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69" r:id="rId3"/>
    <p:sldId id="270" r:id="rId4"/>
    <p:sldId id="257" r:id="rId5"/>
    <p:sldId id="258" r:id="rId6"/>
    <p:sldId id="259" r:id="rId7"/>
    <p:sldId id="260" r:id="rId8"/>
    <p:sldId id="261" r:id="rId9"/>
    <p:sldId id="262" r:id="rId10"/>
    <p:sldId id="264" r:id="rId11"/>
    <p:sldId id="265" r:id="rId12"/>
    <p:sldId id="266" r:id="rId13"/>
    <p:sldId id="267" r:id="rId14"/>
    <p:sldId id="268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12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A2ACD-F741-BA4A-9106-650F2F64E9C5}" type="datetimeFigureOut">
              <a:rPr lang="en-US" smtClean="0"/>
              <a:t>12/17/13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8DC32-07B2-814C-9AF8-84F212151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723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A2ACD-F741-BA4A-9106-650F2F64E9C5}" type="datetimeFigureOut">
              <a:rPr lang="en-US" smtClean="0"/>
              <a:t>12/17/13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8DC32-07B2-814C-9AF8-84F212151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996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A2ACD-F741-BA4A-9106-650F2F64E9C5}" type="datetimeFigureOut">
              <a:rPr lang="en-US" smtClean="0"/>
              <a:t>12/17/13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8DC32-07B2-814C-9AF8-84F212151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276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A2ACD-F741-BA4A-9106-650F2F64E9C5}" type="datetimeFigureOut">
              <a:rPr lang="en-US" smtClean="0"/>
              <a:t>12/17/13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8DC32-07B2-814C-9AF8-84F212151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244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A2ACD-F741-BA4A-9106-650F2F64E9C5}" type="datetimeFigureOut">
              <a:rPr lang="en-US" smtClean="0"/>
              <a:t>12/17/13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8DC32-07B2-814C-9AF8-84F212151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709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A2ACD-F741-BA4A-9106-650F2F64E9C5}" type="datetimeFigureOut">
              <a:rPr lang="en-US" smtClean="0"/>
              <a:t>12/17/13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8DC32-07B2-814C-9AF8-84F212151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542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A2ACD-F741-BA4A-9106-650F2F64E9C5}" type="datetimeFigureOut">
              <a:rPr lang="en-US" smtClean="0"/>
              <a:t>12/17/13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8DC32-07B2-814C-9AF8-84F212151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754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A2ACD-F741-BA4A-9106-650F2F64E9C5}" type="datetimeFigureOut">
              <a:rPr lang="en-US" smtClean="0"/>
              <a:t>12/17/13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8DC32-07B2-814C-9AF8-84F212151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056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A2ACD-F741-BA4A-9106-650F2F64E9C5}" type="datetimeFigureOut">
              <a:rPr lang="en-US" smtClean="0"/>
              <a:t>12/17/13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8DC32-07B2-814C-9AF8-84F212151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486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A2ACD-F741-BA4A-9106-650F2F64E9C5}" type="datetimeFigureOut">
              <a:rPr lang="en-US" smtClean="0"/>
              <a:t>12/17/13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8DC32-07B2-814C-9AF8-84F212151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001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A2ACD-F741-BA4A-9106-650F2F64E9C5}" type="datetimeFigureOut">
              <a:rPr lang="en-US" smtClean="0"/>
              <a:t>12/17/13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8DC32-07B2-814C-9AF8-84F212151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96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A2ACD-F741-BA4A-9106-650F2F64E9C5}" type="datetimeFigureOut">
              <a:rPr lang="en-US" smtClean="0"/>
              <a:t>12/17/13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8DC32-07B2-814C-9AF8-84F212151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530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5" Type="http://schemas.openxmlformats.org/officeDocument/2006/relationships/image" Target="../media/image21.emf"/><Relationship Id="rId6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emf"/><Relationship Id="rId3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gif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gif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defTabSz="914400" fontAlgn="base">
              <a:spcAft>
                <a:spcPct val="0"/>
              </a:spcAft>
              <a:defRPr/>
            </a:pPr>
            <a:r>
              <a:rPr lang="de-DE" sz="3200" b="1" kern="0" dirty="0" err="1" smtClean="0">
                <a:solidFill>
                  <a:srgbClr val="0055A0"/>
                </a:solidFill>
              </a:rPr>
              <a:t>Physics</a:t>
            </a:r>
            <a:r>
              <a:rPr lang="de-DE" sz="3200" b="1" kern="0" dirty="0" smtClean="0">
                <a:solidFill>
                  <a:srgbClr val="0055A0"/>
                </a:solidFill>
              </a:rPr>
              <a:t> of </a:t>
            </a:r>
            <a:r>
              <a:rPr lang="de-DE" sz="3200" b="1" kern="0" dirty="0" err="1" smtClean="0">
                <a:solidFill>
                  <a:srgbClr val="0055A0"/>
                </a:solidFill>
              </a:rPr>
              <a:t>electron</a:t>
            </a:r>
            <a:r>
              <a:rPr lang="de-DE" sz="3200" b="1" kern="0" dirty="0" smtClean="0">
                <a:solidFill>
                  <a:srgbClr val="0055A0"/>
                </a:solidFill>
              </a:rPr>
              <a:t> </a:t>
            </a:r>
            <a:r>
              <a:rPr lang="de-DE" sz="3200" b="1" kern="0" dirty="0" err="1" smtClean="0">
                <a:solidFill>
                  <a:srgbClr val="0055A0"/>
                </a:solidFill>
              </a:rPr>
              <a:t>cloud</a:t>
            </a:r>
            <a:r>
              <a:rPr lang="de-DE" sz="3200" b="1" kern="0" dirty="0" smtClean="0">
                <a:solidFill>
                  <a:srgbClr val="0055A0"/>
                </a:solidFill>
              </a:rPr>
              <a:t> </a:t>
            </a:r>
            <a:r>
              <a:rPr lang="de-DE" sz="3200" b="1" kern="0" dirty="0" err="1" smtClean="0">
                <a:solidFill>
                  <a:srgbClr val="0055A0"/>
                </a:solidFill>
              </a:rPr>
              <a:t>build</a:t>
            </a:r>
            <a:r>
              <a:rPr lang="de-DE" sz="3200" b="1" kern="0" dirty="0" smtClean="0">
                <a:solidFill>
                  <a:srgbClr val="0055A0"/>
                </a:solidFill>
              </a:rPr>
              <a:t> </a:t>
            </a:r>
            <a:r>
              <a:rPr lang="de-DE" sz="3200" b="1" kern="0" dirty="0" err="1" smtClean="0">
                <a:solidFill>
                  <a:srgbClr val="0055A0"/>
                </a:solidFill>
              </a:rPr>
              <a:t>up</a:t>
            </a:r>
            <a:endParaRPr lang="de-DE" sz="4000" b="1" kern="0" dirty="0">
              <a:solidFill>
                <a:srgbClr val="0055A0"/>
              </a:solidFill>
            </a:endParaRPr>
          </a:p>
        </p:txBody>
      </p:sp>
      <p:pic>
        <p:nvPicPr>
          <p:cNvPr id="13" name="Picture 3" descr="FZ_46f1.pdf                                                    00052080Macintosh HD                   BC25E8C6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06" y="1676400"/>
            <a:ext cx="8597130" cy="2755538"/>
          </a:xfrm>
          <a:prstGeom prst="rect">
            <a:avLst/>
          </a:prstGeom>
          <a:noFill/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795010" y="4804939"/>
            <a:ext cx="7467600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dirty="0" smtClean="0">
                <a:solidFill>
                  <a:srgbClr val="0000FF"/>
                </a:solidFill>
              </a:rPr>
              <a:t>Principle of the multi-bunch </a:t>
            </a:r>
            <a:r>
              <a:rPr lang="en-US" dirty="0" err="1" smtClean="0">
                <a:solidFill>
                  <a:srgbClr val="0000FF"/>
                </a:solidFill>
              </a:rPr>
              <a:t>multipacting</a:t>
            </a:r>
            <a:r>
              <a:rPr lang="en-US" dirty="0" smtClean="0"/>
              <a:t>. </a:t>
            </a:r>
          </a:p>
          <a:p>
            <a:pPr algn="just">
              <a:spcBef>
                <a:spcPct val="50000"/>
              </a:spcBef>
            </a:pPr>
            <a:r>
              <a:rPr lang="en-US" dirty="0" smtClean="0"/>
              <a:t>No need to be on </a:t>
            </a:r>
            <a:r>
              <a:rPr lang="en-US" dirty="0" smtClean="0">
                <a:solidFill>
                  <a:srgbClr val="FF0000"/>
                </a:solidFill>
              </a:rPr>
              <a:t>resonance</a:t>
            </a:r>
            <a:r>
              <a:rPr lang="en-US" dirty="0" smtClean="0"/>
              <a:t>, wide ranges of parameters allow for the electron cloud formation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81447-C3CE-9F4F-A689-9A72CAFF10C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790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4625"/>
          </a:xfrm>
        </p:spPr>
        <p:txBody>
          <a:bodyPr>
            <a:noAutofit/>
          </a:bodyPr>
          <a:lstStyle/>
          <a:p>
            <a:pPr lvl="0" defTabSz="914400" fontAlgn="base">
              <a:spcAft>
                <a:spcPct val="0"/>
              </a:spcAft>
              <a:defRPr/>
            </a:pPr>
            <a:r>
              <a:rPr lang="de-DE" sz="3200" b="1" kern="0" dirty="0" smtClean="0">
                <a:solidFill>
                  <a:srgbClr val="0055A0"/>
                </a:solidFill>
              </a:rPr>
              <a:t>Simulation of </a:t>
            </a:r>
            <a:r>
              <a:rPr lang="de-DE" sz="3200" b="1" kern="0" dirty="0" err="1" smtClean="0">
                <a:solidFill>
                  <a:srgbClr val="0055A0"/>
                </a:solidFill>
              </a:rPr>
              <a:t>e-cloud</a:t>
            </a:r>
            <a:r>
              <a:rPr lang="de-DE" sz="3200" b="1" kern="0" dirty="0" smtClean="0">
                <a:solidFill>
                  <a:srgbClr val="0055A0"/>
                </a:solidFill>
              </a:rPr>
              <a:t> </a:t>
            </a:r>
            <a:r>
              <a:rPr lang="de-DE" sz="3200" b="1" kern="0" dirty="0" err="1" smtClean="0">
                <a:solidFill>
                  <a:srgbClr val="0055A0"/>
                </a:solidFill>
              </a:rPr>
              <a:t>build</a:t>
            </a:r>
            <a:r>
              <a:rPr lang="de-DE" sz="3200" b="1" kern="0" dirty="0" smtClean="0">
                <a:solidFill>
                  <a:srgbClr val="0055A0"/>
                </a:solidFill>
              </a:rPr>
              <a:t> </a:t>
            </a:r>
            <a:r>
              <a:rPr lang="de-DE" sz="3200" b="1" kern="0" dirty="0" err="1" smtClean="0">
                <a:solidFill>
                  <a:srgbClr val="0055A0"/>
                </a:solidFill>
              </a:rPr>
              <a:t>up</a:t>
            </a:r>
            <a:r>
              <a:rPr lang="de-DE" sz="3200" b="1" kern="0" dirty="0" smtClean="0">
                <a:solidFill>
                  <a:srgbClr val="0055A0"/>
                </a:solidFill>
              </a:rPr>
              <a:t>: a sample </a:t>
            </a:r>
            <a:r>
              <a:rPr lang="de-DE" sz="3200" b="1" kern="0" dirty="0" err="1" smtClean="0">
                <a:solidFill>
                  <a:srgbClr val="0055A0"/>
                </a:solidFill>
              </a:rPr>
              <a:t>result</a:t>
            </a:r>
            <a:r>
              <a:rPr lang="de-DE" sz="3200" b="1" kern="0" dirty="0" smtClean="0">
                <a:solidFill>
                  <a:srgbClr val="0055A0"/>
                </a:solidFill>
              </a:rPr>
              <a:t> (LHC </a:t>
            </a:r>
            <a:r>
              <a:rPr lang="de-DE" sz="3200" b="1" kern="0" dirty="0" err="1" smtClean="0">
                <a:solidFill>
                  <a:srgbClr val="0055A0"/>
                </a:solidFill>
              </a:rPr>
              <a:t>arc</a:t>
            </a:r>
            <a:r>
              <a:rPr lang="de-DE" sz="3200" b="1" kern="0" dirty="0" smtClean="0">
                <a:solidFill>
                  <a:srgbClr val="0055A0"/>
                </a:solidFill>
              </a:rPr>
              <a:t> </a:t>
            </a:r>
            <a:r>
              <a:rPr lang="de-DE" sz="3200" b="1" kern="0" dirty="0" err="1" smtClean="0">
                <a:solidFill>
                  <a:srgbClr val="0055A0"/>
                </a:solidFill>
              </a:rPr>
              <a:t>dipole</a:t>
            </a:r>
            <a:r>
              <a:rPr lang="de-DE" sz="3200" b="1" kern="0" dirty="0" smtClean="0">
                <a:solidFill>
                  <a:srgbClr val="0055A0"/>
                </a:solidFill>
              </a:rPr>
              <a:t>)</a:t>
            </a:r>
            <a:endParaRPr lang="de-DE" sz="4000" b="1" kern="0" dirty="0">
              <a:solidFill>
                <a:srgbClr val="0055A0"/>
              </a:solidFill>
            </a:endParaRPr>
          </a:p>
        </p:txBody>
      </p:sp>
      <p:sp>
        <p:nvSpPr>
          <p:cNvPr id="27" name="Content Placeholder 8"/>
          <p:cNvSpPr>
            <a:spLocks noGrp="1"/>
          </p:cNvSpPr>
          <p:nvPr>
            <p:ph idx="1"/>
          </p:nvPr>
        </p:nvSpPr>
        <p:spPr>
          <a:xfrm>
            <a:off x="1143082" y="5775158"/>
            <a:ext cx="4343399" cy="899704"/>
          </a:xfrm>
        </p:spPr>
        <p:txBody>
          <a:bodyPr>
            <a:normAutofit fontScale="77500" lnSpcReduction="20000"/>
          </a:bodyPr>
          <a:lstStyle/>
          <a:p>
            <a:pPr>
              <a:buFont typeface="Lucida Grande"/>
              <a:buChar char="→"/>
            </a:pPr>
            <a:r>
              <a:rPr lang="en-US" sz="2429" dirty="0" smtClean="0">
                <a:latin typeface="+mj-lt"/>
              </a:rPr>
              <a:t>Several orders of magnitude covered during simulation, need to regenerate and redistribute </a:t>
            </a:r>
            <a:r>
              <a:rPr lang="en-US" sz="2429" dirty="0" err="1" smtClean="0">
                <a:latin typeface="+mj-lt"/>
              </a:rPr>
              <a:t>macroparticles</a:t>
            </a:r>
            <a:r>
              <a:rPr lang="en-US" sz="2429" dirty="0" smtClean="0">
                <a:latin typeface="+mj-lt"/>
              </a:rPr>
              <a:t>!</a:t>
            </a:r>
          </a:p>
          <a:p>
            <a:pPr>
              <a:buFont typeface="Lucida Grande"/>
              <a:buChar char="→"/>
            </a:pPr>
            <a:endParaRPr lang="en-US" sz="2143" dirty="0" smtClean="0">
              <a:latin typeface="+mj-lt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81447-C3CE-9F4F-A689-9A72CAFF10CA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0" name="Picture 9" descr="buildup-gen.pdf"/>
          <p:cNvPicPr>
            <a:picLocks noChangeAspect="1"/>
          </p:cNvPicPr>
          <p:nvPr/>
        </p:nvPicPr>
        <p:blipFill>
          <a:blip r:embed="rId2"/>
          <a:srcRect l="7158" t="9264" r="4653" b="9264"/>
          <a:stretch>
            <a:fillRect/>
          </a:stretch>
        </p:blipFill>
        <p:spPr>
          <a:xfrm>
            <a:off x="228599" y="1417637"/>
            <a:ext cx="5698431" cy="4068000"/>
          </a:xfrm>
          <a:prstGeom prst="rect">
            <a:avLst/>
          </a:prstGeom>
        </p:spPr>
      </p:pic>
      <p:grpSp>
        <p:nvGrpSpPr>
          <p:cNvPr id="79" name="Group 78"/>
          <p:cNvGrpSpPr/>
          <p:nvPr/>
        </p:nvGrpSpPr>
        <p:grpSpPr>
          <a:xfrm>
            <a:off x="3429000" y="1159849"/>
            <a:ext cx="5437549" cy="2497751"/>
            <a:chOff x="3429000" y="1159849"/>
            <a:chExt cx="5437549" cy="2497751"/>
          </a:xfrm>
        </p:grpSpPr>
        <p:grpSp>
          <p:nvGrpSpPr>
            <p:cNvPr id="22" name="Group 21"/>
            <p:cNvGrpSpPr/>
            <p:nvPr/>
          </p:nvGrpSpPr>
          <p:grpSpPr>
            <a:xfrm>
              <a:off x="6818830" y="2284351"/>
              <a:ext cx="152400" cy="838200"/>
              <a:chOff x="6872466" y="2287879"/>
              <a:chExt cx="152400" cy="838200"/>
            </a:xfrm>
          </p:grpSpPr>
          <p:sp>
            <p:nvSpPr>
              <p:cNvPr id="18" name="Freeform 17"/>
              <p:cNvSpPr/>
              <p:nvPr/>
            </p:nvSpPr>
            <p:spPr>
              <a:xfrm>
                <a:off x="6872466" y="2287879"/>
                <a:ext cx="71217" cy="838200"/>
              </a:xfrm>
              <a:custGeom>
                <a:avLst/>
                <a:gdLst>
                  <a:gd name="connsiteX0" fmla="*/ 0 w 498521"/>
                  <a:gd name="connsiteY0" fmla="*/ 2207855 h 2207855"/>
                  <a:gd name="connsiteX1" fmla="*/ 189912 w 498521"/>
                  <a:gd name="connsiteY1" fmla="*/ 439197 h 2207855"/>
                  <a:gd name="connsiteX2" fmla="*/ 498521 w 498521"/>
                  <a:gd name="connsiteY2" fmla="*/ 0 h 2207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98521" h="2207855">
                    <a:moveTo>
                      <a:pt x="0" y="2207855"/>
                    </a:moveTo>
                    <a:cubicBezTo>
                      <a:pt x="53412" y="1507514"/>
                      <a:pt x="106825" y="807173"/>
                      <a:pt x="189912" y="439197"/>
                    </a:cubicBezTo>
                    <a:cubicBezTo>
                      <a:pt x="272999" y="71221"/>
                      <a:pt x="385760" y="35610"/>
                      <a:pt x="498521" y="0"/>
                    </a:cubicBezTo>
                  </a:path>
                </a:pathLst>
              </a:custGeom>
              <a:ln>
                <a:solidFill>
                  <a:srgbClr val="00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reeform 20"/>
              <p:cNvSpPr/>
              <p:nvPr/>
            </p:nvSpPr>
            <p:spPr>
              <a:xfrm flipH="1">
                <a:off x="6953649" y="2287879"/>
                <a:ext cx="71217" cy="838200"/>
              </a:xfrm>
              <a:custGeom>
                <a:avLst/>
                <a:gdLst>
                  <a:gd name="connsiteX0" fmla="*/ 0 w 498521"/>
                  <a:gd name="connsiteY0" fmla="*/ 2207855 h 2207855"/>
                  <a:gd name="connsiteX1" fmla="*/ 189912 w 498521"/>
                  <a:gd name="connsiteY1" fmla="*/ 439197 h 2207855"/>
                  <a:gd name="connsiteX2" fmla="*/ 498521 w 498521"/>
                  <a:gd name="connsiteY2" fmla="*/ 0 h 2207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98521" h="2207855">
                    <a:moveTo>
                      <a:pt x="0" y="2207855"/>
                    </a:moveTo>
                    <a:cubicBezTo>
                      <a:pt x="53412" y="1507514"/>
                      <a:pt x="106825" y="807173"/>
                      <a:pt x="189912" y="439197"/>
                    </a:cubicBezTo>
                    <a:cubicBezTo>
                      <a:pt x="272999" y="71221"/>
                      <a:pt x="385760" y="35610"/>
                      <a:pt x="498521" y="0"/>
                    </a:cubicBezTo>
                  </a:path>
                </a:pathLst>
              </a:custGeom>
              <a:ln>
                <a:solidFill>
                  <a:srgbClr val="00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7365601" y="2283626"/>
              <a:ext cx="152400" cy="838200"/>
              <a:chOff x="6872466" y="2287879"/>
              <a:chExt cx="152400" cy="838200"/>
            </a:xfrm>
          </p:grpSpPr>
          <p:sp>
            <p:nvSpPr>
              <p:cNvPr id="28" name="Freeform 27"/>
              <p:cNvSpPr/>
              <p:nvPr/>
            </p:nvSpPr>
            <p:spPr>
              <a:xfrm>
                <a:off x="6872466" y="2287879"/>
                <a:ext cx="71217" cy="838200"/>
              </a:xfrm>
              <a:custGeom>
                <a:avLst/>
                <a:gdLst>
                  <a:gd name="connsiteX0" fmla="*/ 0 w 498521"/>
                  <a:gd name="connsiteY0" fmla="*/ 2207855 h 2207855"/>
                  <a:gd name="connsiteX1" fmla="*/ 189912 w 498521"/>
                  <a:gd name="connsiteY1" fmla="*/ 439197 h 2207855"/>
                  <a:gd name="connsiteX2" fmla="*/ 498521 w 498521"/>
                  <a:gd name="connsiteY2" fmla="*/ 0 h 2207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98521" h="2207855">
                    <a:moveTo>
                      <a:pt x="0" y="2207855"/>
                    </a:moveTo>
                    <a:cubicBezTo>
                      <a:pt x="53412" y="1507514"/>
                      <a:pt x="106825" y="807173"/>
                      <a:pt x="189912" y="439197"/>
                    </a:cubicBezTo>
                    <a:cubicBezTo>
                      <a:pt x="272999" y="71221"/>
                      <a:pt x="385760" y="35610"/>
                      <a:pt x="498521" y="0"/>
                    </a:cubicBezTo>
                  </a:path>
                </a:pathLst>
              </a:custGeom>
              <a:ln>
                <a:solidFill>
                  <a:srgbClr val="00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reeform 28"/>
              <p:cNvSpPr/>
              <p:nvPr/>
            </p:nvSpPr>
            <p:spPr>
              <a:xfrm flipH="1">
                <a:off x="6953649" y="2287879"/>
                <a:ext cx="71217" cy="838200"/>
              </a:xfrm>
              <a:custGeom>
                <a:avLst/>
                <a:gdLst>
                  <a:gd name="connsiteX0" fmla="*/ 0 w 498521"/>
                  <a:gd name="connsiteY0" fmla="*/ 2207855 h 2207855"/>
                  <a:gd name="connsiteX1" fmla="*/ 189912 w 498521"/>
                  <a:gd name="connsiteY1" fmla="*/ 439197 h 2207855"/>
                  <a:gd name="connsiteX2" fmla="*/ 498521 w 498521"/>
                  <a:gd name="connsiteY2" fmla="*/ 0 h 2207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98521" h="2207855">
                    <a:moveTo>
                      <a:pt x="0" y="2207855"/>
                    </a:moveTo>
                    <a:cubicBezTo>
                      <a:pt x="53412" y="1507514"/>
                      <a:pt x="106825" y="807173"/>
                      <a:pt x="189912" y="439197"/>
                    </a:cubicBezTo>
                    <a:cubicBezTo>
                      <a:pt x="272999" y="71221"/>
                      <a:pt x="385760" y="35610"/>
                      <a:pt x="498521" y="0"/>
                    </a:cubicBezTo>
                  </a:path>
                </a:pathLst>
              </a:custGeom>
              <a:ln>
                <a:solidFill>
                  <a:srgbClr val="00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7932663" y="2279373"/>
              <a:ext cx="152400" cy="838200"/>
              <a:chOff x="6872466" y="2287879"/>
              <a:chExt cx="152400" cy="838200"/>
            </a:xfrm>
          </p:grpSpPr>
          <p:sp>
            <p:nvSpPr>
              <p:cNvPr id="31" name="Freeform 30"/>
              <p:cNvSpPr/>
              <p:nvPr/>
            </p:nvSpPr>
            <p:spPr>
              <a:xfrm>
                <a:off x="6872466" y="2287879"/>
                <a:ext cx="71217" cy="838200"/>
              </a:xfrm>
              <a:custGeom>
                <a:avLst/>
                <a:gdLst>
                  <a:gd name="connsiteX0" fmla="*/ 0 w 498521"/>
                  <a:gd name="connsiteY0" fmla="*/ 2207855 h 2207855"/>
                  <a:gd name="connsiteX1" fmla="*/ 189912 w 498521"/>
                  <a:gd name="connsiteY1" fmla="*/ 439197 h 2207855"/>
                  <a:gd name="connsiteX2" fmla="*/ 498521 w 498521"/>
                  <a:gd name="connsiteY2" fmla="*/ 0 h 2207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98521" h="2207855">
                    <a:moveTo>
                      <a:pt x="0" y="2207855"/>
                    </a:moveTo>
                    <a:cubicBezTo>
                      <a:pt x="53412" y="1507514"/>
                      <a:pt x="106825" y="807173"/>
                      <a:pt x="189912" y="439197"/>
                    </a:cubicBezTo>
                    <a:cubicBezTo>
                      <a:pt x="272999" y="71221"/>
                      <a:pt x="385760" y="35610"/>
                      <a:pt x="498521" y="0"/>
                    </a:cubicBezTo>
                  </a:path>
                </a:pathLst>
              </a:custGeom>
              <a:ln>
                <a:solidFill>
                  <a:srgbClr val="00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reeform 31"/>
              <p:cNvSpPr/>
              <p:nvPr/>
            </p:nvSpPr>
            <p:spPr>
              <a:xfrm flipH="1">
                <a:off x="6953649" y="2287879"/>
                <a:ext cx="71217" cy="838200"/>
              </a:xfrm>
              <a:custGeom>
                <a:avLst/>
                <a:gdLst>
                  <a:gd name="connsiteX0" fmla="*/ 0 w 498521"/>
                  <a:gd name="connsiteY0" fmla="*/ 2207855 h 2207855"/>
                  <a:gd name="connsiteX1" fmla="*/ 189912 w 498521"/>
                  <a:gd name="connsiteY1" fmla="*/ 439197 h 2207855"/>
                  <a:gd name="connsiteX2" fmla="*/ 498521 w 498521"/>
                  <a:gd name="connsiteY2" fmla="*/ 0 h 2207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98521" h="2207855">
                    <a:moveTo>
                      <a:pt x="0" y="2207855"/>
                    </a:moveTo>
                    <a:cubicBezTo>
                      <a:pt x="53412" y="1507514"/>
                      <a:pt x="106825" y="807173"/>
                      <a:pt x="189912" y="439197"/>
                    </a:cubicBezTo>
                    <a:cubicBezTo>
                      <a:pt x="272999" y="71221"/>
                      <a:pt x="385760" y="35610"/>
                      <a:pt x="498521" y="0"/>
                    </a:cubicBezTo>
                  </a:path>
                </a:pathLst>
              </a:custGeom>
              <a:ln>
                <a:solidFill>
                  <a:srgbClr val="00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6" name="Group 65"/>
            <p:cNvGrpSpPr/>
            <p:nvPr/>
          </p:nvGrpSpPr>
          <p:grpSpPr>
            <a:xfrm>
              <a:off x="8488825" y="2283626"/>
              <a:ext cx="152400" cy="838200"/>
              <a:chOff x="6872466" y="2287879"/>
              <a:chExt cx="152400" cy="838200"/>
            </a:xfrm>
          </p:grpSpPr>
          <p:sp>
            <p:nvSpPr>
              <p:cNvPr id="67" name="Freeform 66"/>
              <p:cNvSpPr/>
              <p:nvPr/>
            </p:nvSpPr>
            <p:spPr>
              <a:xfrm>
                <a:off x="6872466" y="2287879"/>
                <a:ext cx="71217" cy="838200"/>
              </a:xfrm>
              <a:custGeom>
                <a:avLst/>
                <a:gdLst>
                  <a:gd name="connsiteX0" fmla="*/ 0 w 498521"/>
                  <a:gd name="connsiteY0" fmla="*/ 2207855 h 2207855"/>
                  <a:gd name="connsiteX1" fmla="*/ 189912 w 498521"/>
                  <a:gd name="connsiteY1" fmla="*/ 439197 h 2207855"/>
                  <a:gd name="connsiteX2" fmla="*/ 498521 w 498521"/>
                  <a:gd name="connsiteY2" fmla="*/ 0 h 2207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98521" h="2207855">
                    <a:moveTo>
                      <a:pt x="0" y="2207855"/>
                    </a:moveTo>
                    <a:cubicBezTo>
                      <a:pt x="53412" y="1507514"/>
                      <a:pt x="106825" y="807173"/>
                      <a:pt x="189912" y="439197"/>
                    </a:cubicBezTo>
                    <a:cubicBezTo>
                      <a:pt x="272999" y="71221"/>
                      <a:pt x="385760" y="35610"/>
                      <a:pt x="498521" y="0"/>
                    </a:cubicBezTo>
                  </a:path>
                </a:pathLst>
              </a:custGeom>
              <a:ln>
                <a:solidFill>
                  <a:srgbClr val="00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Freeform 67"/>
              <p:cNvSpPr/>
              <p:nvPr/>
            </p:nvSpPr>
            <p:spPr>
              <a:xfrm flipH="1">
                <a:off x="6953649" y="2287879"/>
                <a:ext cx="71217" cy="838200"/>
              </a:xfrm>
              <a:custGeom>
                <a:avLst/>
                <a:gdLst>
                  <a:gd name="connsiteX0" fmla="*/ 0 w 498521"/>
                  <a:gd name="connsiteY0" fmla="*/ 2207855 h 2207855"/>
                  <a:gd name="connsiteX1" fmla="*/ 189912 w 498521"/>
                  <a:gd name="connsiteY1" fmla="*/ 439197 h 2207855"/>
                  <a:gd name="connsiteX2" fmla="*/ 498521 w 498521"/>
                  <a:gd name="connsiteY2" fmla="*/ 0 h 2207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98521" h="2207855">
                    <a:moveTo>
                      <a:pt x="0" y="2207855"/>
                    </a:moveTo>
                    <a:cubicBezTo>
                      <a:pt x="53412" y="1507514"/>
                      <a:pt x="106825" y="807173"/>
                      <a:pt x="189912" y="439197"/>
                    </a:cubicBezTo>
                    <a:cubicBezTo>
                      <a:pt x="272999" y="71221"/>
                      <a:pt x="385760" y="35610"/>
                      <a:pt x="498521" y="0"/>
                    </a:cubicBezTo>
                  </a:path>
                </a:pathLst>
              </a:custGeom>
              <a:ln>
                <a:solidFill>
                  <a:srgbClr val="00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7" name="Group 76"/>
            <p:cNvGrpSpPr/>
            <p:nvPr/>
          </p:nvGrpSpPr>
          <p:grpSpPr>
            <a:xfrm>
              <a:off x="3429000" y="1159849"/>
              <a:ext cx="5437549" cy="2497751"/>
              <a:chOff x="3429000" y="1159849"/>
              <a:chExt cx="5437549" cy="2497751"/>
            </a:xfrm>
          </p:grpSpPr>
          <p:pic>
            <p:nvPicPr>
              <p:cNvPr id="11" name="Picture 10" descr="buildup-zoom-sat.pdf"/>
              <p:cNvPicPr>
                <a:picLocks noChangeAspect="1"/>
              </p:cNvPicPr>
              <p:nvPr/>
            </p:nvPicPr>
            <p:blipFill>
              <a:blip r:embed="rId3"/>
              <a:srcRect l="14316" t="9264" r="4653" b="9264"/>
              <a:stretch>
                <a:fillRect/>
              </a:stretch>
            </p:blipFill>
            <p:spPr>
              <a:xfrm>
                <a:off x="6172824" y="1417637"/>
                <a:ext cx="2594777" cy="2015998"/>
              </a:xfrm>
              <a:prstGeom prst="rect">
                <a:avLst/>
              </a:prstGeom>
            </p:spPr>
          </p:pic>
          <p:sp>
            <p:nvSpPr>
              <p:cNvPr id="13" name="Rectangle 12"/>
              <p:cNvSpPr/>
              <p:nvPr/>
            </p:nvSpPr>
            <p:spPr>
              <a:xfrm>
                <a:off x="3429000" y="1676400"/>
                <a:ext cx="131863" cy="1981200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5927030" y="1219200"/>
                <a:ext cx="2939519" cy="2282505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0" name="Straight Arrow Connector 69"/>
              <p:cNvCxnSpPr/>
              <p:nvPr/>
            </p:nvCxnSpPr>
            <p:spPr>
              <a:xfrm flipV="1">
                <a:off x="3560863" y="2209800"/>
                <a:ext cx="2366167" cy="152400"/>
              </a:xfrm>
              <a:prstGeom prst="straightConnector1">
                <a:avLst/>
              </a:prstGeom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TextBox 73"/>
              <p:cNvSpPr txBox="1"/>
              <p:nvPr/>
            </p:nvSpPr>
            <p:spPr>
              <a:xfrm>
                <a:off x="7030578" y="1159849"/>
                <a:ext cx="10544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00" b="1" dirty="0" smtClean="0"/>
                  <a:t>Saturation</a:t>
                </a:r>
                <a:r>
                  <a:rPr lang="en-US" dirty="0" smtClean="0"/>
                  <a:t> </a:t>
                </a:r>
                <a:endParaRPr lang="en-US" dirty="0"/>
              </a:p>
            </p:txBody>
          </p:sp>
        </p:grpSp>
      </p:grpSp>
      <p:grpSp>
        <p:nvGrpSpPr>
          <p:cNvPr id="78" name="Group 77"/>
          <p:cNvGrpSpPr/>
          <p:nvPr/>
        </p:nvGrpSpPr>
        <p:grpSpPr>
          <a:xfrm>
            <a:off x="609600" y="3762849"/>
            <a:ext cx="8409349" cy="2593502"/>
            <a:chOff x="609600" y="3762849"/>
            <a:chExt cx="8409349" cy="2593502"/>
          </a:xfrm>
        </p:grpSpPr>
        <p:grpSp>
          <p:nvGrpSpPr>
            <p:cNvPr id="36" name="Group 35"/>
            <p:cNvGrpSpPr/>
            <p:nvPr/>
          </p:nvGrpSpPr>
          <p:grpSpPr>
            <a:xfrm>
              <a:off x="6553200" y="5485637"/>
              <a:ext cx="81183" cy="419100"/>
              <a:chOff x="6872466" y="2287879"/>
              <a:chExt cx="152400" cy="838200"/>
            </a:xfrm>
          </p:grpSpPr>
          <p:sp>
            <p:nvSpPr>
              <p:cNvPr id="37" name="Freeform 36"/>
              <p:cNvSpPr/>
              <p:nvPr/>
            </p:nvSpPr>
            <p:spPr>
              <a:xfrm>
                <a:off x="6872466" y="2287879"/>
                <a:ext cx="71217" cy="838200"/>
              </a:xfrm>
              <a:custGeom>
                <a:avLst/>
                <a:gdLst>
                  <a:gd name="connsiteX0" fmla="*/ 0 w 498521"/>
                  <a:gd name="connsiteY0" fmla="*/ 2207855 h 2207855"/>
                  <a:gd name="connsiteX1" fmla="*/ 189912 w 498521"/>
                  <a:gd name="connsiteY1" fmla="*/ 439197 h 2207855"/>
                  <a:gd name="connsiteX2" fmla="*/ 498521 w 498521"/>
                  <a:gd name="connsiteY2" fmla="*/ 0 h 2207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98521" h="2207855">
                    <a:moveTo>
                      <a:pt x="0" y="2207855"/>
                    </a:moveTo>
                    <a:cubicBezTo>
                      <a:pt x="53412" y="1507514"/>
                      <a:pt x="106825" y="807173"/>
                      <a:pt x="189912" y="439197"/>
                    </a:cubicBezTo>
                    <a:cubicBezTo>
                      <a:pt x="272999" y="71221"/>
                      <a:pt x="385760" y="35610"/>
                      <a:pt x="498521" y="0"/>
                    </a:cubicBezTo>
                  </a:path>
                </a:pathLst>
              </a:custGeom>
              <a:ln>
                <a:solidFill>
                  <a:srgbClr val="00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reeform 37"/>
              <p:cNvSpPr/>
              <p:nvPr/>
            </p:nvSpPr>
            <p:spPr>
              <a:xfrm flipH="1">
                <a:off x="6953649" y="2287879"/>
                <a:ext cx="71217" cy="838200"/>
              </a:xfrm>
              <a:custGeom>
                <a:avLst/>
                <a:gdLst>
                  <a:gd name="connsiteX0" fmla="*/ 0 w 498521"/>
                  <a:gd name="connsiteY0" fmla="*/ 2207855 h 2207855"/>
                  <a:gd name="connsiteX1" fmla="*/ 189912 w 498521"/>
                  <a:gd name="connsiteY1" fmla="*/ 439197 h 2207855"/>
                  <a:gd name="connsiteX2" fmla="*/ 498521 w 498521"/>
                  <a:gd name="connsiteY2" fmla="*/ 0 h 2207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98521" h="2207855">
                    <a:moveTo>
                      <a:pt x="0" y="2207855"/>
                    </a:moveTo>
                    <a:cubicBezTo>
                      <a:pt x="53412" y="1507514"/>
                      <a:pt x="106825" y="807173"/>
                      <a:pt x="189912" y="439197"/>
                    </a:cubicBezTo>
                    <a:cubicBezTo>
                      <a:pt x="272999" y="71221"/>
                      <a:pt x="385760" y="35610"/>
                      <a:pt x="498521" y="0"/>
                    </a:cubicBezTo>
                  </a:path>
                </a:pathLst>
              </a:custGeom>
              <a:ln>
                <a:solidFill>
                  <a:srgbClr val="00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6786783" y="5485637"/>
              <a:ext cx="81183" cy="419100"/>
              <a:chOff x="6872466" y="2287879"/>
              <a:chExt cx="152400" cy="838200"/>
            </a:xfrm>
          </p:grpSpPr>
          <p:sp>
            <p:nvSpPr>
              <p:cNvPr id="40" name="Freeform 39"/>
              <p:cNvSpPr/>
              <p:nvPr/>
            </p:nvSpPr>
            <p:spPr>
              <a:xfrm>
                <a:off x="6872466" y="2287879"/>
                <a:ext cx="71217" cy="838200"/>
              </a:xfrm>
              <a:custGeom>
                <a:avLst/>
                <a:gdLst>
                  <a:gd name="connsiteX0" fmla="*/ 0 w 498521"/>
                  <a:gd name="connsiteY0" fmla="*/ 2207855 h 2207855"/>
                  <a:gd name="connsiteX1" fmla="*/ 189912 w 498521"/>
                  <a:gd name="connsiteY1" fmla="*/ 439197 h 2207855"/>
                  <a:gd name="connsiteX2" fmla="*/ 498521 w 498521"/>
                  <a:gd name="connsiteY2" fmla="*/ 0 h 2207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98521" h="2207855">
                    <a:moveTo>
                      <a:pt x="0" y="2207855"/>
                    </a:moveTo>
                    <a:cubicBezTo>
                      <a:pt x="53412" y="1507514"/>
                      <a:pt x="106825" y="807173"/>
                      <a:pt x="189912" y="439197"/>
                    </a:cubicBezTo>
                    <a:cubicBezTo>
                      <a:pt x="272999" y="71221"/>
                      <a:pt x="385760" y="35610"/>
                      <a:pt x="498521" y="0"/>
                    </a:cubicBezTo>
                  </a:path>
                </a:pathLst>
              </a:custGeom>
              <a:ln>
                <a:solidFill>
                  <a:srgbClr val="00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Freeform 40"/>
              <p:cNvSpPr/>
              <p:nvPr/>
            </p:nvSpPr>
            <p:spPr>
              <a:xfrm flipH="1">
                <a:off x="6953649" y="2287879"/>
                <a:ext cx="71217" cy="838200"/>
              </a:xfrm>
              <a:custGeom>
                <a:avLst/>
                <a:gdLst>
                  <a:gd name="connsiteX0" fmla="*/ 0 w 498521"/>
                  <a:gd name="connsiteY0" fmla="*/ 2207855 h 2207855"/>
                  <a:gd name="connsiteX1" fmla="*/ 189912 w 498521"/>
                  <a:gd name="connsiteY1" fmla="*/ 439197 h 2207855"/>
                  <a:gd name="connsiteX2" fmla="*/ 498521 w 498521"/>
                  <a:gd name="connsiteY2" fmla="*/ 0 h 2207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98521" h="2207855">
                    <a:moveTo>
                      <a:pt x="0" y="2207855"/>
                    </a:moveTo>
                    <a:cubicBezTo>
                      <a:pt x="53412" y="1507514"/>
                      <a:pt x="106825" y="807173"/>
                      <a:pt x="189912" y="439197"/>
                    </a:cubicBezTo>
                    <a:cubicBezTo>
                      <a:pt x="272999" y="71221"/>
                      <a:pt x="385760" y="35610"/>
                      <a:pt x="498521" y="0"/>
                    </a:cubicBezTo>
                  </a:path>
                </a:pathLst>
              </a:custGeom>
              <a:ln>
                <a:solidFill>
                  <a:srgbClr val="00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7014901" y="5473596"/>
              <a:ext cx="81183" cy="419100"/>
              <a:chOff x="6872466" y="2287879"/>
              <a:chExt cx="152400" cy="838200"/>
            </a:xfrm>
          </p:grpSpPr>
          <p:sp>
            <p:nvSpPr>
              <p:cNvPr id="43" name="Freeform 42"/>
              <p:cNvSpPr/>
              <p:nvPr/>
            </p:nvSpPr>
            <p:spPr>
              <a:xfrm>
                <a:off x="6872466" y="2287879"/>
                <a:ext cx="71217" cy="838200"/>
              </a:xfrm>
              <a:custGeom>
                <a:avLst/>
                <a:gdLst>
                  <a:gd name="connsiteX0" fmla="*/ 0 w 498521"/>
                  <a:gd name="connsiteY0" fmla="*/ 2207855 h 2207855"/>
                  <a:gd name="connsiteX1" fmla="*/ 189912 w 498521"/>
                  <a:gd name="connsiteY1" fmla="*/ 439197 h 2207855"/>
                  <a:gd name="connsiteX2" fmla="*/ 498521 w 498521"/>
                  <a:gd name="connsiteY2" fmla="*/ 0 h 2207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98521" h="2207855">
                    <a:moveTo>
                      <a:pt x="0" y="2207855"/>
                    </a:moveTo>
                    <a:cubicBezTo>
                      <a:pt x="53412" y="1507514"/>
                      <a:pt x="106825" y="807173"/>
                      <a:pt x="189912" y="439197"/>
                    </a:cubicBezTo>
                    <a:cubicBezTo>
                      <a:pt x="272999" y="71221"/>
                      <a:pt x="385760" y="35610"/>
                      <a:pt x="498521" y="0"/>
                    </a:cubicBezTo>
                  </a:path>
                </a:pathLst>
              </a:custGeom>
              <a:ln>
                <a:solidFill>
                  <a:srgbClr val="00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Freeform 43"/>
              <p:cNvSpPr/>
              <p:nvPr/>
            </p:nvSpPr>
            <p:spPr>
              <a:xfrm flipH="1">
                <a:off x="6953649" y="2287879"/>
                <a:ext cx="71217" cy="838200"/>
              </a:xfrm>
              <a:custGeom>
                <a:avLst/>
                <a:gdLst>
                  <a:gd name="connsiteX0" fmla="*/ 0 w 498521"/>
                  <a:gd name="connsiteY0" fmla="*/ 2207855 h 2207855"/>
                  <a:gd name="connsiteX1" fmla="*/ 189912 w 498521"/>
                  <a:gd name="connsiteY1" fmla="*/ 439197 h 2207855"/>
                  <a:gd name="connsiteX2" fmla="*/ 498521 w 498521"/>
                  <a:gd name="connsiteY2" fmla="*/ 0 h 2207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98521" h="2207855">
                    <a:moveTo>
                      <a:pt x="0" y="2207855"/>
                    </a:moveTo>
                    <a:cubicBezTo>
                      <a:pt x="53412" y="1507514"/>
                      <a:pt x="106825" y="807173"/>
                      <a:pt x="189912" y="439197"/>
                    </a:cubicBezTo>
                    <a:cubicBezTo>
                      <a:pt x="272999" y="71221"/>
                      <a:pt x="385760" y="35610"/>
                      <a:pt x="498521" y="0"/>
                    </a:cubicBezTo>
                  </a:path>
                </a:pathLst>
              </a:custGeom>
              <a:ln>
                <a:solidFill>
                  <a:srgbClr val="00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7241172" y="5485637"/>
              <a:ext cx="81183" cy="419100"/>
              <a:chOff x="6872466" y="2287879"/>
              <a:chExt cx="152400" cy="838200"/>
            </a:xfrm>
          </p:grpSpPr>
          <p:sp>
            <p:nvSpPr>
              <p:cNvPr id="46" name="Freeform 45"/>
              <p:cNvSpPr/>
              <p:nvPr/>
            </p:nvSpPr>
            <p:spPr>
              <a:xfrm>
                <a:off x="6872466" y="2287879"/>
                <a:ext cx="71217" cy="838200"/>
              </a:xfrm>
              <a:custGeom>
                <a:avLst/>
                <a:gdLst>
                  <a:gd name="connsiteX0" fmla="*/ 0 w 498521"/>
                  <a:gd name="connsiteY0" fmla="*/ 2207855 h 2207855"/>
                  <a:gd name="connsiteX1" fmla="*/ 189912 w 498521"/>
                  <a:gd name="connsiteY1" fmla="*/ 439197 h 2207855"/>
                  <a:gd name="connsiteX2" fmla="*/ 498521 w 498521"/>
                  <a:gd name="connsiteY2" fmla="*/ 0 h 2207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98521" h="2207855">
                    <a:moveTo>
                      <a:pt x="0" y="2207855"/>
                    </a:moveTo>
                    <a:cubicBezTo>
                      <a:pt x="53412" y="1507514"/>
                      <a:pt x="106825" y="807173"/>
                      <a:pt x="189912" y="439197"/>
                    </a:cubicBezTo>
                    <a:cubicBezTo>
                      <a:pt x="272999" y="71221"/>
                      <a:pt x="385760" y="35610"/>
                      <a:pt x="498521" y="0"/>
                    </a:cubicBezTo>
                  </a:path>
                </a:pathLst>
              </a:custGeom>
              <a:ln>
                <a:solidFill>
                  <a:srgbClr val="00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Freeform 46"/>
              <p:cNvSpPr/>
              <p:nvPr/>
            </p:nvSpPr>
            <p:spPr>
              <a:xfrm flipH="1">
                <a:off x="6953649" y="2287879"/>
                <a:ext cx="71217" cy="838200"/>
              </a:xfrm>
              <a:custGeom>
                <a:avLst/>
                <a:gdLst>
                  <a:gd name="connsiteX0" fmla="*/ 0 w 498521"/>
                  <a:gd name="connsiteY0" fmla="*/ 2207855 h 2207855"/>
                  <a:gd name="connsiteX1" fmla="*/ 189912 w 498521"/>
                  <a:gd name="connsiteY1" fmla="*/ 439197 h 2207855"/>
                  <a:gd name="connsiteX2" fmla="*/ 498521 w 498521"/>
                  <a:gd name="connsiteY2" fmla="*/ 0 h 2207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98521" h="2207855">
                    <a:moveTo>
                      <a:pt x="0" y="2207855"/>
                    </a:moveTo>
                    <a:cubicBezTo>
                      <a:pt x="53412" y="1507514"/>
                      <a:pt x="106825" y="807173"/>
                      <a:pt x="189912" y="439197"/>
                    </a:cubicBezTo>
                    <a:cubicBezTo>
                      <a:pt x="272999" y="71221"/>
                      <a:pt x="385760" y="35610"/>
                      <a:pt x="498521" y="0"/>
                    </a:cubicBezTo>
                  </a:path>
                </a:pathLst>
              </a:custGeom>
              <a:ln>
                <a:solidFill>
                  <a:srgbClr val="00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7474755" y="5485637"/>
              <a:ext cx="81183" cy="419100"/>
              <a:chOff x="6872466" y="2287879"/>
              <a:chExt cx="152400" cy="838200"/>
            </a:xfrm>
          </p:grpSpPr>
          <p:sp>
            <p:nvSpPr>
              <p:cNvPr id="49" name="Freeform 48"/>
              <p:cNvSpPr/>
              <p:nvPr/>
            </p:nvSpPr>
            <p:spPr>
              <a:xfrm>
                <a:off x="6872466" y="2287879"/>
                <a:ext cx="71217" cy="838200"/>
              </a:xfrm>
              <a:custGeom>
                <a:avLst/>
                <a:gdLst>
                  <a:gd name="connsiteX0" fmla="*/ 0 w 498521"/>
                  <a:gd name="connsiteY0" fmla="*/ 2207855 h 2207855"/>
                  <a:gd name="connsiteX1" fmla="*/ 189912 w 498521"/>
                  <a:gd name="connsiteY1" fmla="*/ 439197 h 2207855"/>
                  <a:gd name="connsiteX2" fmla="*/ 498521 w 498521"/>
                  <a:gd name="connsiteY2" fmla="*/ 0 h 2207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98521" h="2207855">
                    <a:moveTo>
                      <a:pt x="0" y="2207855"/>
                    </a:moveTo>
                    <a:cubicBezTo>
                      <a:pt x="53412" y="1507514"/>
                      <a:pt x="106825" y="807173"/>
                      <a:pt x="189912" y="439197"/>
                    </a:cubicBezTo>
                    <a:cubicBezTo>
                      <a:pt x="272999" y="71221"/>
                      <a:pt x="385760" y="35610"/>
                      <a:pt x="498521" y="0"/>
                    </a:cubicBezTo>
                  </a:path>
                </a:pathLst>
              </a:custGeom>
              <a:ln>
                <a:solidFill>
                  <a:srgbClr val="00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reeform 49"/>
              <p:cNvSpPr/>
              <p:nvPr/>
            </p:nvSpPr>
            <p:spPr>
              <a:xfrm flipH="1">
                <a:off x="6953649" y="2287879"/>
                <a:ext cx="71217" cy="838200"/>
              </a:xfrm>
              <a:custGeom>
                <a:avLst/>
                <a:gdLst>
                  <a:gd name="connsiteX0" fmla="*/ 0 w 498521"/>
                  <a:gd name="connsiteY0" fmla="*/ 2207855 h 2207855"/>
                  <a:gd name="connsiteX1" fmla="*/ 189912 w 498521"/>
                  <a:gd name="connsiteY1" fmla="*/ 439197 h 2207855"/>
                  <a:gd name="connsiteX2" fmla="*/ 498521 w 498521"/>
                  <a:gd name="connsiteY2" fmla="*/ 0 h 2207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98521" h="2207855">
                    <a:moveTo>
                      <a:pt x="0" y="2207855"/>
                    </a:moveTo>
                    <a:cubicBezTo>
                      <a:pt x="53412" y="1507514"/>
                      <a:pt x="106825" y="807173"/>
                      <a:pt x="189912" y="439197"/>
                    </a:cubicBezTo>
                    <a:cubicBezTo>
                      <a:pt x="272999" y="71221"/>
                      <a:pt x="385760" y="35610"/>
                      <a:pt x="498521" y="0"/>
                    </a:cubicBezTo>
                  </a:path>
                </a:pathLst>
              </a:custGeom>
              <a:ln>
                <a:solidFill>
                  <a:srgbClr val="00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7708338" y="5485637"/>
              <a:ext cx="81183" cy="419100"/>
              <a:chOff x="6872466" y="2287879"/>
              <a:chExt cx="152400" cy="838200"/>
            </a:xfrm>
          </p:grpSpPr>
          <p:sp>
            <p:nvSpPr>
              <p:cNvPr id="52" name="Freeform 51"/>
              <p:cNvSpPr/>
              <p:nvPr/>
            </p:nvSpPr>
            <p:spPr>
              <a:xfrm>
                <a:off x="6872466" y="2287879"/>
                <a:ext cx="71217" cy="838200"/>
              </a:xfrm>
              <a:custGeom>
                <a:avLst/>
                <a:gdLst>
                  <a:gd name="connsiteX0" fmla="*/ 0 w 498521"/>
                  <a:gd name="connsiteY0" fmla="*/ 2207855 h 2207855"/>
                  <a:gd name="connsiteX1" fmla="*/ 189912 w 498521"/>
                  <a:gd name="connsiteY1" fmla="*/ 439197 h 2207855"/>
                  <a:gd name="connsiteX2" fmla="*/ 498521 w 498521"/>
                  <a:gd name="connsiteY2" fmla="*/ 0 h 2207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98521" h="2207855">
                    <a:moveTo>
                      <a:pt x="0" y="2207855"/>
                    </a:moveTo>
                    <a:cubicBezTo>
                      <a:pt x="53412" y="1507514"/>
                      <a:pt x="106825" y="807173"/>
                      <a:pt x="189912" y="439197"/>
                    </a:cubicBezTo>
                    <a:cubicBezTo>
                      <a:pt x="272999" y="71221"/>
                      <a:pt x="385760" y="35610"/>
                      <a:pt x="498521" y="0"/>
                    </a:cubicBezTo>
                  </a:path>
                </a:pathLst>
              </a:custGeom>
              <a:ln>
                <a:solidFill>
                  <a:srgbClr val="00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Freeform 52"/>
              <p:cNvSpPr/>
              <p:nvPr/>
            </p:nvSpPr>
            <p:spPr>
              <a:xfrm flipH="1">
                <a:off x="6953649" y="2287879"/>
                <a:ext cx="71217" cy="838200"/>
              </a:xfrm>
              <a:custGeom>
                <a:avLst/>
                <a:gdLst>
                  <a:gd name="connsiteX0" fmla="*/ 0 w 498521"/>
                  <a:gd name="connsiteY0" fmla="*/ 2207855 h 2207855"/>
                  <a:gd name="connsiteX1" fmla="*/ 189912 w 498521"/>
                  <a:gd name="connsiteY1" fmla="*/ 439197 h 2207855"/>
                  <a:gd name="connsiteX2" fmla="*/ 498521 w 498521"/>
                  <a:gd name="connsiteY2" fmla="*/ 0 h 2207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98521" h="2207855">
                    <a:moveTo>
                      <a:pt x="0" y="2207855"/>
                    </a:moveTo>
                    <a:cubicBezTo>
                      <a:pt x="53412" y="1507514"/>
                      <a:pt x="106825" y="807173"/>
                      <a:pt x="189912" y="439197"/>
                    </a:cubicBezTo>
                    <a:cubicBezTo>
                      <a:pt x="272999" y="71221"/>
                      <a:pt x="385760" y="35610"/>
                      <a:pt x="498521" y="0"/>
                    </a:cubicBezTo>
                  </a:path>
                </a:pathLst>
              </a:custGeom>
              <a:ln>
                <a:solidFill>
                  <a:srgbClr val="00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7926527" y="5484197"/>
              <a:ext cx="81183" cy="419100"/>
              <a:chOff x="6872466" y="2287879"/>
              <a:chExt cx="152400" cy="838200"/>
            </a:xfrm>
          </p:grpSpPr>
          <p:sp>
            <p:nvSpPr>
              <p:cNvPr id="55" name="Freeform 54"/>
              <p:cNvSpPr/>
              <p:nvPr/>
            </p:nvSpPr>
            <p:spPr>
              <a:xfrm>
                <a:off x="6872466" y="2287879"/>
                <a:ext cx="71217" cy="838200"/>
              </a:xfrm>
              <a:custGeom>
                <a:avLst/>
                <a:gdLst>
                  <a:gd name="connsiteX0" fmla="*/ 0 w 498521"/>
                  <a:gd name="connsiteY0" fmla="*/ 2207855 h 2207855"/>
                  <a:gd name="connsiteX1" fmla="*/ 189912 w 498521"/>
                  <a:gd name="connsiteY1" fmla="*/ 439197 h 2207855"/>
                  <a:gd name="connsiteX2" fmla="*/ 498521 w 498521"/>
                  <a:gd name="connsiteY2" fmla="*/ 0 h 2207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98521" h="2207855">
                    <a:moveTo>
                      <a:pt x="0" y="2207855"/>
                    </a:moveTo>
                    <a:cubicBezTo>
                      <a:pt x="53412" y="1507514"/>
                      <a:pt x="106825" y="807173"/>
                      <a:pt x="189912" y="439197"/>
                    </a:cubicBezTo>
                    <a:cubicBezTo>
                      <a:pt x="272999" y="71221"/>
                      <a:pt x="385760" y="35610"/>
                      <a:pt x="498521" y="0"/>
                    </a:cubicBezTo>
                  </a:path>
                </a:pathLst>
              </a:custGeom>
              <a:ln>
                <a:solidFill>
                  <a:srgbClr val="00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Freeform 55"/>
              <p:cNvSpPr/>
              <p:nvPr/>
            </p:nvSpPr>
            <p:spPr>
              <a:xfrm flipH="1">
                <a:off x="6953649" y="2287879"/>
                <a:ext cx="71217" cy="838200"/>
              </a:xfrm>
              <a:custGeom>
                <a:avLst/>
                <a:gdLst>
                  <a:gd name="connsiteX0" fmla="*/ 0 w 498521"/>
                  <a:gd name="connsiteY0" fmla="*/ 2207855 h 2207855"/>
                  <a:gd name="connsiteX1" fmla="*/ 189912 w 498521"/>
                  <a:gd name="connsiteY1" fmla="*/ 439197 h 2207855"/>
                  <a:gd name="connsiteX2" fmla="*/ 498521 w 498521"/>
                  <a:gd name="connsiteY2" fmla="*/ 0 h 2207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98521" h="2207855">
                    <a:moveTo>
                      <a:pt x="0" y="2207855"/>
                    </a:moveTo>
                    <a:cubicBezTo>
                      <a:pt x="53412" y="1507514"/>
                      <a:pt x="106825" y="807173"/>
                      <a:pt x="189912" y="439197"/>
                    </a:cubicBezTo>
                    <a:cubicBezTo>
                      <a:pt x="272999" y="71221"/>
                      <a:pt x="385760" y="35610"/>
                      <a:pt x="498521" y="0"/>
                    </a:cubicBezTo>
                  </a:path>
                </a:pathLst>
              </a:custGeom>
              <a:ln>
                <a:solidFill>
                  <a:srgbClr val="00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8173175" y="5485637"/>
              <a:ext cx="81183" cy="419100"/>
              <a:chOff x="6872466" y="2287879"/>
              <a:chExt cx="152400" cy="838200"/>
            </a:xfrm>
          </p:grpSpPr>
          <p:sp>
            <p:nvSpPr>
              <p:cNvPr id="58" name="Freeform 57"/>
              <p:cNvSpPr/>
              <p:nvPr/>
            </p:nvSpPr>
            <p:spPr>
              <a:xfrm>
                <a:off x="6872466" y="2287879"/>
                <a:ext cx="71217" cy="838200"/>
              </a:xfrm>
              <a:custGeom>
                <a:avLst/>
                <a:gdLst>
                  <a:gd name="connsiteX0" fmla="*/ 0 w 498521"/>
                  <a:gd name="connsiteY0" fmla="*/ 2207855 h 2207855"/>
                  <a:gd name="connsiteX1" fmla="*/ 189912 w 498521"/>
                  <a:gd name="connsiteY1" fmla="*/ 439197 h 2207855"/>
                  <a:gd name="connsiteX2" fmla="*/ 498521 w 498521"/>
                  <a:gd name="connsiteY2" fmla="*/ 0 h 2207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98521" h="2207855">
                    <a:moveTo>
                      <a:pt x="0" y="2207855"/>
                    </a:moveTo>
                    <a:cubicBezTo>
                      <a:pt x="53412" y="1507514"/>
                      <a:pt x="106825" y="807173"/>
                      <a:pt x="189912" y="439197"/>
                    </a:cubicBezTo>
                    <a:cubicBezTo>
                      <a:pt x="272999" y="71221"/>
                      <a:pt x="385760" y="35610"/>
                      <a:pt x="498521" y="0"/>
                    </a:cubicBezTo>
                  </a:path>
                </a:pathLst>
              </a:custGeom>
              <a:ln>
                <a:solidFill>
                  <a:srgbClr val="00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Freeform 58"/>
              <p:cNvSpPr/>
              <p:nvPr/>
            </p:nvSpPr>
            <p:spPr>
              <a:xfrm flipH="1">
                <a:off x="6953649" y="2287879"/>
                <a:ext cx="71217" cy="838200"/>
              </a:xfrm>
              <a:custGeom>
                <a:avLst/>
                <a:gdLst>
                  <a:gd name="connsiteX0" fmla="*/ 0 w 498521"/>
                  <a:gd name="connsiteY0" fmla="*/ 2207855 h 2207855"/>
                  <a:gd name="connsiteX1" fmla="*/ 189912 w 498521"/>
                  <a:gd name="connsiteY1" fmla="*/ 439197 h 2207855"/>
                  <a:gd name="connsiteX2" fmla="*/ 498521 w 498521"/>
                  <a:gd name="connsiteY2" fmla="*/ 0 h 2207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98521" h="2207855">
                    <a:moveTo>
                      <a:pt x="0" y="2207855"/>
                    </a:moveTo>
                    <a:cubicBezTo>
                      <a:pt x="53412" y="1507514"/>
                      <a:pt x="106825" y="807173"/>
                      <a:pt x="189912" y="439197"/>
                    </a:cubicBezTo>
                    <a:cubicBezTo>
                      <a:pt x="272999" y="71221"/>
                      <a:pt x="385760" y="35610"/>
                      <a:pt x="498521" y="0"/>
                    </a:cubicBezTo>
                  </a:path>
                </a:pathLst>
              </a:custGeom>
              <a:ln>
                <a:solidFill>
                  <a:srgbClr val="00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8409412" y="5485637"/>
              <a:ext cx="81183" cy="419100"/>
              <a:chOff x="6872466" y="2287879"/>
              <a:chExt cx="152400" cy="838200"/>
            </a:xfrm>
          </p:grpSpPr>
          <p:sp>
            <p:nvSpPr>
              <p:cNvPr id="61" name="Freeform 60"/>
              <p:cNvSpPr/>
              <p:nvPr/>
            </p:nvSpPr>
            <p:spPr>
              <a:xfrm>
                <a:off x="6872466" y="2287879"/>
                <a:ext cx="71217" cy="838200"/>
              </a:xfrm>
              <a:custGeom>
                <a:avLst/>
                <a:gdLst>
                  <a:gd name="connsiteX0" fmla="*/ 0 w 498521"/>
                  <a:gd name="connsiteY0" fmla="*/ 2207855 h 2207855"/>
                  <a:gd name="connsiteX1" fmla="*/ 189912 w 498521"/>
                  <a:gd name="connsiteY1" fmla="*/ 439197 h 2207855"/>
                  <a:gd name="connsiteX2" fmla="*/ 498521 w 498521"/>
                  <a:gd name="connsiteY2" fmla="*/ 0 h 2207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98521" h="2207855">
                    <a:moveTo>
                      <a:pt x="0" y="2207855"/>
                    </a:moveTo>
                    <a:cubicBezTo>
                      <a:pt x="53412" y="1507514"/>
                      <a:pt x="106825" y="807173"/>
                      <a:pt x="189912" y="439197"/>
                    </a:cubicBezTo>
                    <a:cubicBezTo>
                      <a:pt x="272999" y="71221"/>
                      <a:pt x="385760" y="35610"/>
                      <a:pt x="498521" y="0"/>
                    </a:cubicBezTo>
                  </a:path>
                </a:pathLst>
              </a:custGeom>
              <a:ln>
                <a:solidFill>
                  <a:srgbClr val="00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Freeform 61"/>
              <p:cNvSpPr/>
              <p:nvPr/>
            </p:nvSpPr>
            <p:spPr>
              <a:xfrm flipH="1">
                <a:off x="6953649" y="2287879"/>
                <a:ext cx="71217" cy="838200"/>
              </a:xfrm>
              <a:custGeom>
                <a:avLst/>
                <a:gdLst>
                  <a:gd name="connsiteX0" fmla="*/ 0 w 498521"/>
                  <a:gd name="connsiteY0" fmla="*/ 2207855 h 2207855"/>
                  <a:gd name="connsiteX1" fmla="*/ 189912 w 498521"/>
                  <a:gd name="connsiteY1" fmla="*/ 439197 h 2207855"/>
                  <a:gd name="connsiteX2" fmla="*/ 498521 w 498521"/>
                  <a:gd name="connsiteY2" fmla="*/ 0 h 2207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98521" h="2207855">
                    <a:moveTo>
                      <a:pt x="0" y="2207855"/>
                    </a:moveTo>
                    <a:cubicBezTo>
                      <a:pt x="53412" y="1507514"/>
                      <a:pt x="106825" y="807173"/>
                      <a:pt x="189912" y="439197"/>
                    </a:cubicBezTo>
                    <a:cubicBezTo>
                      <a:pt x="272999" y="71221"/>
                      <a:pt x="385760" y="35610"/>
                      <a:pt x="498521" y="0"/>
                    </a:cubicBezTo>
                  </a:path>
                </a:pathLst>
              </a:custGeom>
              <a:ln>
                <a:solidFill>
                  <a:srgbClr val="00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8641225" y="5485637"/>
              <a:ext cx="81183" cy="419100"/>
              <a:chOff x="6872466" y="2287879"/>
              <a:chExt cx="152400" cy="838200"/>
            </a:xfrm>
          </p:grpSpPr>
          <p:sp>
            <p:nvSpPr>
              <p:cNvPr id="64" name="Freeform 63"/>
              <p:cNvSpPr/>
              <p:nvPr/>
            </p:nvSpPr>
            <p:spPr>
              <a:xfrm>
                <a:off x="6872466" y="2287879"/>
                <a:ext cx="71217" cy="838200"/>
              </a:xfrm>
              <a:custGeom>
                <a:avLst/>
                <a:gdLst>
                  <a:gd name="connsiteX0" fmla="*/ 0 w 498521"/>
                  <a:gd name="connsiteY0" fmla="*/ 2207855 h 2207855"/>
                  <a:gd name="connsiteX1" fmla="*/ 189912 w 498521"/>
                  <a:gd name="connsiteY1" fmla="*/ 439197 h 2207855"/>
                  <a:gd name="connsiteX2" fmla="*/ 498521 w 498521"/>
                  <a:gd name="connsiteY2" fmla="*/ 0 h 2207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98521" h="2207855">
                    <a:moveTo>
                      <a:pt x="0" y="2207855"/>
                    </a:moveTo>
                    <a:cubicBezTo>
                      <a:pt x="53412" y="1507514"/>
                      <a:pt x="106825" y="807173"/>
                      <a:pt x="189912" y="439197"/>
                    </a:cubicBezTo>
                    <a:cubicBezTo>
                      <a:pt x="272999" y="71221"/>
                      <a:pt x="385760" y="35610"/>
                      <a:pt x="498521" y="0"/>
                    </a:cubicBezTo>
                  </a:path>
                </a:pathLst>
              </a:custGeom>
              <a:ln>
                <a:solidFill>
                  <a:srgbClr val="00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Freeform 64"/>
              <p:cNvSpPr/>
              <p:nvPr/>
            </p:nvSpPr>
            <p:spPr>
              <a:xfrm flipH="1">
                <a:off x="6953649" y="2287879"/>
                <a:ext cx="71217" cy="838200"/>
              </a:xfrm>
              <a:custGeom>
                <a:avLst/>
                <a:gdLst>
                  <a:gd name="connsiteX0" fmla="*/ 0 w 498521"/>
                  <a:gd name="connsiteY0" fmla="*/ 2207855 h 2207855"/>
                  <a:gd name="connsiteX1" fmla="*/ 189912 w 498521"/>
                  <a:gd name="connsiteY1" fmla="*/ 439197 h 2207855"/>
                  <a:gd name="connsiteX2" fmla="*/ 498521 w 498521"/>
                  <a:gd name="connsiteY2" fmla="*/ 0 h 2207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98521" h="2207855">
                    <a:moveTo>
                      <a:pt x="0" y="2207855"/>
                    </a:moveTo>
                    <a:cubicBezTo>
                      <a:pt x="53412" y="1507514"/>
                      <a:pt x="106825" y="807173"/>
                      <a:pt x="189912" y="439197"/>
                    </a:cubicBezTo>
                    <a:cubicBezTo>
                      <a:pt x="272999" y="71221"/>
                      <a:pt x="385760" y="35610"/>
                      <a:pt x="498521" y="0"/>
                    </a:cubicBezTo>
                  </a:path>
                </a:pathLst>
              </a:custGeom>
              <a:ln>
                <a:solidFill>
                  <a:srgbClr val="00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2" name="Picture 11" descr="buildup-zoom-start.pdf"/>
            <p:cNvPicPr>
              <a:picLocks noChangeAspect="1"/>
            </p:cNvPicPr>
            <p:nvPr/>
          </p:nvPicPr>
          <p:blipFill>
            <a:blip r:embed="rId4"/>
            <a:srcRect l="14316" t="9264" r="4653" b="9264"/>
            <a:stretch>
              <a:fillRect/>
            </a:stretch>
          </p:blipFill>
          <p:spPr>
            <a:xfrm>
              <a:off x="6112497" y="4038600"/>
              <a:ext cx="2826446" cy="2195998"/>
            </a:xfrm>
            <a:prstGeom prst="rect">
              <a:avLst/>
            </a:prstGeom>
          </p:spPr>
        </p:pic>
        <p:sp>
          <p:nvSpPr>
            <p:cNvPr id="69" name="Rectangle 68"/>
            <p:cNvSpPr/>
            <p:nvPr/>
          </p:nvSpPr>
          <p:spPr>
            <a:xfrm>
              <a:off x="609600" y="4572000"/>
              <a:ext cx="990600" cy="685799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1" name="Straight Arrow Connector 70"/>
            <p:cNvCxnSpPr/>
            <p:nvPr/>
          </p:nvCxnSpPr>
          <p:spPr>
            <a:xfrm>
              <a:off x="1600200" y="5105400"/>
              <a:ext cx="4326830" cy="152399"/>
            </a:xfrm>
            <a:prstGeom prst="straightConnector1">
              <a:avLst/>
            </a:prstGeom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Rectangle 72"/>
            <p:cNvSpPr/>
            <p:nvPr/>
          </p:nvSpPr>
          <p:spPr>
            <a:xfrm>
              <a:off x="6079430" y="3822201"/>
              <a:ext cx="2939519" cy="253415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6908748" y="3762849"/>
              <a:ext cx="16856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 dirty="0" smtClean="0"/>
                <a:t>Exponential rise</a:t>
              </a:r>
              <a:r>
                <a:rPr lang="en-US" dirty="0" smtClean="0"/>
                <a:t> </a:t>
              </a:r>
              <a:endParaRPr lang="en-US" dirty="0"/>
            </a:p>
          </p:txBody>
        </p:sp>
      </p:grpSp>
      <p:sp>
        <p:nvSpPr>
          <p:cNvPr id="83" name="TextBox 82"/>
          <p:cNvSpPr txBox="1"/>
          <p:nvPr/>
        </p:nvSpPr>
        <p:spPr>
          <a:xfrm>
            <a:off x="1175084" y="1588442"/>
            <a:ext cx="635848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 err="1" smtClean="0"/>
              <a:t>x</a:t>
            </a:r>
            <a:r>
              <a:rPr lang="en-US" sz="1700" dirty="0" smtClean="0"/>
              <a:t> 10</a:t>
            </a:r>
            <a:r>
              <a:rPr lang="en-US" sz="1700" baseline="30000" dirty="0" smtClean="0"/>
              <a:t>9</a:t>
            </a:r>
            <a:endParaRPr lang="en-US" sz="1700" dirty="0"/>
          </a:p>
        </p:txBody>
      </p:sp>
      <p:grpSp>
        <p:nvGrpSpPr>
          <p:cNvPr id="91" name="Group 90"/>
          <p:cNvGrpSpPr/>
          <p:nvPr/>
        </p:nvGrpSpPr>
        <p:grpSpPr>
          <a:xfrm>
            <a:off x="3962400" y="2895600"/>
            <a:ext cx="4786628" cy="3705304"/>
            <a:chOff x="3962400" y="2895600"/>
            <a:chExt cx="4786628" cy="3705304"/>
          </a:xfrm>
        </p:grpSpPr>
        <p:sp>
          <p:nvSpPr>
            <p:cNvPr id="80" name="Rectangle 79"/>
            <p:cNvSpPr/>
            <p:nvPr/>
          </p:nvSpPr>
          <p:spPr>
            <a:xfrm>
              <a:off x="3962400" y="2895600"/>
              <a:ext cx="1219200" cy="2362199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8" name="Group 87"/>
            <p:cNvGrpSpPr/>
            <p:nvPr/>
          </p:nvGrpSpPr>
          <p:grpSpPr>
            <a:xfrm>
              <a:off x="5958511" y="4112877"/>
              <a:ext cx="2790517" cy="2488027"/>
              <a:chOff x="164999" y="3868324"/>
              <a:chExt cx="2790517" cy="2488027"/>
            </a:xfrm>
          </p:grpSpPr>
          <p:sp>
            <p:nvSpPr>
              <p:cNvPr id="81" name="TextBox 80"/>
              <p:cNvSpPr txBox="1"/>
              <p:nvPr/>
            </p:nvSpPr>
            <p:spPr>
              <a:xfrm>
                <a:off x="1200884" y="3868324"/>
                <a:ext cx="762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00" b="1" dirty="0" smtClean="0"/>
                  <a:t>Decay</a:t>
                </a:r>
                <a:r>
                  <a:rPr lang="en-US" dirty="0" smtClean="0"/>
                  <a:t> </a:t>
                </a:r>
                <a:endParaRPr lang="en-US" dirty="0"/>
              </a:p>
            </p:txBody>
          </p:sp>
          <p:pic>
            <p:nvPicPr>
              <p:cNvPr id="84" name="Picture 83" descr="buildup-zoom-decay.pdf"/>
              <p:cNvPicPr>
                <a:picLocks noChangeAspect="1"/>
              </p:cNvPicPr>
              <p:nvPr/>
            </p:nvPicPr>
            <p:blipFill>
              <a:blip r:embed="rId5"/>
              <a:srcRect l="15748" t="9264" r="5369" b="9264"/>
              <a:stretch>
                <a:fillRect/>
              </a:stretch>
            </p:blipFill>
            <p:spPr>
              <a:xfrm>
                <a:off x="228599" y="4146598"/>
                <a:ext cx="2616179" cy="2088000"/>
              </a:xfrm>
              <a:prstGeom prst="rect">
                <a:avLst/>
              </a:prstGeom>
            </p:spPr>
          </p:pic>
          <p:sp>
            <p:nvSpPr>
              <p:cNvPr id="87" name="Rectangle 86"/>
              <p:cNvSpPr/>
              <p:nvPr/>
            </p:nvSpPr>
            <p:spPr>
              <a:xfrm>
                <a:off x="164999" y="3940903"/>
                <a:ext cx="2790517" cy="2415448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90" name="Straight Arrow Connector 89"/>
            <p:cNvCxnSpPr/>
            <p:nvPr/>
          </p:nvCxnSpPr>
          <p:spPr>
            <a:xfrm>
              <a:off x="5181600" y="4482209"/>
              <a:ext cx="745430" cy="242191"/>
            </a:xfrm>
            <a:prstGeom prst="straightConnector1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98200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3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2603" y="1391480"/>
            <a:ext cx="6833874" cy="3269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" name="Oval 72"/>
          <p:cNvSpPr/>
          <p:nvPr/>
        </p:nvSpPr>
        <p:spPr>
          <a:xfrm rot="342091">
            <a:off x="4663976" y="2588930"/>
            <a:ext cx="993012" cy="160214"/>
          </a:xfrm>
          <a:prstGeom prst="ellipse">
            <a:avLst/>
          </a:prstGeom>
          <a:solidFill>
            <a:srgbClr val="3366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b="1" dirty="0" smtClean="0">
                <a:solidFill>
                  <a:srgbClr val="0055A0"/>
                </a:solidFill>
              </a:rPr>
              <a:t>Beam instability simulation</a:t>
            </a:r>
            <a:br>
              <a:rPr lang="en-US" sz="3000" b="1" dirty="0" smtClean="0">
                <a:solidFill>
                  <a:srgbClr val="0055A0"/>
                </a:solidFill>
              </a:rPr>
            </a:br>
            <a:r>
              <a:rPr lang="en-US" sz="3000" b="1" dirty="0" smtClean="0">
                <a:solidFill>
                  <a:srgbClr val="0055A0"/>
                </a:solidFill>
              </a:rPr>
              <a:t>(HEADTAIL)</a:t>
            </a:r>
            <a:endParaRPr lang="en-US" sz="3000" b="1" dirty="0">
              <a:solidFill>
                <a:srgbClr val="0055A0"/>
              </a:solidFill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2897188" y="4384298"/>
            <a:ext cx="5789612" cy="2474806"/>
            <a:chOff x="2897188" y="4384298"/>
            <a:chExt cx="5789612" cy="2474806"/>
          </a:xfrm>
        </p:grpSpPr>
        <p:cxnSp>
          <p:nvCxnSpPr>
            <p:cNvPr id="71" name="Straight Arrow Connector 70"/>
            <p:cNvCxnSpPr/>
            <p:nvPr/>
          </p:nvCxnSpPr>
          <p:spPr>
            <a:xfrm flipV="1">
              <a:off x="3180522" y="5687391"/>
              <a:ext cx="3048000" cy="63721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ectangle 57"/>
            <p:cNvSpPr/>
            <p:nvPr/>
          </p:nvSpPr>
          <p:spPr>
            <a:xfrm>
              <a:off x="2897188" y="5061312"/>
              <a:ext cx="283334" cy="1797792"/>
            </a:xfrm>
            <a:prstGeom prst="rect">
              <a:avLst/>
            </a:prstGeom>
            <a:solidFill>
              <a:srgbClr val="FF0000">
                <a:alpha val="62000"/>
              </a:srgb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34828" y="4384298"/>
              <a:ext cx="2351972" cy="1775073"/>
            </a:xfrm>
            <a:prstGeom prst="rect">
              <a:avLst/>
            </a:prstGeom>
          </p:spPr>
        </p:pic>
      </p:grpSp>
      <p:grpSp>
        <p:nvGrpSpPr>
          <p:cNvPr id="75" name="Group 74"/>
          <p:cNvGrpSpPr/>
          <p:nvPr/>
        </p:nvGrpSpPr>
        <p:grpSpPr>
          <a:xfrm>
            <a:off x="-1" y="4191000"/>
            <a:ext cx="5565913" cy="2668104"/>
            <a:chOff x="-1" y="4191000"/>
            <a:chExt cx="5565913" cy="2668104"/>
          </a:xfrm>
        </p:grpSpPr>
        <p:sp>
          <p:nvSpPr>
            <p:cNvPr id="56" name="Trapezoid 55"/>
            <p:cNvSpPr/>
            <p:nvPr/>
          </p:nvSpPr>
          <p:spPr>
            <a:xfrm>
              <a:off x="-1" y="5060208"/>
              <a:ext cx="5565913" cy="1798896"/>
            </a:xfrm>
            <a:prstGeom prst="trapezoid">
              <a:avLst>
                <a:gd name="adj" fmla="val 35078"/>
              </a:avLst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8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800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Isosceles Triangle 54"/>
            <p:cNvSpPr/>
            <p:nvPr/>
          </p:nvSpPr>
          <p:spPr>
            <a:xfrm>
              <a:off x="609600" y="4191000"/>
              <a:ext cx="4343400" cy="869208"/>
            </a:xfrm>
            <a:prstGeom prst="triangle">
              <a:avLst>
                <a:gd name="adj" fmla="val 60694"/>
              </a:avLst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38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3800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8" name="Group 67"/>
            <p:cNvGrpSpPr/>
            <p:nvPr/>
          </p:nvGrpSpPr>
          <p:grpSpPr>
            <a:xfrm>
              <a:off x="458788" y="5190124"/>
              <a:ext cx="2438400" cy="1455530"/>
              <a:chOff x="458788" y="5190124"/>
              <a:chExt cx="2438400" cy="1455530"/>
            </a:xfrm>
          </p:grpSpPr>
          <p:sp>
            <p:nvSpPr>
              <p:cNvPr id="57" name="Oval 56"/>
              <p:cNvSpPr/>
              <p:nvPr/>
            </p:nvSpPr>
            <p:spPr>
              <a:xfrm>
                <a:off x="458788" y="5570330"/>
                <a:ext cx="2438400" cy="596771"/>
              </a:xfrm>
              <a:prstGeom prst="ellipse">
                <a:avLst/>
              </a:prstGeom>
              <a:solidFill>
                <a:srgbClr val="3366FF"/>
              </a:solidFill>
              <a:ln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0" name="Straight Connector 59"/>
              <p:cNvCxnSpPr/>
              <p:nvPr/>
            </p:nvCxnSpPr>
            <p:spPr>
              <a:xfrm rot="5400000">
                <a:off x="1856082" y="5913230"/>
                <a:ext cx="1447800" cy="1588"/>
              </a:xfrm>
              <a:prstGeom prst="line">
                <a:avLst/>
              </a:prstGeom>
              <a:ln w="1905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>
                <a:off x="1551282" y="5913230"/>
                <a:ext cx="1447800" cy="1588"/>
              </a:xfrm>
              <a:prstGeom prst="line">
                <a:avLst/>
              </a:prstGeom>
              <a:ln w="1905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5400000">
                <a:off x="1246482" y="5913230"/>
                <a:ext cx="1447800" cy="1588"/>
              </a:xfrm>
              <a:prstGeom prst="line">
                <a:avLst/>
              </a:prstGeom>
              <a:ln w="1905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5400000">
                <a:off x="941682" y="5913230"/>
                <a:ext cx="1447800" cy="1588"/>
              </a:xfrm>
              <a:prstGeom prst="line">
                <a:avLst/>
              </a:prstGeom>
              <a:ln w="1905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5400000">
                <a:off x="636882" y="5913230"/>
                <a:ext cx="1447800" cy="1588"/>
              </a:xfrm>
              <a:prstGeom prst="line">
                <a:avLst/>
              </a:prstGeom>
              <a:ln w="1905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rot="5400000">
                <a:off x="332082" y="5913230"/>
                <a:ext cx="1447800" cy="1588"/>
              </a:xfrm>
              <a:prstGeom prst="line">
                <a:avLst/>
              </a:prstGeom>
              <a:ln w="1905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5400000">
                <a:off x="25073" y="5920960"/>
                <a:ext cx="1447800" cy="1588"/>
              </a:xfrm>
              <a:prstGeom prst="line">
                <a:avLst/>
              </a:prstGeom>
              <a:ln w="1905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E081447-C3CE-9F4F-A689-9A72CAFF10CA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2405972" y="1752600"/>
            <a:ext cx="1556428" cy="1116037"/>
            <a:chOff x="2405972" y="1752600"/>
            <a:chExt cx="1556428" cy="1116037"/>
          </a:xfrm>
        </p:grpSpPr>
        <p:sp>
          <p:nvSpPr>
            <p:cNvPr id="72" name="Oval 71"/>
            <p:cNvSpPr/>
            <p:nvPr/>
          </p:nvSpPr>
          <p:spPr>
            <a:xfrm rot="20749416">
              <a:off x="2405972" y="2708423"/>
              <a:ext cx="993012" cy="160214"/>
            </a:xfrm>
            <a:prstGeom prst="ellipse">
              <a:avLst/>
            </a:prstGeom>
            <a:solidFill>
              <a:srgbClr val="3366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3180522" y="1752600"/>
              <a:ext cx="781878" cy="609600"/>
            </a:xfrm>
            <a:prstGeom prst="ellipse">
              <a:avLst/>
            </a:prstGeom>
            <a:noFill/>
            <a:ln w="19050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80958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rapezoid 55"/>
          <p:cNvSpPr/>
          <p:nvPr/>
        </p:nvSpPr>
        <p:spPr>
          <a:xfrm>
            <a:off x="-1" y="5060208"/>
            <a:ext cx="5565913" cy="1798896"/>
          </a:xfrm>
          <a:prstGeom prst="trapezoid">
            <a:avLst>
              <a:gd name="adj" fmla="val 35078"/>
            </a:avLst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8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8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3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2603" y="1391480"/>
            <a:ext cx="6833874" cy="3269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Isosceles Triangle 54"/>
          <p:cNvSpPr/>
          <p:nvPr/>
        </p:nvSpPr>
        <p:spPr>
          <a:xfrm>
            <a:off x="609600" y="4191000"/>
            <a:ext cx="4343400" cy="869208"/>
          </a:xfrm>
          <a:prstGeom prst="triangle">
            <a:avLst>
              <a:gd name="adj" fmla="val 60694"/>
            </a:avLst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8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8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7"/>
          <p:cNvGrpSpPr/>
          <p:nvPr/>
        </p:nvGrpSpPr>
        <p:grpSpPr>
          <a:xfrm>
            <a:off x="1677988" y="5190124"/>
            <a:ext cx="2438400" cy="1455530"/>
            <a:chOff x="458788" y="5190124"/>
            <a:chExt cx="2438400" cy="1455530"/>
          </a:xfrm>
        </p:grpSpPr>
        <p:sp>
          <p:nvSpPr>
            <p:cNvPr id="57" name="Oval 56"/>
            <p:cNvSpPr/>
            <p:nvPr/>
          </p:nvSpPr>
          <p:spPr>
            <a:xfrm>
              <a:off x="458788" y="5570330"/>
              <a:ext cx="2438400" cy="596771"/>
            </a:xfrm>
            <a:prstGeom prst="ellipse">
              <a:avLst/>
            </a:prstGeom>
            <a:solidFill>
              <a:srgbClr val="3366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" name="Straight Connector 59"/>
            <p:cNvCxnSpPr/>
            <p:nvPr/>
          </p:nvCxnSpPr>
          <p:spPr>
            <a:xfrm rot="5400000">
              <a:off x="1856082" y="5913230"/>
              <a:ext cx="1447800" cy="1588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5400000">
              <a:off x="1551282" y="5913230"/>
              <a:ext cx="1447800" cy="1588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>
              <a:off x="1246482" y="5913230"/>
              <a:ext cx="1447800" cy="1588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941682" y="5913230"/>
              <a:ext cx="1447800" cy="1588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5400000">
              <a:off x="636882" y="5913230"/>
              <a:ext cx="1447800" cy="1588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332082" y="5913230"/>
              <a:ext cx="1447800" cy="1588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5400000">
              <a:off x="25073" y="5920960"/>
              <a:ext cx="1447800" cy="1588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5076" y="4491471"/>
            <a:ext cx="2418750" cy="1800000"/>
          </a:xfrm>
          <a:prstGeom prst="rect">
            <a:avLst/>
          </a:prstGeom>
        </p:spPr>
      </p:pic>
      <p:cxnSp>
        <p:nvCxnSpPr>
          <p:cNvPr id="71" name="Straight Arrow Connector 70"/>
          <p:cNvCxnSpPr/>
          <p:nvPr/>
        </p:nvCxnSpPr>
        <p:spPr>
          <a:xfrm flipV="1">
            <a:off x="3180522" y="5687391"/>
            <a:ext cx="3048000" cy="63721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2897188" y="5061312"/>
            <a:ext cx="283334" cy="1797792"/>
          </a:xfrm>
          <a:prstGeom prst="rect">
            <a:avLst/>
          </a:prstGeom>
          <a:solidFill>
            <a:srgbClr val="FF0000">
              <a:alpha val="62000"/>
            </a:srgbClr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E081447-C3CE-9F4F-A689-9A72CAFF10CA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3000" b="1" dirty="0" smtClean="0">
                <a:solidFill>
                  <a:srgbClr val="0055A0"/>
                </a:solidFill>
              </a:rPr>
              <a:t>Beam instability simulation</a:t>
            </a:r>
            <a:br>
              <a:rPr lang="en-US" sz="3000" b="1" dirty="0" smtClean="0">
                <a:solidFill>
                  <a:srgbClr val="0055A0"/>
                </a:solidFill>
              </a:rPr>
            </a:br>
            <a:endParaRPr lang="en-US" sz="3000" b="1" dirty="0">
              <a:solidFill>
                <a:srgbClr val="0055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709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rapezoid 55"/>
          <p:cNvSpPr/>
          <p:nvPr/>
        </p:nvSpPr>
        <p:spPr>
          <a:xfrm>
            <a:off x="-1" y="5060208"/>
            <a:ext cx="5565913" cy="1798896"/>
          </a:xfrm>
          <a:prstGeom prst="trapezoid">
            <a:avLst>
              <a:gd name="adj" fmla="val 35078"/>
            </a:avLst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8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8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3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2603" y="1391480"/>
            <a:ext cx="6833874" cy="3269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Isosceles Triangle 54"/>
          <p:cNvSpPr/>
          <p:nvPr/>
        </p:nvSpPr>
        <p:spPr>
          <a:xfrm>
            <a:off x="609600" y="4191000"/>
            <a:ext cx="4343400" cy="869208"/>
          </a:xfrm>
          <a:prstGeom prst="triangle">
            <a:avLst>
              <a:gd name="adj" fmla="val 60694"/>
            </a:avLst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8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8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67"/>
          <p:cNvGrpSpPr/>
          <p:nvPr/>
        </p:nvGrpSpPr>
        <p:grpSpPr>
          <a:xfrm>
            <a:off x="2597426" y="5196751"/>
            <a:ext cx="2438400" cy="1455530"/>
            <a:chOff x="458788" y="5190124"/>
            <a:chExt cx="2438400" cy="1455530"/>
          </a:xfrm>
        </p:grpSpPr>
        <p:sp>
          <p:nvSpPr>
            <p:cNvPr id="57" name="Oval 56"/>
            <p:cNvSpPr/>
            <p:nvPr/>
          </p:nvSpPr>
          <p:spPr>
            <a:xfrm>
              <a:off x="458788" y="5570330"/>
              <a:ext cx="2438400" cy="596771"/>
            </a:xfrm>
            <a:prstGeom prst="ellipse">
              <a:avLst/>
            </a:prstGeom>
            <a:solidFill>
              <a:srgbClr val="3366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" name="Straight Connector 59"/>
            <p:cNvCxnSpPr/>
            <p:nvPr/>
          </p:nvCxnSpPr>
          <p:spPr>
            <a:xfrm rot="5400000">
              <a:off x="1856082" y="5913230"/>
              <a:ext cx="1447800" cy="1588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5400000">
              <a:off x="1551282" y="5913230"/>
              <a:ext cx="1447800" cy="1588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>
              <a:off x="1246482" y="5913230"/>
              <a:ext cx="1447800" cy="1588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941682" y="5913230"/>
              <a:ext cx="1447800" cy="1588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5400000">
              <a:off x="636882" y="5913230"/>
              <a:ext cx="1447800" cy="1588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332082" y="5913230"/>
              <a:ext cx="1447800" cy="1588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5400000">
              <a:off x="25073" y="5920960"/>
              <a:ext cx="1447800" cy="1588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1" name="Straight Arrow Connector 70"/>
          <p:cNvCxnSpPr/>
          <p:nvPr/>
        </p:nvCxnSpPr>
        <p:spPr>
          <a:xfrm flipV="1">
            <a:off x="3180522" y="6005996"/>
            <a:ext cx="3048000" cy="63721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2897188" y="5061312"/>
            <a:ext cx="283334" cy="1797792"/>
          </a:xfrm>
          <a:prstGeom prst="rect">
            <a:avLst/>
          </a:prstGeom>
          <a:solidFill>
            <a:srgbClr val="FF0000">
              <a:alpha val="62000"/>
            </a:srgbClr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8382" y="4524601"/>
            <a:ext cx="2476190" cy="1800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565912" y="2713672"/>
            <a:ext cx="3358660" cy="14773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360000" indent="-270000">
              <a:buFont typeface="Lucida Grande"/>
              <a:buChar char="→"/>
            </a:pPr>
            <a:r>
              <a:rPr lang="en-US" sz="1500" dirty="0" smtClean="0"/>
              <a:t>The effect of the electron cloud on the beam becomes visible only  after many turns</a:t>
            </a:r>
          </a:p>
          <a:p>
            <a:pPr marL="360000" indent="-270000">
              <a:buFont typeface="Lucida Grande"/>
              <a:buChar char="→"/>
            </a:pPr>
            <a:r>
              <a:rPr lang="en-US" sz="1500" dirty="0" smtClean="0"/>
              <a:t>The electron cloud is refreshed at every interaction point</a:t>
            </a:r>
          </a:p>
          <a:p>
            <a:pPr marL="360000" indent="-270000">
              <a:buFont typeface="Lucida Grande"/>
              <a:buChar char="→"/>
            </a:pPr>
            <a:r>
              <a:rPr lang="en-US" sz="1500" dirty="0" smtClean="0"/>
              <a:t>Slicing is renewed at every turn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E081447-C3CE-9F4F-A689-9A72CAFF10CA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3000" b="1" dirty="0" smtClean="0">
                <a:solidFill>
                  <a:srgbClr val="0055A0"/>
                </a:solidFill>
              </a:rPr>
              <a:t>Beam instability simulation</a:t>
            </a:r>
            <a:br>
              <a:rPr lang="en-US" sz="3000" b="1" dirty="0" smtClean="0">
                <a:solidFill>
                  <a:srgbClr val="0055A0"/>
                </a:solidFill>
              </a:rPr>
            </a:br>
            <a:endParaRPr lang="en-US" sz="3000" b="1" dirty="0">
              <a:solidFill>
                <a:srgbClr val="0055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316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defTabSz="914400" fontAlgn="base">
              <a:spcAft>
                <a:spcPct val="0"/>
              </a:spcAft>
              <a:defRPr/>
            </a:pPr>
            <a:r>
              <a:rPr lang="en-US" sz="3200" b="1" kern="0" dirty="0" smtClean="0">
                <a:solidFill>
                  <a:srgbClr val="0055A0"/>
                </a:solidFill>
              </a:rPr>
              <a:t>A sample result </a:t>
            </a:r>
            <a:endParaRPr lang="en-US" sz="4000" b="1" kern="0" dirty="0">
              <a:solidFill>
                <a:srgbClr val="0055A0"/>
              </a:solidFill>
            </a:endParaRPr>
          </a:p>
        </p:txBody>
      </p:sp>
      <p:sp>
        <p:nvSpPr>
          <p:cNvPr id="8" name="Content Placeholder 8"/>
          <p:cNvSpPr>
            <a:spLocks noGrp="1"/>
          </p:cNvSpPr>
          <p:nvPr>
            <p:ph idx="1"/>
          </p:nvPr>
        </p:nvSpPr>
        <p:spPr>
          <a:xfrm>
            <a:off x="506420" y="4623389"/>
            <a:ext cx="8229600" cy="1997075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Lucida Grande"/>
              <a:buChar char="→"/>
            </a:pPr>
            <a:r>
              <a:rPr lang="en-US" sz="1800" dirty="0" smtClean="0">
                <a:solidFill>
                  <a:srgbClr val="000000"/>
                </a:solidFill>
                <a:latin typeface="+mj-lt"/>
              </a:rPr>
              <a:t>Coherent instability of an LHC bunch under the effect of an </a:t>
            </a:r>
            <a:r>
              <a:rPr lang="en-US" sz="1800" smtClean="0">
                <a:solidFill>
                  <a:srgbClr val="000000"/>
                </a:solidFill>
                <a:latin typeface="+mj-lt"/>
              </a:rPr>
              <a:t>electron cloud</a:t>
            </a:r>
            <a:endParaRPr lang="en-US" sz="1800" dirty="0" smtClean="0">
              <a:solidFill>
                <a:srgbClr val="000000"/>
              </a:solidFill>
              <a:latin typeface="+mj-lt"/>
            </a:endParaRPr>
          </a:p>
          <a:p>
            <a:pPr>
              <a:buClr>
                <a:schemeClr val="tx1"/>
              </a:buClr>
              <a:buFont typeface="Lucida Grande"/>
              <a:buChar char="→"/>
            </a:pPr>
            <a:r>
              <a:rPr lang="en-US" sz="1800" dirty="0" smtClean="0">
                <a:solidFill>
                  <a:srgbClr val="000000"/>
                </a:solidFill>
                <a:latin typeface="+mj-lt"/>
              </a:rPr>
              <a:t>Number of kicks per turn can be used </a:t>
            </a:r>
          </a:p>
          <a:p>
            <a:pPr marL="800100" lvl="1" indent="-342900">
              <a:buClr>
                <a:schemeClr val="tx1"/>
              </a:buClr>
              <a:buFont typeface="+mj-lt"/>
              <a:buAutoNum type="arabicPeriod"/>
            </a:pPr>
            <a:r>
              <a:rPr lang="en-US" sz="1500" dirty="0" smtClean="0">
                <a:solidFill>
                  <a:srgbClr val="000000"/>
                </a:solidFill>
                <a:latin typeface="+mj-lt"/>
              </a:rPr>
              <a:t>for ‘lumping’ in a certain number of locations the action of a continuous electron cloud, or</a:t>
            </a:r>
          </a:p>
          <a:p>
            <a:pPr marL="800100" lvl="1" indent="-342900">
              <a:buClr>
                <a:schemeClr val="tx1"/>
              </a:buClr>
              <a:buFont typeface="+mj-lt"/>
              <a:buAutoNum type="arabicPeriod"/>
            </a:pPr>
            <a:r>
              <a:rPr lang="en-US" sz="1500" dirty="0" smtClean="0">
                <a:solidFill>
                  <a:srgbClr val="000000"/>
                </a:solidFill>
                <a:latin typeface="+mj-lt"/>
              </a:rPr>
              <a:t>kicks represent real localized electron clouds in the accelerator </a:t>
            </a:r>
          </a:p>
          <a:p>
            <a:pPr>
              <a:buFont typeface="Lucida Grande"/>
              <a:buChar char="→"/>
            </a:pPr>
            <a:r>
              <a:rPr lang="en-US" sz="1800" dirty="0" smtClean="0">
                <a:solidFill>
                  <a:srgbClr val="000000"/>
                </a:solidFill>
                <a:latin typeface="+mj-lt"/>
              </a:rPr>
              <a:t>In case 1., if number of kicks per turn is too low, coherent motion </a:t>
            </a:r>
            <a:r>
              <a:rPr lang="en-US" sz="1800" dirty="0" smtClean="0">
                <a:solidFill>
                  <a:srgbClr val="000000"/>
                </a:solidFill>
              </a:rPr>
              <a:t>may be turned</a:t>
            </a:r>
            <a:r>
              <a:rPr lang="en-US" sz="1800" dirty="0" smtClean="0">
                <a:solidFill>
                  <a:srgbClr val="000000"/>
                </a:solidFill>
                <a:latin typeface="+mj-lt"/>
              </a:rPr>
              <a:t> into incoherent </a:t>
            </a:r>
          </a:p>
          <a:p>
            <a:pPr lvl="1">
              <a:buNone/>
            </a:pPr>
            <a:endParaRPr lang="en-US" sz="1362" dirty="0" smtClean="0"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81447-C3CE-9F4F-A689-9A72CAFF10CA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420" y="1752600"/>
            <a:ext cx="3909036" cy="252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4213" y="1752600"/>
            <a:ext cx="3931807" cy="252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9600" y="1587500"/>
            <a:ext cx="692690" cy="216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1587500"/>
            <a:ext cx="69269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621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81447-C3CE-9F4F-A689-9A72CAFF10CA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09600" y="1764268"/>
            <a:ext cx="696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00000"/>
              <a:buFont typeface="Lucida Grande"/>
              <a:buChar char="→"/>
            </a:pPr>
            <a:r>
              <a:rPr lang="en-US" dirty="0" smtClean="0"/>
              <a:t> The </a:t>
            </a:r>
            <a:r>
              <a:rPr lang="en-US" b="1" dirty="0" smtClean="0">
                <a:solidFill>
                  <a:srgbClr val="FF0000"/>
                </a:solidFill>
              </a:rPr>
              <a:t>electron flux to the chamber wall </a:t>
            </a:r>
            <a:r>
              <a:rPr lang="en-US" b="1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F</a:t>
            </a:r>
            <a:r>
              <a:rPr lang="en-US" b="1" baseline="-25000" dirty="0" smtClean="0">
                <a:solidFill>
                  <a:srgbClr val="FF0000"/>
                </a:solidFill>
              </a:rPr>
              <a:t>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is revealed through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5721839" y="2814527"/>
            <a:ext cx="2971800" cy="1458663"/>
          </a:xfrm>
          <a:prstGeom prst="ellipse">
            <a:avLst/>
          </a:prstGeom>
          <a:solidFill>
            <a:srgbClr val="FF0000">
              <a:alpha val="37000"/>
            </a:srgbClr>
          </a:solidFill>
          <a:ln w="57150" cap="flat" cmpd="sng" algn="ctr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/>
          <p:cNvCxnSpPr/>
          <p:nvPr/>
        </p:nvCxnSpPr>
        <p:spPr>
          <a:xfrm rot="5400000" flipH="1" flipV="1">
            <a:off x="6997396" y="3020855"/>
            <a:ext cx="417463" cy="481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>
            <a:off x="7006165" y="4064779"/>
            <a:ext cx="411574" cy="525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5721839" y="3537533"/>
            <a:ext cx="369332" cy="79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8302095" y="3536740"/>
            <a:ext cx="369332" cy="79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16200000" flipH="1">
            <a:off x="7516468" y="3961943"/>
            <a:ext cx="379356" cy="1147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16200000" flipH="1">
            <a:off x="7993445" y="3704328"/>
            <a:ext cx="338765" cy="24943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5400000" flipH="1" flipV="1">
            <a:off x="7473048" y="3017931"/>
            <a:ext cx="379356" cy="1147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5400000" flipH="1" flipV="1">
            <a:off x="7952985" y="3059141"/>
            <a:ext cx="338765" cy="24943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rot="16200000" flipV="1">
            <a:off x="6598961" y="2984943"/>
            <a:ext cx="379356" cy="1147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rot="16200000" flipV="1">
            <a:off x="6142301" y="3057724"/>
            <a:ext cx="338765" cy="24943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rot="5400000">
            <a:off x="6169982" y="3736898"/>
            <a:ext cx="338765" cy="24943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rot="5400000">
            <a:off x="6541590" y="3941058"/>
            <a:ext cx="379356" cy="1147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066802" y="2503719"/>
            <a:ext cx="3496395" cy="379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1) </a:t>
            </a:r>
            <a:r>
              <a:rPr lang="en-US" b="1" dirty="0" smtClean="0"/>
              <a:t>Pressure rise</a:t>
            </a:r>
            <a:endParaRPr lang="en-US" b="1" dirty="0"/>
          </a:p>
        </p:txBody>
      </p:sp>
      <p:pic>
        <p:nvPicPr>
          <p:cNvPr id="27" name="Picture 26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7438" y="4993402"/>
            <a:ext cx="785568" cy="233999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1066798" y="4635965"/>
            <a:ext cx="3496395" cy="379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) </a:t>
            </a:r>
            <a:r>
              <a:rPr lang="en-US" b="1" dirty="0" smtClean="0"/>
              <a:t>Heat load</a:t>
            </a:r>
            <a:endParaRPr lang="en-US" b="1" dirty="0"/>
          </a:p>
        </p:txBody>
      </p:sp>
      <p:pic>
        <p:nvPicPr>
          <p:cNvPr id="59" name="Picture 58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7438" y="5817901"/>
            <a:ext cx="1267200" cy="288000"/>
          </a:xfrm>
          <a:prstGeom prst="rect">
            <a:avLst/>
          </a:prstGeom>
        </p:spPr>
      </p:pic>
      <p:cxnSp>
        <p:nvCxnSpPr>
          <p:cNvPr id="61" name="Straight Arrow Connector 60"/>
          <p:cNvCxnSpPr/>
          <p:nvPr/>
        </p:nvCxnSpPr>
        <p:spPr>
          <a:xfrm flipV="1">
            <a:off x="4190999" y="5205000"/>
            <a:ext cx="1208858" cy="289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4190999" y="5672101"/>
            <a:ext cx="1208858" cy="2898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5" name="Picture 64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2" y="3238999"/>
            <a:ext cx="3877116" cy="792000"/>
          </a:xfrm>
          <a:prstGeom prst="rect">
            <a:avLst/>
          </a:prstGeom>
        </p:spPr>
      </p:pic>
      <p:pic>
        <p:nvPicPr>
          <p:cNvPr id="66" name="Picture 65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2" y="5241901"/>
            <a:ext cx="2915122" cy="720000"/>
          </a:xfrm>
          <a:prstGeom prst="rect">
            <a:avLst/>
          </a:prstGeom>
        </p:spPr>
      </p:pic>
      <p:pic>
        <p:nvPicPr>
          <p:cNvPr id="67" name="Picture 66" descr="latex-image-1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1850" y="3399450"/>
            <a:ext cx="425455" cy="360000"/>
          </a:xfrm>
          <a:prstGeom prst="rect">
            <a:avLst/>
          </a:prstGeom>
        </p:spPr>
      </p:pic>
      <p:sp>
        <p:nvSpPr>
          <p:cNvPr id="68" name="TextBox 67"/>
          <p:cNvSpPr txBox="1"/>
          <p:nvPr/>
        </p:nvSpPr>
        <p:spPr>
          <a:xfrm>
            <a:off x="7577316" y="4188107"/>
            <a:ext cx="133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Beam chamber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 fontAlgn="base">
              <a:spcAft>
                <a:spcPct val="0"/>
              </a:spcAft>
              <a:defRPr/>
            </a:pPr>
            <a:r>
              <a:rPr lang="en-US" sz="3200" b="1" kern="0" dirty="0" smtClean="0">
                <a:solidFill>
                  <a:srgbClr val="0055A0"/>
                </a:solidFill>
              </a:rPr>
              <a:t>Observables</a:t>
            </a:r>
            <a:endParaRPr lang="en-US" sz="4000" b="1" kern="0" dirty="0">
              <a:solidFill>
                <a:srgbClr val="0055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019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81447-C3CE-9F4F-A689-9A72CAFF10CA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09600" y="1764268"/>
            <a:ext cx="696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00000"/>
              <a:buFont typeface="Lucida Grande"/>
              <a:buChar char="→"/>
            </a:pPr>
            <a:r>
              <a:rPr lang="en-US" dirty="0" smtClean="0"/>
              <a:t> The </a:t>
            </a:r>
            <a:r>
              <a:rPr lang="en-US" b="1" dirty="0" smtClean="0">
                <a:solidFill>
                  <a:srgbClr val="FF0000"/>
                </a:solidFill>
              </a:rPr>
              <a:t>presence of electrons with density </a:t>
            </a:r>
            <a:r>
              <a:rPr lang="en-US" b="1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r</a:t>
            </a:r>
            <a:r>
              <a:rPr lang="en-US" b="1" baseline="-25000" dirty="0" smtClean="0">
                <a:solidFill>
                  <a:srgbClr val="FF0000"/>
                </a:solidFill>
              </a:rPr>
              <a:t>e</a:t>
            </a:r>
            <a:r>
              <a:rPr lang="en-US" b="1" dirty="0" smtClean="0">
                <a:solidFill>
                  <a:srgbClr val="FF0000"/>
                </a:solidFill>
              </a:rPr>
              <a:t> around the beam </a:t>
            </a:r>
            <a:r>
              <a:rPr lang="en-US" dirty="0" smtClean="0"/>
              <a:t>causes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5715000" y="2854640"/>
            <a:ext cx="2971800" cy="1458663"/>
          </a:xfrm>
          <a:prstGeom prst="ellipse">
            <a:avLst/>
          </a:prstGeom>
          <a:solidFill>
            <a:srgbClr val="FF0000">
              <a:alpha val="37000"/>
            </a:srgbClr>
          </a:solidFill>
          <a:ln w="57150" cap="flat" cmpd="sng" algn="ctr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1066801" y="2509199"/>
            <a:ext cx="34963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1) Beam </a:t>
            </a:r>
            <a:r>
              <a:rPr lang="en-US" b="1" dirty="0" smtClean="0"/>
              <a:t>coherent instabilities</a:t>
            </a:r>
            <a:r>
              <a:rPr lang="en-US" dirty="0" smtClean="0"/>
              <a:t>, single or coupled-bunch type, for the last bunches of a bunch train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1066801" y="4635965"/>
            <a:ext cx="3496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) </a:t>
            </a:r>
            <a:r>
              <a:rPr lang="en-US" b="1" dirty="0"/>
              <a:t>I</a:t>
            </a:r>
            <a:r>
              <a:rPr lang="en-US" b="1" dirty="0" smtClean="0"/>
              <a:t>ncoherent </a:t>
            </a:r>
            <a:r>
              <a:rPr lang="en-US" b="1" dirty="0" err="1" smtClean="0"/>
              <a:t>emittance</a:t>
            </a:r>
            <a:r>
              <a:rPr lang="en-US" b="1" dirty="0" smtClean="0"/>
              <a:t> growth</a:t>
            </a:r>
            <a:r>
              <a:rPr lang="en-US" dirty="0" smtClean="0"/>
              <a:t>, </a:t>
            </a:r>
            <a:r>
              <a:rPr lang="en-US" dirty="0"/>
              <a:t>d</a:t>
            </a:r>
            <a:r>
              <a:rPr lang="en-US" dirty="0" smtClean="0"/>
              <a:t>egrading lifetime, slow losses</a:t>
            </a:r>
            <a:endParaRPr lang="en-US" dirty="0"/>
          </a:p>
        </p:txBody>
      </p:sp>
      <p:pic>
        <p:nvPicPr>
          <p:cNvPr id="31" name="Picture 30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3006" y="3180529"/>
            <a:ext cx="332640" cy="252000"/>
          </a:xfrm>
          <a:prstGeom prst="rect">
            <a:avLst/>
          </a:prstGeom>
        </p:spPr>
      </p:pic>
      <p:sp>
        <p:nvSpPr>
          <p:cNvPr id="32" name="Oval 31"/>
          <p:cNvSpPr/>
          <p:nvPr/>
        </p:nvSpPr>
        <p:spPr>
          <a:xfrm>
            <a:off x="7010400" y="3432529"/>
            <a:ext cx="381000" cy="32236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8204" y="5594450"/>
            <a:ext cx="1701905" cy="761900"/>
          </a:xfrm>
          <a:prstGeom prst="rect">
            <a:avLst/>
          </a:prstGeom>
        </p:spPr>
      </p:pic>
      <p:pic>
        <p:nvPicPr>
          <p:cNvPr id="40" name="Picture 39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954" y="3582335"/>
            <a:ext cx="1402976" cy="7661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7194560" y="3680035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Beam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5323533" y="4798157"/>
            <a:ext cx="3051444" cy="1569660"/>
          </a:xfrm>
          <a:prstGeom prst="rect">
            <a:avLst/>
          </a:prstGeom>
          <a:noFill/>
          <a:ln w="38100" cap="flat" cmpd="sng" algn="ctr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Obviously, both </a:t>
            </a:r>
            <a:r>
              <a:rPr lang="en-US" sz="1600" dirty="0" smtClean="0">
                <a:latin typeface="Symbol" charset="2"/>
                <a:cs typeface="Symbol" charset="2"/>
              </a:rPr>
              <a:t>F</a:t>
            </a:r>
            <a:r>
              <a:rPr lang="en-US" sz="1600" baseline="-25000" dirty="0" smtClean="0"/>
              <a:t>e</a:t>
            </a:r>
            <a:r>
              <a:rPr lang="en-US" sz="1600" dirty="0" smtClean="0"/>
              <a:t> and </a:t>
            </a:r>
            <a:r>
              <a:rPr lang="en-US" sz="1600" dirty="0" smtClean="0">
                <a:latin typeface="Symbol" charset="2"/>
                <a:cs typeface="Symbol" charset="2"/>
              </a:rPr>
              <a:t>r</a:t>
            </a:r>
            <a:r>
              <a:rPr lang="en-US" sz="1600" baseline="-25000" dirty="0" smtClean="0"/>
              <a:t>e</a:t>
            </a:r>
            <a:r>
              <a:rPr lang="en-US" sz="1600" dirty="0" smtClean="0"/>
              <a:t> depend on the beam structure and on the surface properties, e.g. </a:t>
            </a:r>
            <a:r>
              <a:rPr lang="en-US" sz="1600" dirty="0" err="1" smtClean="0">
                <a:latin typeface="Symbol" charset="2"/>
                <a:cs typeface="Symbol" charset="2"/>
              </a:rPr>
              <a:t>d</a:t>
            </a:r>
            <a:r>
              <a:rPr lang="en-US" sz="1600" baseline="-25000" dirty="0" err="1" smtClean="0"/>
              <a:t>max</a:t>
            </a:r>
            <a:endParaRPr lang="en-US" sz="1600" dirty="0" smtClean="0"/>
          </a:p>
          <a:p>
            <a:r>
              <a:rPr lang="en-US" sz="1600" dirty="0" err="1" smtClean="0">
                <a:sym typeface="Wingdings"/>
              </a:rPr>
              <a:t></a:t>
            </a:r>
            <a:r>
              <a:rPr lang="en-US" sz="1600" dirty="0" smtClean="0">
                <a:sym typeface="Wingdings"/>
              </a:rPr>
              <a:t> From the evolution of the observables during scrubbing, we can infer the decrease of </a:t>
            </a:r>
            <a:r>
              <a:rPr lang="en-US" sz="1600" dirty="0" err="1" smtClean="0">
                <a:latin typeface="Symbol" charset="2"/>
                <a:cs typeface="Symbol" charset="2"/>
                <a:sym typeface="Wingdings"/>
              </a:rPr>
              <a:t>d</a:t>
            </a:r>
            <a:r>
              <a:rPr lang="en-US" sz="1600" baseline="-25000" dirty="0" err="1" smtClean="0">
                <a:sym typeface="Wingdings"/>
              </a:rPr>
              <a:t>max</a:t>
            </a:r>
            <a:r>
              <a:rPr lang="en-US" sz="1600" dirty="0" smtClean="0">
                <a:sym typeface="Wingdings"/>
              </a:rPr>
              <a:t> !</a:t>
            </a:r>
            <a:endParaRPr lang="en-US" sz="1600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pPr lvl="0" defTabSz="914400" fontAlgn="base">
              <a:spcAft>
                <a:spcPct val="0"/>
              </a:spcAft>
              <a:defRPr/>
            </a:pPr>
            <a:r>
              <a:rPr lang="en-US" sz="3200" b="1" kern="0" dirty="0" smtClean="0">
                <a:solidFill>
                  <a:srgbClr val="0055A0"/>
                </a:solidFill>
              </a:rPr>
              <a:t>Observables</a:t>
            </a:r>
            <a:endParaRPr lang="en-US" sz="4000" b="1" kern="0" dirty="0">
              <a:solidFill>
                <a:srgbClr val="0055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90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081447-C3CE-9F4F-A689-9A72CAFF10C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504152" y="205624"/>
            <a:ext cx="8226854" cy="528507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2400" b="1" u="sng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none" dirty="0" smtClean="0"/>
              <a:t>Electron cloud simulations</a:t>
            </a:r>
            <a:endParaRPr lang="en-US" u="none" dirty="0"/>
          </a:p>
        </p:txBody>
      </p:sp>
      <p:grpSp>
        <p:nvGrpSpPr>
          <p:cNvPr id="20" name="Group 19"/>
          <p:cNvGrpSpPr/>
          <p:nvPr/>
        </p:nvGrpSpPr>
        <p:grpSpPr>
          <a:xfrm>
            <a:off x="2099365" y="1138238"/>
            <a:ext cx="4991100" cy="1782762"/>
            <a:chOff x="2099365" y="1417638"/>
            <a:chExt cx="4991100" cy="1782762"/>
          </a:xfrm>
          <a:solidFill>
            <a:srgbClr val="C3D69B"/>
          </a:solidFill>
        </p:grpSpPr>
        <p:sp>
          <p:nvSpPr>
            <p:cNvPr id="21" name="Rounded Rectangle 20"/>
            <p:cNvSpPr/>
            <p:nvPr/>
          </p:nvSpPr>
          <p:spPr>
            <a:xfrm>
              <a:off x="2099365" y="1417638"/>
              <a:ext cx="4991100" cy="1782762"/>
            </a:xfrm>
            <a:prstGeom prst="roundRect">
              <a:avLst/>
            </a:prstGeom>
            <a:solidFill>
              <a:schemeClr val="bg1">
                <a:lumMod val="50000"/>
                <a:alpha val="22000"/>
              </a:schemeClr>
            </a:solidFill>
            <a:ln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2213665" y="2108478"/>
              <a:ext cx="685800" cy="152400"/>
            </a:xfrm>
            <a:prstGeom prst="ellipse">
              <a:avLst/>
            </a:prstGeom>
            <a:solidFill>
              <a:srgbClr val="3366FF"/>
            </a:solidFill>
            <a:ln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3051865" y="2108478"/>
              <a:ext cx="685800" cy="152400"/>
            </a:xfrm>
            <a:prstGeom prst="ellipse">
              <a:avLst/>
            </a:prstGeom>
            <a:solidFill>
              <a:srgbClr val="3366FF"/>
            </a:solidFill>
            <a:ln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3890065" y="2108478"/>
              <a:ext cx="685800" cy="152400"/>
            </a:xfrm>
            <a:prstGeom prst="ellipse">
              <a:avLst/>
            </a:prstGeom>
            <a:solidFill>
              <a:srgbClr val="3366FF"/>
            </a:solidFill>
            <a:ln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4687404" y="2193513"/>
              <a:ext cx="1295400" cy="1588"/>
            </a:xfrm>
            <a:prstGeom prst="line">
              <a:avLst/>
            </a:prstGeom>
            <a:grpFill/>
            <a:ln w="25400" cap="flat" cmpd="sng" algn="ctr">
              <a:solidFill>
                <a:srgbClr val="4D4D4D"/>
              </a:solidFill>
              <a:prstDash val="dot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/>
            <p:cNvSpPr/>
            <p:nvPr/>
          </p:nvSpPr>
          <p:spPr>
            <a:xfrm>
              <a:off x="6176065" y="2118901"/>
              <a:ext cx="685800" cy="152400"/>
            </a:xfrm>
            <a:prstGeom prst="ellipse">
              <a:avLst/>
            </a:prstGeom>
            <a:solidFill>
              <a:srgbClr val="3366FF"/>
            </a:solidFill>
            <a:ln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795643" y="2645266"/>
              <a:ext cx="1752600" cy="3231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500" dirty="0" smtClean="0"/>
                <a:t>Multi-bunch beam</a:t>
              </a:r>
              <a:endParaRPr lang="en-US" sz="1500" dirty="0"/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2213665" y="2447513"/>
              <a:ext cx="4713138" cy="1588"/>
            </a:xfrm>
            <a:prstGeom prst="line">
              <a:avLst/>
            </a:prstGeom>
            <a:grpFill/>
            <a:ln>
              <a:solidFill>
                <a:srgbClr val="4D4D4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2219296" y="1943446"/>
              <a:ext cx="4713138" cy="1588"/>
            </a:xfrm>
            <a:prstGeom prst="line">
              <a:avLst/>
            </a:prstGeom>
            <a:grpFill/>
            <a:ln>
              <a:solidFill>
                <a:srgbClr val="4D4D4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3051865" y="2592388"/>
              <a:ext cx="3699569" cy="1588"/>
            </a:xfrm>
            <a:prstGeom prst="straightConnector1">
              <a:avLst/>
            </a:prstGeom>
            <a:grpFill/>
            <a:ln w="19050" cap="flat" cmpd="sng" algn="ctr">
              <a:solidFill>
                <a:srgbClr val="4D4D4D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6407425" y="2549455"/>
              <a:ext cx="651565" cy="3231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500" dirty="0" err="1" smtClean="0"/>
                <a:t>s</a:t>
              </a:r>
              <a:endParaRPr lang="en-US" sz="1500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854135" y="1991901"/>
            <a:ext cx="2097214" cy="2264533"/>
            <a:chOff x="6854135" y="2271301"/>
            <a:chExt cx="2097214" cy="2264533"/>
          </a:xfrm>
        </p:grpSpPr>
        <p:sp>
          <p:nvSpPr>
            <p:cNvPr id="42" name="Bent-Up Arrow 41"/>
            <p:cNvSpPr/>
            <p:nvPr/>
          </p:nvSpPr>
          <p:spPr>
            <a:xfrm flipV="1">
              <a:off x="7090465" y="2271301"/>
              <a:ext cx="850392" cy="1121533"/>
            </a:xfrm>
            <a:prstGeom prst="bentUpArrow">
              <a:avLst>
                <a:gd name="adj1" fmla="val 23702"/>
                <a:gd name="adj2" fmla="val 25000"/>
                <a:gd name="adj3" fmla="val 25000"/>
              </a:avLst>
            </a:prstGeom>
            <a:solidFill>
              <a:srgbClr val="7F7F7F">
                <a:alpha val="75000"/>
              </a:srgbClr>
            </a:solidFill>
            <a:ln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6854135" y="3392834"/>
              <a:ext cx="1946965" cy="1143000"/>
            </a:xfrm>
            <a:prstGeom prst="roundRect">
              <a:avLst/>
            </a:prstGeom>
            <a:solidFill>
              <a:srgbClr val="7F7F7F">
                <a:alpha val="22000"/>
              </a:srgbClr>
            </a:solidFill>
            <a:ln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866465" y="3562144"/>
              <a:ext cx="2084884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/>
                <a:t>P</a:t>
              </a:r>
              <a:r>
                <a:rPr lang="en-US" sz="1500" dirty="0" smtClean="0"/>
                <a:t>rimary and secondary electron production, chamber properties </a:t>
              </a:r>
              <a:endParaRPr lang="en-US" sz="1500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3200399" y="3875434"/>
            <a:ext cx="4588635" cy="2201515"/>
            <a:chOff x="3200399" y="4154834"/>
            <a:chExt cx="4588635" cy="2201515"/>
          </a:xfrm>
        </p:grpSpPr>
        <p:sp>
          <p:nvSpPr>
            <p:cNvPr id="46" name="Bent-Up Arrow 45"/>
            <p:cNvSpPr/>
            <p:nvPr/>
          </p:nvSpPr>
          <p:spPr>
            <a:xfrm rot="5400000" flipV="1">
              <a:off x="6525349" y="4186552"/>
              <a:ext cx="914401" cy="1612968"/>
            </a:xfrm>
            <a:prstGeom prst="bentUpArrow">
              <a:avLst>
                <a:gd name="adj1" fmla="val 22299"/>
                <a:gd name="adj2" fmla="val 25000"/>
                <a:gd name="adj3" fmla="val 25000"/>
              </a:avLst>
            </a:prstGeom>
            <a:solidFill>
              <a:srgbClr val="7F7F7F">
                <a:alpha val="75000"/>
              </a:srgbClr>
            </a:solidFill>
            <a:ln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3200399" y="4154834"/>
              <a:ext cx="2975665" cy="2201515"/>
            </a:xfrm>
            <a:prstGeom prst="roundRect">
              <a:avLst/>
            </a:prstGeom>
            <a:solidFill>
              <a:srgbClr val="969696">
                <a:alpha val="22000"/>
              </a:srgbClr>
            </a:solidFill>
            <a:ln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9" name="Picture 48" descr="plot_edistr_Y2p6_32_90.pn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3671" t="13784" r="5629" b="17230"/>
            <a:stretch>
              <a:fillRect/>
            </a:stretch>
          </p:blipFill>
          <p:spPr>
            <a:xfrm>
              <a:off x="3576314" y="4535835"/>
              <a:ext cx="2406490" cy="1440000"/>
            </a:xfrm>
            <a:prstGeom prst="rect">
              <a:avLst/>
            </a:prstGeom>
          </p:spPr>
        </p:pic>
        <p:sp>
          <p:nvSpPr>
            <p:cNvPr id="50" name="Oval 49"/>
            <p:cNvSpPr/>
            <p:nvPr/>
          </p:nvSpPr>
          <p:spPr>
            <a:xfrm>
              <a:off x="3576315" y="4535836"/>
              <a:ext cx="2406490" cy="1440000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890065" y="4156010"/>
              <a:ext cx="1874297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 smtClean="0"/>
                <a:t>E-cloud build up</a:t>
              </a:r>
              <a:endParaRPr lang="en-US" sz="1500" dirty="0"/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>
              <a:off x="3423481" y="6173304"/>
              <a:ext cx="2559324" cy="1588"/>
            </a:xfrm>
            <a:prstGeom prst="straightConnector1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rot="5400000" flipH="1" flipV="1">
              <a:off x="2491636" y="5235141"/>
              <a:ext cx="1870008" cy="6318"/>
            </a:xfrm>
            <a:prstGeom prst="straightConnector1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3429799" y="4406265"/>
              <a:ext cx="65156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 err="1"/>
                <a:t>x</a:t>
              </a:r>
              <a:endParaRPr lang="en-US" sz="1500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657022" y="5850139"/>
              <a:ext cx="65156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 err="1" smtClean="0"/>
                <a:t>y</a:t>
              </a:r>
              <a:endParaRPr lang="en-US" sz="1500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266700" y="1914113"/>
            <a:ext cx="2933699" cy="3084030"/>
            <a:chOff x="266700" y="2193513"/>
            <a:chExt cx="2933699" cy="3084030"/>
          </a:xfrm>
        </p:grpSpPr>
        <p:sp>
          <p:nvSpPr>
            <p:cNvPr id="57" name="Bent-Up Arrow 56"/>
            <p:cNvSpPr/>
            <p:nvPr/>
          </p:nvSpPr>
          <p:spPr>
            <a:xfrm flipH="1">
              <a:off x="1409698" y="4479175"/>
              <a:ext cx="1790701" cy="798368"/>
            </a:xfrm>
            <a:prstGeom prst="bentUpArrow">
              <a:avLst>
                <a:gd name="adj1" fmla="val 24710"/>
                <a:gd name="adj2" fmla="val 25000"/>
                <a:gd name="adj3" fmla="val 25000"/>
              </a:avLst>
            </a:prstGeom>
            <a:solidFill>
              <a:srgbClr val="7F7F7F">
                <a:alpha val="75000"/>
              </a:srgbClr>
            </a:solidFill>
            <a:ln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1028701" y="3621435"/>
              <a:ext cx="1422728" cy="857740"/>
            </a:xfrm>
            <a:prstGeom prst="roundRect">
              <a:avLst/>
            </a:prstGeom>
            <a:solidFill>
              <a:srgbClr val="969696">
                <a:alpha val="22000"/>
              </a:srgbClr>
            </a:solidFill>
            <a:ln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028699" y="3621435"/>
              <a:ext cx="1548203" cy="7848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500" dirty="0" smtClean="0"/>
                <a:t>Equations of motion of the beam particles</a:t>
              </a:r>
              <a:endParaRPr lang="en-US" sz="1500" dirty="0"/>
            </a:p>
          </p:txBody>
        </p:sp>
        <p:cxnSp>
          <p:nvCxnSpPr>
            <p:cNvPr id="60" name="Straight Arrow Connector 59"/>
            <p:cNvCxnSpPr/>
            <p:nvPr/>
          </p:nvCxnSpPr>
          <p:spPr>
            <a:xfrm>
              <a:off x="266700" y="4002434"/>
              <a:ext cx="762000" cy="1588"/>
            </a:xfrm>
            <a:prstGeom prst="straightConnector1">
              <a:avLst/>
            </a:prstGeom>
            <a:ln>
              <a:solidFill>
                <a:srgbClr val="4D4D4D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Bent-Up Arrow 60"/>
            <p:cNvSpPr/>
            <p:nvPr/>
          </p:nvSpPr>
          <p:spPr>
            <a:xfrm rot="5400000" flipH="1">
              <a:off x="1040570" y="2562641"/>
              <a:ext cx="1427922" cy="689666"/>
            </a:xfrm>
            <a:prstGeom prst="bentUpArrow">
              <a:avLst>
                <a:gd name="adj1" fmla="val 23702"/>
                <a:gd name="adj2" fmla="val 25000"/>
                <a:gd name="adj3" fmla="val 25000"/>
              </a:avLst>
            </a:prstGeom>
            <a:solidFill>
              <a:srgbClr val="7F7F7F">
                <a:alpha val="75000"/>
              </a:srgbClr>
            </a:solidFill>
            <a:ln>
              <a:solidFill>
                <a:srgbClr val="4D4D4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66700" y="3679269"/>
              <a:ext cx="108000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 smtClean="0"/>
                <a:t>Noise</a:t>
              </a:r>
              <a:endParaRPr lang="en-US" sz="15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76477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81750"/>
            <a:ext cx="2133600" cy="365125"/>
          </a:xfrm>
          <a:prstGeom prst="rect">
            <a:avLst/>
          </a:prstGeom>
        </p:spPr>
        <p:txBody>
          <a:bodyPr/>
          <a:lstStyle/>
          <a:p>
            <a:fld id="{2E081447-C3CE-9F4F-A689-9A72CAFF10C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504152" y="205624"/>
            <a:ext cx="8226854" cy="528507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2400" b="1" u="sng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none" dirty="0" smtClean="0"/>
              <a:t>Electron cloud simulations: splitting the problem</a:t>
            </a:r>
            <a:endParaRPr lang="en-US" u="none" dirty="0"/>
          </a:p>
        </p:txBody>
      </p:sp>
      <p:sp>
        <p:nvSpPr>
          <p:cNvPr id="39" name="Rounded Rectangle 38"/>
          <p:cNvSpPr/>
          <p:nvPr/>
        </p:nvSpPr>
        <p:spPr>
          <a:xfrm>
            <a:off x="2099365" y="1138238"/>
            <a:ext cx="4991100" cy="1782762"/>
          </a:xfrm>
          <a:prstGeom prst="roundRect">
            <a:avLst/>
          </a:prstGeom>
          <a:solidFill>
            <a:srgbClr val="969696">
              <a:alpha val="22000"/>
            </a:srgbClr>
          </a:solidFill>
          <a:ln>
            <a:solidFill>
              <a:srgbClr val="4D4D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2213665" y="1829078"/>
            <a:ext cx="685800" cy="152400"/>
          </a:xfrm>
          <a:prstGeom prst="ellipse">
            <a:avLst/>
          </a:prstGeom>
          <a:solidFill>
            <a:srgbClr val="3366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3051865" y="1829078"/>
            <a:ext cx="685800" cy="152400"/>
          </a:xfrm>
          <a:prstGeom prst="ellipse">
            <a:avLst/>
          </a:prstGeom>
          <a:solidFill>
            <a:srgbClr val="3366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3890065" y="1829078"/>
            <a:ext cx="685800" cy="152400"/>
          </a:xfrm>
          <a:prstGeom prst="ellipse">
            <a:avLst/>
          </a:prstGeom>
          <a:solidFill>
            <a:srgbClr val="3366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Connector 64"/>
          <p:cNvCxnSpPr/>
          <p:nvPr/>
        </p:nvCxnSpPr>
        <p:spPr>
          <a:xfrm>
            <a:off x="4687404" y="1914113"/>
            <a:ext cx="1295400" cy="1588"/>
          </a:xfrm>
          <a:prstGeom prst="line">
            <a:avLst/>
          </a:prstGeom>
          <a:ln w="25400" cap="flat" cmpd="sng" algn="ctr">
            <a:solidFill>
              <a:srgbClr val="3366FF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Oval 65"/>
          <p:cNvSpPr/>
          <p:nvPr/>
        </p:nvSpPr>
        <p:spPr>
          <a:xfrm>
            <a:off x="6176065" y="1839501"/>
            <a:ext cx="685800" cy="152400"/>
          </a:xfrm>
          <a:prstGeom prst="ellipse">
            <a:avLst/>
          </a:prstGeom>
          <a:solidFill>
            <a:srgbClr val="3366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3795643" y="2365866"/>
            <a:ext cx="1752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Multi-bunch beam</a:t>
            </a:r>
          </a:p>
          <a:p>
            <a:r>
              <a:rPr lang="en-US" sz="1500" dirty="0" smtClean="0"/>
              <a:t>One turn</a:t>
            </a:r>
            <a:endParaRPr lang="en-US" sz="1500" dirty="0"/>
          </a:p>
        </p:txBody>
      </p:sp>
      <p:cxnSp>
        <p:nvCxnSpPr>
          <p:cNvPr id="68" name="Straight Connector 67"/>
          <p:cNvCxnSpPr/>
          <p:nvPr/>
        </p:nvCxnSpPr>
        <p:spPr>
          <a:xfrm>
            <a:off x="2213665" y="2168113"/>
            <a:ext cx="4713138" cy="1588"/>
          </a:xfrm>
          <a:prstGeom prst="line">
            <a:avLst/>
          </a:prstGeom>
          <a:ln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2219296" y="1664046"/>
            <a:ext cx="4713138" cy="1588"/>
          </a:xfrm>
          <a:prstGeom prst="line">
            <a:avLst/>
          </a:prstGeom>
          <a:ln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3051865" y="2312988"/>
            <a:ext cx="3699569" cy="1588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6407425" y="2270055"/>
            <a:ext cx="65156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err="1" smtClean="0"/>
              <a:t>s</a:t>
            </a:r>
            <a:endParaRPr lang="en-US" sz="1500" dirty="0"/>
          </a:p>
        </p:txBody>
      </p:sp>
      <p:grpSp>
        <p:nvGrpSpPr>
          <p:cNvPr id="72" name="Group 71"/>
          <p:cNvGrpSpPr/>
          <p:nvPr/>
        </p:nvGrpSpPr>
        <p:grpSpPr>
          <a:xfrm>
            <a:off x="6176066" y="1991901"/>
            <a:ext cx="2759588" cy="3178935"/>
            <a:chOff x="6176066" y="2271301"/>
            <a:chExt cx="2759588" cy="3178935"/>
          </a:xfrm>
        </p:grpSpPr>
        <p:grpSp>
          <p:nvGrpSpPr>
            <p:cNvPr id="73" name="Group 39"/>
            <p:cNvGrpSpPr/>
            <p:nvPr/>
          </p:nvGrpSpPr>
          <p:grpSpPr>
            <a:xfrm>
              <a:off x="6854135" y="2271301"/>
              <a:ext cx="2081519" cy="2264533"/>
              <a:chOff x="6854135" y="2271301"/>
              <a:chExt cx="2081519" cy="2264533"/>
            </a:xfrm>
          </p:grpSpPr>
          <p:sp>
            <p:nvSpPr>
              <p:cNvPr id="75" name="Bent-Up Arrow 74"/>
              <p:cNvSpPr/>
              <p:nvPr/>
            </p:nvSpPr>
            <p:spPr>
              <a:xfrm flipV="1">
                <a:off x="7090465" y="2271301"/>
                <a:ext cx="850392" cy="1121533"/>
              </a:xfrm>
              <a:prstGeom prst="bentUpArrow">
                <a:avLst>
                  <a:gd name="adj1" fmla="val 23702"/>
                  <a:gd name="adj2" fmla="val 25000"/>
                  <a:gd name="adj3" fmla="val 25000"/>
                </a:avLst>
              </a:prstGeom>
              <a:solidFill>
                <a:srgbClr val="969696">
                  <a:alpha val="75000"/>
                </a:srgbClr>
              </a:solidFill>
              <a:ln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ounded Rectangle 75"/>
              <p:cNvSpPr/>
              <p:nvPr/>
            </p:nvSpPr>
            <p:spPr>
              <a:xfrm>
                <a:off x="6854135" y="3392834"/>
                <a:ext cx="1946965" cy="1143000"/>
              </a:xfrm>
              <a:prstGeom prst="roundRect">
                <a:avLst/>
              </a:prstGeom>
              <a:solidFill>
                <a:srgbClr val="969696">
                  <a:alpha val="22000"/>
                </a:srgbClr>
              </a:solidFill>
              <a:ln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6877483" y="3562144"/>
                <a:ext cx="2058171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/>
                  <a:t>P</a:t>
                </a:r>
                <a:r>
                  <a:rPr lang="en-US" sz="1500" dirty="0" smtClean="0"/>
                  <a:t>rimary and secondary electron production, chamber properties </a:t>
                </a:r>
                <a:endParaRPr lang="en-US" sz="1500" dirty="0"/>
              </a:p>
            </p:txBody>
          </p:sp>
        </p:grpSp>
        <p:sp>
          <p:nvSpPr>
            <p:cNvPr id="74" name="Bent-Up Arrow 73"/>
            <p:cNvSpPr/>
            <p:nvPr/>
          </p:nvSpPr>
          <p:spPr>
            <a:xfrm rot="5400000" flipV="1">
              <a:off x="6525349" y="4186552"/>
              <a:ext cx="914401" cy="1612968"/>
            </a:xfrm>
            <a:prstGeom prst="bentUpArrow">
              <a:avLst>
                <a:gd name="adj1" fmla="val 22299"/>
                <a:gd name="adj2" fmla="val 25000"/>
                <a:gd name="adj3" fmla="val 25000"/>
              </a:avLst>
            </a:prstGeom>
            <a:solidFill>
              <a:srgbClr val="969696">
                <a:alpha val="75000"/>
              </a:srgbClr>
            </a:solidFill>
            <a:ln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3200399" y="3875434"/>
            <a:ext cx="3108188" cy="2201515"/>
            <a:chOff x="3200399" y="4154834"/>
            <a:chExt cx="3108188" cy="2201515"/>
          </a:xfrm>
        </p:grpSpPr>
        <p:sp>
          <p:nvSpPr>
            <p:cNvPr id="79" name="Rounded Rectangle 78"/>
            <p:cNvSpPr/>
            <p:nvPr/>
          </p:nvSpPr>
          <p:spPr>
            <a:xfrm>
              <a:off x="3200399" y="4154834"/>
              <a:ext cx="2975665" cy="2201515"/>
            </a:xfrm>
            <a:prstGeom prst="roundRect">
              <a:avLst/>
            </a:prstGeom>
            <a:solidFill>
              <a:srgbClr val="969696">
                <a:alpha val="22000"/>
              </a:srgbClr>
            </a:solidFill>
            <a:ln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0" name="Picture 79" descr="plot_edistr_Y2p6_32_90.pn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3671" t="13784" r="5629" b="17230"/>
            <a:stretch>
              <a:fillRect/>
            </a:stretch>
          </p:blipFill>
          <p:spPr>
            <a:xfrm>
              <a:off x="3576314" y="4535835"/>
              <a:ext cx="2406490" cy="1440000"/>
            </a:xfrm>
            <a:prstGeom prst="rect">
              <a:avLst/>
            </a:prstGeom>
          </p:spPr>
        </p:pic>
        <p:sp>
          <p:nvSpPr>
            <p:cNvPr id="81" name="Oval 80"/>
            <p:cNvSpPr/>
            <p:nvPr/>
          </p:nvSpPr>
          <p:spPr>
            <a:xfrm>
              <a:off x="3576315" y="4535836"/>
              <a:ext cx="2406490" cy="1440000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890065" y="4156010"/>
              <a:ext cx="1874297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 smtClean="0"/>
                <a:t>E-cloud build up</a:t>
              </a:r>
              <a:endParaRPr lang="en-US" sz="1500" dirty="0"/>
            </a:p>
          </p:txBody>
        </p:sp>
        <p:cxnSp>
          <p:nvCxnSpPr>
            <p:cNvPr id="83" name="Straight Arrow Connector 82"/>
            <p:cNvCxnSpPr/>
            <p:nvPr/>
          </p:nvCxnSpPr>
          <p:spPr>
            <a:xfrm>
              <a:off x="3423481" y="6173304"/>
              <a:ext cx="2559324" cy="1588"/>
            </a:xfrm>
            <a:prstGeom prst="straightConnector1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 rot="5400000" flipH="1" flipV="1">
              <a:off x="2491636" y="5235141"/>
              <a:ext cx="1870008" cy="6318"/>
            </a:xfrm>
            <a:prstGeom prst="straightConnector1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/>
          </p:nvSpPr>
          <p:spPr>
            <a:xfrm>
              <a:off x="3429799" y="4406265"/>
              <a:ext cx="65156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 err="1"/>
                <a:t>x</a:t>
              </a:r>
              <a:endParaRPr lang="en-US" sz="1500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5657022" y="5850139"/>
              <a:ext cx="65156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 err="1" smtClean="0"/>
                <a:t>y</a:t>
              </a:r>
              <a:endParaRPr lang="en-US" sz="1500" dirty="0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1786831" y="1016000"/>
            <a:ext cx="7198144" cy="5426075"/>
            <a:chOff x="1786831" y="1295400"/>
            <a:chExt cx="7198144" cy="5426075"/>
          </a:xfrm>
        </p:grpSpPr>
        <p:sp>
          <p:nvSpPr>
            <p:cNvPr id="88" name="Parallelogram 87"/>
            <p:cNvSpPr/>
            <p:nvPr/>
          </p:nvSpPr>
          <p:spPr>
            <a:xfrm flipH="1">
              <a:off x="1786831" y="1295400"/>
              <a:ext cx="7198143" cy="5426075"/>
            </a:xfrm>
            <a:prstGeom prst="parallelogram">
              <a:avLst>
                <a:gd name="adj" fmla="val 4837"/>
              </a:avLst>
            </a:prstGeom>
            <a:no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6848061" y="5676900"/>
              <a:ext cx="21369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3">
                      <a:lumMod val="50000"/>
                    </a:schemeClr>
                  </a:solidFill>
                  <a:latin typeface="Academy Engraved LET"/>
                  <a:cs typeface="Academy Engraved LET"/>
                </a:rPr>
                <a:t>The build up problem</a:t>
              </a:r>
              <a:endParaRPr lang="en-US" sz="2400" b="1" dirty="0">
                <a:solidFill>
                  <a:schemeClr val="accent3">
                    <a:lumMod val="50000"/>
                  </a:schemeClr>
                </a:solidFill>
                <a:latin typeface="Academy Engraved LET"/>
                <a:cs typeface="Academy Engraved LET"/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104359" y="1016000"/>
            <a:ext cx="7210841" cy="5426075"/>
            <a:chOff x="104359" y="1295400"/>
            <a:chExt cx="7210841" cy="5426075"/>
          </a:xfrm>
        </p:grpSpPr>
        <p:grpSp>
          <p:nvGrpSpPr>
            <p:cNvPr id="91" name="Group 41"/>
            <p:cNvGrpSpPr/>
            <p:nvPr/>
          </p:nvGrpSpPr>
          <p:grpSpPr>
            <a:xfrm>
              <a:off x="266700" y="3621435"/>
              <a:ext cx="2933699" cy="1656108"/>
              <a:chOff x="266700" y="3621435"/>
              <a:chExt cx="2933699" cy="1656108"/>
            </a:xfrm>
          </p:grpSpPr>
          <p:sp>
            <p:nvSpPr>
              <p:cNvPr id="97" name="Bent-Up Arrow 96"/>
              <p:cNvSpPr/>
              <p:nvPr/>
            </p:nvSpPr>
            <p:spPr>
              <a:xfrm flipH="1">
                <a:off x="1409698" y="4479175"/>
                <a:ext cx="1790701" cy="798368"/>
              </a:xfrm>
              <a:prstGeom prst="bentUpArrow">
                <a:avLst>
                  <a:gd name="adj1" fmla="val 24710"/>
                  <a:gd name="adj2" fmla="val 25000"/>
                  <a:gd name="adj3" fmla="val 25000"/>
                </a:avLst>
              </a:prstGeom>
              <a:solidFill>
                <a:srgbClr val="969696"/>
              </a:solidFill>
              <a:ln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ounded Rectangle 97"/>
              <p:cNvSpPr/>
              <p:nvPr/>
            </p:nvSpPr>
            <p:spPr>
              <a:xfrm>
                <a:off x="1028701" y="3621435"/>
                <a:ext cx="1422728" cy="857740"/>
              </a:xfrm>
              <a:prstGeom prst="roundRect">
                <a:avLst/>
              </a:prstGeom>
              <a:solidFill>
                <a:srgbClr val="969696">
                  <a:alpha val="22000"/>
                </a:srgbClr>
              </a:solidFill>
              <a:ln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1028699" y="3621435"/>
                <a:ext cx="1597523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 smtClean="0"/>
                  <a:t>Equations of motion of the beam particles</a:t>
                </a:r>
                <a:endParaRPr lang="en-US" sz="1500" dirty="0"/>
              </a:p>
            </p:txBody>
          </p:sp>
          <p:cxnSp>
            <p:nvCxnSpPr>
              <p:cNvPr id="100" name="Straight Arrow Connector 99"/>
              <p:cNvCxnSpPr/>
              <p:nvPr/>
            </p:nvCxnSpPr>
            <p:spPr>
              <a:xfrm>
                <a:off x="266700" y="4002434"/>
                <a:ext cx="762000" cy="1588"/>
              </a:xfrm>
              <a:prstGeom prst="straightConnector1">
                <a:avLst/>
              </a:prstGeom>
              <a:ln>
                <a:solidFill>
                  <a:srgbClr val="4D4D4D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TextBox 100"/>
              <p:cNvSpPr txBox="1"/>
              <p:nvPr/>
            </p:nvSpPr>
            <p:spPr>
              <a:xfrm>
                <a:off x="266700" y="3679269"/>
                <a:ext cx="108000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 smtClean="0"/>
                  <a:t>Noise</a:t>
                </a:r>
                <a:endParaRPr lang="en-US" sz="1500" dirty="0"/>
              </a:p>
            </p:txBody>
          </p:sp>
        </p:grpSp>
        <p:grpSp>
          <p:nvGrpSpPr>
            <p:cNvPr id="92" name="Group 91"/>
            <p:cNvGrpSpPr/>
            <p:nvPr/>
          </p:nvGrpSpPr>
          <p:grpSpPr>
            <a:xfrm>
              <a:off x="104359" y="1295400"/>
              <a:ext cx="7210841" cy="5426075"/>
              <a:chOff x="104359" y="1295400"/>
              <a:chExt cx="7210841" cy="5426075"/>
            </a:xfrm>
          </p:grpSpPr>
          <p:sp>
            <p:nvSpPr>
              <p:cNvPr id="95" name="Parallelogram 94"/>
              <p:cNvSpPr/>
              <p:nvPr/>
            </p:nvSpPr>
            <p:spPr>
              <a:xfrm>
                <a:off x="117059" y="1295400"/>
                <a:ext cx="7198141" cy="5426075"/>
              </a:xfrm>
              <a:prstGeom prst="parallelogram">
                <a:avLst>
                  <a:gd name="adj" fmla="val 4837"/>
                </a:avLst>
              </a:prstGeom>
              <a:noFill/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104359" y="5672339"/>
                <a:ext cx="213691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accent3">
                        <a:lumMod val="50000"/>
                      </a:schemeClr>
                    </a:solidFill>
                    <a:latin typeface="Academy Engraved LET"/>
                    <a:cs typeface="Academy Engraved LET"/>
                  </a:rPr>
                  <a:t>The instability problem</a:t>
                </a:r>
                <a:endParaRPr lang="en-US" sz="2400" b="1" dirty="0">
                  <a:solidFill>
                    <a:schemeClr val="accent3">
                      <a:lumMod val="50000"/>
                    </a:schemeClr>
                  </a:solidFill>
                  <a:latin typeface="Academy Engraved LET"/>
                  <a:cs typeface="Academy Engraved LET"/>
                </a:endParaRPr>
              </a:p>
            </p:txBody>
          </p:sp>
        </p:grpSp>
        <p:sp>
          <p:nvSpPr>
            <p:cNvPr id="93" name="Right Arrow 92"/>
            <p:cNvSpPr/>
            <p:nvPr/>
          </p:nvSpPr>
          <p:spPr>
            <a:xfrm rot="17894313">
              <a:off x="1491852" y="2792898"/>
              <a:ext cx="1070554" cy="484632"/>
            </a:xfrm>
            <a:prstGeom prst="rightArrow">
              <a:avLst>
                <a:gd name="adj1" fmla="val 44039"/>
                <a:gd name="adj2" fmla="val 50000"/>
              </a:avLst>
            </a:prstGeom>
            <a:solidFill>
              <a:srgbClr val="969696"/>
            </a:solidFill>
            <a:ln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2099365" y="1789043"/>
              <a:ext cx="893418" cy="796855"/>
            </a:xfrm>
            <a:prstGeom prst="ellipse">
              <a:avLst/>
            </a:prstGeom>
            <a:noFill/>
            <a:ln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" name="TextBox 102"/>
          <p:cNvSpPr txBox="1"/>
          <p:nvPr/>
        </p:nvSpPr>
        <p:spPr>
          <a:xfrm>
            <a:off x="504152" y="2559436"/>
            <a:ext cx="14227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Single bunch</a:t>
            </a:r>
          </a:p>
          <a:p>
            <a:r>
              <a:rPr lang="en-US" sz="1500" dirty="0" smtClean="0"/>
              <a:t>Several turns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269931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10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3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33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0" name="Connettore 2 39"/>
          <p:cNvCxnSpPr>
            <a:endCxn id="55" idx="0"/>
          </p:cNvCxnSpPr>
          <p:nvPr/>
        </p:nvCxnSpPr>
        <p:spPr>
          <a:xfrm>
            <a:off x="2017204" y="968457"/>
            <a:ext cx="2096" cy="374104"/>
          </a:xfrm>
          <a:prstGeom prst="straightConnector1">
            <a:avLst/>
          </a:prstGeom>
          <a:ln w="19050"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2 44"/>
          <p:cNvCxnSpPr/>
          <p:nvPr/>
        </p:nvCxnSpPr>
        <p:spPr>
          <a:xfrm flipV="1">
            <a:off x="2017204" y="965009"/>
            <a:ext cx="1872208" cy="3448"/>
          </a:xfrm>
          <a:prstGeom prst="straightConnector1">
            <a:avLst/>
          </a:prstGeom>
          <a:ln w="19050">
            <a:headEnd type="non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2 45"/>
          <p:cNvCxnSpPr/>
          <p:nvPr/>
        </p:nvCxnSpPr>
        <p:spPr>
          <a:xfrm>
            <a:off x="3881405" y="984158"/>
            <a:ext cx="0" cy="5638800"/>
          </a:xfrm>
          <a:prstGeom prst="straightConnector1">
            <a:avLst/>
          </a:prstGeom>
          <a:ln w="19050">
            <a:headEnd type="non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2 46"/>
          <p:cNvCxnSpPr/>
          <p:nvPr/>
        </p:nvCxnSpPr>
        <p:spPr>
          <a:xfrm>
            <a:off x="2017204" y="6629400"/>
            <a:ext cx="1856194" cy="0"/>
          </a:xfrm>
          <a:prstGeom prst="straightConnector1">
            <a:avLst/>
          </a:prstGeom>
          <a:ln w="19050">
            <a:headEnd type="non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ttangolo 48"/>
          <p:cNvSpPr/>
          <p:nvPr/>
        </p:nvSpPr>
        <p:spPr>
          <a:xfrm>
            <a:off x="2030006" y="609600"/>
            <a:ext cx="1856194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/>
              <a:t>t=t+</a:t>
            </a:r>
            <a:r>
              <a:rPr lang="el-GR" sz="1600" dirty="0" smtClean="0"/>
              <a:t>Δ</a:t>
            </a:r>
            <a:r>
              <a:rPr lang="en-US" sz="1600" dirty="0" smtClean="0"/>
              <a:t>t</a:t>
            </a:r>
            <a:endParaRPr lang="en-US" sz="1600" dirty="0"/>
          </a:p>
        </p:txBody>
      </p:sp>
      <p:sp>
        <p:nvSpPr>
          <p:cNvPr id="54" name="Rettangolo arrotondato 53"/>
          <p:cNvSpPr/>
          <p:nvPr/>
        </p:nvSpPr>
        <p:spPr>
          <a:xfrm>
            <a:off x="304800" y="2358561"/>
            <a:ext cx="3429000" cy="68299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/>
              <a:t>Evaluate the </a:t>
            </a:r>
            <a:r>
              <a:rPr lang="en-US" sz="1600" b="1" dirty="0" smtClean="0"/>
              <a:t>electric field of beam </a:t>
            </a:r>
            <a:r>
              <a:rPr lang="en-US" sz="1600" dirty="0" smtClean="0"/>
              <a:t>at each MP location</a:t>
            </a:r>
            <a:endParaRPr lang="en-US" sz="1600" baseline="30000" dirty="0"/>
          </a:p>
        </p:txBody>
      </p:sp>
      <p:sp>
        <p:nvSpPr>
          <p:cNvPr id="55" name="Rettangolo arrotondato 54"/>
          <p:cNvSpPr/>
          <p:nvPr/>
        </p:nvSpPr>
        <p:spPr>
          <a:xfrm>
            <a:off x="304800" y="1342561"/>
            <a:ext cx="3429000" cy="68299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/>
              <a:t>Generate </a:t>
            </a:r>
            <a:r>
              <a:rPr lang="en-US" sz="1600" b="1" dirty="0" smtClean="0"/>
              <a:t>seed e</a:t>
            </a:r>
            <a:r>
              <a:rPr lang="en-US" sz="1600" b="1" baseline="30000" dirty="0" smtClean="0"/>
              <a:t>-</a:t>
            </a:r>
            <a:endParaRPr lang="en-US" sz="1600" b="1" baseline="30000" dirty="0"/>
          </a:p>
        </p:txBody>
      </p:sp>
      <p:sp>
        <p:nvSpPr>
          <p:cNvPr id="58" name="Rettangolo arrotondato 57"/>
          <p:cNvSpPr/>
          <p:nvPr/>
        </p:nvSpPr>
        <p:spPr>
          <a:xfrm>
            <a:off x="304800" y="4499000"/>
            <a:ext cx="3429000" cy="68299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/>
              <a:t>Compute MP motion  </a:t>
            </a:r>
            <a:r>
              <a:rPr lang="en-US" sz="1600" dirty="0" smtClean="0"/>
              <a:t>(t-&gt;t+</a:t>
            </a:r>
            <a:r>
              <a:rPr lang="el-GR" sz="1600" dirty="0" smtClean="0"/>
              <a:t>Δ</a:t>
            </a:r>
            <a:r>
              <a:rPr lang="en-US" sz="1600" dirty="0" smtClean="0"/>
              <a:t>t)</a:t>
            </a:r>
            <a:endParaRPr lang="en-US" sz="1600" baseline="30000" dirty="0"/>
          </a:p>
        </p:txBody>
      </p:sp>
      <p:sp>
        <p:nvSpPr>
          <p:cNvPr id="59" name="Rettangolo arrotondato 58"/>
          <p:cNvSpPr/>
          <p:nvPr/>
        </p:nvSpPr>
        <p:spPr>
          <a:xfrm>
            <a:off x="304800" y="5515000"/>
            <a:ext cx="3429000" cy="68299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/>
              <a:t>Detect </a:t>
            </a:r>
            <a:r>
              <a:rPr lang="en-US" sz="1600" b="1" dirty="0" smtClean="0"/>
              <a:t>impacts</a:t>
            </a:r>
            <a:r>
              <a:rPr lang="en-US" sz="1600" dirty="0" smtClean="0"/>
              <a:t> and generate </a:t>
            </a:r>
            <a:r>
              <a:rPr lang="en-US" sz="1600" b="1" dirty="0" err="1" smtClean="0"/>
              <a:t>secondaries</a:t>
            </a:r>
            <a:endParaRPr lang="en-US" sz="1600" b="1" baseline="30000" dirty="0"/>
          </a:p>
        </p:txBody>
      </p:sp>
      <p:cxnSp>
        <p:nvCxnSpPr>
          <p:cNvPr id="63" name="Connettore 2 62"/>
          <p:cNvCxnSpPr/>
          <p:nvPr/>
        </p:nvCxnSpPr>
        <p:spPr>
          <a:xfrm>
            <a:off x="2019300" y="6197352"/>
            <a:ext cx="0" cy="432048"/>
          </a:xfrm>
          <a:prstGeom prst="straightConnector1">
            <a:avLst/>
          </a:prstGeom>
          <a:ln w="19050">
            <a:headEnd type="non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ttore 2 70"/>
          <p:cNvCxnSpPr>
            <a:stCxn id="55" idx="2"/>
            <a:endCxn id="54" idx="0"/>
          </p:cNvCxnSpPr>
          <p:nvPr/>
        </p:nvCxnSpPr>
        <p:spPr>
          <a:xfrm>
            <a:off x="2019300" y="2025558"/>
            <a:ext cx="0" cy="333003"/>
          </a:xfrm>
          <a:prstGeom prst="straightConnector1">
            <a:avLst/>
          </a:prstGeom>
          <a:ln w="19050"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ttore 2 98"/>
          <p:cNvCxnSpPr>
            <a:stCxn id="58" idx="2"/>
            <a:endCxn id="59" idx="0"/>
          </p:cNvCxnSpPr>
          <p:nvPr/>
        </p:nvCxnSpPr>
        <p:spPr>
          <a:xfrm>
            <a:off x="2019300" y="5181997"/>
            <a:ext cx="0" cy="333003"/>
          </a:xfrm>
          <a:prstGeom prst="straightConnector1">
            <a:avLst/>
          </a:prstGeom>
          <a:ln w="19050"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Electron cloud build up </a:t>
            </a: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simulation (</a:t>
            </a:r>
            <a:r>
              <a:rPr lang="en-US" sz="2400" b="1" dirty="0" err="1" smtClean="0">
                <a:solidFill>
                  <a:schemeClr val="tx2"/>
                </a:solidFill>
                <a:latin typeface="Calibri" pitchFamily="34" charset="0"/>
              </a:rPr>
              <a:t>PyECLOUD</a:t>
            </a: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)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22" name="Rettangolo arrotondato 21"/>
          <p:cNvSpPr/>
          <p:nvPr/>
        </p:nvSpPr>
        <p:spPr>
          <a:xfrm>
            <a:off x="304800" y="3425361"/>
            <a:ext cx="3429000" cy="68299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/>
              <a:t>Evaluate the </a:t>
            </a:r>
            <a:r>
              <a:rPr lang="en-US" sz="1600" b="1" dirty="0" smtClean="0"/>
              <a:t>e</a:t>
            </a:r>
            <a:r>
              <a:rPr lang="en-US" sz="1600" b="1" baseline="30000" dirty="0" smtClean="0"/>
              <a:t>-</a:t>
            </a:r>
            <a:r>
              <a:rPr lang="en-US" sz="1600" b="1" dirty="0" smtClean="0"/>
              <a:t> space charge </a:t>
            </a:r>
          </a:p>
          <a:p>
            <a:pPr algn="ctr"/>
            <a:r>
              <a:rPr lang="en-US" sz="1600" b="1" dirty="0" smtClean="0"/>
              <a:t>electric field </a:t>
            </a:r>
            <a:endParaRPr lang="en-US" sz="1600" baseline="30000" dirty="0"/>
          </a:p>
        </p:txBody>
      </p:sp>
      <p:cxnSp>
        <p:nvCxnSpPr>
          <p:cNvPr id="26" name="Connettore 2 25"/>
          <p:cNvCxnSpPr>
            <a:stCxn id="54" idx="2"/>
            <a:endCxn id="22" idx="0"/>
          </p:cNvCxnSpPr>
          <p:nvPr/>
        </p:nvCxnSpPr>
        <p:spPr>
          <a:xfrm>
            <a:off x="2019300" y="3041558"/>
            <a:ext cx="0" cy="383803"/>
          </a:xfrm>
          <a:prstGeom prst="straightConnector1">
            <a:avLst/>
          </a:prstGeom>
          <a:ln w="19050"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/>
          <p:cNvCxnSpPr>
            <a:stCxn id="22" idx="2"/>
            <a:endCxn id="58" idx="0"/>
          </p:cNvCxnSpPr>
          <p:nvPr/>
        </p:nvCxnSpPr>
        <p:spPr>
          <a:xfrm>
            <a:off x="2019300" y="4108358"/>
            <a:ext cx="0" cy="390642"/>
          </a:xfrm>
          <a:prstGeom prst="straightConnector1">
            <a:avLst/>
          </a:prstGeom>
          <a:ln w="19050"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65"/>
          <p:cNvSpPr/>
          <p:nvPr/>
        </p:nvSpPr>
        <p:spPr>
          <a:xfrm>
            <a:off x="4114800" y="1676400"/>
            <a:ext cx="47776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50000"/>
              </a:lnSpc>
              <a:spcBef>
                <a:spcPts val="1200"/>
              </a:spcBef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PyECLOUD is a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2D macroparticle (MP) code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for the simulation of the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electron cloud build-up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with:</a:t>
            </a:r>
            <a:endParaRPr lang="en-US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344488" lvl="1" indent="-344488">
              <a:lnSpc>
                <a:spcPct val="150000"/>
              </a:lnSpc>
              <a:spcBef>
                <a:spcPts val="12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Arbitrary shaped chamber</a:t>
            </a:r>
          </a:p>
          <a:p>
            <a:pPr marL="344488" lvl="1" indent="-344488">
              <a:lnSpc>
                <a:spcPct val="150000"/>
              </a:lnSpc>
              <a:spcBef>
                <a:spcPts val="12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Ultra-relativistic beam</a:t>
            </a:r>
          </a:p>
          <a:p>
            <a:pPr marL="344488" lvl="1" indent="-344488">
              <a:lnSpc>
                <a:spcPct val="150000"/>
              </a:lnSpc>
              <a:spcBef>
                <a:spcPts val="12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Externally applied (uniform) magnetic field </a:t>
            </a:r>
          </a:p>
        </p:txBody>
      </p:sp>
    </p:spTree>
    <p:extLst>
      <p:ext uri="{BB962C8B-B14F-4D97-AF65-F5344CB8AC3E}">
        <p14:creationId xmlns:p14="http://schemas.microsoft.com/office/powerpoint/2010/main" val="276830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50"/>
          <p:cNvGrpSpPr/>
          <p:nvPr/>
        </p:nvGrpSpPr>
        <p:grpSpPr>
          <a:xfrm>
            <a:off x="228600" y="609600"/>
            <a:ext cx="8667750" cy="5943600"/>
            <a:chOff x="171450" y="609600"/>
            <a:chExt cx="8667750" cy="5943600"/>
          </a:xfrm>
        </p:grpSpPr>
        <p:sp>
          <p:nvSpPr>
            <p:cNvPr id="52" name="Rettangolo 51"/>
            <p:cNvSpPr/>
            <p:nvPr/>
          </p:nvSpPr>
          <p:spPr>
            <a:xfrm>
              <a:off x="4038600" y="609600"/>
              <a:ext cx="4800600" cy="5943600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ttangolo 49"/>
            <p:cNvSpPr/>
            <p:nvPr/>
          </p:nvSpPr>
          <p:spPr>
            <a:xfrm>
              <a:off x="171450" y="1143000"/>
              <a:ext cx="4019550" cy="1066800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ttangolo 52"/>
            <p:cNvSpPr/>
            <p:nvPr/>
          </p:nvSpPr>
          <p:spPr>
            <a:xfrm>
              <a:off x="3962400" y="1157288"/>
              <a:ext cx="381000" cy="10406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ttangolo 55"/>
            <p:cNvSpPr/>
            <p:nvPr/>
          </p:nvSpPr>
          <p:spPr>
            <a:xfrm>
              <a:off x="4052888" y="1123950"/>
              <a:ext cx="386554" cy="11080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3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33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0" name="Connettore 2 39"/>
          <p:cNvCxnSpPr>
            <a:endCxn id="55" idx="0"/>
          </p:cNvCxnSpPr>
          <p:nvPr/>
        </p:nvCxnSpPr>
        <p:spPr>
          <a:xfrm>
            <a:off x="2017204" y="968457"/>
            <a:ext cx="2096" cy="374104"/>
          </a:xfrm>
          <a:prstGeom prst="straightConnector1">
            <a:avLst/>
          </a:prstGeom>
          <a:ln w="19050"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2 44"/>
          <p:cNvCxnSpPr/>
          <p:nvPr/>
        </p:nvCxnSpPr>
        <p:spPr>
          <a:xfrm flipV="1">
            <a:off x="2017204" y="965009"/>
            <a:ext cx="1872208" cy="3448"/>
          </a:xfrm>
          <a:prstGeom prst="straightConnector1">
            <a:avLst/>
          </a:prstGeom>
          <a:ln w="19050">
            <a:headEnd type="non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2 45"/>
          <p:cNvCxnSpPr/>
          <p:nvPr/>
        </p:nvCxnSpPr>
        <p:spPr>
          <a:xfrm>
            <a:off x="3881405" y="984158"/>
            <a:ext cx="0" cy="5638800"/>
          </a:xfrm>
          <a:prstGeom prst="straightConnector1">
            <a:avLst/>
          </a:prstGeom>
          <a:ln w="19050">
            <a:headEnd type="non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2 46"/>
          <p:cNvCxnSpPr/>
          <p:nvPr/>
        </p:nvCxnSpPr>
        <p:spPr>
          <a:xfrm>
            <a:off x="2017204" y="6629400"/>
            <a:ext cx="1856194" cy="0"/>
          </a:xfrm>
          <a:prstGeom prst="straightConnector1">
            <a:avLst/>
          </a:prstGeom>
          <a:ln w="19050">
            <a:headEnd type="non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ttangolo 48"/>
          <p:cNvSpPr/>
          <p:nvPr/>
        </p:nvSpPr>
        <p:spPr>
          <a:xfrm>
            <a:off x="2030006" y="609600"/>
            <a:ext cx="1856194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/>
              <a:t>t=t+</a:t>
            </a:r>
            <a:r>
              <a:rPr lang="el-GR" sz="1600" dirty="0" smtClean="0"/>
              <a:t>Δ</a:t>
            </a:r>
            <a:r>
              <a:rPr lang="en-US" sz="1600" dirty="0" smtClean="0"/>
              <a:t>t</a:t>
            </a:r>
            <a:endParaRPr lang="en-US" sz="1600" dirty="0"/>
          </a:p>
        </p:txBody>
      </p:sp>
      <p:sp>
        <p:nvSpPr>
          <p:cNvPr id="54" name="Rettangolo arrotondato 53"/>
          <p:cNvSpPr/>
          <p:nvPr/>
        </p:nvSpPr>
        <p:spPr>
          <a:xfrm>
            <a:off x="304800" y="2358561"/>
            <a:ext cx="3429000" cy="68299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/>
              <a:t>Evaluate the </a:t>
            </a:r>
            <a:r>
              <a:rPr lang="en-US" sz="1600" b="1" dirty="0" smtClean="0"/>
              <a:t>electric field of beam </a:t>
            </a:r>
            <a:r>
              <a:rPr lang="en-US" sz="1600" dirty="0" smtClean="0"/>
              <a:t>at each MP location</a:t>
            </a:r>
            <a:endParaRPr lang="en-US" sz="1600" baseline="30000" dirty="0"/>
          </a:p>
        </p:txBody>
      </p:sp>
      <p:sp>
        <p:nvSpPr>
          <p:cNvPr id="55" name="Rettangolo arrotondato 54"/>
          <p:cNvSpPr/>
          <p:nvPr/>
        </p:nvSpPr>
        <p:spPr>
          <a:xfrm>
            <a:off x="304800" y="1342561"/>
            <a:ext cx="3429000" cy="68299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/>
              <a:t>Generate </a:t>
            </a:r>
            <a:r>
              <a:rPr lang="en-US" sz="1600" b="1" dirty="0" smtClean="0"/>
              <a:t>seed e</a:t>
            </a:r>
            <a:r>
              <a:rPr lang="en-US" sz="1600" b="1" baseline="30000" dirty="0" smtClean="0"/>
              <a:t>-</a:t>
            </a:r>
            <a:endParaRPr lang="en-US" sz="1600" b="1" baseline="30000" dirty="0"/>
          </a:p>
        </p:txBody>
      </p:sp>
      <p:sp>
        <p:nvSpPr>
          <p:cNvPr id="58" name="Rettangolo arrotondato 57"/>
          <p:cNvSpPr/>
          <p:nvPr/>
        </p:nvSpPr>
        <p:spPr>
          <a:xfrm>
            <a:off x="304800" y="4499000"/>
            <a:ext cx="3429000" cy="68299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/>
              <a:t>Compute MP motion  </a:t>
            </a:r>
            <a:r>
              <a:rPr lang="en-US" sz="1600" dirty="0" smtClean="0"/>
              <a:t>(t-&gt;t+</a:t>
            </a:r>
            <a:r>
              <a:rPr lang="el-GR" sz="1600" dirty="0" smtClean="0"/>
              <a:t>Δ</a:t>
            </a:r>
            <a:r>
              <a:rPr lang="en-US" sz="1600" dirty="0" smtClean="0"/>
              <a:t>t)</a:t>
            </a:r>
            <a:endParaRPr lang="en-US" sz="1600" baseline="30000" dirty="0"/>
          </a:p>
        </p:txBody>
      </p:sp>
      <p:sp>
        <p:nvSpPr>
          <p:cNvPr id="59" name="Rettangolo arrotondato 58"/>
          <p:cNvSpPr/>
          <p:nvPr/>
        </p:nvSpPr>
        <p:spPr>
          <a:xfrm>
            <a:off x="304800" y="5515000"/>
            <a:ext cx="3429000" cy="68299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/>
              <a:t>Detect </a:t>
            </a:r>
            <a:r>
              <a:rPr lang="en-US" sz="1600" b="1" dirty="0" smtClean="0"/>
              <a:t>impacts</a:t>
            </a:r>
            <a:r>
              <a:rPr lang="en-US" sz="1600" dirty="0" smtClean="0"/>
              <a:t> and generate </a:t>
            </a:r>
            <a:r>
              <a:rPr lang="en-US" sz="1600" b="1" dirty="0" err="1" smtClean="0"/>
              <a:t>secondaries</a:t>
            </a:r>
            <a:endParaRPr lang="en-US" sz="1600" b="1" baseline="30000" dirty="0"/>
          </a:p>
        </p:txBody>
      </p:sp>
      <p:cxnSp>
        <p:nvCxnSpPr>
          <p:cNvPr id="63" name="Connettore 2 62"/>
          <p:cNvCxnSpPr/>
          <p:nvPr/>
        </p:nvCxnSpPr>
        <p:spPr>
          <a:xfrm>
            <a:off x="2019300" y="6197352"/>
            <a:ext cx="0" cy="432048"/>
          </a:xfrm>
          <a:prstGeom prst="straightConnector1">
            <a:avLst/>
          </a:prstGeom>
          <a:ln w="19050">
            <a:headEnd type="non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ttore 2 70"/>
          <p:cNvCxnSpPr>
            <a:stCxn id="55" idx="2"/>
            <a:endCxn id="54" idx="0"/>
          </p:cNvCxnSpPr>
          <p:nvPr/>
        </p:nvCxnSpPr>
        <p:spPr>
          <a:xfrm>
            <a:off x="2019300" y="2025558"/>
            <a:ext cx="0" cy="333003"/>
          </a:xfrm>
          <a:prstGeom prst="straightConnector1">
            <a:avLst/>
          </a:prstGeom>
          <a:ln w="19050"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ttore 2 98"/>
          <p:cNvCxnSpPr>
            <a:stCxn id="58" idx="2"/>
            <a:endCxn id="59" idx="0"/>
          </p:cNvCxnSpPr>
          <p:nvPr/>
        </p:nvCxnSpPr>
        <p:spPr>
          <a:xfrm>
            <a:off x="2019300" y="5181997"/>
            <a:ext cx="0" cy="333003"/>
          </a:xfrm>
          <a:prstGeom prst="straightConnector1">
            <a:avLst/>
          </a:prstGeom>
          <a:ln w="19050"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tangolo arrotondato 21"/>
          <p:cNvSpPr/>
          <p:nvPr/>
        </p:nvSpPr>
        <p:spPr>
          <a:xfrm>
            <a:off x="304800" y="3425361"/>
            <a:ext cx="3429000" cy="68299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/>
              <a:t>Evaluate the </a:t>
            </a:r>
            <a:r>
              <a:rPr lang="en-US" sz="1600" b="1" dirty="0" smtClean="0"/>
              <a:t>e</a:t>
            </a:r>
            <a:r>
              <a:rPr lang="en-US" sz="1600" b="1" baseline="30000" dirty="0" smtClean="0"/>
              <a:t>-</a:t>
            </a:r>
            <a:r>
              <a:rPr lang="en-US" sz="1600" b="1" dirty="0" smtClean="0"/>
              <a:t> space charge </a:t>
            </a:r>
          </a:p>
          <a:p>
            <a:pPr algn="ctr"/>
            <a:r>
              <a:rPr lang="en-US" sz="1600" b="1" dirty="0" smtClean="0"/>
              <a:t>electric field </a:t>
            </a:r>
            <a:endParaRPr lang="en-US" sz="1600" baseline="30000" dirty="0"/>
          </a:p>
        </p:txBody>
      </p:sp>
      <p:cxnSp>
        <p:nvCxnSpPr>
          <p:cNvPr id="26" name="Connettore 2 25"/>
          <p:cNvCxnSpPr>
            <a:stCxn id="54" idx="2"/>
            <a:endCxn id="22" idx="0"/>
          </p:cNvCxnSpPr>
          <p:nvPr/>
        </p:nvCxnSpPr>
        <p:spPr>
          <a:xfrm>
            <a:off x="2019300" y="3041558"/>
            <a:ext cx="0" cy="383803"/>
          </a:xfrm>
          <a:prstGeom prst="straightConnector1">
            <a:avLst/>
          </a:prstGeom>
          <a:ln w="19050"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/>
          <p:cNvCxnSpPr>
            <a:stCxn id="22" idx="2"/>
            <a:endCxn id="58" idx="0"/>
          </p:cNvCxnSpPr>
          <p:nvPr/>
        </p:nvCxnSpPr>
        <p:spPr>
          <a:xfrm>
            <a:off x="2019300" y="4108358"/>
            <a:ext cx="0" cy="390642"/>
          </a:xfrm>
          <a:prstGeom prst="straightConnector1">
            <a:avLst/>
          </a:prstGeom>
          <a:ln w="19050"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uppo 33"/>
          <p:cNvGrpSpPr/>
          <p:nvPr/>
        </p:nvGrpSpPr>
        <p:grpSpPr>
          <a:xfrm>
            <a:off x="4648200" y="884850"/>
            <a:ext cx="3736504" cy="1629750"/>
            <a:chOff x="2843808" y="2816932"/>
            <a:chExt cx="3384376" cy="1476164"/>
          </a:xfrm>
        </p:grpSpPr>
        <p:sp>
          <p:nvSpPr>
            <p:cNvPr id="36" name="Ovale 35"/>
            <p:cNvSpPr/>
            <p:nvPr/>
          </p:nvSpPr>
          <p:spPr>
            <a:xfrm>
              <a:off x="2843808" y="2816932"/>
              <a:ext cx="3384376" cy="147616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e 36"/>
            <p:cNvSpPr/>
            <p:nvPr/>
          </p:nvSpPr>
          <p:spPr>
            <a:xfrm rot="16200000" flipH="1">
              <a:off x="4421357" y="3458719"/>
              <a:ext cx="324378" cy="192932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e 37"/>
            <p:cNvSpPr/>
            <p:nvPr/>
          </p:nvSpPr>
          <p:spPr>
            <a:xfrm>
              <a:off x="4439871" y="3368879"/>
              <a:ext cx="60121" cy="601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e 38"/>
            <p:cNvSpPr/>
            <p:nvPr/>
          </p:nvSpPr>
          <p:spPr>
            <a:xfrm>
              <a:off x="4592271" y="3284984"/>
              <a:ext cx="60121" cy="601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e 40"/>
            <p:cNvSpPr/>
            <p:nvPr/>
          </p:nvSpPr>
          <p:spPr>
            <a:xfrm>
              <a:off x="4744671" y="3437384"/>
              <a:ext cx="60121" cy="601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e 41"/>
            <p:cNvSpPr/>
            <p:nvPr/>
          </p:nvSpPr>
          <p:spPr>
            <a:xfrm>
              <a:off x="4680012" y="3681028"/>
              <a:ext cx="60121" cy="601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e 42"/>
            <p:cNvSpPr/>
            <p:nvPr/>
          </p:nvSpPr>
          <p:spPr>
            <a:xfrm>
              <a:off x="4427984" y="3609020"/>
              <a:ext cx="60121" cy="601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Rectangle 65"/>
          <p:cNvSpPr/>
          <p:nvPr/>
        </p:nvSpPr>
        <p:spPr>
          <a:xfrm>
            <a:off x="4267200" y="2590800"/>
            <a:ext cx="4419600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50000"/>
              </a:lnSpc>
              <a:spcBef>
                <a:spcPts val="1200"/>
              </a:spcBef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Evaluate the number of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seed e</a:t>
            </a:r>
            <a:r>
              <a:rPr lang="en-US" b="1" baseline="30000" dirty="0" smtClean="0">
                <a:solidFill>
                  <a:srgbClr val="FF0000"/>
                </a:solidFill>
                <a:latin typeface="Calibri" pitchFamily="34" charset="0"/>
              </a:rPr>
              <a:t>-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generated during the current time step and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generate the corresponding MP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:</a:t>
            </a:r>
          </a:p>
          <a:p>
            <a:pPr marL="347663" lvl="1" indent="-347663">
              <a:lnSpc>
                <a:spcPct val="150000"/>
              </a:lnSpc>
              <a:spcBef>
                <a:spcPts val="12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Residual gas ionization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and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photoemission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are implemented</a:t>
            </a:r>
          </a:p>
        </p:txBody>
      </p:sp>
      <p:sp>
        <p:nvSpPr>
          <p:cNvPr id="48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Electron cloud build up simulation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239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65"/>
          <p:cNvGrpSpPr/>
          <p:nvPr/>
        </p:nvGrpSpPr>
        <p:grpSpPr>
          <a:xfrm>
            <a:off x="228600" y="609600"/>
            <a:ext cx="8667750" cy="5943600"/>
            <a:chOff x="171450" y="609600"/>
            <a:chExt cx="8667750" cy="5943600"/>
          </a:xfrm>
        </p:grpSpPr>
        <p:sp>
          <p:nvSpPr>
            <p:cNvPr id="67" name="Rettangolo 66"/>
            <p:cNvSpPr/>
            <p:nvPr/>
          </p:nvSpPr>
          <p:spPr>
            <a:xfrm>
              <a:off x="4038600" y="609600"/>
              <a:ext cx="4800600" cy="5943600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ttangolo 67"/>
            <p:cNvSpPr/>
            <p:nvPr/>
          </p:nvSpPr>
          <p:spPr>
            <a:xfrm>
              <a:off x="171450" y="2152650"/>
              <a:ext cx="4019550" cy="1066800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ttangolo 68"/>
            <p:cNvSpPr/>
            <p:nvPr/>
          </p:nvSpPr>
          <p:spPr>
            <a:xfrm>
              <a:off x="3962400" y="2166938"/>
              <a:ext cx="381000" cy="10406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ttangolo 69"/>
            <p:cNvSpPr/>
            <p:nvPr/>
          </p:nvSpPr>
          <p:spPr>
            <a:xfrm>
              <a:off x="4052888" y="2127250"/>
              <a:ext cx="386554" cy="1130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2" cstate="print"/>
          <a:srcRect t="23829" b="22386"/>
          <a:stretch>
            <a:fillRect/>
          </a:stretch>
        </p:blipFill>
        <p:spPr bwMode="auto">
          <a:xfrm>
            <a:off x="3924300" y="762000"/>
            <a:ext cx="5334000" cy="2151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3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33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Connettore 2 41"/>
          <p:cNvCxnSpPr>
            <a:endCxn id="52" idx="0"/>
          </p:cNvCxnSpPr>
          <p:nvPr/>
        </p:nvCxnSpPr>
        <p:spPr>
          <a:xfrm>
            <a:off x="2017204" y="968457"/>
            <a:ext cx="2096" cy="374104"/>
          </a:xfrm>
          <a:prstGeom prst="straightConnector1">
            <a:avLst/>
          </a:prstGeom>
          <a:ln w="19050"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2 42"/>
          <p:cNvCxnSpPr/>
          <p:nvPr/>
        </p:nvCxnSpPr>
        <p:spPr>
          <a:xfrm flipV="1">
            <a:off x="2017204" y="965009"/>
            <a:ext cx="1872208" cy="3448"/>
          </a:xfrm>
          <a:prstGeom prst="straightConnector1">
            <a:avLst/>
          </a:prstGeom>
          <a:ln w="19050">
            <a:headEnd type="non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2 43"/>
          <p:cNvCxnSpPr/>
          <p:nvPr/>
        </p:nvCxnSpPr>
        <p:spPr>
          <a:xfrm>
            <a:off x="3881405" y="984158"/>
            <a:ext cx="0" cy="5638800"/>
          </a:xfrm>
          <a:prstGeom prst="straightConnector1">
            <a:avLst/>
          </a:prstGeom>
          <a:ln w="19050">
            <a:headEnd type="non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2 47"/>
          <p:cNvCxnSpPr/>
          <p:nvPr/>
        </p:nvCxnSpPr>
        <p:spPr>
          <a:xfrm>
            <a:off x="2017204" y="6629400"/>
            <a:ext cx="1856194" cy="0"/>
          </a:xfrm>
          <a:prstGeom prst="straightConnector1">
            <a:avLst/>
          </a:prstGeom>
          <a:ln w="19050">
            <a:headEnd type="non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ttangolo 49"/>
          <p:cNvSpPr/>
          <p:nvPr/>
        </p:nvSpPr>
        <p:spPr>
          <a:xfrm>
            <a:off x="2030006" y="609600"/>
            <a:ext cx="1856194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/>
              <a:t>t=t+</a:t>
            </a:r>
            <a:r>
              <a:rPr lang="el-GR" sz="1600" dirty="0" smtClean="0"/>
              <a:t>Δ</a:t>
            </a:r>
            <a:r>
              <a:rPr lang="en-US" sz="1600" dirty="0" smtClean="0"/>
              <a:t>t</a:t>
            </a:r>
            <a:endParaRPr lang="en-US" sz="1600" dirty="0"/>
          </a:p>
        </p:txBody>
      </p:sp>
      <p:sp>
        <p:nvSpPr>
          <p:cNvPr id="51" name="Rettangolo arrotondato 50"/>
          <p:cNvSpPr/>
          <p:nvPr/>
        </p:nvSpPr>
        <p:spPr>
          <a:xfrm>
            <a:off x="304800" y="2358561"/>
            <a:ext cx="3429000" cy="68299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/>
              <a:t>Evaluate the </a:t>
            </a:r>
            <a:r>
              <a:rPr lang="en-US" sz="1600" b="1" dirty="0" smtClean="0"/>
              <a:t>electric field of beam </a:t>
            </a:r>
            <a:r>
              <a:rPr lang="en-US" sz="1600" dirty="0" smtClean="0"/>
              <a:t>at each MP location</a:t>
            </a:r>
            <a:endParaRPr lang="en-US" sz="1600" baseline="30000" dirty="0"/>
          </a:p>
        </p:txBody>
      </p:sp>
      <p:sp>
        <p:nvSpPr>
          <p:cNvPr id="52" name="Rettangolo arrotondato 51"/>
          <p:cNvSpPr/>
          <p:nvPr/>
        </p:nvSpPr>
        <p:spPr>
          <a:xfrm>
            <a:off x="304800" y="1342561"/>
            <a:ext cx="3429000" cy="68299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/>
              <a:t>Generate </a:t>
            </a:r>
            <a:r>
              <a:rPr lang="en-US" sz="1600" b="1" dirty="0" smtClean="0"/>
              <a:t>seed e</a:t>
            </a:r>
            <a:r>
              <a:rPr lang="en-US" sz="1600" b="1" baseline="30000" dirty="0" smtClean="0"/>
              <a:t>-</a:t>
            </a:r>
            <a:endParaRPr lang="en-US" sz="1600" b="1" baseline="30000" dirty="0"/>
          </a:p>
        </p:txBody>
      </p:sp>
      <p:sp>
        <p:nvSpPr>
          <p:cNvPr id="53" name="Rettangolo arrotondato 52"/>
          <p:cNvSpPr/>
          <p:nvPr/>
        </p:nvSpPr>
        <p:spPr>
          <a:xfrm>
            <a:off x="304800" y="4499000"/>
            <a:ext cx="3429000" cy="68299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/>
              <a:t>Compute MP motion  </a:t>
            </a:r>
            <a:r>
              <a:rPr lang="en-US" sz="1600" dirty="0" smtClean="0"/>
              <a:t>(t-&gt;t+</a:t>
            </a:r>
            <a:r>
              <a:rPr lang="el-GR" sz="1600" dirty="0" smtClean="0"/>
              <a:t>Δ</a:t>
            </a:r>
            <a:r>
              <a:rPr lang="en-US" sz="1600" dirty="0" smtClean="0"/>
              <a:t>t)</a:t>
            </a:r>
            <a:endParaRPr lang="en-US" sz="1600" baseline="30000" dirty="0"/>
          </a:p>
        </p:txBody>
      </p:sp>
      <p:sp>
        <p:nvSpPr>
          <p:cNvPr id="56" name="Rettangolo arrotondato 55"/>
          <p:cNvSpPr/>
          <p:nvPr/>
        </p:nvSpPr>
        <p:spPr>
          <a:xfrm>
            <a:off x="304800" y="5515000"/>
            <a:ext cx="3429000" cy="68299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/>
              <a:t>Detect </a:t>
            </a:r>
            <a:r>
              <a:rPr lang="en-US" sz="1600" b="1" dirty="0" smtClean="0"/>
              <a:t>impacts</a:t>
            </a:r>
            <a:r>
              <a:rPr lang="en-US" sz="1600" dirty="0" smtClean="0"/>
              <a:t> and generate </a:t>
            </a:r>
            <a:r>
              <a:rPr lang="en-US" sz="1600" b="1" dirty="0" err="1" smtClean="0"/>
              <a:t>secondaries</a:t>
            </a:r>
            <a:endParaRPr lang="en-US" sz="1600" b="1" baseline="30000" dirty="0"/>
          </a:p>
        </p:txBody>
      </p:sp>
      <p:cxnSp>
        <p:nvCxnSpPr>
          <p:cNvPr id="57" name="Connettore 2 56"/>
          <p:cNvCxnSpPr/>
          <p:nvPr/>
        </p:nvCxnSpPr>
        <p:spPr>
          <a:xfrm>
            <a:off x="2019300" y="6197352"/>
            <a:ext cx="0" cy="432048"/>
          </a:xfrm>
          <a:prstGeom prst="straightConnector1">
            <a:avLst/>
          </a:prstGeom>
          <a:ln w="19050">
            <a:headEnd type="non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ttore 2 59"/>
          <p:cNvCxnSpPr>
            <a:stCxn id="52" idx="2"/>
            <a:endCxn id="51" idx="0"/>
          </p:cNvCxnSpPr>
          <p:nvPr/>
        </p:nvCxnSpPr>
        <p:spPr>
          <a:xfrm>
            <a:off x="2019300" y="2025558"/>
            <a:ext cx="0" cy="333003"/>
          </a:xfrm>
          <a:prstGeom prst="straightConnector1">
            <a:avLst/>
          </a:prstGeom>
          <a:ln w="19050"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ttore 2 60"/>
          <p:cNvCxnSpPr>
            <a:stCxn id="53" idx="2"/>
            <a:endCxn id="56" idx="0"/>
          </p:cNvCxnSpPr>
          <p:nvPr/>
        </p:nvCxnSpPr>
        <p:spPr>
          <a:xfrm>
            <a:off x="2019300" y="5181997"/>
            <a:ext cx="0" cy="333003"/>
          </a:xfrm>
          <a:prstGeom prst="straightConnector1">
            <a:avLst/>
          </a:prstGeom>
          <a:ln w="19050"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tangolo arrotondato 61"/>
          <p:cNvSpPr/>
          <p:nvPr/>
        </p:nvSpPr>
        <p:spPr>
          <a:xfrm>
            <a:off x="304800" y="3425361"/>
            <a:ext cx="3429000" cy="68299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/>
              <a:t>Evaluate the </a:t>
            </a:r>
            <a:r>
              <a:rPr lang="en-US" sz="1600" b="1" dirty="0" smtClean="0"/>
              <a:t>e</a:t>
            </a:r>
            <a:r>
              <a:rPr lang="en-US" sz="1600" b="1" baseline="30000" dirty="0" smtClean="0"/>
              <a:t>-</a:t>
            </a:r>
            <a:r>
              <a:rPr lang="en-US" sz="1600" b="1" dirty="0" smtClean="0"/>
              <a:t> space charge </a:t>
            </a:r>
          </a:p>
          <a:p>
            <a:pPr algn="ctr"/>
            <a:r>
              <a:rPr lang="en-US" sz="1600" b="1" dirty="0" smtClean="0"/>
              <a:t>electric field </a:t>
            </a:r>
            <a:endParaRPr lang="en-US" sz="1600" baseline="30000" dirty="0"/>
          </a:p>
        </p:txBody>
      </p:sp>
      <p:cxnSp>
        <p:nvCxnSpPr>
          <p:cNvPr id="64" name="Connettore 2 63"/>
          <p:cNvCxnSpPr>
            <a:stCxn id="51" idx="2"/>
            <a:endCxn id="62" idx="0"/>
          </p:cNvCxnSpPr>
          <p:nvPr/>
        </p:nvCxnSpPr>
        <p:spPr>
          <a:xfrm>
            <a:off x="2019300" y="3041558"/>
            <a:ext cx="0" cy="383803"/>
          </a:xfrm>
          <a:prstGeom prst="straightConnector1">
            <a:avLst/>
          </a:prstGeom>
          <a:ln w="19050"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ttore 2 64"/>
          <p:cNvCxnSpPr>
            <a:stCxn id="62" idx="2"/>
            <a:endCxn id="53" idx="0"/>
          </p:cNvCxnSpPr>
          <p:nvPr/>
        </p:nvCxnSpPr>
        <p:spPr>
          <a:xfrm>
            <a:off x="2019300" y="4108358"/>
            <a:ext cx="0" cy="390642"/>
          </a:xfrm>
          <a:prstGeom prst="straightConnector1">
            <a:avLst/>
          </a:prstGeom>
          <a:ln w="19050"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65"/>
          <p:cNvSpPr/>
          <p:nvPr/>
        </p:nvSpPr>
        <p:spPr>
          <a:xfrm>
            <a:off x="4267200" y="3124200"/>
            <a:ext cx="44958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1" indent="-228600">
              <a:lnSpc>
                <a:spcPct val="15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The 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field map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for the relevant chamber geometry and beam shape is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pre-computed on a suitable rectangular grid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and loaded from file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in the initialization stage</a:t>
            </a:r>
          </a:p>
          <a:p>
            <a:pPr marL="228600" lvl="1" indent="-228600">
              <a:lnSpc>
                <a:spcPct val="15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When the field at a certain location is needed a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linear (4 points) interpolation algorithm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is employed</a:t>
            </a:r>
          </a:p>
          <a:p>
            <a:pPr marL="0" lvl="1">
              <a:lnSpc>
                <a:spcPct val="150000"/>
              </a:lnSpc>
              <a:spcBef>
                <a:spcPts val="1200"/>
              </a:spcBef>
            </a:pPr>
            <a:endParaRPr lang="en-US" b="1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30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Electron cloud build up simulation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243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65"/>
          <p:cNvGrpSpPr/>
          <p:nvPr/>
        </p:nvGrpSpPr>
        <p:grpSpPr>
          <a:xfrm>
            <a:off x="228600" y="685800"/>
            <a:ext cx="8667750" cy="5943600"/>
            <a:chOff x="171450" y="609600"/>
            <a:chExt cx="8667750" cy="5943600"/>
          </a:xfrm>
        </p:grpSpPr>
        <p:sp>
          <p:nvSpPr>
            <p:cNvPr id="185" name="Rettangolo 184"/>
            <p:cNvSpPr/>
            <p:nvPr/>
          </p:nvSpPr>
          <p:spPr>
            <a:xfrm>
              <a:off x="4038600" y="609600"/>
              <a:ext cx="4800600" cy="5943600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ettangolo 185"/>
            <p:cNvSpPr/>
            <p:nvPr/>
          </p:nvSpPr>
          <p:spPr>
            <a:xfrm>
              <a:off x="171450" y="3124200"/>
              <a:ext cx="4019550" cy="1066800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ttangolo 186"/>
            <p:cNvSpPr/>
            <p:nvPr/>
          </p:nvSpPr>
          <p:spPr>
            <a:xfrm>
              <a:off x="3962400" y="3138488"/>
              <a:ext cx="381000" cy="10406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ttangolo 187"/>
            <p:cNvSpPr/>
            <p:nvPr/>
          </p:nvSpPr>
          <p:spPr>
            <a:xfrm>
              <a:off x="4052888" y="3098800"/>
              <a:ext cx="386554" cy="111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3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33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Connettore 2 41"/>
          <p:cNvCxnSpPr>
            <a:endCxn id="52" idx="0"/>
          </p:cNvCxnSpPr>
          <p:nvPr/>
        </p:nvCxnSpPr>
        <p:spPr>
          <a:xfrm>
            <a:off x="2017204" y="968457"/>
            <a:ext cx="2096" cy="374104"/>
          </a:xfrm>
          <a:prstGeom prst="straightConnector1">
            <a:avLst/>
          </a:prstGeom>
          <a:ln w="19050"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2 42"/>
          <p:cNvCxnSpPr/>
          <p:nvPr/>
        </p:nvCxnSpPr>
        <p:spPr>
          <a:xfrm flipV="1">
            <a:off x="2017204" y="965009"/>
            <a:ext cx="1872208" cy="3448"/>
          </a:xfrm>
          <a:prstGeom prst="straightConnector1">
            <a:avLst/>
          </a:prstGeom>
          <a:ln w="19050">
            <a:headEnd type="non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2 43"/>
          <p:cNvCxnSpPr/>
          <p:nvPr/>
        </p:nvCxnSpPr>
        <p:spPr>
          <a:xfrm>
            <a:off x="3881405" y="984158"/>
            <a:ext cx="0" cy="5638800"/>
          </a:xfrm>
          <a:prstGeom prst="straightConnector1">
            <a:avLst/>
          </a:prstGeom>
          <a:ln w="19050">
            <a:headEnd type="non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2 47"/>
          <p:cNvCxnSpPr/>
          <p:nvPr/>
        </p:nvCxnSpPr>
        <p:spPr>
          <a:xfrm>
            <a:off x="2017204" y="6629400"/>
            <a:ext cx="1856194" cy="0"/>
          </a:xfrm>
          <a:prstGeom prst="straightConnector1">
            <a:avLst/>
          </a:prstGeom>
          <a:ln w="19050">
            <a:headEnd type="non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ttangolo 49"/>
          <p:cNvSpPr/>
          <p:nvPr/>
        </p:nvSpPr>
        <p:spPr>
          <a:xfrm>
            <a:off x="2030006" y="609600"/>
            <a:ext cx="1856194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/>
              <a:t>t=t+</a:t>
            </a:r>
            <a:r>
              <a:rPr lang="el-GR" sz="1600" dirty="0" smtClean="0"/>
              <a:t>Δ</a:t>
            </a:r>
            <a:r>
              <a:rPr lang="en-US" sz="1600" dirty="0" smtClean="0"/>
              <a:t>t</a:t>
            </a:r>
            <a:endParaRPr lang="en-US" sz="1600" dirty="0"/>
          </a:p>
        </p:txBody>
      </p:sp>
      <p:sp>
        <p:nvSpPr>
          <p:cNvPr id="51" name="Rettangolo arrotondato 50"/>
          <p:cNvSpPr/>
          <p:nvPr/>
        </p:nvSpPr>
        <p:spPr>
          <a:xfrm>
            <a:off x="304800" y="2358561"/>
            <a:ext cx="3429000" cy="68299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/>
              <a:t>Evaluate the </a:t>
            </a:r>
            <a:r>
              <a:rPr lang="en-US" sz="1600" b="1" dirty="0" smtClean="0"/>
              <a:t>electric field of beam </a:t>
            </a:r>
            <a:r>
              <a:rPr lang="en-US" sz="1600" dirty="0" smtClean="0"/>
              <a:t>at each MP location</a:t>
            </a:r>
            <a:endParaRPr lang="en-US" sz="1600" baseline="30000" dirty="0"/>
          </a:p>
        </p:txBody>
      </p:sp>
      <p:sp>
        <p:nvSpPr>
          <p:cNvPr id="52" name="Rettangolo arrotondato 51"/>
          <p:cNvSpPr/>
          <p:nvPr/>
        </p:nvSpPr>
        <p:spPr>
          <a:xfrm>
            <a:off x="304800" y="1342561"/>
            <a:ext cx="3429000" cy="68299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/>
              <a:t>Generate </a:t>
            </a:r>
            <a:r>
              <a:rPr lang="en-US" sz="1600" b="1" dirty="0" smtClean="0"/>
              <a:t>seed e</a:t>
            </a:r>
            <a:r>
              <a:rPr lang="en-US" sz="1600" b="1" baseline="30000" dirty="0" smtClean="0"/>
              <a:t>-</a:t>
            </a:r>
            <a:endParaRPr lang="en-US" sz="1600" b="1" baseline="30000" dirty="0"/>
          </a:p>
        </p:txBody>
      </p:sp>
      <p:sp>
        <p:nvSpPr>
          <p:cNvPr id="53" name="Rettangolo arrotondato 52"/>
          <p:cNvSpPr/>
          <p:nvPr/>
        </p:nvSpPr>
        <p:spPr>
          <a:xfrm>
            <a:off x="304800" y="4499000"/>
            <a:ext cx="3429000" cy="68299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/>
              <a:t>Compute MP motion  </a:t>
            </a:r>
            <a:r>
              <a:rPr lang="en-US" sz="1600" dirty="0" smtClean="0"/>
              <a:t>(t-&gt;t+</a:t>
            </a:r>
            <a:r>
              <a:rPr lang="el-GR" sz="1600" dirty="0" smtClean="0"/>
              <a:t>Δ</a:t>
            </a:r>
            <a:r>
              <a:rPr lang="en-US" sz="1600" dirty="0" smtClean="0"/>
              <a:t>t)</a:t>
            </a:r>
            <a:endParaRPr lang="en-US" sz="1600" baseline="30000" dirty="0"/>
          </a:p>
        </p:txBody>
      </p:sp>
      <p:sp>
        <p:nvSpPr>
          <p:cNvPr id="56" name="Rettangolo arrotondato 55"/>
          <p:cNvSpPr/>
          <p:nvPr/>
        </p:nvSpPr>
        <p:spPr>
          <a:xfrm>
            <a:off x="304800" y="5515000"/>
            <a:ext cx="3429000" cy="68299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/>
              <a:t>Detect </a:t>
            </a:r>
            <a:r>
              <a:rPr lang="en-US" sz="1600" b="1" dirty="0" smtClean="0"/>
              <a:t>impacts</a:t>
            </a:r>
            <a:r>
              <a:rPr lang="en-US" sz="1600" dirty="0" smtClean="0"/>
              <a:t> and generate </a:t>
            </a:r>
            <a:r>
              <a:rPr lang="en-US" sz="1600" b="1" dirty="0" err="1" smtClean="0"/>
              <a:t>secondaries</a:t>
            </a:r>
            <a:endParaRPr lang="en-US" sz="1600" b="1" baseline="30000" dirty="0"/>
          </a:p>
        </p:txBody>
      </p:sp>
      <p:cxnSp>
        <p:nvCxnSpPr>
          <p:cNvPr id="57" name="Connettore 2 56"/>
          <p:cNvCxnSpPr/>
          <p:nvPr/>
        </p:nvCxnSpPr>
        <p:spPr>
          <a:xfrm>
            <a:off x="2019300" y="6197352"/>
            <a:ext cx="0" cy="432048"/>
          </a:xfrm>
          <a:prstGeom prst="straightConnector1">
            <a:avLst/>
          </a:prstGeom>
          <a:ln w="19050">
            <a:headEnd type="non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ttore 2 59"/>
          <p:cNvCxnSpPr>
            <a:stCxn id="52" idx="2"/>
            <a:endCxn id="51" idx="0"/>
          </p:cNvCxnSpPr>
          <p:nvPr/>
        </p:nvCxnSpPr>
        <p:spPr>
          <a:xfrm>
            <a:off x="2019300" y="2025558"/>
            <a:ext cx="0" cy="333003"/>
          </a:xfrm>
          <a:prstGeom prst="straightConnector1">
            <a:avLst/>
          </a:prstGeom>
          <a:ln w="19050"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ttore 2 60"/>
          <p:cNvCxnSpPr>
            <a:stCxn id="53" idx="2"/>
            <a:endCxn id="56" idx="0"/>
          </p:cNvCxnSpPr>
          <p:nvPr/>
        </p:nvCxnSpPr>
        <p:spPr>
          <a:xfrm>
            <a:off x="2019300" y="5181997"/>
            <a:ext cx="0" cy="333003"/>
          </a:xfrm>
          <a:prstGeom prst="straightConnector1">
            <a:avLst/>
          </a:prstGeom>
          <a:ln w="19050"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tangolo arrotondato 61"/>
          <p:cNvSpPr/>
          <p:nvPr/>
        </p:nvSpPr>
        <p:spPr>
          <a:xfrm>
            <a:off x="304800" y="3425361"/>
            <a:ext cx="3429000" cy="68299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/>
              <a:t>Evaluate the </a:t>
            </a:r>
            <a:r>
              <a:rPr lang="en-US" sz="1600" b="1" dirty="0" smtClean="0"/>
              <a:t>e</a:t>
            </a:r>
            <a:r>
              <a:rPr lang="en-US" sz="1600" b="1" baseline="30000" dirty="0" smtClean="0"/>
              <a:t>-</a:t>
            </a:r>
            <a:r>
              <a:rPr lang="en-US" sz="1600" b="1" dirty="0" smtClean="0"/>
              <a:t> space charge </a:t>
            </a:r>
          </a:p>
          <a:p>
            <a:pPr algn="ctr"/>
            <a:r>
              <a:rPr lang="en-US" sz="1600" b="1" dirty="0" smtClean="0"/>
              <a:t>electric field </a:t>
            </a:r>
            <a:endParaRPr lang="en-US" sz="1600" baseline="30000" dirty="0"/>
          </a:p>
        </p:txBody>
      </p:sp>
      <p:cxnSp>
        <p:nvCxnSpPr>
          <p:cNvPr id="64" name="Connettore 2 63"/>
          <p:cNvCxnSpPr>
            <a:stCxn id="51" idx="2"/>
            <a:endCxn id="62" idx="0"/>
          </p:cNvCxnSpPr>
          <p:nvPr/>
        </p:nvCxnSpPr>
        <p:spPr>
          <a:xfrm>
            <a:off x="2019300" y="3041558"/>
            <a:ext cx="0" cy="383803"/>
          </a:xfrm>
          <a:prstGeom prst="straightConnector1">
            <a:avLst/>
          </a:prstGeom>
          <a:ln w="19050"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ttore 2 64"/>
          <p:cNvCxnSpPr>
            <a:stCxn id="62" idx="2"/>
            <a:endCxn id="53" idx="0"/>
          </p:cNvCxnSpPr>
          <p:nvPr/>
        </p:nvCxnSpPr>
        <p:spPr>
          <a:xfrm>
            <a:off x="2019300" y="4108358"/>
            <a:ext cx="0" cy="390642"/>
          </a:xfrm>
          <a:prstGeom prst="straightConnector1">
            <a:avLst/>
          </a:prstGeom>
          <a:ln w="19050"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Rettangolo 182"/>
          <p:cNvSpPr/>
          <p:nvPr/>
        </p:nvSpPr>
        <p:spPr>
          <a:xfrm>
            <a:off x="4267200" y="3213080"/>
            <a:ext cx="4495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8138" lvl="1" indent="-338138">
              <a:lnSpc>
                <a:spcPct val="150000"/>
              </a:lnSpc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Classical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Particle In Cell (PIC) algorithm:</a:t>
            </a:r>
            <a:endParaRPr lang="en-US" b="1" dirty="0">
              <a:solidFill>
                <a:srgbClr val="FF0000"/>
              </a:solidFill>
              <a:latin typeface="Calibri" pitchFamily="34" charset="0"/>
            </a:endParaRPr>
          </a:p>
          <a:p>
            <a:pPr marL="228600" lvl="1" indent="-228600">
              <a:lnSpc>
                <a:spcPct val="1500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Electron charge density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distribution </a:t>
            </a:r>
            <a:r>
              <a:rPr lang="el-GR" dirty="0" smtClean="0">
                <a:solidFill>
                  <a:schemeClr val="tx2"/>
                </a:solidFill>
                <a:latin typeface="Calibri" pitchFamily="34" charset="0"/>
              </a:rPr>
              <a:t>ρ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x,y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) computed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on a rectangular grid</a:t>
            </a:r>
            <a:endParaRPr lang="en-US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228600" lvl="1" indent="-2286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Poisson equation solved using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finite difference method</a:t>
            </a:r>
          </a:p>
          <a:p>
            <a:pPr marL="228600" lvl="1" indent="-2286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Field at MP location evaluated through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linear (4 points) interpolation</a:t>
            </a:r>
          </a:p>
          <a:p>
            <a:pPr marL="228600" lvl="1" indent="-228600">
              <a:lnSpc>
                <a:spcPct val="150000"/>
              </a:lnSpc>
            </a:pPr>
            <a:endParaRPr lang="en-US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177" name="Gruppo 176"/>
          <p:cNvGrpSpPr/>
          <p:nvPr/>
        </p:nvGrpSpPr>
        <p:grpSpPr>
          <a:xfrm>
            <a:off x="4572000" y="838200"/>
            <a:ext cx="3964608" cy="2058168"/>
            <a:chOff x="2335584" y="686756"/>
            <a:chExt cx="3964608" cy="2058168"/>
          </a:xfrm>
        </p:grpSpPr>
        <p:sp>
          <p:nvSpPr>
            <p:cNvPr id="178" name="Ovale 177"/>
            <p:cNvSpPr/>
            <p:nvPr/>
          </p:nvSpPr>
          <p:spPr>
            <a:xfrm>
              <a:off x="2915816" y="686756"/>
              <a:ext cx="3384376" cy="147616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e 178"/>
            <p:cNvSpPr/>
            <p:nvPr/>
          </p:nvSpPr>
          <p:spPr>
            <a:xfrm>
              <a:off x="2960143" y="1336031"/>
              <a:ext cx="54621" cy="54621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e 179"/>
            <p:cNvSpPr/>
            <p:nvPr/>
          </p:nvSpPr>
          <p:spPr>
            <a:xfrm>
              <a:off x="2960143" y="1516352"/>
              <a:ext cx="54621" cy="54621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e 180"/>
            <p:cNvSpPr/>
            <p:nvPr/>
          </p:nvSpPr>
          <p:spPr>
            <a:xfrm>
              <a:off x="3142212" y="1155711"/>
              <a:ext cx="54621" cy="54621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e 183"/>
            <p:cNvSpPr/>
            <p:nvPr/>
          </p:nvSpPr>
          <p:spPr>
            <a:xfrm>
              <a:off x="3142212" y="1336031"/>
              <a:ext cx="54621" cy="54621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e 188"/>
            <p:cNvSpPr/>
            <p:nvPr/>
          </p:nvSpPr>
          <p:spPr>
            <a:xfrm>
              <a:off x="3142212" y="1516352"/>
              <a:ext cx="54621" cy="54621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e 189"/>
            <p:cNvSpPr/>
            <p:nvPr/>
          </p:nvSpPr>
          <p:spPr>
            <a:xfrm>
              <a:off x="3142212" y="1696673"/>
              <a:ext cx="54621" cy="54621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e 190"/>
            <p:cNvSpPr/>
            <p:nvPr/>
          </p:nvSpPr>
          <p:spPr>
            <a:xfrm>
              <a:off x="3324280" y="975390"/>
              <a:ext cx="54621" cy="54621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e 191"/>
            <p:cNvSpPr/>
            <p:nvPr/>
          </p:nvSpPr>
          <p:spPr>
            <a:xfrm>
              <a:off x="3324280" y="1155711"/>
              <a:ext cx="54621" cy="54621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e 192"/>
            <p:cNvSpPr/>
            <p:nvPr/>
          </p:nvSpPr>
          <p:spPr>
            <a:xfrm>
              <a:off x="3324280" y="1336031"/>
              <a:ext cx="54621" cy="54621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e 193"/>
            <p:cNvSpPr/>
            <p:nvPr/>
          </p:nvSpPr>
          <p:spPr>
            <a:xfrm>
              <a:off x="3324280" y="1516352"/>
              <a:ext cx="54621" cy="54621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e 194"/>
            <p:cNvSpPr/>
            <p:nvPr/>
          </p:nvSpPr>
          <p:spPr>
            <a:xfrm>
              <a:off x="3324280" y="1696673"/>
              <a:ext cx="54621" cy="54621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e 195"/>
            <p:cNvSpPr/>
            <p:nvPr/>
          </p:nvSpPr>
          <p:spPr>
            <a:xfrm>
              <a:off x="3324280" y="1876994"/>
              <a:ext cx="54621" cy="54621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e 196"/>
            <p:cNvSpPr/>
            <p:nvPr/>
          </p:nvSpPr>
          <p:spPr>
            <a:xfrm>
              <a:off x="3506349" y="975390"/>
              <a:ext cx="54621" cy="54621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e 197"/>
            <p:cNvSpPr/>
            <p:nvPr/>
          </p:nvSpPr>
          <p:spPr>
            <a:xfrm>
              <a:off x="3506349" y="1155711"/>
              <a:ext cx="54621" cy="54621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e 198"/>
            <p:cNvSpPr/>
            <p:nvPr/>
          </p:nvSpPr>
          <p:spPr>
            <a:xfrm>
              <a:off x="3506349" y="1336031"/>
              <a:ext cx="54621" cy="54621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e 199"/>
            <p:cNvSpPr/>
            <p:nvPr/>
          </p:nvSpPr>
          <p:spPr>
            <a:xfrm>
              <a:off x="3506349" y="1516352"/>
              <a:ext cx="54621" cy="54621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Ovale 200"/>
            <p:cNvSpPr/>
            <p:nvPr/>
          </p:nvSpPr>
          <p:spPr>
            <a:xfrm>
              <a:off x="3506349" y="1696673"/>
              <a:ext cx="54621" cy="54621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Ovale 201"/>
            <p:cNvSpPr/>
            <p:nvPr/>
          </p:nvSpPr>
          <p:spPr>
            <a:xfrm>
              <a:off x="3506349" y="1876994"/>
              <a:ext cx="54621" cy="54621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Ovale 202"/>
            <p:cNvSpPr/>
            <p:nvPr/>
          </p:nvSpPr>
          <p:spPr>
            <a:xfrm>
              <a:off x="3688417" y="795069"/>
              <a:ext cx="54621" cy="54621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Ovale 203"/>
            <p:cNvSpPr/>
            <p:nvPr/>
          </p:nvSpPr>
          <p:spPr>
            <a:xfrm>
              <a:off x="3688417" y="975390"/>
              <a:ext cx="54621" cy="54621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Ovale 204"/>
            <p:cNvSpPr/>
            <p:nvPr/>
          </p:nvSpPr>
          <p:spPr>
            <a:xfrm>
              <a:off x="3688417" y="1155711"/>
              <a:ext cx="54621" cy="54621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Ovale 205"/>
            <p:cNvSpPr/>
            <p:nvPr/>
          </p:nvSpPr>
          <p:spPr>
            <a:xfrm>
              <a:off x="3688417" y="1336031"/>
              <a:ext cx="54621" cy="54621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Ovale 206"/>
            <p:cNvSpPr/>
            <p:nvPr/>
          </p:nvSpPr>
          <p:spPr>
            <a:xfrm>
              <a:off x="3688417" y="1516352"/>
              <a:ext cx="54621" cy="54621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Ovale 207"/>
            <p:cNvSpPr/>
            <p:nvPr/>
          </p:nvSpPr>
          <p:spPr>
            <a:xfrm>
              <a:off x="3688417" y="1696673"/>
              <a:ext cx="54621" cy="54621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Ovale 208"/>
            <p:cNvSpPr/>
            <p:nvPr/>
          </p:nvSpPr>
          <p:spPr>
            <a:xfrm>
              <a:off x="3688417" y="1876994"/>
              <a:ext cx="54621" cy="54621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Ovale 209"/>
            <p:cNvSpPr/>
            <p:nvPr/>
          </p:nvSpPr>
          <p:spPr>
            <a:xfrm>
              <a:off x="3870486" y="795069"/>
              <a:ext cx="54621" cy="54621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Ovale 210"/>
            <p:cNvSpPr/>
            <p:nvPr/>
          </p:nvSpPr>
          <p:spPr>
            <a:xfrm>
              <a:off x="3870486" y="975390"/>
              <a:ext cx="54621" cy="54621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Ovale 211"/>
            <p:cNvSpPr/>
            <p:nvPr/>
          </p:nvSpPr>
          <p:spPr>
            <a:xfrm>
              <a:off x="3870486" y="1155711"/>
              <a:ext cx="54621" cy="54621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Ovale 212"/>
            <p:cNvSpPr/>
            <p:nvPr/>
          </p:nvSpPr>
          <p:spPr>
            <a:xfrm>
              <a:off x="3870486" y="1336031"/>
              <a:ext cx="54621" cy="54621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Ovale 213"/>
            <p:cNvSpPr/>
            <p:nvPr/>
          </p:nvSpPr>
          <p:spPr>
            <a:xfrm>
              <a:off x="3870486" y="1516352"/>
              <a:ext cx="54621" cy="54621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Ovale 214"/>
            <p:cNvSpPr/>
            <p:nvPr/>
          </p:nvSpPr>
          <p:spPr>
            <a:xfrm>
              <a:off x="3870486" y="1696673"/>
              <a:ext cx="54621" cy="54621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Ovale 215"/>
            <p:cNvSpPr/>
            <p:nvPr/>
          </p:nvSpPr>
          <p:spPr>
            <a:xfrm>
              <a:off x="3870486" y="1876994"/>
              <a:ext cx="54621" cy="54621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Ovale 216"/>
            <p:cNvSpPr/>
            <p:nvPr/>
          </p:nvSpPr>
          <p:spPr>
            <a:xfrm>
              <a:off x="3870486" y="2057315"/>
              <a:ext cx="54621" cy="54621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Ovale 217"/>
            <p:cNvSpPr/>
            <p:nvPr/>
          </p:nvSpPr>
          <p:spPr>
            <a:xfrm>
              <a:off x="4052555" y="795069"/>
              <a:ext cx="54621" cy="54621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Ovale 218"/>
            <p:cNvSpPr/>
            <p:nvPr/>
          </p:nvSpPr>
          <p:spPr>
            <a:xfrm>
              <a:off x="4052555" y="975390"/>
              <a:ext cx="54621" cy="54621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e 219"/>
            <p:cNvSpPr/>
            <p:nvPr/>
          </p:nvSpPr>
          <p:spPr>
            <a:xfrm>
              <a:off x="4052555" y="1155711"/>
              <a:ext cx="54621" cy="54621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e 220"/>
            <p:cNvSpPr/>
            <p:nvPr/>
          </p:nvSpPr>
          <p:spPr>
            <a:xfrm>
              <a:off x="4052555" y="1336031"/>
              <a:ext cx="54621" cy="54621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e 221"/>
            <p:cNvSpPr/>
            <p:nvPr/>
          </p:nvSpPr>
          <p:spPr>
            <a:xfrm>
              <a:off x="4052555" y="1516352"/>
              <a:ext cx="54621" cy="54621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e 222"/>
            <p:cNvSpPr/>
            <p:nvPr/>
          </p:nvSpPr>
          <p:spPr>
            <a:xfrm>
              <a:off x="4052555" y="1696673"/>
              <a:ext cx="54621" cy="54621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e 223"/>
            <p:cNvSpPr/>
            <p:nvPr/>
          </p:nvSpPr>
          <p:spPr>
            <a:xfrm>
              <a:off x="4052555" y="1876994"/>
              <a:ext cx="54621" cy="54621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e 224"/>
            <p:cNvSpPr/>
            <p:nvPr/>
          </p:nvSpPr>
          <p:spPr>
            <a:xfrm>
              <a:off x="4052555" y="2057315"/>
              <a:ext cx="54621" cy="54621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e 225"/>
            <p:cNvSpPr/>
            <p:nvPr/>
          </p:nvSpPr>
          <p:spPr>
            <a:xfrm>
              <a:off x="4234623" y="795069"/>
              <a:ext cx="54621" cy="54621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e 226"/>
            <p:cNvSpPr/>
            <p:nvPr/>
          </p:nvSpPr>
          <p:spPr>
            <a:xfrm>
              <a:off x="4234623" y="975390"/>
              <a:ext cx="54621" cy="54621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e 227"/>
            <p:cNvSpPr/>
            <p:nvPr/>
          </p:nvSpPr>
          <p:spPr>
            <a:xfrm>
              <a:off x="4234623" y="1155711"/>
              <a:ext cx="54621" cy="54621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e 228"/>
            <p:cNvSpPr/>
            <p:nvPr/>
          </p:nvSpPr>
          <p:spPr>
            <a:xfrm>
              <a:off x="4234623" y="1336031"/>
              <a:ext cx="54621" cy="54621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e 229"/>
            <p:cNvSpPr/>
            <p:nvPr/>
          </p:nvSpPr>
          <p:spPr>
            <a:xfrm>
              <a:off x="4234623" y="1516352"/>
              <a:ext cx="54621" cy="54621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e 230"/>
            <p:cNvSpPr/>
            <p:nvPr/>
          </p:nvSpPr>
          <p:spPr>
            <a:xfrm>
              <a:off x="4234623" y="1696673"/>
              <a:ext cx="54621" cy="54621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e 231"/>
            <p:cNvSpPr/>
            <p:nvPr/>
          </p:nvSpPr>
          <p:spPr>
            <a:xfrm>
              <a:off x="4234623" y="1876994"/>
              <a:ext cx="54621" cy="54621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e 232"/>
            <p:cNvSpPr/>
            <p:nvPr/>
          </p:nvSpPr>
          <p:spPr>
            <a:xfrm>
              <a:off x="4234623" y="2057315"/>
              <a:ext cx="54621" cy="54621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e 233"/>
            <p:cNvSpPr/>
            <p:nvPr/>
          </p:nvSpPr>
          <p:spPr>
            <a:xfrm>
              <a:off x="4416692" y="795069"/>
              <a:ext cx="54621" cy="54621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e 234"/>
            <p:cNvSpPr/>
            <p:nvPr/>
          </p:nvSpPr>
          <p:spPr>
            <a:xfrm>
              <a:off x="4416692" y="975390"/>
              <a:ext cx="54621" cy="54621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e 235"/>
            <p:cNvSpPr/>
            <p:nvPr/>
          </p:nvSpPr>
          <p:spPr>
            <a:xfrm>
              <a:off x="4416692" y="1155711"/>
              <a:ext cx="54621" cy="54621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e 236"/>
            <p:cNvSpPr/>
            <p:nvPr/>
          </p:nvSpPr>
          <p:spPr>
            <a:xfrm>
              <a:off x="4416692" y="1336031"/>
              <a:ext cx="54621" cy="54621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e 237"/>
            <p:cNvSpPr/>
            <p:nvPr/>
          </p:nvSpPr>
          <p:spPr>
            <a:xfrm>
              <a:off x="4416692" y="1516352"/>
              <a:ext cx="54621" cy="54621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e 238"/>
            <p:cNvSpPr/>
            <p:nvPr/>
          </p:nvSpPr>
          <p:spPr>
            <a:xfrm>
              <a:off x="4416692" y="1696673"/>
              <a:ext cx="54621" cy="54621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e 239"/>
            <p:cNvSpPr/>
            <p:nvPr/>
          </p:nvSpPr>
          <p:spPr>
            <a:xfrm>
              <a:off x="4416692" y="1876994"/>
              <a:ext cx="54621" cy="54621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e 240"/>
            <p:cNvSpPr/>
            <p:nvPr/>
          </p:nvSpPr>
          <p:spPr>
            <a:xfrm>
              <a:off x="4416692" y="2057315"/>
              <a:ext cx="54621" cy="54621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e 241"/>
            <p:cNvSpPr/>
            <p:nvPr/>
          </p:nvSpPr>
          <p:spPr>
            <a:xfrm>
              <a:off x="4598760" y="795069"/>
              <a:ext cx="54621" cy="54621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e 242"/>
            <p:cNvSpPr/>
            <p:nvPr/>
          </p:nvSpPr>
          <p:spPr>
            <a:xfrm>
              <a:off x="4598760" y="975390"/>
              <a:ext cx="54621" cy="54621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e 243"/>
            <p:cNvSpPr/>
            <p:nvPr/>
          </p:nvSpPr>
          <p:spPr>
            <a:xfrm>
              <a:off x="4598760" y="1155711"/>
              <a:ext cx="54621" cy="54621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e 244"/>
            <p:cNvSpPr/>
            <p:nvPr/>
          </p:nvSpPr>
          <p:spPr>
            <a:xfrm>
              <a:off x="4598760" y="1336031"/>
              <a:ext cx="54621" cy="54621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Ovale 245"/>
            <p:cNvSpPr/>
            <p:nvPr/>
          </p:nvSpPr>
          <p:spPr>
            <a:xfrm>
              <a:off x="4598760" y="1516352"/>
              <a:ext cx="54621" cy="54621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Ovale 246"/>
            <p:cNvSpPr/>
            <p:nvPr/>
          </p:nvSpPr>
          <p:spPr>
            <a:xfrm>
              <a:off x="4598760" y="1696673"/>
              <a:ext cx="54621" cy="54621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Ovale 247"/>
            <p:cNvSpPr/>
            <p:nvPr/>
          </p:nvSpPr>
          <p:spPr>
            <a:xfrm>
              <a:off x="4598760" y="1876994"/>
              <a:ext cx="54621" cy="54621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Ovale 248"/>
            <p:cNvSpPr/>
            <p:nvPr/>
          </p:nvSpPr>
          <p:spPr>
            <a:xfrm>
              <a:off x="4598760" y="2057315"/>
              <a:ext cx="54621" cy="54621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Ovale 249"/>
            <p:cNvSpPr/>
            <p:nvPr/>
          </p:nvSpPr>
          <p:spPr>
            <a:xfrm>
              <a:off x="4780829" y="795069"/>
              <a:ext cx="54621" cy="54621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Ovale 250"/>
            <p:cNvSpPr/>
            <p:nvPr/>
          </p:nvSpPr>
          <p:spPr>
            <a:xfrm>
              <a:off x="4780829" y="975390"/>
              <a:ext cx="54621" cy="54621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Ovale 251"/>
            <p:cNvSpPr/>
            <p:nvPr/>
          </p:nvSpPr>
          <p:spPr>
            <a:xfrm>
              <a:off x="4780829" y="1155711"/>
              <a:ext cx="54621" cy="54621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Ovale 252"/>
            <p:cNvSpPr/>
            <p:nvPr/>
          </p:nvSpPr>
          <p:spPr>
            <a:xfrm>
              <a:off x="4780829" y="1336031"/>
              <a:ext cx="54621" cy="54621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Ovale 253"/>
            <p:cNvSpPr/>
            <p:nvPr/>
          </p:nvSpPr>
          <p:spPr>
            <a:xfrm>
              <a:off x="4780829" y="1516352"/>
              <a:ext cx="54621" cy="54621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Ovale 254"/>
            <p:cNvSpPr/>
            <p:nvPr/>
          </p:nvSpPr>
          <p:spPr>
            <a:xfrm>
              <a:off x="4780829" y="1696673"/>
              <a:ext cx="54621" cy="54621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Ovale 255"/>
            <p:cNvSpPr/>
            <p:nvPr/>
          </p:nvSpPr>
          <p:spPr>
            <a:xfrm>
              <a:off x="4780829" y="1876994"/>
              <a:ext cx="54621" cy="54621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Ovale 256"/>
            <p:cNvSpPr/>
            <p:nvPr/>
          </p:nvSpPr>
          <p:spPr>
            <a:xfrm>
              <a:off x="4780829" y="2057315"/>
              <a:ext cx="54621" cy="54621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Ovale 257"/>
            <p:cNvSpPr/>
            <p:nvPr/>
          </p:nvSpPr>
          <p:spPr>
            <a:xfrm>
              <a:off x="4962897" y="795069"/>
              <a:ext cx="54621" cy="54621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Ovale 258"/>
            <p:cNvSpPr/>
            <p:nvPr/>
          </p:nvSpPr>
          <p:spPr>
            <a:xfrm>
              <a:off x="4962897" y="975390"/>
              <a:ext cx="54621" cy="54621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Ovale 259"/>
            <p:cNvSpPr/>
            <p:nvPr/>
          </p:nvSpPr>
          <p:spPr>
            <a:xfrm>
              <a:off x="4962897" y="1155711"/>
              <a:ext cx="54621" cy="54621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Ovale 260"/>
            <p:cNvSpPr/>
            <p:nvPr/>
          </p:nvSpPr>
          <p:spPr>
            <a:xfrm>
              <a:off x="4962897" y="1336031"/>
              <a:ext cx="54621" cy="54621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Ovale 261"/>
            <p:cNvSpPr/>
            <p:nvPr/>
          </p:nvSpPr>
          <p:spPr>
            <a:xfrm>
              <a:off x="4962897" y="1516352"/>
              <a:ext cx="54621" cy="54621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Ovale 262"/>
            <p:cNvSpPr/>
            <p:nvPr/>
          </p:nvSpPr>
          <p:spPr>
            <a:xfrm>
              <a:off x="4962897" y="1696673"/>
              <a:ext cx="54621" cy="54621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Ovale 263"/>
            <p:cNvSpPr/>
            <p:nvPr/>
          </p:nvSpPr>
          <p:spPr>
            <a:xfrm>
              <a:off x="4962897" y="1876994"/>
              <a:ext cx="54621" cy="54621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Ovale 264"/>
            <p:cNvSpPr/>
            <p:nvPr/>
          </p:nvSpPr>
          <p:spPr>
            <a:xfrm>
              <a:off x="4962897" y="2057315"/>
              <a:ext cx="54621" cy="54621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Ovale 265"/>
            <p:cNvSpPr/>
            <p:nvPr/>
          </p:nvSpPr>
          <p:spPr>
            <a:xfrm>
              <a:off x="5144966" y="795069"/>
              <a:ext cx="54621" cy="54621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e 266"/>
            <p:cNvSpPr/>
            <p:nvPr/>
          </p:nvSpPr>
          <p:spPr>
            <a:xfrm>
              <a:off x="5144966" y="975390"/>
              <a:ext cx="54621" cy="54621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e 267"/>
            <p:cNvSpPr/>
            <p:nvPr/>
          </p:nvSpPr>
          <p:spPr>
            <a:xfrm>
              <a:off x="5144966" y="1155711"/>
              <a:ext cx="54621" cy="54621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e 268"/>
            <p:cNvSpPr/>
            <p:nvPr/>
          </p:nvSpPr>
          <p:spPr>
            <a:xfrm>
              <a:off x="5144966" y="1336031"/>
              <a:ext cx="54621" cy="54621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e 269"/>
            <p:cNvSpPr/>
            <p:nvPr/>
          </p:nvSpPr>
          <p:spPr>
            <a:xfrm>
              <a:off x="5144966" y="1516352"/>
              <a:ext cx="54621" cy="54621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e 270"/>
            <p:cNvSpPr/>
            <p:nvPr/>
          </p:nvSpPr>
          <p:spPr>
            <a:xfrm>
              <a:off x="5144966" y="1696673"/>
              <a:ext cx="54621" cy="54621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e 271"/>
            <p:cNvSpPr/>
            <p:nvPr/>
          </p:nvSpPr>
          <p:spPr>
            <a:xfrm>
              <a:off x="5144966" y="1876994"/>
              <a:ext cx="54621" cy="54621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e 272"/>
            <p:cNvSpPr/>
            <p:nvPr/>
          </p:nvSpPr>
          <p:spPr>
            <a:xfrm>
              <a:off x="5144966" y="2057315"/>
              <a:ext cx="54621" cy="54621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e 273"/>
            <p:cNvSpPr/>
            <p:nvPr/>
          </p:nvSpPr>
          <p:spPr>
            <a:xfrm>
              <a:off x="5327034" y="795069"/>
              <a:ext cx="54621" cy="54621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e 274"/>
            <p:cNvSpPr/>
            <p:nvPr/>
          </p:nvSpPr>
          <p:spPr>
            <a:xfrm>
              <a:off x="5327034" y="975390"/>
              <a:ext cx="54621" cy="54621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e 275"/>
            <p:cNvSpPr/>
            <p:nvPr/>
          </p:nvSpPr>
          <p:spPr>
            <a:xfrm>
              <a:off x="5327034" y="1155711"/>
              <a:ext cx="54621" cy="54621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e 276"/>
            <p:cNvSpPr/>
            <p:nvPr/>
          </p:nvSpPr>
          <p:spPr>
            <a:xfrm>
              <a:off x="5327034" y="1336031"/>
              <a:ext cx="54621" cy="54621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e 277"/>
            <p:cNvSpPr/>
            <p:nvPr/>
          </p:nvSpPr>
          <p:spPr>
            <a:xfrm>
              <a:off x="5327034" y="1516352"/>
              <a:ext cx="54621" cy="54621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e 278"/>
            <p:cNvSpPr/>
            <p:nvPr/>
          </p:nvSpPr>
          <p:spPr>
            <a:xfrm>
              <a:off x="5327034" y="1696673"/>
              <a:ext cx="54621" cy="54621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e 279"/>
            <p:cNvSpPr/>
            <p:nvPr/>
          </p:nvSpPr>
          <p:spPr>
            <a:xfrm>
              <a:off x="5327034" y="1876994"/>
              <a:ext cx="54621" cy="54621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e 280"/>
            <p:cNvSpPr/>
            <p:nvPr/>
          </p:nvSpPr>
          <p:spPr>
            <a:xfrm>
              <a:off x="5327034" y="2057315"/>
              <a:ext cx="54621" cy="54621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e 281"/>
            <p:cNvSpPr/>
            <p:nvPr/>
          </p:nvSpPr>
          <p:spPr>
            <a:xfrm>
              <a:off x="5509103" y="795069"/>
              <a:ext cx="54621" cy="54621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e 282"/>
            <p:cNvSpPr/>
            <p:nvPr/>
          </p:nvSpPr>
          <p:spPr>
            <a:xfrm>
              <a:off x="5509103" y="975390"/>
              <a:ext cx="54621" cy="54621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e 283"/>
            <p:cNvSpPr/>
            <p:nvPr/>
          </p:nvSpPr>
          <p:spPr>
            <a:xfrm>
              <a:off x="5509103" y="1155711"/>
              <a:ext cx="54621" cy="54621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e 284"/>
            <p:cNvSpPr/>
            <p:nvPr/>
          </p:nvSpPr>
          <p:spPr>
            <a:xfrm>
              <a:off x="5509103" y="1336031"/>
              <a:ext cx="54621" cy="54621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e 285"/>
            <p:cNvSpPr/>
            <p:nvPr/>
          </p:nvSpPr>
          <p:spPr>
            <a:xfrm>
              <a:off x="5509103" y="1516352"/>
              <a:ext cx="54621" cy="54621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e 286"/>
            <p:cNvSpPr/>
            <p:nvPr/>
          </p:nvSpPr>
          <p:spPr>
            <a:xfrm>
              <a:off x="5509103" y="1696673"/>
              <a:ext cx="54621" cy="54621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e 287"/>
            <p:cNvSpPr/>
            <p:nvPr/>
          </p:nvSpPr>
          <p:spPr>
            <a:xfrm>
              <a:off x="5509103" y="1876994"/>
              <a:ext cx="54621" cy="54621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e 288"/>
            <p:cNvSpPr/>
            <p:nvPr/>
          </p:nvSpPr>
          <p:spPr>
            <a:xfrm>
              <a:off x="5691172" y="975390"/>
              <a:ext cx="54621" cy="54621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e 289"/>
            <p:cNvSpPr/>
            <p:nvPr/>
          </p:nvSpPr>
          <p:spPr>
            <a:xfrm>
              <a:off x="5691172" y="1155711"/>
              <a:ext cx="54621" cy="54621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e 290"/>
            <p:cNvSpPr/>
            <p:nvPr/>
          </p:nvSpPr>
          <p:spPr>
            <a:xfrm>
              <a:off x="5691172" y="1336031"/>
              <a:ext cx="54621" cy="54621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e 291"/>
            <p:cNvSpPr/>
            <p:nvPr/>
          </p:nvSpPr>
          <p:spPr>
            <a:xfrm>
              <a:off x="5691172" y="1516352"/>
              <a:ext cx="54621" cy="54621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Ovale 292"/>
            <p:cNvSpPr/>
            <p:nvPr/>
          </p:nvSpPr>
          <p:spPr>
            <a:xfrm>
              <a:off x="5691172" y="1696673"/>
              <a:ext cx="54621" cy="54621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Ovale 293"/>
            <p:cNvSpPr/>
            <p:nvPr/>
          </p:nvSpPr>
          <p:spPr>
            <a:xfrm>
              <a:off x="5691172" y="1876994"/>
              <a:ext cx="54621" cy="54621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Ovale 294"/>
            <p:cNvSpPr/>
            <p:nvPr/>
          </p:nvSpPr>
          <p:spPr>
            <a:xfrm>
              <a:off x="5873240" y="975390"/>
              <a:ext cx="54621" cy="54621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Ovale 295"/>
            <p:cNvSpPr/>
            <p:nvPr/>
          </p:nvSpPr>
          <p:spPr>
            <a:xfrm>
              <a:off x="5873240" y="1155711"/>
              <a:ext cx="54621" cy="54621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Ovale 296"/>
            <p:cNvSpPr/>
            <p:nvPr/>
          </p:nvSpPr>
          <p:spPr>
            <a:xfrm>
              <a:off x="5873240" y="1336031"/>
              <a:ext cx="54621" cy="54621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Ovale 297"/>
            <p:cNvSpPr/>
            <p:nvPr/>
          </p:nvSpPr>
          <p:spPr>
            <a:xfrm>
              <a:off x="5873240" y="1516352"/>
              <a:ext cx="54621" cy="54621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Ovale 298"/>
            <p:cNvSpPr/>
            <p:nvPr/>
          </p:nvSpPr>
          <p:spPr>
            <a:xfrm>
              <a:off x="5873240" y="1696673"/>
              <a:ext cx="54621" cy="54621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Ovale 299"/>
            <p:cNvSpPr/>
            <p:nvPr/>
          </p:nvSpPr>
          <p:spPr>
            <a:xfrm>
              <a:off x="6055309" y="1155711"/>
              <a:ext cx="54621" cy="54621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Ovale 300"/>
            <p:cNvSpPr/>
            <p:nvPr/>
          </p:nvSpPr>
          <p:spPr>
            <a:xfrm>
              <a:off x="6055309" y="1336031"/>
              <a:ext cx="54621" cy="54621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Ovale 301"/>
            <p:cNvSpPr/>
            <p:nvPr/>
          </p:nvSpPr>
          <p:spPr>
            <a:xfrm>
              <a:off x="6055309" y="1516352"/>
              <a:ext cx="54621" cy="54621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Ovale 302"/>
            <p:cNvSpPr/>
            <p:nvPr/>
          </p:nvSpPr>
          <p:spPr>
            <a:xfrm>
              <a:off x="6055309" y="1696673"/>
              <a:ext cx="54621" cy="54621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Ovale 303"/>
            <p:cNvSpPr/>
            <p:nvPr/>
          </p:nvSpPr>
          <p:spPr>
            <a:xfrm>
              <a:off x="6237377" y="1336031"/>
              <a:ext cx="54621" cy="54621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Ovale 304"/>
            <p:cNvSpPr/>
            <p:nvPr/>
          </p:nvSpPr>
          <p:spPr>
            <a:xfrm>
              <a:off x="6237377" y="1516352"/>
              <a:ext cx="54621" cy="54621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Rettangolo 305"/>
            <p:cNvSpPr/>
            <p:nvPr/>
          </p:nvSpPr>
          <p:spPr>
            <a:xfrm>
              <a:off x="5112060" y="944724"/>
              <a:ext cx="288032" cy="288032"/>
            </a:xfrm>
            <a:prstGeom prst="rect">
              <a:avLst/>
            </a:prstGeom>
            <a:noFill/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7" name="Connettore 1 306"/>
            <p:cNvCxnSpPr/>
            <p:nvPr/>
          </p:nvCxnSpPr>
          <p:spPr>
            <a:xfrm flipV="1">
              <a:off x="2335584" y="944724"/>
              <a:ext cx="2776476" cy="17408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Connettore 1 307"/>
            <p:cNvCxnSpPr/>
            <p:nvPr/>
          </p:nvCxnSpPr>
          <p:spPr>
            <a:xfrm flipV="1">
              <a:off x="3995936" y="944724"/>
              <a:ext cx="1404156" cy="18002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Connettore 1 308"/>
            <p:cNvCxnSpPr/>
            <p:nvPr/>
          </p:nvCxnSpPr>
          <p:spPr>
            <a:xfrm flipV="1">
              <a:off x="2339752" y="1232756"/>
              <a:ext cx="2772308" cy="151216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Connettore 1 309"/>
            <p:cNvCxnSpPr/>
            <p:nvPr/>
          </p:nvCxnSpPr>
          <p:spPr>
            <a:xfrm flipV="1">
              <a:off x="3995936" y="1232756"/>
              <a:ext cx="1404156" cy="151216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4841" t="1989" r="9292" b="3512"/>
            <a:stretch>
              <a:fillRect/>
            </a:stretch>
          </p:blipFill>
          <p:spPr bwMode="auto">
            <a:xfrm>
              <a:off x="2335584" y="1118804"/>
              <a:ext cx="1660352" cy="1626120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</p:spPr>
        </p:pic>
      </p:grpSp>
      <p:cxnSp>
        <p:nvCxnSpPr>
          <p:cNvPr id="312" name="Straight Arrow Connector 19"/>
          <p:cNvCxnSpPr/>
          <p:nvPr/>
        </p:nvCxnSpPr>
        <p:spPr>
          <a:xfrm>
            <a:off x="5220072" y="1918320"/>
            <a:ext cx="144016" cy="144016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med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3" name="Straight Arrow Connector 19"/>
          <p:cNvCxnSpPr/>
          <p:nvPr/>
        </p:nvCxnSpPr>
        <p:spPr>
          <a:xfrm flipV="1">
            <a:off x="5220072" y="1486272"/>
            <a:ext cx="180020" cy="432048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med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4" name="Straight Arrow Connector 19"/>
          <p:cNvCxnSpPr/>
          <p:nvPr/>
        </p:nvCxnSpPr>
        <p:spPr>
          <a:xfrm flipH="1" flipV="1">
            <a:off x="4824028" y="1486272"/>
            <a:ext cx="396044" cy="432048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med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5" name="Straight Arrow Connector 19"/>
          <p:cNvCxnSpPr/>
          <p:nvPr/>
        </p:nvCxnSpPr>
        <p:spPr>
          <a:xfrm flipH="1">
            <a:off x="4824028" y="1918320"/>
            <a:ext cx="396044" cy="144016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med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2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Electron cloud build up simulation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637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65"/>
          <p:cNvGrpSpPr/>
          <p:nvPr/>
        </p:nvGrpSpPr>
        <p:grpSpPr>
          <a:xfrm>
            <a:off x="228600" y="685800"/>
            <a:ext cx="8667750" cy="5943600"/>
            <a:chOff x="171450" y="609600"/>
            <a:chExt cx="8667750" cy="5943600"/>
          </a:xfrm>
        </p:grpSpPr>
        <p:sp>
          <p:nvSpPr>
            <p:cNvPr id="67" name="Rettangolo 66"/>
            <p:cNvSpPr/>
            <p:nvPr/>
          </p:nvSpPr>
          <p:spPr>
            <a:xfrm>
              <a:off x="4038600" y="609600"/>
              <a:ext cx="4800600" cy="5943600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ttangolo 67"/>
            <p:cNvSpPr/>
            <p:nvPr/>
          </p:nvSpPr>
          <p:spPr>
            <a:xfrm>
              <a:off x="171450" y="4229100"/>
              <a:ext cx="4019550" cy="1066800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ttangolo 68"/>
            <p:cNvSpPr/>
            <p:nvPr/>
          </p:nvSpPr>
          <p:spPr>
            <a:xfrm>
              <a:off x="3962400" y="4243388"/>
              <a:ext cx="381000" cy="10406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ttangolo 69"/>
            <p:cNvSpPr/>
            <p:nvPr/>
          </p:nvSpPr>
          <p:spPr>
            <a:xfrm>
              <a:off x="4052888" y="4191000"/>
              <a:ext cx="386554" cy="1143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3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33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Connettore 2 41"/>
          <p:cNvCxnSpPr>
            <a:endCxn id="52" idx="0"/>
          </p:cNvCxnSpPr>
          <p:nvPr/>
        </p:nvCxnSpPr>
        <p:spPr>
          <a:xfrm>
            <a:off x="2017204" y="968457"/>
            <a:ext cx="2096" cy="374104"/>
          </a:xfrm>
          <a:prstGeom prst="straightConnector1">
            <a:avLst/>
          </a:prstGeom>
          <a:ln w="19050"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2 42"/>
          <p:cNvCxnSpPr/>
          <p:nvPr/>
        </p:nvCxnSpPr>
        <p:spPr>
          <a:xfrm flipV="1">
            <a:off x="2017204" y="965009"/>
            <a:ext cx="1872208" cy="3448"/>
          </a:xfrm>
          <a:prstGeom prst="straightConnector1">
            <a:avLst/>
          </a:prstGeom>
          <a:ln w="19050">
            <a:headEnd type="non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2 43"/>
          <p:cNvCxnSpPr/>
          <p:nvPr/>
        </p:nvCxnSpPr>
        <p:spPr>
          <a:xfrm>
            <a:off x="3881405" y="984158"/>
            <a:ext cx="0" cy="5638800"/>
          </a:xfrm>
          <a:prstGeom prst="straightConnector1">
            <a:avLst/>
          </a:prstGeom>
          <a:ln w="19050">
            <a:headEnd type="non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2 47"/>
          <p:cNvCxnSpPr/>
          <p:nvPr/>
        </p:nvCxnSpPr>
        <p:spPr>
          <a:xfrm>
            <a:off x="2017204" y="6629400"/>
            <a:ext cx="1856194" cy="0"/>
          </a:xfrm>
          <a:prstGeom prst="straightConnector1">
            <a:avLst/>
          </a:prstGeom>
          <a:ln w="19050">
            <a:headEnd type="non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ttangolo 49"/>
          <p:cNvSpPr/>
          <p:nvPr/>
        </p:nvSpPr>
        <p:spPr>
          <a:xfrm>
            <a:off x="2030006" y="609600"/>
            <a:ext cx="1856194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/>
              <a:t>t=t+</a:t>
            </a:r>
            <a:r>
              <a:rPr lang="el-GR" sz="1600" dirty="0" smtClean="0"/>
              <a:t>Δ</a:t>
            </a:r>
            <a:r>
              <a:rPr lang="en-US" sz="1600" dirty="0" smtClean="0"/>
              <a:t>t</a:t>
            </a:r>
            <a:endParaRPr lang="en-US" sz="1600" dirty="0"/>
          </a:p>
        </p:txBody>
      </p:sp>
      <p:sp>
        <p:nvSpPr>
          <p:cNvPr id="51" name="Rettangolo arrotondato 50"/>
          <p:cNvSpPr/>
          <p:nvPr/>
        </p:nvSpPr>
        <p:spPr>
          <a:xfrm>
            <a:off x="304800" y="2358561"/>
            <a:ext cx="3429000" cy="68299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/>
              <a:t>Evaluate the </a:t>
            </a:r>
            <a:r>
              <a:rPr lang="en-US" sz="1600" b="1" dirty="0" smtClean="0"/>
              <a:t>electric field of beam </a:t>
            </a:r>
            <a:r>
              <a:rPr lang="en-US" sz="1600" dirty="0" smtClean="0"/>
              <a:t>at each MP location</a:t>
            </a:r>
            <a:endParaRPr lang="en-US" sz="1600" baseline="30000" dirty="0"/>
          </a:p>
        </p:txBody>
      </p:sp>
      <p:sp>
        <p:nvSpPr>
          <p:cNvPr id="52" name="Rettangolo arrotondato 51"/>
          <p:cNvSpPr/>
          <p:nvPr/>
        </p:nvSpPr>
        <p:spPr>
          <a:xfrm>
            <a:off x="304800" y="1342561"/>
            <a:ext cx="3429000" cy="68299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/>
              <a:t>Generate </a:t>
            </a:r>
            <a:r>
              <a:rPr lang="en-US" sz="1600" b="1" dirty="0" smtClean="0"/>
              <a:t>seed e</a:t>
            </a:r>
            <a:r>
              <a:rPr lang="en-US" sz="1600" b="1" baseline="30000" dirty="0" smtClean="0"/>
              <a:t>-</a:t>
            </a:r>
            <a:endParaRPr lang="en-US" sz="1600" b="1" baseline="30000" dirty="0"/>
          </a:p>
        </p:txBody>
      </p:sp>
      <p:sp>
        <p:nvSpPr>
          <p:cNvPr id="53" name="Rettangolo arrotondato 52"/>
          <p:cNvSpPr/>
          <p:nvPr/>
        </p:nvSpPr>
        <p:spPr>
          <a:xfrm>
            <a:off x="304800" y="4499000"/>
            <a:ext cx="3429000" cy="68299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/>
              <a:t>Compute MP motion  </a:t>
            </a:r>
            <a:r>
              <a:rPr lang="en-US" sz="1600" dirty="0" smtClean="0"/>
              <a:t>(t-&gt;t+</a:t>
            </a:r>
            <a:r>
              <a:rPr lang="el-GR" sz="1600" dirty="0" smtClean="0"/>
              <a:t>Δ</a:t>
            </a:r>
            <a:r>
              <a:rPr lang="en-US" sz="1600" dirty="0" smtClean="0"/>
              <a:t>t)</a:t>
            </a:r>
            <a:endParaRPr lang="en-US" sz="1600" baseline="30000" dirty="0"/>
          </a:p>
        </p:txBody>
      </p:sp>
      <p:sp>
        <p:nvSpPr>
          <p:cNvPr id="56" name="Rettangolo arrotondato 55"/>
          <p:cNvSpPr/>
          <p:nvPr/>
        </p:nvSpPr>
        <p:spPr>
          <a:xfrm>
            <a:off x="304800" y="5515000"/>
            <a:ext cx="3429000" cy="68299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/>
              <a:t>Detect </a:t>
            </a:r>
            <a:r>
              <a:rPr lang="en-US" sz="1600" b="1" dirty="0" smtClean="0"/>
              <a:t>impacts</a:t>
            </a:r>
            <a:r>
              <a:rPr lang="en-US" sz="1600" dirty="0" smtClean="0"/>
              <a:t> and generate </a:t>
            </a:r>
            <a:r>
              <a:rPr lang="en-US" sz="1600" b="1" dirty="0" err="1" smtClean="0"/>
              <a:t>secondaries</a:t>
            </a:r>
            <a:endParaRPr lang="en-US" sz="1600" b="1" baseline="30000" dirty="0"/>
          </a:p>
        </p:txBody>
      </p:sp>
      <p:cxnSp>
        <p:nvCxnSpPr>
          <p:cNvPr id="57" name="Connettore 2 56"/>
          <p:cNvCxnSpPr/>
          <p:nvPr/>
        </p:nvCxnSpPr>
        <p:spPr>
          <a:xfrm>
            <a:off x="2019300" y="6197352"/>
            <a:ext cx="0" cy="432048"/>
          </a:xfrm>
          <a:prstGeom prst="straightConnector1">
            <a:avLst/>
          </a:prstGeom>
          <a:ln w="19050">
            <a:headEnd type="non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ttore 2 59"/>
          <p:cNvCxnSpPr>
            <a:stCxn id="52" idx="2"/>
            <a:endCxn id="51" idx="0"/>
          </p:cNvCxnSpPr>
          <p:nvPr/>
        </p:nvCxnSpPr>
        <p:spPr>
          <a:xfrm>
            <a:off x="2019300" y="2025558"/>
            <a:ext cx="0" cy="333003"/>
          </a:xfrm>
          <a:prstGeom prst="straightConnector1">
            <a:avLst/>
          </a:prstGeom>
          <a:ln w="19050"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ttore 2 60"/>
          <p:cNvCxnSpPr>
            <a:stCxn id="53" idx="2"/>
            <a:endCxn id="56" idx="0"/>
          </p:cNvCxnSpPr>
          <p:nvPr/>
        </p:nvCxnSpPr>
        <p:spPr>
          <a:xfrm>
            <a:off x="2019300" y="5181997"/>
            <a:ext cx="0" cy="333003"/>
          </a:xfrm>
          <a:prstGeom prst="straightConnector1">
            <a:avLst/>
          </a:prstGeom>
          <a:ln w="19050"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tangolo arrotondato 61"/>
          <p:cNvSpPr/>
          <p:nvPr/>
        </p:nvSpPr>
        <p:spPr>
          <a:xfrm>
            <a:off x="304800" y="3425361"/>
            <a:ext cx="3429000" cy="68299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/>
              <a:t>Evaluate the </a:t>
            </a:r>
            <a:r>
              <a:rPr lang="en-US" sz="1600" b="1" dirty="0" smtClean="0"/>
              <a:t>e</a:t>
            </a:r>
            <a:r>
              <a:rPr lang="en-US" sz="1600" b="1" baseline="30000" dirty="0" smtClean="0"/>
              <a:t>-</a:t>
            </a:r>
            <a:r>
              <a:rPr lang="en-US" sz="1600" b="1" dirty="0" smtClean="0"/>
              <a:t> space charge </a:t>
            </a:r>
          </a:p>
          <a:p>
            <a:pPr algn="ctr"/>
            <a:r>
              <a:rPr lang="en-US" sz="1600" b="1" dirty="0" smtClean="0"/>
              <a:t>electric field </a:t>
            </a:r>
            <a:endParaRPr lang="en-US" sz="1600" baseline="30000" dirty="0"/>
          </a:p>
        </p:txBody>
      </p:sp>
      <p:cxnSp>
        <p:nvCxnSpPr>
          <p:cNvPr id="64" name="Connettore 2 63"/>
          <p:cNvCxnSpPr>
            <a:stCxn id="51" idx="2"/>
            <a:endCxn id="62" idx="0"/>
          </p:cNvCxnSpPr>
          <p:nvPr/>
        </p:nvCxnSpPr>
        <p:spPr>
          <a:xfrm>
            <a:off x="2019300" y="3041558"/>
            <a:ext cx="0" cy="383803"/>
          </a:xfrm>
          <a:prstGeom prst="straightConnector1">
            <a:avLst/>
          </a:prstGeom>
          <a:ln w="19050"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ttore 2 64"/>
          <p:cNvCxnSpPr>
            <a:stCxn id="62" idx="2"/>
            <a:endCxn id="53" idx="0"/>
          </p:cNvCxnSpPr>
          <p:nvPr/>
        </p:nvCxnSpPr>
        <p:spPr>
          <a:xfrm>
            <a:off x="2019300" y="4108358"/>
            <a:ext cx="0" cy="390642"/>
          </a:xfrm>
          <a:prstGeom prst="straightConnector1">
            <a:avLst/>
          </a:prstGeom>
          <a:ln w="19050"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38600" y="3810000"/>
            <a:ext cx="4886325" cy="748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ectangle 65"/>
          <p:cNvSpPr/>
          <p:nvPr/>
        </p:nvSpPr>
        <p:spPr>
          <a:xfrm>
            <a:off x="4267200" y="4757172"/>
            <a:ext cx="44958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50000"/>
              </a:lnSpc>
              <a:spcBef>
                <a:spcPts val="1200"/>
              </a:spcBef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When possible,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“strong B condition”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is exploited in order to speed-up the computation </a:t>
            </a:r>
            <a:endParaRPr lang="en-US" b="1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4" name="Gruppo 146"/>
          <p:cNvGrpSpPr/>
          <p:nvPr/>
        </p:nvGrpSpPr>
        <p:grpSpPr>
          <a:xfrm>
            <a:off x="4733925" y="533400"/>
            <a:ext cx="3398581" cy="2014254"/>
            <a:chOff x="5151861" y="3142938"/>
            <a:chExt cx="3398581" cy="2014254"/>
          </a:xfrm>
        </p:grpSpPr>
        <p:sp>
          <p:nvSpPr>
            <p:cNvPr id="37" name="Arco 36"/>
            <p:cNvSpPr/>
            <p:nvPr/>
          </p:nvSpPr>
          <p:spPr>
            <a:xfrm rot="2340869">
              <a:off x="5151861" y="3142938"/>
              <a:ext cx="1783444" cy="1787729"/>
            </a:xfrm>
            <a:prstGeom prst="arc">
              <a:avLst>
                <a:gd name="adj1" fmla="val 18249659"/>
                <a:gd name="adj2" fmla="val 19987737"/>
              </a:avLst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uppo 142"/>
            <p:cNvGrpSpPr/>
            <p:nvPr/>
          </p:nvGrpSpPr>
          <p:grpSpPr>
            <a:xfrm>
              <a:off x="5166066" y="3681028"/>
              <a:ext cx="3384376" cy="1476164"/>
              <a:chOff x="5166066" y="3681028"/>
              <a:chExt cx="3384376" cy="1476164"/>
            </a:xfrm>
          </p:grpSpPr>
          <p:sp>
            <p:nvSpPr>
              <p:cNvPr id="39" name="Ovale 38"/>
              <p:cNvSpPr/>
              <p:nvPr/>
            </p:nvSpPr>
            <p:spPr>
              <a:xfrm>
                <a:off x="5166066" y="3681028"/>
                <a:ext cx="3384376" cy="1476164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e 39"/>
              <p:cNvSpPr/>
              <p:nvPr/>
            </p:nvSpPr>
            <p:spPr>
              <a:xfrm>
                <a:off x="6914529" y="3969060"/>
                <a:ext cx="60121" cy="6012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e 40"/>
              <p:cNvSpPr/>
              <p:nvPr/>
            </p:nvSpPr>
            <p:spPr>
              <a:xfrm>
                <a:off x="7344308" y="4905164"/>
                <a:ext cx="60121" cy="6012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e 44"/>
              <p:cNvSpPr/>
              <p:nvPr/>
            </p:nvSpPr>
            <p:spPr>
              <a:xfrm>
                <a:off x="7320191" y="4113076"/>
                <a:ext cx="60121" cy="6012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e 45"/>
              <p:cNvSpPr/>
              <p:nvPr/>
            </p:nvSpPr>
            <p:spPr>
              <a:xfrm>
                <a:off x="6336196" y="4041068"/>
                <a:ext cx="60121" cy="6012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e 46"/>
              <p:cNvSpPr/>
              <p:nvPr/>
            </p:nvSpPr>
            <p:spPr>
              <a:xfrm>
                <a:off x="6516216" y="4797152"/>
                <a:ext cx="60121" cy="6012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Arco 48"/>
              <p:cNvSpPr/>
              <p:nvPr/>
            </p:nvSpPr>
            <p:spPr>
              <a:xfrm rot="2340869">
                <a:off x="5761177" y="3892787"/>
                <a:ext cx="648072" cy="576064"/>
              </a:xfrm>
              <a:prstGeom prst="arc">
                <a:avLst>
                  <a:gd name="adj1" fmla="val 16200000"/>
                  <a:gd name="adj2" fmla="val 19987737"/>
                </a:avLst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Arco 53"/>
              <p:cNvSpPr/>
              <p:nvPr/>
            </p:nvSpPr>
            <p:spPr>
              <a:xfrm rot="19259131" flipH="1">
                <a:off x="7309349" y="3964795"/>
                <a:ext cx="648072" cy="576064"/>
              </a:xfrm>
              <a:prstGeom prst="arc">
                <a:avLst>
                  <a:gd name="adj1" fmla="val 16200000"/>
                  <a:gd name="adj2" fmla="val 19987737"/>
                </a:avLst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Arco 54"/>
              <p:cNvSpPr/>
              <p:nvPr/>
            </p:nvSpPr>
            <p:spPr>
              <a:xfrm rot="8532798">
                <a:off x="6192701" y="4251220"/>
                <a:ext cx="648072" cy="576064"/>
              </a:xfrm>
              <a:prstGeom prst="arc">
                <a:avLst>
                  <a:gd name="adj1" fmla="val 16200000"/>
                  <a:gd name="adj2" fmla="val 19987737"/>
                </a:avLst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Arco 57"/>
              <p:cNvSpPr/>
              <p:nvPr/>
            </p:nvSpPr>
            <p:spPr>
              <a:xfrm rot="8532798">
                <a:off x="7019751" y="4359231"/>
                <a:ext cx="648072" cy="576064"/>
              </a:xfrm>
              <a:prstGeom prst="arc">
                <a:avLst>
                  <a:gd name="adj1" fmla="val 16200000"/>
                  <a:gd name="adj2" fmla="val 19987737"/>
                </a:avLst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9" name="Rectangle 65"/>
          <p:cNvSpPr/>
          <p:nvPr/>
        </p:nvSpPr>
        <p:spPr>
          <a:xfrm>
            <a:off x="4343400" y="2743200"/>
            <a:ext cx="4419600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50000"/>
              </a:lnSpc>
              <a:spcBef>
                <a:spcPts val="1200"/>
              </a:spcBef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The dynamics equation is integrated in order to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update MP position and momentum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:</a:t>
            </a:r>
            <a:endParaRPr lang="en-US" b="1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63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Electron cloud build up simulation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817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65"/>
          <p:cNvGrpSpPr/>
          <p:nvPr/>
        </p:nvGrpSpPr>
        <p:grpSpPr>
          <a:xfrm>
            <a:off x="228600" y="685800"/>
            <a:ext cx="8667750" cy="5943600"/>
            <a:chOff x="171450" y="609600"/>
            <a:chExt cx="8667750" cy="5943600"/>
          </a:xfrm>
        </p:grpSpPr>
        <p:sp>
          <p:nvSpPr>
            <p:cNvPr id="67" name="Rettangolo 66"/>
            <p:cNvSpPr/>
            <p:nvPr/>
          </p:nvSpPr>
          <p:spPr>
            <a:xfrm>
              <a:off x="4038600" y="609600"/>
              <a:ext cx="4800600" cy="5943600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ttangolo 67"/>
            <p:cNvSpPr/>
            <p:nvPr/>
          </p:nvSpPr>
          <p:spPr>
            <a:xfrm>
              <a:off x="171450" y="5257800"/>
              <a:ext cx="4019550" cy="1066800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ttangolo 68"/>
            <p:cNvSpPr/>
            <p:nvPr/>
          </p:nvSpPr>
          <p:spPr>
            <a:xfrm>
              <a:off x="3962400" y="5272088"/>
              <a:ext cx="381000" cy="10406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ttangolo 69"/>
            <p:cNvSpPr/>
            <p:nvPr/>
          </p:nvSpPr>
          <p:spPr>
            <a:xfrm>
              <a:off x="4052888" y="5242560"/>
              <a:ext cx="386554" cy="1104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uppo 62"/>
          <p:cNvGrpSpPr/>
          <p:nvPr/>
        </p:nvGrpSpPr>
        <p:grpSpPr>
          <a:xfrm>
            <a:off x="4743450" y="1085850"/>
            <a:ext cx="3384376" cy="1476164"/>
            <a:chOff x="457200" y="1828800"/>
            <a:chExt cx="3384376" cy="1476164"/>
          </a:xfrm>
        </p:grpSpPr>
        <p:sp>
          <p:nvSpPr>
            <p:cNvPr id="66" name="Ovale 65"/>
            <p:cNvSpPr/>
            <p:nvPr/>
          </p:nvSpPr>
          <p:spPr>
            <a:xfrm>
              <a:off x="457200" y="1828800"/>
              <a:ext cx="3384376" cy="147616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e 70"/>
            <p:cNvSpPr/>
            <p:nvPr/>
          </p:nvSpPr>
          <p:spPr>
            <a:xfrm>
              <a:off x="457200" y="1828800"/>
              <a:ext cx="3384376" cy="147616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e 71"/>
            <p:cNvSpPr/>
            <p:nvPr/>
          </p:nvSpPr>
          <p:spPr>
            <a:xfrm rot="10800000">
              <a:off x="1657219" y="2836912"/>
              <a:ext cx="60121" cy="601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e 72"/>
            <p:cNvSpPr/>
            <p:nvPr/>
          </p:nvSpPr>
          <p:spPr>
            <a:xfrm rot="10800000">
              <a:off x="1801235" y="2956811"/>
              <a:ext cx="60121" cy="601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e 73"/>
            <p:cNvSpPr/>
            <p:nvPr/>
          </p:nvSpPr>
          <p:spPr>
            <a:xfrm rot="10800000">
              <a:off x="1441195" y="2920807"/>
              <a:ext cx="60121" cy="601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e 74"/>
            <p:cNvSpPr/>
            <p:nvPr/>
          </p:nvSpPr>
          <p:spPr>
            <a:xfrm rot="10800000">
              <a:off x="1573324" y="3208839"/>
              <a:ext cx="60121" cy="601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" name="Connettore 1 75"/>
            <p:cNvCxnSpPr>
              <a:stCxn id="75" idx="3"/>
            </p:cNvCxnSpPr>
            <p:nvPr/>
          </p:nvCxnSpPr>
          <p:spPr>
            <a:xfrm rot="10800000" flipH="1">
              <a:off x="1624640" y="3016932"/>
              <a:ext cx="200712" cy="200712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ttore 1 76"/>
            <p:cNvCxnSpPr>
              <a:stCxn id="75" idx="4"/>
              <a:endCxn id="72" idx="0"/>
            </p:cNvCxnSpPr>
            <p:nvPr/>
          </p:nvCxnSpPr>
          <p:spPr>
            <a:xfrm rot="10800000" flipH="1">
              <a:off x="1603384" y="2897033"/>
              <a:ext cx="83895" cy="311806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ttore 1 77"/>
            <p:cNvCxnSpPr>
              <a:stCxn id="75" idx="5"/>
            </p:cNvCxnSpPr>
            <p:nvPr/>
          </p:nvCxnSpPr>
          <p:spPr>
            <a:xfrm rot="10800000">
              <a:off x="1465312" y="2944924"/>
              <a:ext cx="116817" cy="272720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3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33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Connettore 2 41"/>
          <p:cNvCxnSpPr>
            <a:endCxn id="52" idx="0"/>
          </p:cNvCxnSpPr>
          <p:nvPr/>
        </p:nvCxnSpPr>
        <p:spPr>
          <a:xfrm>
            <a:off x="2017204" y="968457"/>
            <a:ext cx="2096" cy="374104"/>
          </a:xfrm>
          <a:prstGeom prst="straightConnector1">
            <a:avLst/>
          </a:prstGeom>
          <a:ln w="19050"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2 42"/>
          <p:cNvCxnSpPr/>
          <p:nvPr/>
        </p:nvCxnSpPr>
        <p:spPr>
          <a:xfrm flipV="1">
            <a:off x="2017204" y="965009"/>
            <a:ext cx="1872208" cy="3448"/>
          </a:xfrm>
          <a:prstGeom prst="straightConnector1">
            <a:avLst/>
          </a:prstGeom>
          <a:ln w="19050">
            <a:headEnd type="non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2 43"/>
          <p:cNvCxnSpPr/>
          <p:nvPr/>
        </p:nvCxnSpPr>
        <p:spPr>
          <a:xfrm>
            <a:off x="3881405" y="984158"/>
            <a:ext cx="0" cy="5638800"/>
          </a:xfrm>
          <a:prstGeom prst="straightConnector1">
            <a:avLst/>
          </a:prstGeom>
          <a:ln w="19050">
            <a:headEnd type="non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2 47"/>
          <p:cNvCxnSpPr/>
          <p:nvPr/>
        </p:nvCxnSpPr>
        <p:spPr>
          <a:xfrm>
            <a:off x="2017204" y="6629400"/>
            <a:ext cx="1856194" cy="0"/>
          </a:xfrm>
          <a:prstGeom prst="straightConnector1">
            <a:avLst/>
          </a:prstGeom>
          <a:ln w="19050">
            <a:headEnd type="non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ttangolo 49"/>
          <p:cNvSpPr/>
          <p:nvPr/>
        </p:nvSpPr>
        <p:spPr>
          <a:xfrm>
            <a:off x="2030006" y="609600"/>
            <a:ext cx="1856194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/>
              <a:t>t=t+</a:t>
            </a:r>
            <a:r>
              <a:rPr lang="el-GR" sz="1600" dirty="0" smtClean="0"/>
              <a:t>Δ</a:t>
            </a:r>
            <a:r>
              <a:rPr lang="en-US" sz="1600" dirty="0" smtClean="0"/>
              <a:t>t</a:t>
            </a:r>
            <a:endParaRPr lang="en-US" sz="1600" dirty="0"/>
          </a:p>
        </p:txBody>
      </p:sp>
      <p:sp>
        <p:nvSpPr>
          <p:cNvPr id="51" name="Rettangolo arrotondato 50"/>
          <p:cNvSpPr/>
          <p:nvPr/>
        </p:nvSpPr>
        <p:spPr>
          <a:xfrm>
            <a:off x="304800" y="2358561"/>
            <a:ext cx="3429000" cy="68299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/>
              <a:t>Evaluate the </a:t>
            </a:r>
            <a:r>
              <a:rPr lang="en-US" sz="1600" b="1" dirty="0" smtClean="0"/>
              <a:t>electric field of beam </a:t>
            </a:r>
            <a:r>
              <a:rPr lang="en-US" sz="1600" dirty="0" smtClean="0"/>
              <a:t>at each MP location</a:t>
            </a:r>
            <a:endParaRPr lang="en-US" sz="1600" baseline="30000" dirty="0"/>
          </a:p>
        </p:txBody>
      </p:sp>
      <p:sp>
        <p:nvSpPr>
          <p:cNvPr id="52" name="Rettangolo arrotondato 51"/>
          <p:cNvSpPr/>
          <p:nvPr/>
        </p:nvSpPr>
        <p:spPr>
          <a:xfrm>
            <a:off x="304800" y="1342561"/>
            <a:ext cx="3429000" cy="68299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/>
              <a:t>Generate </a:t>
            </a:r>
            <a:r>
              <a:rPr lang="en-US" sz="1600" b="1" dirty="0" smtClean="0"/>
              <a:t>seed e</a:t>
            </a:r>
            <a:r>
              <a:rPr lang="en-US" sz="1600" b="1" baseline="30000" dirty="0" smtClean="0"/>
              <a:t>-</a:t>
            </a:r>
            <a:endParaRPr lang="en-US" sz="1600" b="1" baseline="30000" dirty="0"/>
          </a:p>
        </p:txBody>
      </p:sp>
      <p:sp>
        <p:nvSpPr>
          <p:cNvPr id="53" name="Rettangolo arrotondato 52"/>
          <p:cNvSpPr/>
          <p:nvPr/>
        </p:nvSpPr>
        <p:spPr>
          <a:xfrm>
            <a:off x="304800" y="4499000"/>
            <a:ext cx="3429000" cy="68299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/>
              <a:t>Compute MP motion  </a:t>
            </a:r>
            <a:r>
              <a:rPr lang="en-US" sz="1600" dirty="0" smtClean="0"/>
              <a:t>(t-&gt;t+</a:t>
            </a:r>
            <a:r>
              <a:rPr lang="el-GR" sz="1600" dirty="0" smtClean="0"/>
              <a:t>Δ</a:t>
            </a:r>
            <a:r>
              <a:rPr lang="en-US" sz="1600" dirty="0" smtClean="0"/>
              <a:t>t)</a:t>
            </a:r>
            <a:endParaRPr lang="en-US" sz="1600" baseline="30000" dirty="0"/>
          </a:p>
        </p:txBody>
      </p:sp>
      <p:sp>
        <p:nvSpPr>
          <p:cNvPr id="56" name="Rettangolo arrotondato 55"/>
          <p:cNvSpPr/>
          <p:nvPr/>
        </p:nvSpPr>
        <p:spPr>
          <a:xfrm>
            <a:off x="304800" y="5515000"/>
            <a:ext cx="3429000" cy="68299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/>
              <a:t>Detect </a:t>
            </a:r>
            <a:r>
              <a:rPr lang="en-US" sz="1600" b="1" dirty="0" smtClean="0"/>
              <a:t>impacts</a:t>
            </a:r>
            <a:r>
              <a:rPr lang="en-US" sz="1600" dirty="0" smtClean="0"/>
              <a:t> and generate </a:t>
            </a:r>
            <a:r>
              <a:rPr lang="en-US" sz="1600" b="1" dirty="0" err="1" smtClean="0"/>
              <a:t>secondaries</a:t>
            </a:r>
            <a:endParaRPr lang="en-US" sz="1600" b="1" baseline="30000" dirty="0"/>
          </a:p>
        </p:txBody>
      </p:sp>
      <p:cxnSp>
        <p:nvCxnSpPr>
          <p:cNvPr id="57" name="Connettore 2 56"/>
          <p:cNvCxnSpPr/>
          <p:nvPr/>
        </p:nvCxnSpPr>
        <p:spPr>
          <a:xfrm>
            <a:off x="2019300" y="6197352"/>
            <a:ext cx="0" cy="432048"/>
          </a:xfrm>
          <a:prstGeom prst="straightConnector1">
            <a:avLst/>
          </a:prstGeom>
          <a:ln w="19050">
            <a:headEnd type="non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ttore 2 59"/>
          <p:cNvCxnSpPr>
            <a:stCxn id="52" idx="2"/>
            <a:endCxn id="51" idx="0"/>
          </p:cNvCxnSpPr>
          <p:nvPr/>
        </p:nvCxnSpPr>
        <p:spPr>
          <a:xfrm>
            <a:off x="2019300" y="2025558"/>
            <a:ext cx="0" cy="333003"/>
          </a:xfrm>
          <a:prstGeom prst="straightConnector1">
            <a:avLst/>
          </a:prstGeom>
          <a:ln w="19050"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ttore 2 60"/>
          <p:cNvCxnSpPr>
            <a:stCxn id="53" idx="2"/>
            <a:endCxn id="56" idx="0"/>
          </p:cNvCxnSpPr>
          <p:nvPr/>
        </p:nvCxnSpPr>
        <p:spPr>
          <a:xfrm>
            <a:off x="2019300" y="5181997"/>
            <a:ext cx="0" cy="333003"/>
          </a:xfrm>
          <a:prstGeom prst="straightConnector1">
            <a:avLst/>
          </a:prstGeom>
          <a:ln w="19050"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tangolo arrotondato 61"/>
          <p:cNvSpPr/>
          <p:nvPr/>
        </p:nvSpPr>
        <p:spPr>
          <a:xfrm>
            <a:off x="304800" y="3425361"/>
            <a:ext cx="3429000" cy="68299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/>
              <a:t>Evaluate the </a:t>
            </a:r>
            <a:r>
              <a:rPr lang="en-US" sz="1600" b="1" dirty="0" smtClean="0"/>
              <a:t>e</a:t>
            </a:r>
            <a:r>
              <a:rPr lang="en-US" sz="1600" b="1" baseline="30000" dirty="0" smtClean="0"/>
              <a:t>-</a:t>
            </a:r>
            <a:r>
              <a:rPr lang="en-US" sz="1600" b="1" dirty="0" smtClean="0"/>
              <a:t> space charge </a:t>
            </a:r>
          </a:p>
          <a:p>
            <a:pPr algn="ctr"/>
            <a:r>
              <a:rPr lang="en-US" sz="1600" b="1" dirty="0" smtClean="0"/>
              <a:t>electric field </a:t>
            </a:r>
            <a:endParaRPr lang="en-US" sz="1600" baseline="30000" dirty="0"/>
          </a:p>
        </p:txBody>
      </p:sp>
      <p:cxnSp>
        <p:nvCxnSpPr>
          <p:cNvPr id="64" name="Connettore 2 63"/>
          <p:cNvCxnSpPr>
            <a:stCxn id="51" idx="2"/>
            <a:endCxn id="62" idx="0"/>
          </p:cNvCxnSpPr>
          <p:nvPr/>
        </p:nvCxnSpPr>
        <p:spPr>
          <a:xfrm>
            <a:off x="2019300" y="3041558"/>
            <a:ext cx="0" cy="383803"/>
          </a:xfrm>
          <a:prstGeom prst="straightConnector1">
            <a:avLst/>
          </a:prstGeom>
          <a:ln w="19050"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ttore 2 64"/>
          <p:cNvCxnSpPr>
            <a:stCxn id="62" idx="2"/>
            <a:endCxn id="53" idx="0"/>
          </p:cNvCxnSpPr>
          <p:nvPr/>
        </p:nvCxnSpPr>
        <p:spPr>
          <a:xfrm>
            <a:off x="2019300" y="4108358"/>
            <a:ext cx="0" cy="390642"/>
          </a:xfrm>
          <a:prstGeom prst="straightConnector1">
            <a:avLst/>
          </a:prstGeom>
          <a:ln w="19050"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65"/>
          <p:cNvSpPr/>
          <p:nvPr/>
        </p:nvSpPr>
        <p:spPr>
          <a:xfrm>
            <a:off x="4419600" y="3048000"/>
            <a:ext cx="4345632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lnSpc>
                <a:spcPct val="15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When a MP hits the wall theoretical/empirical models are employed to generate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charge, energy and angle of the emitted charge </a:t>
            </a:r>
          </a:p>
          <a:p>
            <a:pPr marL="285750" lvl="1" indent="-285750">
              <a:lnSpc>
                <a:spcPct val="15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According to the number of emitted electrons, MPs can be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simply rescaled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or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new MP can be generated</a:t>
            </a:r>
            <a:endParaRPr lang="en-US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39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Electron cloud build up simulation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463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1060</TotalTime>
  <Words>894</Words>
  <Application>Microsoft Macintosh PowerPoint</Application>
  <PresentationFormat>On-screen Show (4:3)</PresentationFormat>
  <Paragraphs>130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Physics of electron cloud build 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Simulation of e-cloud build up: a sample result (LHC arc dipole)</vt:lpstr>
      <vt:lpstr>Beam instability simulation (HEADTAIL)</vt:lpstr>
      <vt:lpstr>Beam instability simulation </vt:lpstr>
      <vt:lpstr>Beam instability simulation </vt:lpstr>
      <vt:lpstr>A sample result </vt:lpstr>
      <vt:lpstr>PowerPoint Presentation</vt:lpstr>
      <vt:lpstr>Observables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of electron cloud build up</dc:title>
  <dc:creator>Giovanni Rumolo</dc:creator>
  <cp:lastModifiedBy>Giovanni Rumolo</cp:lastModifiedBy>
  <cp:revision>7</cp:revision>
  <dcterms:created xsi:type="dcterms:W3CDTF">2013-12-17T17:48:08Z</dcterms:created>
  <dcterms:modified xsi:type="dcterms:W3CDTF">2013-12-18T15:41:30Z</dcterms:modified>
</cp:coreProperties>
</file>