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92" r:id="rId3"/>
    <p:sldId id="526" r:id="rId4"/>
    <p:sldId id="528" r:id="rId5"/>
    <p:sldId id="530" r:id="rId6"/>
    <p:sldId id="481" r:id="rId7"/>
    <p:sldId id="480" r:id="rId8"/>
    <p:sldId id="483" r:id="rId9"/>
    <p:sldId id="531" r:id="rId10"/>
    <p:sldId id="498" r:id="rId11"/>
    <p:sldId id="497" r:id="rId12"/>
    <p:sldId id="484" r:id="rId13"/>
    <p:sldId id="500" r:id="rId14"/>
    <p:sldId id="520" r:id="rId15"/>
    <p:sldId id="503" r:id="rId16"/>
    <p:sldId id="523" r:id="rId17"/>
    <p:sldId id="487" r:id="rId18"/>
    <p:sldId id="488" r:id="rId19"/>
    <p:sldId id="521" r:id="rId20"/>
    <p:sldId id="492" r:id="rId21"/>
    <p:sldId id="493" r:id="rId22"/>
    <p:sldId id="505" r:id="rId23"/>
    <p:sldId id="494" r:id="rId24"/>
    <p:sldId id="525" r:id="rId25"/>
    <p:sldId id="533" r:id="rId26"/>
    <p:sldId id="514" r:id="rId27"/>
    <p:sldId id="519" r:id="rId28"/>
    <p:sldId id="489" r:id="rId29"/>
    <p:sldId id="506" r:id="rId30"/>
    <p:sldId id="507" r:id="rId31"/>
    <p:sldId id="508" r:id="rId32"/>
    <p:sldId id="516" r:id="rId33"/>
    <p:sldId id="491" r:id="rId34"/>
    <p:sldId id="495" r:id="rId35"/>
    <p:sldId id="496" r:id="rId36"/>
    <p:sldId id="442" r:id="rId37"/>
    <p:sldId id="510" r:id="rId38"/>
    <p:sldId id="511" r:id="rId39"/>
    <p:sldId id="512" r:id="rId40"/>
    <p:sldId id="517" r:id="rId41"/>
    <p:sldId id="52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6D"/>
    <a:srgbClr val="050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3" autoAdjust="0"/>
    <p:restoredTop sz="94660"/>
  </p:normalViewPr>
  <p:slideViewPr>
    <p:cSldViewPr>
      <p:cViewPr>
        <p:scale>
          <a:sx n="56" d="100"/>
          <a:sy n="56" d="100"/>
        </p:scale>
        <p:origin x="-1326" y="-11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wmf"/><Relationship Id="rId5" Type="http://schemas.openxmlformats.org/officeDocument/2006/relationships/image" Target="../media/image6.wmf"/><Relationship Id="rId4"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006A5-2FB3-4A41-A783-185B466DB43F}" type="datetimeFigureOut">
              <a:rPr lang="en-US" smtClean="0"/>
              <a:pPr/>
              <a:t>12/11/2013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C8767-5938-4A9D-BFB6-DA802D66B655}" type="slidenum">
              <a:rPr lang="en-US" smtClean="0"/>
              <a:pPr/>
              <a:t>‹#›</a:t>
            </a:fld>
            <a:endParaRPr lang="en-US"/>
          </a:p>
        </p:txBody>
      </p:sp>
    </p:spTree>
    <p:extLst>
      <p:ext uri="{BB962C8B-B14F-4D97-AF65-F5344CB8AC3E}">
        <p14:creationId xmlns:p14="http://schemas.microsoft.com/office/powerpoint/2010/main" val="24137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Invertire</a:t>
            </a:r>
            <a:r>
              <a:rPr lang="en-US" dirty="0" smtClean="0"/>
              <a:t> </a:t>
            </a:r>
            <a:r>
              <a:rPr lang="en-US" dirty="0" err="1" smtClean="0"/>
              <a:t>animazioni</a:t>
            </a:r>
            <a:endParaRPr lang="en-GB" dirty="0"/>
          </a:p>
        </p:txBody>
      </p:sp>
      <p:sp>
        <p:nvSpPr>
          <p:cNvPr id="4" name="Slide Number Placeholder 3"/>
          <p:cNvSpPr>
            <a:spLocks noGrp="1"/>
          </p:cNvSpPr>
          <p:nvPr>
            <p:ph type="sldNum" sz="quarter" idx="10"/>
          </p:nvPr>
        </p:nvSpPr>
        <p:spPr/>
        <p:txBody>
          <a:bodyPr/>
          <a:lstStyle/>
          <a:p>
            <a:fld id="{EA3C8767-5938-4A9D-BFB6-DA802D66B655}" type="slidenum">
              <a:rPr lang="en-US" smtClean="0"/>
              <a:pPr/>
              <a:t>37</a:t>
            </a:fld>
            <a:endParaRPr lang="en-US"/>
          </a:p>
        </p:txBody>
      </p:sp>
    </p:spTree>
    <p:extLst>
      <p:ext uri="{BB962C8B-B14F-4D97-AF65-F5344CB8AC3E}">
        <p14:creationId xmlns:p14="http://schemas.microsoft.com/office/powerpoint/2010/main" val="42838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17D7F-F200-4D4F-A17A-D2D6D844CB93}"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17D7F-F200-4D4F-A17A-D2D6D844CB93}" type="datetimeFigureOut">
              <a:rPr lang="en-US" smtClean="0"/>
              <a:pPr/>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27368-C78D-4D83-801E-E01992852E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image" Target="../media/image21.tif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png"/><Relationship Id="rId11" Type="http://schemas.openxmlformats.org/officeDocument/2006/relationships/image" Target="../media/image17.wmf"/><Relationship Id="rId5" Type="http://schemas.openxmlformats.org/officeDocument/2006/relationships/image" Target="../media/image19.png"/><Relationship Id="rId10" Type="http://schemas.openxmlformats.org/officeDocument/2006/relationships/oleObject" Target="../embeddings/oleObject13.bin"/><Relationship Id="rId4" Type="http://schemas.openxmlformats.org/officeDocument/2006/relationships/image" Target="../media/image15.wmf"/><Relationship Id="rId9" Type="http://schemas.openxmlformats.org/officeDocument/2006/relationships/image" Target="../media/image16.wmf"/><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32.png"/><Relationship Id="rId7" Type="http://schemas.openxmlformats.org/officeDocument/2006/relationships/image" Target="../media/image29.wmf"/><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oleObject" Target="../embeddings/oleObject20.bin"/><Relationship Id="rId5" Type="http://schemas.openxmlformats.org/officeDocument/2006/relationships/image" Target="../media/image28.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21.bin"/><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tif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8.wmf"/><Relationship Id="rId3" Type="http://schemas.openxmlformats.org/officeDocument/2006/relationships/oleObject" Target="../embeddings/oleObject22.bin"/><Relationship Id="rId7" Type="http://schemas.openxmlformats.org/officeDocument/2006/relationships/image" Target="../media/image21.tiff"/><Relationship Id="rId12" Type="http://schemas.openxmlformats.org/officeDocument/2006/relationships/oleObject" Target="../embeddings/oleObject25.bin"/><Relationship Id="rId17" Type="http://schemas.openxmlformats.org/officeDocument/2006/relationships/image" Target="../media/image52.png"/><Relationship Id="rId2" Type="http://schemas.openxmlformats.org/officeDocument/2006/relationships/slideLayout" Target="../slideLayouts/slideLayout2.xml"/><Relationship Id="rId16" Type="http://schemas.openxmlformats.org/officeDocument/2006/relationships/image" Target="../media/image51.png"/><Relationship Id="rId1" Type="http://schemas.openxmlformats.org/officeDocument/2006/relationships/vmlDrawing" Target="../drawings/vmlDrawing12.vml"/><Relationship Id="rId6" Type="http://schemas.openxmlformats.org/officeDocument/2006/relationships/image" Target="../media/image20.png"/><Relationship Id="rId11" Type="http://schemas.openxmlformats.org/officeDocument/2006/relationships/image" Target="../media/image17.wmf"/><Relationship Id="rId5" Type="http://schemas.openxmlformats.org/officeDocument/2006/relationships/image" Target="../media/image19.png"/><Relationship Id="rId15" Type="http://schemas.openxmlformats.org/officeDocument/2006/relationships/image" Target="../media/image22.png"/><Relationship Id="rId10" Type="http://schemas.openxmlformats.org/officeDocument/2006/relationships/oleObject" Target="../embeddings/oleObject24.bin"/><Relationship Id="rId4" Type="http://schemas.openxmlformats.org/officeDocument/2006/relationships/image" Target="../media/image15.wmf"/><Relationship Id="rId9" Type="http://schemas.openxmlformats.org/officeDocument/2006/relationships/image" Target="../media/image16.wmf"/><Relationship Id="rId1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6.wmf"/><Relationship Id="rId3" Type="http://schemas.openxmlformats.org/officeDocument/2006/relationships/oleObject" Target="../embeddings/oleObject26.bin"/><Relationship Id="rId7" Type="http://schemas.openxmlformats.org/officeDocument/2006/relationships/image" Target="../media/image57.png"/><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4.wmf"/><Relationship Id="rId11" Type="http://schemas.openxmlformats.org/officeDocument/2006/relationships/image" Target="../media/image56.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5.wmf"/><Relationship Id="rId9" Type="http://schemas.openxmlformats.org/officeDocument/2006/relationships/image" Target="../media/image55.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61.png"/><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5" Type="http://schemas.openxmlformats.org/officeDocument/2006/relationships/image" Target="../media/image58.wmf"/><Relationship Id="rId4" Type="http://schemas.openxmlformats.org/officeDocument/2006/relationships/oleObject" Target="../embeddings/oleObject31.bin"/><Relationship Id="rId9" Type="http://schemas.openxmlformats.org/officeDocument/2006/relationships/image" Target="../media/image6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772400" cy="1470025"/>
          </a:xfrm>
        </p:spPr>
        <p:txBody>
          <a:bodyPr/>
          <a:lstStyle/>
          <a:p>
            <a:r>
              <a:rPr lang="en-US" dirty="0" smtClean="0"/>
              <a:t>Status of the PSB impedance model</a:t>
            </a:r>
            <a:r>
              <a:rPr lang="en-US" dirty="0"/>
              <a:t>   </a:t>
            </a:r>
          </a:p>
        </p:txBody>
      </p:sp>
      <p:sp>
        <p:nvSpPr>
          <p:cNvPr id="3" name="Subtitle 2"/>
          <p:cNvSpPr>
            <a:spLocks noGrp="1"/>
          </p:cNvSpPr>
          <p:nvPr>
            <p:ph type="subTitle" idx="1"/>
          </p:nvPr>
        </p:nvSpPr>
        <p:spPr>
          <a:xfrm>
            <a:off x="762000" y="3508375"/>
            <a:ext cx="7924800" cy="1752600"/>
          </a:xfrm>
        </p:spPr>
        <p:txBody>
          <a:bodyPr>
            <a:normAutofit fontScale="92500" lnSpcReduction="20000"/>
          </a:bodyPr>
          <a:lstStyle/>
          <a:p>
            <a:r>
              <a:rPr lang="en-US" dirty="0" smtClean="0"/>
              <a:t>C. Zannini and G. Rumolo</a:t>
            </a:r>
          </a:p>
          <a:p>
            <a:endParaRPr lang="en-US" dirty="0"/>
          </a:p>
          <a:p>
            <a:r>
              <a:rPr lang="en-US" dirty="0" smtClean="0"/>
              <a:t>Thanks to: E. Benedetto, N. Biancacci, E. </a:t>
            </a:r>
            <a:r>
              <a:rPr lang="en-US" dirty="0" err="1" smtClean="0"/>
              <a:t>Métral</a:t>
            </a:r>
            <a:r>
              <a:rPr lang="en-US" dirty="0" smtClean="0"/>
              <a:t>, N. Mounet, T. </a:t>
            </a:r>
            <a:r>
              <a:rPr lang="en-US" dirty="0" err="1" smtClean="0"/>
              <a:t>Rijoff</a:t>
            </a:r>
            <a:r>
              <a:rPr lang="en-US" dirty="0" smtClean="0"/>
              <a:t>, B. </a:t>
            </a:r>
            <a:r>
              <a:rPr lang="en-US" dirty="0" err="1" smtClean="0"/>
              <a:t>Salvant</a:t>
            </a:r>
            <a:r>
              <a:rPr lang="en-US" dirty="0" smtClean="0"/>
              <a:t> </a:t>
            </a:r>
            <a:endParaRPr lang="en-US" dirty="0"/>
          </a:p>
        </p:txBody>
      </p:sp>
      <p:pic>
        <p:nvPicPr>
          <p:cNvPr id="11" name="Picture 102"/>
          <p:cNvPicPr>
            <a:picLocks noChangeAspect="1" noChangeArrowheads="1"/>
          </p:cNvPicPr>
          <p:nvPr/>
        </p:nvPicPr>
        <p:blipFill>
          <a:blip r:embed="rId2" cstate="print"/>
          <a:srcRect/>
          <a:stretch>
            <a:fillRect/>
          </a:stretch>
        </p:blipFill>
        <p:spPr bwMode="auto">
          <a:xfrm>
            <a:off x="152400" y="76200"/>
            <a:ext cx="943107" cy="9431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762000"/>
          </a:xfrm>
        </p:spPr>
        <p:txBody>
          <a:bodyPr>
            <a:normAutofit/>
          </a:bodyPr>
          <a:lstStyle/>
          <a:p>
            <a:r>
              <a:rPr lang="en-US" sz="3600" dirty="0" smtClean="0"/>
              <a:t>Resistive wall impedance: impact of the iron</a:t>
            </a:r>
            <a:endParaRPr lang="en-GB" sz="3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452" r="6075"/>
          <a:stretch/>
        </p:blipFill>
        <p:spPr>
          <a:xfrm>
            <a:off x="1046557" y="1066800"/>
            <a:ext cx="7259243" cy="5766667"/>
          </a:xfrm>
        </p:spPr>
      </p:pic>
      <p:sp>
        <p:nvSpPr>
          <p:cNvPr id="8" name="TextBox 7"/>
          <p:cNvSpPr txBox="1"/>
          <p:nvPr/>
        </p:nvSpPr>
        <p:spPr>
          <a:xfrm>
            <a:off x="2209800" y="1066800"/>
            <a:ext cx="5410200" cy="369332"/>
          </a:xfrm>
          <a:prstGeom prst="rect">
            <a:avLst/>
          </a:prstGeom>
          <a:solidFill>
            <a:srgbClr val="FFFF00"/>
          </a:solidFill>
          <a:ln w="25400">
            <a:noFill/>
          </a:ln>
        </p:spPr>
        <p:txBody>
          <a:bodyPr wrap="square" rtlCol="0">
            <a:spAutoFit/>
          </a:bodyPr>
          <a:lstStyle/>
          <a:p>
            <a:r>
              <a:rPr lang="en-US" dirty="0" smtClean="0"/>
              <a:t>Resistive wall vertical generalized impedance of the PSB</a:t>
            </a:r>
            <a:endParaRPr lang="en-GB" dirty="0"/>
          </a:p>
        </p:txBody>
      </p:sp>
      <p:sp>
        <p:nvSpPr>
          <p:cNvPr id="12" name="Rectangle 11"/>
          <p:cNvSpPr/>
          <p:nvPr/>
        </p:nvSpPr>
        <p:spPr>
          <a:xfrm>
            <a:off x="1752600" y="1524000"/>
            <a:ext cx="3429000" cy="4648200"/>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Object 12"/>
          <p:cNvGraphicFramePr>
            <a:graphicFrameLocks noChangeAspect="1"/>
          </p:cNvGraphicFramePr>
          <p:nvPr>
            <p:extLst>
              <p:ext uri="{D42A27DB-BD31-4B8C-83A1-F6EECF244321}">
                <p14:modId xmlns:p14="http://schemas.microsoft.com/office/powerpoint/2010/main" val="2950813388"/>
              </p:ext>
            </p:extLst>
          </p:nvPr>
        </p:nvGraphicFramePr>
        <p:xfrm>
          <a:off x="6214696" y="3276600"/>
          <a:ext cx="1428750" cy="342900"/>
        </p:xfrm>
        <a:graphic>
          <a:graphicData uri="http://schemas.openxmlformats.org/presentationml/2006/ole">
            <mc:AlternateContent xmlns:mc="http://schemas.openxmlformats.org/markup-compatibility/2006">
              <mc:Choice xmlns:v="urn:schemas-microsoft-com:vml" Requires="v">
                <p:oleObj spid="_x0000_s211019" name="Equation" r:id="rId4" imgW="952200" imgH="228600" progId="Equation.3">
                  <p:embed/>
                </p:oleObj>
              </mc:Choice>
              <mc:Fallback>
                <p:oleObj name="Equation" r:id="rId4" imgW="952200" imgH="2286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4696" y="3276600"/>
                        <a:ext cx="1428750" cy="342900"/>
                      </a:xfrm>
                      <a:prstGeom prst="rect">
                        <a:avLst/>
                      </a:prstGeom>
                      <a:solidFill>
                        <a:srgbClr val="FFFF00"/>
                      </a:solidFill>
                      <a:ln w="254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6215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953000" y="4078069"/>
            <a:ext cx="4038600" cy="20179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9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4357688"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57200" y="1792068"/>
            <a:ext cx="3505200"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Resistive wall impedance</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1948976382"/>
              </p:ext>
            </p:extLst>
          </p:nvPr>
        </p:nvGraphicFramePr>
        <p:xfrm>
          <a:off x="4622800" y="1701800"/>
          <a:ext cx="4343400" cy="965200"/>
        </p:xfrm>
        <a:graphic>
          <a:graphicData uri="http://schemas.openxmlformats.org/presentationml/2006/ole">
            <mc:AlternateContent xmlns:mc="http://schemas.openxmlformats.org/markup-compatibility/2006">
              <mc:Choice xmlns:v="urn:schemas-microsoft-com:vml" Requires="v">
                <p:oleObj spid="_x0000_s210005" name="Equation" r:id="rId4" imgW="2171520" imgH="482400" progId="Equation.3">
                  <p:embed/>
                </p:oleObj>
              </mc:Choice>
              <mc:Fallback>
                <p:oleObj name="Equation" r:id="rId4" imgW="2171520" imgH="482400" progId="Equation.3">
                  <p:embed/>
                  <p:pic>
                    <p:nvPicPr>
                      <p:cNvPr id="0" name=""/>
                      <p:cNvPicPr>
                        <a:picLocks noChangeAspect="1" noChangeArrowheads="1"/>
                      </p:cNvPicPr>
                      <p:nvPr/>
                    </p:nvPicPr>
                    <p:blipFill>
                      <a:blip r:embed="rId5"/>
                      <a:srcRect/>
                      <a:stretch>
                        <a:fillRect/>
                      </a:stretch>
                    </p:blipFill>
                    <p:spPr bwMode="auto">
                      <a:xfrm>
                        <a:off x="4622800" y="1701800"/>
                        <a:ext cx="4343400" cy="965200"/>
                      </a:xfrm>
                      <a:prstGeom prst="rect">
                        <a:avLst/>
                      </a:prstGeom>
                      <a:noFill/>
                      <a:ln w="38100">
                        <a:solidFill>
                          <a:schemeClr val="accent1">
                            <a:shade val="50000"/>
                          </a:schemeClr>
                        </a:solidFill>
                      </a:ln>
                    </p:spPr>
                  </p:pic>
                </p:oleObj>
              </mc:Fallback>
            </mc:AlternateContent>
          </a:graphicData>
        </a:graphic>
      </p:graphicFrame>
      <p:sp>
        <p:nvSpPr>
          <p:cNvPr id="4" name="Rectangle 3"/>
          <p:cNvSpPr/>
          <p:nvPr/>
        </p:nvSpPr>
        <p:spPr>
          <a:xfrm>
            <a:off x="6324600" y="3352800"/>
            <a:ext cx="1317990" cy="369332"/>
          </a:xfrm>
          <a:prstGeom prst="rect">
            <a:avLst/>
          </a:prstGeom>
          <a:noFill/>
          <a:ln w="25400">
            <a:solidFill>
              <a:schemeClr val="accent1">
                <a:shade val="50000"/>
              </a:schemeClr>
            </a:solidFill>
          </a:ln>
        </p:spPr>
        <p:txBody>
          <a:bodyPr wrap="none">
            <a:spAutoFit/>
          </a:bodyPr>
          <a:lstStyle/>
          <a:p>
            <a:r>
              <a:rPr lang="en-GB" i="1" dirty="0" err="1"/>
              <a:t>f</a:t>
            </a:r>
            <a:r>
              <a:rPr lang="en-GB" i="1" baseline="-25000" dirty="0" err="1"/>
              <a:t>rel</a:t>
            </a:r>
            <a:r>
              <a:rPr lang="en-GB" i="1" dirty="0"/>
              <a:t> = </a:t>
            </a:r>
            <a:r>
              <a:rPr lang="en-GB" dirty="0"/>
              <a:t>10 kHz </a:t>
            </a:r>
          </a:p>
        </p:txBody>
      </p:sp>
      <p:sp>
        <p:nvSpPr>
          <p:cNvPr id="7" name="Rectangle 6"/>
          <p:cNvSpPr/>
          <p:nvPr/>
        </p:nvSpPr>
        <p:spPr>
          <a:xfrm>
            <a:off x="4495800" y="4189274"/>
            <a:ext cx="4419600" cy="1754326"/>
          </a:xfrm>
          <a:prstGeom prst="rect">
            <a:avLst/>
          </a:prstGeom>
        </p:spPr>
        <p:txBody>
          <a:bodyPr wrap="square">
            <a:spAutoFit/>
          </a:bodyPr>
          <a:lstStyle/>
          <a:p>
            <a:pPr marL="457200" indent="-457200" algn="just">
              <a:spcAft>
                <a:spcPts val="0"/>
              </a:spcAft>
            </a:pPr>
            <a:r>
              <a:rPr lang="en-GB" dirty="0" smtClean="0">
                <a:latin typeface="Times New Roman"/>
                <a:ea typeface="Times New Roman"/>
                <a:cs typeface="Times New Roman"/>
              </a:rPr>
              <a:t>	K. G. </a:t>
            </a:r>
            <a:r>
              <a:rPr lang="en-GB" dirty="0" err="1" smtClean="0">
                <a:latin typeface="Times New Roman"/>
                <a:ea typeface="Times New Roman"/>
                <a:cs typeface="Times New Roman"/>
              </a:rPr>
              <a:t>Nilanga</a:t>
            </a:r>
            <a:r>
              <a:rPr lang="en-GB" dirty="0" smtClean="0">
                <a:latin typeface="Times New Roman"/>
                <a:ea typeface="Times New Roman"/>
                <a:cs typeface="Times New Roman"/>
              </a:rPr>
              <a:t> et al., </a:t>
            </a:r>
            <a:r>
              <a:rPr lang="en-GB" i="1" dirty="0" smtClean="0">
                <a:latin typeface="Times New Roman"/>
                <a:ea typeface="Times New Roman"/>
                <a:cs typeface="Times New Roman"/>
              </a:rPr>
              <a:t>Determination of complex permeability of silicon-steel for use in high frequency modelling of power transformers</a:t>
            </a:r>
            <a:r>
              <a:rPr lang="en-GB" dirty="0" smtClean="0">
                <a:latin typeface="Times New Roman"/>
                <a:ea typeface="Times New Roman"/>
                <a:cs typeface="Times New Roman"/>
              </a:rPr>
              <a:t>, </a:t>
            </a:r>
            <a:r>
              <a:rPr lang="en-GB" dirty="0" smtClean="0">
                <a:latin typeface="Times New Roman"/>
                <a:ea typeface="Calibri"/>
                <a:cs typeface="Times New Roman"/>
              </a:rPr>
              <a:t>IEEE TRANS. ON MAGNETICS, VOL. 44, NO. 4, APRIL 2008. </a:t>
            </a:r>
          </a:p>
        </p:txBody>
      </p:sp>
      <p:sp>
        <p:nvSpPr>
          <p:cNvPr id="11" name="Rectangle 10"/>
          <p:cNvSpPr/>
          <p:nvPr/>
        </p:nvSpPr>
        <p:spPr>
          <a:xfrm>
            <a:off x="0" y="1792069"/>
            <a:ext cx="4038600" cy="584775"/>
          </a:xfrm>
          <a:prstGeom prst="rect">
            <a:avLst/>
          </a:prstGeom>
        </p:spPr>
        <p:txBody>
          <a:bodyPr wrap="square">
            <a:spAutoFit/>
          </a:bodyPr>
          <a:lstStyle/>
          <a:p>
            <a:pPr marL="457200" indent="-457200">
              <a:spcAft>
                <a:spcPts val="0"/>
              </a:spcAft>
            </a:pPr>
            <a:r>
              <a:rPr lang="en-GB" dirty="0" smtClean="0">
                <a:latin typeface="Times New Roman"/>
                <a:ea typeface="Calibri"/>
                <a:cs typeface="Times New Roman"/>
              </a:rPr>
              <a:t>	</a:t>
            </a:r>
            <a:r>
              <a:rPr lang="en-GB" sz="1400" dirty="0" smtClean="0">
                <a:latin typeface="Times New Roman"/>
                <a:ea typeface="Calibri"/>
                <a:cs typeface="Times New Roman"/>
              </a:rPr>
              <a:t>A. </a:t>
            </a:r>
            <a:r>
              <a:rPr lang="en-GB" sz="1400" dirty="0" err="1" smtClean="0">
                <a:latin typeface="Times New Roman"/>
                <a:ea typeface="Calibri"/>
                <a:cs typeface="Times New Roman"/>
              </a:rPr>
              <a:t>Asner</a:t>
            </a:r>
            <a:r>
              <a:rPr lang="en-GB" sz="1400" dirty="0" smtClean="0">
                <a:latin typeface="Times New Roman"/>
                <a:ea typeface="Calibri"/>
                <a:cs typeface="Times New Roman"/>
              </a:rPr>
              <a:t> et al., </a:t>
            </a:r>
            <a:r>
              <a:rPr lang="en-GB" sz="1400" i="1" dirty="0" smtClean="0">
                <a:latin typeface="Times New Roman"/>
                <a:ea typeface="Calibri"/>
                <a:cs typeface="Times New Roman"/>
              </a:rPr>
              <a:t>The PSB main bending magnets and </a:t>
            </a:r>
            <a:r>
              <a:rPr lang="en-GB" sz="1400" i="1" dirty="0" err="1" smtClean="0">
                <a:latin typeface="Times New Roman"/>
                <a:ea typeface="Calibri"/>
                <a:cs typeface="Times New Roman"/>
              </a:rPr>
              <a:t>quadrupole</a:t>
            </a:r>
            <a:r>
              <a:rPr lang="en-GB" sz="1400" i="1" dirty="0" smtClean="0">
                <a:latin typeface="Times New Roman"/>
                <a:ea typeface="Calibri"/>
                <a:cs typeface="Times New Roman"/>
              </a:rPr>
              <a:t> lenses</a:t>
            </a:r>
            <a:r>
              <a:rPr lang="en-GB" sz="1400" dirty="0" smtClean="0">
                <a:latin typeface="Times New Roman"/>
                <a:ea typeface="Calibri"/>
                <a:cs typeface="Times New Roman"/>
              </a:rPr>
              <a:t>, Geneva, April 1970.</a:t>
            </a:r>
            <a:endParaRPr lang="en-GB" sz="1400" dirty="0">
              <a:effectLst/>
              <a:latin typeface="Times"/>
              <a:ea typeface="Times New Roman"/>
              <a:cs typeface="Times New Roman"/>
            </a:endParaRPr>
          </a:p>
        </p:txBody>
      </p:sp>
    </p:spTree>
    <p:extLst>
      <p:ext uri="{BB962C8B-B14F-4D97-AF65-F5344CB8AC3E}">
        <p14:creationId xmlns:p14="http://schemas.microsoft.com/office/powerpoint/2010/main" val="14889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9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4" grpId="0" animBg="1"/>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solidFill>
                  <a:srgbClr val="FF0000"/>
                </a:solidFill>
              </a:rPr>
              <a:t>PSB impedance model</a:t>
            </a:r>
          </a:p>
          <a:p>
            <a:pPr lvl="1"/>
            <a:r>
              <a:rPr lang="en-US" dirty="0" smtClean="0">
                <a:solidFill>
                  <a:srgbClr val="FF0000"/>
                </a:solidFill>
              </a:rPr>
              <a:t>Contributions</a:t>
            </a:r>
          </a:p>
          <a:p>
            <a:pPr lvl="2"/>
            <a:r>
              <a:rPr lang="en-US" dirty="0" smtClean="0"/>
              <a:t>Indirect space charge</a:t>
            </a:r>
          </a:p>
          <a:p>
            <a:pPr lvl="2"/>
            <a:r>
              <a:rPr lang="en-US" dirty="0" smtClean="0"/>
              <a:t>Resistive wall</a:t>
            </a:r>
          </a:p>
          <a:p>
            <a:pPr lvl="2"/>
            <a:r>
              <a:rPr lang="en-US" dirty="0" smtClean="0">
                <a:solidFill>
                  <a:srgbClr val="FF0000"/>
                </a:solidFill>
              </a:rPr>
              <a:t>PSB extraction kicker including cables</a:t>
            </a:r>
          </a:p>
          <a:p>
            <a:pPr lvl="2"/>
            <a:r>
              <a:rPr lang="en-US" dirty="0" smtClean="0"/>
              <a:t>Transitions</a:t>
            </a:r>
          </a:p>
          <a:p>
            <a:pPr lvl="1"/>
            <a:r>
              <a:rPr lang="en-US" dirty="0" smtClean="0"/>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07042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2602468"/>
            <a:ext cx="5791200" cy="369332"/>
          </a:xfrm>
          <a:prstGeom prst="rect">
            <a:avLst/>
          </a:prstGeom>
          <a:solidFill>
            <a:srgbClr val="FFC000"/>
          </a:solidFill>
          <a:ln>
            <a:solidFill>
              <a:srgbClr val="00B050"/>
            </a:solidFill>
          </a:ln>
        </p:spPr>
        <p:txBody>
          <a:bodyPr wrap="square" rtlCol="0">
            <a:spAutoFit/>
          </a:bodyPr>
          <a:lstStyle/>
          <a:p>
            <a:pPr algn="just"/>
            <a:r>
              <a:rPr lang="en-US" dirty="0" smtClean="0"/>
              <a:t>      is the impedance calculated using the </a:t>
            </a:r>
            <a:r>
              <a:rPr lang="en-US" dirty="0" err="1" smtClean="0"/>
              <a:t>Tsutsui</a:t>
            </a:r>
            <a:r>
              <a:rPr lang="en-US" dirty="0" smtClean="0"/>
              <a:t> formalism</a:t>
            </a:r>
          </a:p>
        </p:txBody>
      </p:sp>
      <p:graphicFrame>
        <p:nvGraphicFramePr>
          <p:cNvPr id="2051" name="Object 3"/>
          <p:cNvGraphicFramePr>
            <a:graphicFrameLocks noChangeAspect="1"/>
          </p:cNvGraphicFramePr>
          <p:nvPr>
            <p:extLst>
              <p:ext uri="{D42A27DB-BD31-4B8C-83A1-F6EECF244321}">
                <p14:modId xmlns:p14="http://schemas.microsoft.com/office/powerpoint/2010/main" val="2563929040"/>
              </p:ext>
            </p:extLst>
          </p:nvPr>
        </p:nvGraphicFramePr>
        <p:xfrm>
          <a:off x="1881554" y="2636227"/>
          <a:ext cx="361950" cy="323850"/>
        </p:xfrm>
        <a:graphic>
          <a:graphicData uri="http://schemas.openxmlformats.org/presentationml/2006/ole">
            <mc:AlternateContent xmlns:mc="http://schemas.openxmlformats.org/markup-compatibility/2006">
              <mc:Choice xmlns:v="urn:schemas-microsoft-com:vml" Requires="v">
                <p:oleObj spid="_x0000_s212286" name="Equation" r:id="rId3" imgW="241200" imgH="215640" progId="Equation.3">
                  <p:embed/>
                </p:oleObj>
              </mc:Choice>
              <mc:Fallback>
                <p:oleObj name="Equation" r:id="rId3" imgW="241200" imgH="215640" progId="Equation.3">
                  <p:embed/>
                  <p:pic>
                    <p:nvPicPr>
                      <p:cNvPr id="0" name=""/>
                      <p:cNvPicPr>
                        <a:picLocks noChangeAspect="1" noChangeArrowheads="1"/>
                      </p:cNvPicPr>
                      <p:nvPr/>
                    </p:nvPicPr>
                    <p:blipFill>
                      <a:blip r:embed="rId4"/>
                      <a:srcRect/>
                      <a:stretch>
                        <a:fillRect/>
                      </a:stretch>
                    </p:blipFill>
                    <p:spPr bwMode="auto">
                      <a:xfrm>
                        <a:off x="1881554" y="2636227"/>
                        <a:ext cx="361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68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352550"/>
            <a:ext cx="30384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4267200"/>
            <a:ext cx="4297391" cy="2086354"/>
          </a:xfrm>
          <a:prstGeom prst="rect">
            <a:avLst/>
          </a:prstGeom>
          <a:noFill/>
        </p:spPr>
      </p:pic>
      <p:pic>
        <p:nvPicPr>
          <p:cNvPr id="14" name="Picture 13" descr="CMagsolo.tif"/>
          <p:cNvPicPr>
            <a:picLocks noChangeAspect="1"/>
          </p:cNvPicPr>
          <p:nvPr/>
        </p:nvPicPr>
        <p:blipFill>
          <a:blip r:embed="rId7" cstate="print"/>
          <a:stretch>
            <a:fillRect/>
          </a:stretch>
        </p:blipFill>
        <p:spPr>
          <a:xfrm>
            <a:off x="6086475" y="1057656"/>
            <a:ext cx="1499616" cy="1474013"/>
          </a:xfrm>
          <a:prstGeom prst="rect">
            <a:avLst/>
          </a:prstGeom>
        </p:spPr>
      </p:pic>
      <p:sp>
        <p:nvSpPr>
          <p:cNvPr id="21" name="Text Box 204"/>
          <p:cNvSpPr txBox="1">
            <a:spLocks noChangeArrowheads="1"/>
          </p:cNvSpPr>
          <p:nvPr/>
        </p:nvSpPr>
        <p:spPr bwMode="auto">
          <a:xfrm>
            <a:off x="12351327" y="9540012"/>
            <a:ext cx="2160270" cy="584775"/>
          </a:xfrm>
          <a:prstGeom prst="rect">
            <a:avLst/>
          </a:prstGeom>
          <a:noFill/>
          <a:ln w="9525">
            <a:solidFill>
              <a:srgbClr val="00B0F0"/>
            </a:solidFill>
            <a:miter lim="800000"/>
            <a:headEnd/>
            <a:tailEnd/>
          </a:ln>
          <a:effectLst/>
        </p:spPr>
        <p:txBody>
          <a:bodyPr wrap="square">
            <a:spAutoFit/>
          </a:bodyPr>
          <a:lstStyle/>
          <a:p>
            <a:pPr algn="ctr" defTabSz="4176713"/>
            <a:r>
              <a:rPr lang="en-US" sz="1600" dirty="0" smtClean="0"/>
              <a:t>Constant horizontal impedance</a:t>
            </a:r>
          </a:p>
        </p:txBody>
      </p:sp>
      <p:sp>
        <p:nvSpPr>
          <p:cNvPr id="24" name="Rectangle 23"/>
          <p:cNvSpPr/>
          <p:nvPr/>
        </p:nvSpPr>
        <p:spPr bwMode="auto">
          <a:xfrm>
            <a:off x="12183786" y="10316391"/>
            <a:ext cx="2520315" cy="951657"/>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graphicFrame>
        <p:nvGraphicFramePr>
          <p:cNvPr id="25" name="Object 32"/>
          <p:cNvGraphicFramePr>
            <a:graphicFrameLocks noChangeAspect="1"/>
          </p:cNvGraphicFramePr>
          <p:nvPr>
            <p:extLst>
              <p:ext uri="{D42A27DB-BD31-4B8C-83A1-F6EECF244321}">
                <p14:modId xmlns:p14="http://schemas.microsoft.com/office/powerpoint/2010/main" val="2319634165"/>
              </p:ext>
            </p:extLst>
          </p:nvPr>
        </p:nvGraphicFramePr>
        <p:xfrm>
          <a:off x="12643844" y="7500057"/>
          <a:ext cx="1700212" cy="714375"/>
        </p:xfrm>
        <a:graphic>
          <a:graphicData uri="http://schemas.openxmlformats.org/presentationml/2006/ole">
            <mc:AlternateContent xmlns:mc="http://schemas.openxmlformats.org/markup-compatibility/2006">
              <mc:Choice xmlns:v="urn:schemas-microsoft-com:vml" Requires="v">
                <p:oleObj spid="_x0000_s212287" name="Equation" r:id="rId8" imgW="838080" imgH="355320" progId="Equation.3">
                  <p:embed/>
                </p:oleObj>
              </mc:Choice>
              <mc:Fallback>
                <p:oleObj name="Equation" r:id="rId8" imgW="838080" imgH="355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43844" y="7500057"/>
                        <a:ext cx="170021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34"/>
          <p:cNvGraphicFramePr>
            <a:graphicFrameLocks noChangeAspect="1"/>
          </p:cNvGraphicFramePr>
          <p:nvPr>
            <p:extLst>
              <p:ext uri="{D42A27DB-BD31-4B8C-83A1-F6EECF244321}">
                <p14:modId xmlns:p14="http://schemas.microsoft.com/office/powerpoint/2010/main" val="620855300"/>
              </p:ext>
            </p:extLst>
          </p:nvPr>
        </p:nvGraphicFramePr>
        <p:xfrm>
          <a:off x="13003889" y="8580192"/>
          <a:ext cx="1057275" cy="714375"/>
        </p:xfrm>
        <a:graphic>
          <a:graphicData uri="http://schemas.openxmlformats.org/presentationml/2006/ole">
            <mc:AlternateContent xmlns:mc="http://schemas.openxmlformats.org/markup-compatibility/2006">
              <mc:Choice xmlns:v="urn:schemas-microsoft-com:vml" Requires="v">
                <p:oleObj spid="_x0000_s212288" name="Equation" r:id="rId10" imgW="520560" imgH="355320" progId="Equation.3">
                  <p:embed/>
                </p:oleObj>
              </mc:Choice>
              <mc:Fallback>
                <p:oleObj name="Equation" r:id="rId10" imgW="520560" imgH="3553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03889" y="8580192"/>
                        <a:ext cx="10572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40"/>
          <p:cNvGraphicFramePr>
            <a:graphicFrameLocks noChangeAspect="1"/>
          </p:cNvGraphicFramePr>
          <p:nvPr>
            <p:extLst>
              <p:ext uri="{D42A27DB-BD31-4B8C-83A1-F6EECF244321}">
                <p14:modId xmlns:p14="http://schemas.microsoft.com/office/powerpoint/2010/main" val="2894526551"/>
              </p:ext>
            </p:extLst>
          </p:nvPr>
        </p:nvGraphicFramePr>
        <p:xfrm>
          <a:off x="12264113" y="10356354"/>
          <a:ext cx="2439988" cy="812800"/>
        </p:xfrm>
        <a:graphic>
          <a:graphicData uri="http://schemas.openxmlformats.org/presentationml/2006/ole">
            <mc:AlternateContent xmlns:mc="http://schemas.openxmlformats.org/markup-compatibility/2006">
              <mc:Choice xmlns:v="urn:schemas-microsoft-com:vml" Requires="v">
                <p:oleObj spid="_x0000_s212289" name="Equation" r:id="rId12" imgW="1231366" imgH="406224" progId="Equation.3">
                  <p:embed/>
                </p:oleObj>
              </mc:Choice>
              <mc:Fallback>
                <p:oleObj name="Equation" r:id="rId12" imgW="1231366" imgH="40622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64113" y="10356354"/>
                        <a:ext cx="2439988"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6856"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0200" y="4876800"/>
            <a:ext cx="3249613" cy="1090613"/>
          </a:xfrm>
          <a:prstGeom prst="rect">
            <a:avLst/>
          </a:prstGeom>
          <a:solidFill>
            <a:srgbClr val="FFFF00"/>
          </a:solidFill>
          <a:ln w="9525">
            <a:solidFill>
              <a:schemeClr val="tx1"/>
            </a:solidFill>
            <a:miter lim="800000"/>
            <a:headEnd/>
            <a:tailEnd/>
          </a:ln>
          <a:effectLst/>
        </p:spPr>
      </p:pic>
      <p:sp>
        <p:nvSpPr>
          <p:cNvPr id="19" name="Title 1"/>
          <p:cNvSpPr txBox="1">
            <a:spLocks/>
          </p:cNvSpPr>
          <p:nvPr/>
        </p:nvSpPr>
        <p:spPr>
          <a:xfrm>
            <a:off x="304800" y="152400"/>
            <a:ext cx="8610600" cy="685799"/>
          </a:xfrm>
          <a:prstGeom prst="rect">
            <a:avLst/>
          </a:prstGeom>
          <a:gradFill flip="none" rotWithShape="1">
            <a:gsLst>
              <a:gs pos="29000">
                <a:schemeClr val="tx1"/>
              </a:gs>
              <a:gs pos="50000">
                <a:srgbClr val="002060"/>
              </a:gs>
              <a:gs pos="100000">
                <a:schemeClr val="tx1"/>
              </a:gs>
            </a:gsLst>
            <a:path path="rect">
              <a:fillToRect l="100000" t="100000"/>
            </a:path>
            <a:tileRect r="-100000" b="-100000"/>
          </a:gradFill>
          <a:effectLst/>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A theoretical calculation for the C-Magnet model</a:t>
            </a:r>
            <a:endParaRPr lang="en-GB" sz="4000" dirty="0">
              <a:solidFill>
                <a:schemeClr val="bg1"/>
              </a:solidFill>
            </a:endParaRPr>
          </a:p>
        </p:txBody>
      </p:sp>
      <p:sp>
        <p:nvSpPr>
          <p:cNvPr id="2" name="Rectangle 1"/>
          <p:cNvSpPr/>
          <p:nvPr/>
        </p:nvSpPr>
        <p:spPr>
          <a:xfrm>
            <a:off x="1219200" y="3084493"/>
            <a:ext cx="7010400" cy="954107"/>
          </a:xfrm>
          <a:prstGeom prst="rect">
            <a:avLst/>
          </a:prstGeom>
          <a:noFill/>
          <a:ln w="38100">
            <a:solidFill>
              <a:schemeClr val="tx1"/>
            </a:solidFill>
          </a:ln>
        </p:spPr>
        <p:txBody>
          <a:bodyPr wrap="square">
            <a:spAutoFit/>
          </a:bodyPr>
          <a:lstStyle/>
          <a:p>
            <a:pPr algn="just"/>
            <a:r>
              <a:rPr lang="en-GB" sz="1400" dirty="0" smtClean="0"/>
              <a:t>N</a:t>
            </a:r>
            <a:r>
              <a:rPr lang="en-GB" sz="1400" dirty="0"/>
              <a:t>. Wang, </a:t>
            </a:r>
            <a:r>
              <a:rPr lang="en-GB" sz="1400" i="1" dirty="0"/>
              <a:t>Coupling Impedance and Collective Effects in the RCS ring of the China Spallation Neutron Source</a:t>
            </a:r>
            <a:r>
              <a:rPr lang="en-GB" sz="1400" dirty="0"/>
              <a:t>, PhD Thesis, 2010.</a:t>
            </a:r>
          </a:p>
          <a:p>
            <a:pPr algn="just"/>
            <a:r>
              <a:rPr lang="en-GB" sz="1400" dirty="0" smtClean="0"/>
              <a:t>N</a:t>
            </a:r>
            <a:r>
              <a:rPr lang="en-GB" sz="1400" dirty="0"/>
              <a:t>. Biancacci et al., </a:t>
            </a:r>
            <a:r>
              <a:rPr lang="en-GB" sz="1400" i="1" dirty="0"/>
              <a:t>Impedance calculations for simple models of kickers in the non-</a:t>
            </a:r>
            <a:r>
              <a:rPr lang="en-GB" sz="1400" i="1" dirty="0" err="1"/>
              <a:t>ultrarelativistic</a:t>
            </a:r>
            <a:r>
              <a:rPr lang="en-GB" sz="1400" i="1" dirty="0"/>
              <a:t> regime</a:t>
            </a:r>
            <a:r>
              <a:rPr lang="en-GB" sz="1400" dirty="0"/>
              <a:t>, </a:t>
            </a:r>
            <a:r>
              <a:rPr lang="en-GB" sz="1400" dirty="0" smtClean="0"/>
              <a:t>IPAC11.</a:t>
            </a:r>
            <a:endParaRPr lang="en-GB" sz="1400" dirty="0"/>
          </a:p>
        </p:txBody>
      </p:sp>
    </p:spTree>
    <p:extLst>
      <p:ext uri="{BB962C8B-B14F-4D97-AF65-F5344CB8AC3E}">
        <p14:creationId xmlns:p14="http://schemas.microsoft.com/office/powerpoint/2010/main" val="26459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6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PSB extraction kicker: impedance due to the ferrite loaded structure </a:t>
            </a:r>
            <a:r>
              <a:rPr lang="en-US" i="1" dirty="0" smtClean="0"/>
              <a:t>Z</a:t>
            </a:r>
            <a:r>
              <a:rPr lang="en-US" i="1" baseline="-25000" dirty="0" smtClean="0"/>
              <a:t>M</a:t>
            </a:r>
            <a:endParaRPr lang="en-GB" i="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6216" r="5821"/>
          <a:stretch/>
        </p:blipFill>
        <p:spPr>
          <a:xfrm>
            <a:off x="968829" y="1828800"/>
            <a:ext cx="7239000" cy="3967555"/>
          </a:xfrm>
        </p:spPr>
      </p:pic>
      <p:sp>
        <p:nvSpPr>
          <p:cNvPr id="7" name="TextBox 6"/>
          <p:cNvSpPr txBox="1"/>
          <p:nvPr/>
        </p:nvSpPr>
        <p:spPr>
          <a:xfrm>
            <a:off x="3124200" y="2362200"/>
            <a:ext cx="914400" cy="369332"/>
          </a:xfrm>
          <a:prstGeom prst="rect">
            <a:avLst/>
          </a:prstGeom>
          <a:solidFill>
            <a:srgbClr val="FFFF00"/>
          </a:solidFill>
        </p:spPr>
        <p:txBody>
          <a:bodyPr wrap="square" rtlCol="0">
            <a:spAutoFit/>
          </a:bodyPr>
          <a:lstStyle/>
          <a:p>
            <a:r>
              <a:rPr lang="en-US" dirty="0" smtClean="0"/>
              <a:t>Vertical</a:t>
            </a:r>
            <a:endParaRPr lang="en-GB" dirty="0"/>
          </a:p>
        </p:txBody>
      </p:sp>
    </p:spTree>
    <p:extLst>
      <p:ext uri="{BB962C8B-B14F-4D97-AF65-F5344CB8AC3E}">
        <p14:creationId xmlns:p14="http://schemas.microsoft.com/office/powerpoint/2010/main" val="1679617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775" y="1600200"/>
            <a:ext cx="6158449" cy="4525963"/>
          </a:xfrm>
        </p:spPr>
      </p:pic>
      <p:sp>
        <p:nvSpPr>
          <p:cNvPr id="2" name="Title 1"/>
          <p:cNvSpPr>
            <a:spLocks noGrp="1"/>
          </p:cNvSpPr>
          <p:nvPr>
            <p:ph type="title"/>
          </p:nvPr>
        </p:nvSpPr>
        <p:spPr>
          <a:xfrm>
            <a:off x="76200" y="274638"/>
            <a:ext cx="8839200" cy="1143000"/>
          </a:xfrm>
        </p:spPr>
        <p:txBody>
          <a:bodyPr>
            <a:normAutofit fontScale="90000"/>
          </a:bodyPr>
          <a:lstStyle/>
          <a:p>
            <a:r>
              <a:rPr lang="en-US" dirty="0"/>
              <a:t>PSB extraction kicker: impedance due to the </a:t>
            </a:r>
            <a:r>
              <a:rPr lang="en-US" dirty="0" smtClean="0"/>
              <a:t>coupling to the external circuits  </a:t>
            </a:r>
            <a:r>
              <a:rPr lang="en-US" i="1" dirty="0" smtClean="0"/>
              <a:t>Z</a:t>
            </a:r>
            <a:r>
              <a:rPr lang="en-US" i="1" baseline="-25000" dirty="0" smtClean="0"/>
              <a:t>TEM</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827412341"/>
              </p:ext>
            </p:extLst>
          </p:nvPr>
        </p:nvGraphicFramePr>
        <p:xfrm>
          <a:off x="4436129" y="3017837"/>
          <a:ext cx="1428750" cy="342900"/>
        </p:xfrm>
        <a:graphic>
          <a:graphicData uri="http://schemas.openxmlformats.org/presentationml/2006/ole">
            <mc:AlternateContent xmlns:mc="http://schemas.openxmlformats.org/markup-compatibility/2006">
              <mc:Choice xmlns:v="urn:schemas-microsoft-com:vml" Requires="v">
                <p:oleObj spid="_x0000_s219199" name="Equation" r:id="rId4" imgW="952200" imgH="228600" progId="Equation.3">
                  <p:embed/>
                </p:oleObj>
              </mc:Choice>
              <mc:Fallback>
                <p:oleObj name="Equation" r:id="rId4" imgW="952200" imgH="2286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129" y="3017837"/>
                        <a:ext cx="1428750" cy="342900"/>
                      </a:xfrm>
                      <a:prstGeom prst="rect">
                        <a:avLst/>
                      </a:prstGeom>
                      <a:solidFill>
                        <a:srgbClr val="FFFF00"/>
                      </a:solidFill>
                      <a:ln w="25400">
                        <a:solidFill>
                          <a:schemeClr val="tx1"/>
                        </a:solidFill>
                        <a:miter lim="800000"/>
                        <a:headEnd/>
                        <a:tailEnd/>
                      </a:ln>
                    </p:spPr>
                  </p:pic>
                </p:oleObj>
              </mc:Fallback>
            </mc:AlternateContent>
          </a:graphicData>
        </a:graphic>
      </p:graphicFrame>
      <p:sp>
        <p:nvSpPr>
          <p:cNvPr id="7" name="TextBox 6"/>
          <p:cNvSpPr txBox="1"/>
          <p:nvPr/>
        </p:nvSpPr>
        <p:spPr>
          <a:xfrm>
            <a:off x="3048000" y="6400800"/>
            <a:ext cx="3886200" cy="369332"/>
          </a:xfrm>
          <a:prstGeom prst="rect">
            <a:avLst/>
          </a:prstGeom>
          <a:solidFill>
            <a:srgbClr val="FFFF00"/>
          </a:solidFill>
          <a:ln w="38100">
            <a:solidFill>
              <a:schemeClr val="tx1"/>
            </a:solidFill>
          </a:ln>
        </p:spPr>
        <p:txBody>
          <a:bodyPr wrap="square" rtlCol="0">
            <a:spAutoFit/>
          </a:bodyPr>
          <a:lstStyle/>
          <a:p>
            <a:r>
              <a:rPr lang="en-US" dirty="0" smtClean="0"/>
              <a:t>Cables in the open-short configuration</a:t>
            </a:r>
            <a:endParaRPr lang="en-GB" dirty="0"/>
          </a:p>
        </p:txBody>
      </p:sp>
      <p:sp>
        <p:nvSpPr>
          <p:cNvPr id="8" name="TextBox 7"/>
          <p:cNvSpPr txBox="1"/>
          <p:nvPr/>
        </p:nvSpPr>
        <p:spPr>
          <a:xfrm>
            <a:off x="3886200" y="2221468"/>
            <a:ext cx="1143000" cy="369332"/>
          </a:xfrm>
          <a:prstGeom prst="rect">
            <a:avLst/>
          </a:prstGeom>
          <a:solidFill>
            <a:srgbClr val="FFFF00"/>
          </a:solidFill>
        </p:spPr>
        <p:txBody>
          <a:bodyPr wrap="square" rtlCol="0">
            <a:spAutoFit/>
          </a:bodyPr>
          <a:lstStyle/>
          <a:p>
            <a:r>
              <a:rPr lang="en-US" dirty="0" smtClean="0"/>
              <a:t>Horizontal</a:t>
            </a:r>
            <a:endParaRPr lang="en-GB" dirty="0"/>
          </a:p>
        </p:txBody>
      </p:sp>
    </p:spTree>
    <p:extLst>
      <p:ext uri="{BB962C8B-B14F-4D97-AF65-F5344CB8AC3E}">
        <p14:creationId xmlns:p14="http://schemas.microsoft.com/office/powerpoint/2010/main" val="340073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129" y="1600200"/>
            <a:ext cx="6367742" cy="4525963"/>
          </a:xfrm>
        </p:spPr>
      </p:pic>
      <p:sp>
        <p:nvSpPr>
          <p:cNvPr id="2" name="Title 1"/>
          <p:cNvSpPr>
            <a:spLocks noGrp="1"/>
          </p:cNvSpPr>
          <p:nvPr>
            <p:ph type="title"/>
          </p:nvPr>
        </p:nvSpPr>
        <p:spPr>
          <a:xfrm>
            <a:off x="76200" y="274638"/>
            <a:ext cx="8839200" cy="1143000"/>
          </a:xfrm>
        </p:spPr>
        <p:txBody>
          <a:bodyPr>
            <a:normAutofit fontScale="90000"/>
          </a:bodyPr>
          <a:lstStyle/>
          <a:p>
            <a:r>
              <a:rPr lang="en-US" dirty="0"/>
              <a:t>PSB extraction kicker: impedance due to the </a:t>
            </a:r>
            <a:r>
              <a:rPr lang="en-US" dirty="0" smtClean="0"/>
              <a:t>coupling to the external circuits  </a:t>
            </a:r>
            <a:r>
              <a:rPr lang="en-US" i="1" dirty="0" smtClean="0"/>
              <a:t>Z</a:t>
            </a:r>
            <a:r>
              <a:rPr lang="en-US" i="1" baseline="-25000" dirty="0" smtClean="0"/>
              <a:t>TEM</a:t>
            </a:r>
            <a:endParaRPr lang="en-GB" dirty="0"/>
          </a:p>
        </p:txBody>
      </p:sp>
      <p:sp>
        <p:nvSpPr>
          <p:cNvPr id="7" name="TextBox 6"/>
          <p:cNvSpPr txBox="1"/>
          <p:nvPr/>
        </p:nvSpPr>
        <p:spPr>
          <a:xfrm>
            <a:off x="2971800" y="6324600"/>
            <a:ext cx="3886200" cy="369332"/>
          </a:xfrm>
          <a:prstGeom prst="rect">
            <a:avLst/>
          </a:prstGeom>
          <a:solidFill>
            <a:srgbClr val="FFFF00"/>
          </a:solidFill>
          <a:ln w="38100">
            <a:solidFill>
              <a:schemeClr val="tx1"/>
            </a:solidFill>
          </a:ln>
        </p:spPr>
        <p:txBody>
          <a:bodyPr wrap="square" rtlCol="0">
            <a:spAutoFit/>
          </a:bodyPr>
          <a:lstStyle/>
          <a:p>
            <a:r>
              <a:rPr lang="en-US" dirty="0" smtClean="0"/>
              <a:t>Cables in the open-short configuration</a:t>
            </a:r>
            <a:endParaRPr lang="en-GB" dirty="0"/>
          </a:p>
        </p:txBody>
      </p:sp>
      <p:sp>
        <p:nvSpPr>
          <p:cNvPr id="8" name="TextBox 7"/>
          <p:cNvSpPr txBox="1"/>
          <p:nvPr/>
        </p:nvSpPr>
        <p:spPr>
          <a:xfrm>
            <a:off x="3886200" y="2221468"/>
            <a:ext cx="1143000" cy="369332"/>
          </a:xfrm>
          <a:prstGeom prst="rect">
            <a:avLst/>
          </a:prstGeom>
          <a:solidFill>
            <a:srgbClr val="FFFF00"/>
          </a:solidFill>
        </p:spPr>
        <p:txBody>
          <a:bodyPr wrap="square" rtlCol="0">
            <a:spAutoFit/>
          </a:bodyPr>
          <a:lstStyle/>
          <a:p>
            <a:r>
              <a:rPr lang="en-US" dirty="0" smtClean="0"/>
              <a:t>Horizontal</a:t>
            </a:r>
            <a:endParaRPr lang="en-GB" dirty="0"/>
          </a:p>
        </p:txBody>
      </p:sp>
    </p:spTree>
    <p:extLst>
      <p:ext uri="{BB962C8B-B14F-4D97-AF65-F5344CB8AC3E}">
        <p14:creationId xmlns:p14="http://schemas.microsoft.com/office/powerpoint/2010/main" val="3700553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solidFill>
                  <a:srgbClr val="FF0000"/>
                </a:solidFill>
              </a:rPr>
              <a:t>PSB impedance model</a:t>
            </a:r>
          </a:p>
          <a:p>
            <a:pPr lvl="1"/>
            <a:r>
              <a:rPr lang="en-US" dirty="0" smtClean="0">
                <a:solidFill>
                  <a:srgbClr val="FF0000"/>
                </a:solidFill>
              </a:rPr>
              <a:t>Contributions</a:t>
            </a:r>
          </a:p>
          <a:p>
            <a:pPr lvl="2"/>
            <a:r>
              <a:rPr lang="en-US" dirty="0" smtClean="0"/>
              <a:t>Indirect space charge</a:t>
            </a:r>
          </a:p>
          <a:p>
            <a:pPr lvl="2"/>
            <a:r>
              <a:rPr lang="en-US" dirty="0" smtClean="0"/>
              <a:t>Resistive wall</a:t>
            </a:r>
          </a:p>
          <a:p>
            <a:pPr lvl="2"/>
            <a:r>
              <a:rPr lang="en-US" dirty="0" smtClean="0"/>
              <a:t>PSB extraction kicker including cables</a:t>
            </a:r>
          </a:p>
          <a:p>
            <a:pPr lvl="2"/>
            <a:r>
              <a:rPr lang="en-US" dirty="0" smtClean="0">
                <a:solidFill>
                  <a:srgbClr val="FF0000"/>
                </a:solidFill>
              </a:rPr>
              <a:t>Transitions</a:t>
            </a:r>
          </a:p>
          <a:p>
            <a:pPr lvl="1"/>
            <a:r>
              <a:rPr lang="en-US" dirty="0" smtClean="0"/>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82192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4" y="43934"/>
            <a:ext cx="9007766" cy="1143000"/>
          </a:xfrm>
        </p:spPr>
        <p:txBody>
          <a:bodyPr>
            <a:normAutofit fontScale="90000"/>
          </a:bodyPr>
          <a:lstStyle/>
          <a:p>
            <a:r>
              <a:rPr lang="en-US" dirty="0" smtClean="0"/>
              <a:t>Broadband impedance of a step transition</a:t>
            </a:r>
            <a:endParaRPr lang="en-GB" dirty="0"/>
          </a:p>
        </p:txBody>
      </p:sp>
      <p:sp>
        <p:nvSpPr>
          <p:cNvPr id="3" name="Content Placeholder 2"/>
          <p:cNvSpPr>
            <a:spLocks noGrp="1"/>
          </p:cNvSpPr>
          <p:nvPr>
            <p:ph idx="1"/>
          </p:nvPr>
        </p:nvSpPr>
        <p:spPr>
          <a:xfrm>
            <a:off x="457200" y="2255837"/>
            <a:ext cx="8229600" cy="4525963"/>
          </a:xfrm>
        </p:spPr>
        <p:txBody>
          <a:bodyPr/>
          <a:lstStyle/>
          <a:p>
            <a:r>
              <a:rPr lang="en-GB" dirty="0"/>
              <a:t>Based on the results of 3D EM simulations, the broadband impedance contribution due to an abrupt transition is independent of the relativistic beta. Therefore, based on the aperture model, the generalized broadband impedance of the PSB transitions has been calculated as:</a:t>
            </a:r>
          </a:p>
          <a:p>
            <a:pPr marL="0" indent="0">
              <a:buNone/>
            </a:pPr>
            <a:endParaRPr lang="en-GB"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6410"/>
          <a:stretch/>
        </p:blipFill>
        <p:spPr>
          <a:xfrm>
            <a:off x="228600" y="1779007"/>
            <a:ext cx="8557846" cy="4611260"/>
          </a:xfrm>
          <a:prstGeom prst="rect">
            <a:avLst/>
          </a:prstGeom>
        </p:spPr>
      </p:pic>
      <p:sp>
        <p:nvSpPr>
          <p:cNvPr id="13" name="Rectangle 12"/>
          <p:cNvSpPr/>
          <p:nvPr/>
        </p:nvSpPr>
        <p:spPr>
          <a:xfrm>
            <a:off x="2971800" y="4817329"/>
            <a:ext cx="3996531" cy="954107"/>
          </a:xfrm>
          <a:prstGeom prst="rect">
            <a:avLst/>
          </a:prstGeom>
          <a:ln w="38100">
            <a:solidFill>
              <a:schemeClr val="tx1"/>
            </a:solidFill>
          </a:ln>
        </p:spPr>
        <p:txBody>
          <a:bodyPr wrap="square">
            <a:spAutoFit/>
          </a:bodyPr>
          <a:lstStyle/>
          <a:p>
            <a:pPr algn="just"/>
            <a:r>
              <a:rPr lang="en-GB" sz="1400" dirty="0"/>
              <a:t>C. Zannini, </a:t>
            </a:r>
            <a:r>
              <a:rPr lang="en-GB" sz="1400" i="1" dirty="0"/>
              <a:t>Electromagnetic simulations of CERN accelerator components and experimental applications</a:t>
            </a:r>
            <a:r>
              <a:rPr lang="en-GB" sz="1400" dirty="0"/>
              <a:t>. PhD thesis, Lausanne, EPFL, 2013. CERN-THESIS-2013-076.</a:t>
            </a:r>
          </a:p>
        </p:txBody>
      </p:sp>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065" y="1219200"/>
            <a:ext cx="3739587" cy="1590925"/>
          </a:xfrm>
          <a:prstGeom prst="rect">
            <a:avLst/>
          </a:prstGeom>
          <a:solidFill>
            <a:schemeClr val="bg1">
              <a:lumMod val="95000"/>
            </a:schemeClr>
          </a:solidFill>
          <a:ln w="38100">
            <a:noFill/>
          </a:ln>
        </p:spPr>
      </p:pic>
    </p:spTree>
    <p:extLst>
      <p:ext uri="{BB962C8B-B14F-4D97-AF65-F5344CB8AC3E}">
        <p14:creationId xmlns:p14="http://schemas.microsoft.com/office/powerpoint/2010/main" val="15185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735" r="25264"/>
          <a:stretch/>
        </p:blipFill>
        <p:spPr>
          <a:xfrm>
            <a:off x="409451" y="1733550"/>
            <a:ext cx="6219949" cy="3752850"/>
          </a:xfrm>
        </p:spPr>
      </p:pic>
      <p:sp>
        <p:nvSpPr>
          <p:cNvPr id="2" name="Title 1"/>
          <p:cNvSpPr>
            <a:spLocks noGrp="1"/>
          </p:cNvSpPr>
          <p:nvPr>
            <p:ph type="title"/>
          </p:nvPr>
        </p:nvSpPr>
        <p:spPr>
          <a:xfrm>
            <a:off x="152400" y="152400"/>
            <a:ext cx="8839200" cy="1143000"/>
          </a:xfrm>
        </p:spPr>
        <p:txBody>
          <a:bodyPr>
            <a:normAutofit fontScale="90000"/>
          </a:bodyPr>
          <a:lstStyle/>
          <a:p>
            <a:r>
              <a:rPr lang="en-US" dirty="0"/>
              <a:t>Broadband impedance </a:t>
            </a:r>
            <a:r>
              <a:rPr lang="en-US" dirty="0" smtClean="0"/>
              <a:t>of step transitions</a:t>
            </a:r>
            <a:endParaRPr lang="en-GB" dirty="0"/>
          </a:p>
        </p:txBody>
      </p:sp>
      <p:sp>
        <p:nvSpPr>
          <p:cNvPr id="7" name="TextBox 6"/>
          <p:cNvSpPr txBox="1"/>
          <p:nvPr/>
        </p:nvSpPr>
        <p:spPr>
          <a:xfrm>
            <a:off x="2819400" y="6107668"/>
            <a:ext cx="4648200" cy="369332"/>
          </a:xfrm>
          <a:prstGeom prst="rect">
            <a:avLst/>
          </a:prstGeom>
          <a:noFill/>
        </p:spPr>
        <p:txBody>
          <a:bodyPr wrap="square" rtlCol="0">
            <a:spAutoFit/>
          </a:bodyPr>
          <a:lstStyle/>
          <a:p>
            <a:r>
              <a:rPr lang="en-US" dirty="0" smtClean="0"/>
              <a:t>Weak dependence on the relativistic beta and L</a:t>
            </a:r>
            <a:endParaRPr lang="en-GB" dirty="0"/>
          </a:p>
        </p:txBody>
      </p:sp>
      <p:cxnSp>
        <p:nvCxnSpPr>
          <p:cNvPr id="9" name="Straight Arrow Connector 8"/>
          <p:cNvCxnSpPr/>
          <p:nvPr/>
        </p:nvCxnSpPr>
        <p:spPr>
          <a:xfrm flipV="1">
            <a:off x="2362200" y="2895600"/>
            <a:ext cx="3048000" cy="1905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3733800"/>
            <a:ext cx="533400" cy="369332"/>
          </a:xfrm>
          <a:prstGeom prst="rect">
            <a:avLst/>
          </a:prstGeom>
          <a:noFill/>
        </p:spPr>
        <p:txBody>
          <a:bodyPr wrap="square" rtlCol="0">
            <a:spAutoFit/>
          </a:bodyPr>
          <a:lstStyle/>
          <a:p>
            <a:r>
              <a:rPr lang="en-US" dirty="0" smtClean="0"/>
              <a:t>L</a:t>
            </a:r>
            <a:endParaRPr lang="en-GB" dirty="0"/>
          </a:p>
        </p:txBody>
      </p:sp>
      <p:graphicFrame>
        <p:nvGraphicFramePr>
          <p:cNvPr id="11" name="Object 10"/>
          <p:cNvGraphicFramePr>
            <a:graphicFrameLocks noChangeAspect="1"/>
          </p:cNvGraphicFramePr>
          <p:nvPr>
            <p:extLst>
              <p:ext uri="{D42A27DB-BD31-4B8C-83A1-F6EECF244321}">
                <p14:modId xmlns:p14="http://schemas.microsoft.com/office/powerpoint/2010/main" val="895602086"/>
              </p:ext>
            </p:extLst>
          </p:nvPr>
        </p:nvGraphicFramePr>
        <p:xfrm>
          <a:off x="6781800" y="2133600"/>
          <a:ext cx="2209800" cy="863600"/>
        </p:xfrm>
        <a:graphic>
          <a:graphicData uri="http://schemas.openxmlformats.org/presentationml/2006/ole">
            <mc:AlternateContent xmlns:mc="http://schemas.openxmlformats.org/markup-compatibility/2006">
              <mc:Choice xmlns:v="urn:schemas-microsoft-com:vml" Requires="v">
                <p:oleObj spid="_x0000_s226491" name="Equation" r:id="rId4" imgW="1104840" imgH="431640" progId="Equation.3">
                  <p:embed/>
                </p:oleObj>
              </mc:Choice>
              <mc:Fallback>
                <p:oleObj name="Equation" r:id="rId4" imgW="1104840" imgH="431640" progId="Equation.3">
                  <p:embed/>
                  <p:pic>
                    <p:nvPicPr>
                      <p:cNvPr id="0" name=""/>
                      <p:cNvPicPr>
                        <a:picLocks noChangeAspect="1" noChangeArrowheads="1"/>
                      </p:cNvPicPr>
                      <p:nvPr/>
                    </p:nvPicPr>
                    <p:blipFill>
                      <a:blip r:embed="rId5"/>
                      <a:srcRect/>
                      <a:stretch>
                        <a:fillRect/>
                      </a:stretch>
                    </p:blipFill>
                    <p:spPr bwMode="auto">
                      <a:xfrm>
                        <a:off x="6781800" y="2133600"/>
                        <a:ext cx="2209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30587207"/>
              </p:ext>
            </p:extLst>
          </p:nvPr>
        </p:nvGraphicFramePr>
        <p:xfrm>
          <a:off x="7061520" y="3581400"/>
          <a:ext cx="1777680" cy="1676160"/>
        </p:xfrm>
        <a:graphic>
          <a:graphicData uri="http://schemas.openxmlformats.org/presentationml/2006/ole">
            <mc:AlternateContent xmlns:mc="http://schemas.openxmlformats.org/markup-compatibility/2006">
              <mc:Choice xmlns:v="urn:schemas-microsoft-com:vml" Requires="v">
                <p:oleObj spid="_x0000_s226492" name="Equation" r:id="rId6" imgW="888840" imgH="838080" progId="Equation.3">
                  <p:embed/>
                </p:oleObj>
              </mc:Choice>
              <mc:Fallback>
                <p:oleObj name="Equation" r:id="rId6" imgW="888840" imgH="838080" progId="Equation.3">
                  <p:embed/>
                  <p:pic>
                    <p:nvPicPr>
                      <p:cNvPr id="0" name=""/>
                      <p:cNvPicPr>
                        <a:picLocks noChangeAspect="1" noChangeArrowheads="1"/>
                      </p:cNvPicPr>
                      <p:nvPr/>
                    </p:nvPicPr>
                    <p:blipFill>
                      <a:blip r:embed="rId7"/>
                      <a:srcRect/>
                      <a:stretch>
                        <a:fillRect/>
                      </a:stretch>
                    </p:blipFill>
                    <p:spPr bwMode="auto">
                      <a:xfrm>
                        <a:off x="7061520" y="3581400"/>
                        <a:ext cx="1777680" cy="16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Arrow Connector 14"/>
          <p:cNvCxnSpPr/>
          <p:nvPr/>
        </p:nvCxnSpPr>
        <p:spPr>
          <a:xfrm flipV="1">
            <a:off x="2133600" y="4800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937639477"/>
              </p:ext>
            </p:extLst>
          </p:nvPr>
        </p:nvGraphicFramePr>
        <p:xfrm>
          <a:off x="2209800" y="5029200"/>
          <a:ext cx="355600" cy="431800"/>
        </p:xfrm>
        <a:graphic>
          <a:graphicData uri="http://schemas.openxmlformats.org/presentationml/2006/ole">
            <mc:AlternateContent xmlns:mc="http://schemas.openxmlformats.org/markup-compatibility/2006">
              <mc:Choice xmlns:v="urn:schemas-microsoft-com:vml" Requires="v">
                <p:oleObj spid="_x0000_s226493" name="Equation" r:id="rId8" imgW="177480" imgH="215640" progId="Equation.3">
                  <p:embed/>
                </p:oleObj>
              </mc:Choice>
              <mc:Fallback>
                <p:oleObj name="Equation" r:id="rId8" imgW="177480" imgH="215640" progId="Equation.3">
                  <p:embed/>
                  <p:pic>
                    <p:nvPicPr>
                      <p:cNvPr id="0" name=""/>
                      <p:cNvPicPr>
                        <a:picLocks noChangeAspect="1" noChangeArrowheads="1"/>
                      </p:cNvPicPr>
                      <p:nvPr/>
                    </p:nvPicPr>
                    <p:blipFill>
                      <a:blip r:embed="rId9"/>
                      <a:srcRect/>
                      <a:stretch>
                        <a:fillRect/>
                      </a:stretch>
                    </p:blipFill>
                    <p:spPr bwMode="auto">
                      <a:xfrm>
                        <a:off x="2209800" y="5029200"/>
                        <a:ext cx="355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 name="Straight Arrow Connector 16"/>
          <p:cNvCxnSpPr/>
          <p:nvPr/>
        </p:nvCxnSpPr>
        <p:spPr>
          <a:xfrm flipV="1">
            <a:off x="5486400" y="2895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825652096"/>
              </p:ext>
            </p:extLst>
          </p:nvPr>
        </p:nvGraphicFramePr>
        <p:xfrm>
          <a:off x="5511800" y="3302000"/>
          <a:ext cx="355600" cy="431800"/>
        </p:xfrm>
        <a:graphic>
          <a:graphicData uri="http://schemas.openxmlformats.org/presentationml/2006/ole">
            <mc:AlternateContent xmlns:mc="http://schemas.openxmlformats.org/markup-compatibility/2006">
              <mc:Choice xmlns:v="urn:schemas-microsoft-com:vml" Requires="v">
                <p:oleObj spid="_x0000_s226494" name="Equation" r:id="rId10" imgW="177480" imgH="215640" progId="Equation.3">
                  <p:embed/>
                </p:oleObj>
              </mc:Choice>
              <mc:Fallback>
                <p:oleObj name="Equation" r:id="rId10" imgW="177480" imgH="215640" progId="Equation.3">
                  <p:embed/>
                  <p:pic>
                    <p:nvPicPr>
                      <p:cNvPr id="0" name=""/>
                      <p:cNvPicPr>
                        <a:picLocks noChangeAspect="1" noChangeArrowheads="1"/>
                      </p:cNvPicPr>
                      <p:nvPr/>
                    </p:nvPicPr>
                    <p:blipFill>
                      <a:blip r:embed="rId9"/>
                      <a:srcRect/>
                      <a:stretch>
                        <a:fillRect/>
                      </a:stretch>
                    </p:blipFill>
                    <p:spPr bwMode="auto">
                      <a:xfrm>
                        <a:off x="5511800" y="3302000"/>
                        <a:ext cx="355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134473629"/>
              </p:ext>
            </p:extLst>
          </p:nvPr>
        </p:nvGraphicFramePr>
        <p:xfrm>
          <a:off x="2667000" y="2451100"/>
          <a:ext cx="1016000" cy="431800"/>
        </p:xfrm>
        <a:graphic>
          <a:graphicData uri="http://schemas.openxmlformats.org/presentationml/2006/ole">
            <mc:AlternateContent xmlns:mc="http://schemas.openxmlformats.org/markup-compatibility/2006">
              <mc:Choice xmlns:v="urn:schemas-microsoft-com:vml" Requires="v">
                <p:oleObj spid="_x0000_s226495" name="Equation" r:id="rId11" imgW="507960" imgH="215640" progId="Equation.3">
                  <p:embed/>
                </p:oleObj>
              </mc:Choice>
              <mc:Fallback>
                <p:oleObj name="Equation" r:id="rId11" imgW="507960" imgH="215640" progId="Equation.3">
                  <p:embed/>
                  <p:pic>
                    <p:nvPicPr>
                      <p:cNvPr id="0" name=""/>
                      <p:cNvPicPr>
                        <a:picLocks noChangeAspect="1" noChangeArrowheads="1"/>
                      </p:cNvPicPr>
                      <p:nvPr/>
                    </p:nvPicPr>
                    <p:blipFill>
                      <a:blip r:embed="rId12"/>
                      <a:srcRect/>
                      <a:stretch>
                        <a:fillRect/>
                      </a:stretch>
                    </p:blipFill>
                    <p:spPr bwMode="auto">
                      <a:xfrm>
                        <a:off x="2667000" y="2451100"/>
                        <a:ext cx="101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430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PSB impedance model</a:t>
            </a:r>
          </a:p>
          <a:p>
            <a:pPr lvl="1"/>
            <a:r>
              <a:rPr lang="en-US" dirty="0" smtClean="0"/>
              <a:t>Contributions</a:t>
            </a:r>
          </a:p>
          <a:p>
            <a:pPr lvl="2"/>
            <a:r>
              <a:rPr lang="en-US" dirty="0" smtClean="0"/>
              <a:t>Indirect space charge</a:t>
            </a:r>
          </a:p>
          <a:p>
            <a:pPr lvl="2"/>
            <a:r>
              <a:rPr lang="en-US" dirty="0" smtClean="0"/>
              <a:t>Resistive wall</a:t>
            </a:r>
          </a:p>
          <a:p>
            <a:pPr lvl="2"/>
            <a:r>
              <a:rPr lang="en-US" dirty="0" smtClean="0"/>
              <a:t>PSB extraction kicker including cables</a:t>
            </a:r>
          </a:p>
          <a:p>
            <a:pPr lvl="2"/>
            <a:r>
              <a:rPr lang="en-US" dirty="0" smtClean="0"/>
              <a:t>Transitions</a:t>
            </a:r>
          </a:p>
          <a:p>
            <a:pPr lvl="1"/>
            <a:r>
              <a:rPr lang="en-US" dirty="0" smtClean="0"/>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PSB impedance model</a:t>
            </a:r>
          </a:p>
          <a:p>
            <a:pPr lvl="1"/>
            <a:r>
              <a:rPr lang="en-US" dirty="0" smtClean="0"/>
              <a:t>Contributions</a:t>
            </a:r>
          </a:p>
          <a:p>
            <a:pPr lvl="2"/>
            <a:r>
              <a:rPr lang="en-US" dirty="0" smtClean="0"/>
              <a:t>Indirect space charge</a:t>
            </a:r>
          </a:p>
          <a:p>
            <a:pPr lvl="2"/>
            <a:r>
              <a:rPr lang="en-US" dirty="0" smtClean="0"/>
              <a:t>Resistive wall</a:t>
            </a:r>
          </a:p>
          <a:p>
            <a:pPr lvl="2"/>
            <a:r>
              <a:rPr lang="en-US" dirty="0" smtClean="0"/>
              <a:t>PSB extraction kicker including cables</a:t>
            </a:r>
          </a:p>
          <a:p>
            <a:pPr lvl="2"/>
            <a:r>
              <a:rPr lang="en-US" dirty="0" smtClean="0"/>
              <a:t>Transitions</a:t>
            </a:r>
          </a:p>
          <a:p>
            <a:pPr lvl="1"/>
            <a:r>
              <a:rPr lang="en-US" dirty="0" smtClean="0">
                <a:solidFill>
                  <a:srgbClr val="FF0000"/>
                </a:solidFill>
              </a:rPr>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1051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129" y="1600200"/>
            <a:ext cx="6367742" cy="4525963"/>
          </a:xfrm>
        </p:spPr>
      </p:pic>
      <p:sp>
        <p:nvSpPr>
          <p:cNvPr id="2" name="Title 1"/>
          <p:cNvSpPr>
            <a:spLocks noGrp="1"/>
          </p:cNvSpPr>
          <p:nvPr>
            <p:ph type="title"/>
          </p:nvPr>
        </p:nvSpPr>
        <p:spPr>
          <a:xfrm>
            <a:off x="0" y="76200"/>
            <a:ext cx="8991600" cy="1143000"/>
          </a:xfrm>
        </p:spPr>
        <p:txBody>
          <a:bodyPr>
            <a:normAutofit/>
          </a:bodyPr>
          <a:lstStyle/>
          <a:p>
            <a:r>
              <a:rPr lang="en-US" sz="3600" dirty="0" smtClean="0"/>
              <a:t>Total horizontal driving impedance of the PSB</a:t>
            </a:r>
            <a:endParaRPr lang="en-GB" sz="3600" dirty="0"/>
          </a:p>
        </p:txBody>
      </p:sp>
      <p:cxnSp>
        <p:nvCxnSpPr>
          <p:cNvPr id="9" name="Straight Arrow Connector 8"/>
          <p:cNvCxnSpPr/>
          <p:nvPr/>
        </p:nvCxnSpPr>
        <p:spPr>
          <a:xfrm>
            <a:off x="5867400" y="4495800"/>
            <a:ext cx="38100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81600" y="2743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876800" y="3593068"/>
            <a:ext cx="0" cy="597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57800" y="2895600"/>
            <a:ext cx="304800" cy="369332"/>
          </a:xfrm>
          <a:prstGeom prst="rect">
            <a:avLst/>
          </a:prstGeom>
          <a:noFill/>
        </p:spPr>
        <p:txBody>
          <a:bodyPr wrap="square" rtlCol="0">
            <a:spAutoFit/>
          </a:bodyPr>
          <a:lstStyle/>
          <a:p>
            <a:r>
              <a:rPr lang="en-US" dirty="0" smtClean="0"/>
              <a:t>E</a:t>
            </a:r>
            <a:endParaRPr lang="en-GB" dirty="0"/>
          </a:p>
        </p:txBody>
      </p:sp>
      <p:sp>
        <p:nvSpPr>
          <p:cNvPr id="15" name="TextBox 14"/>
          <p:cNvSpPr txBox="1"/>
          <p:nvPr/>
        </p:nvSpPr>
        <p:spPr>
          <a:xfrm>
            <a:off x="4572000" y="3821668"/>
            <a:ext cx="304800" cy="369332"/>
          </a:xfrm>
          <a:prstGeom prst="rect">
            <a:avLst/>
          </a:prstGeom>
          <a:noFill/>
        </p:spPr>
        <p:txBody>
          <a:bodyPr wrap="square" rtlCol="0">
            <a:spAutoFit/>
          </a:bodyPr>
          <a:lstStyle/>
          <a:p>
            <a:r>
              <a:rPr lang="en-US" dirty="0" smtClean="0"/>
              <a:t>E</a:t>
            </a:r>
            <a:endParaRPr lang="en-GB" dirty="0"/>
          </a:p>
        </p:txBody>
      </p:sp>
      <p:sp>
        <p:nvSpPr>
          <p:cNvPr id="18" name="TextBox 17"/>
          <p:cNvSpPr txBox="1"/>
          <p:nvPr/>
        </p:nvSpPr>
        <p:spPr>
          <a:xfrm>
            <a:off x="4648200" y="6172200"/>
            <a:ext cx="4191000" cy="646331"/>
          </a:xfrm>
          <a:prstGeom prst="rect">
            <a:avLst/>
          </a:prstGeom>
          <a:noFill/>
        </p:spPr>
        <p:txBody>
          <a:bodyPr wrap="square" rtlCol="0">
            <a:spAutoFit/>
          </a:bodyPr>
          <a:lstStyle/>
          <a:p>
            <a:r>
              <a:rPr lang="en-US" dirty="0" smtClean="0"/>
              <a:t>Contributions of the extraction kicker due to the coupling with external circuits</a:t>
            </a:r>
            <a:endParaRPr lang="en-GB" dirty="0"/>
          </a:p>
        </p:txBody>
      </p:sp>
    </p:spTree>
    <p:extLst>
      <p:ext uri="{BB962C8B-B14F-4D97-AF65-F5344CB8AC3E}">
        <p14:creationId xmlns:p14="http://schemas.microsoft.com/office/powerpoint/2010/main" val="30626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775" y="1600200"/>
            <a:ext cx="6158449" cy="4525963"/>
          </a:xfrm>
        </p:spPr>
      </p:pic>
      <p:sp>
        <p:nvSpPr>
          <p:cNvPr id="8" name="Title 1"/>
          <p:cNvSpPr>
            <a:spLocks noGrp="1"/>
          </p:cNvSpPr>
          <p:nvPr>
            <p:ph type="title"/>
          </p:nvPr>
        </p:nvSpPr>
        <p:spPr/>
        <p:txBody>
          <a:bodyPr>
            <a:normAutofit/>
          </a:bodyPr>
          <a:lstStyle/>
          <a:p>
            <a:r>
              <a:rPr lang="en-US" sz="3600" dirty="0" smtClean="0"/>
              <a:t>Total vertical driving impedance of the PSB</a:t>
            </a:r>
            <a:endParaRPr lang="en-GB" sz="3600" dirty="0"/>
          </a:p>
        </p:txBody>
      </p:sp>
      <p:cxnSp>
        <p:nvCxnSpPr>
          <p:cNvPr id="9" name="Straight Arrow Connector 8"/>
          <p:cNvCxnSpPr/>
          <p:nvPr/>
        </p:nvCxnSpPr>
        <p:spPr>
          <a:xfrm>
            <a:off x="5105400" y="2971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00600" y="4050268"/>
            <a:ext cx="0" cy="597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1600" y="3124200"/>
            <a:ext cx="304800" cy="369332"/>
          </a:xfrm>
          <a:prstGeom prst="rect">
            <a:avLst/>
          </a:prstGeom>
          <a:noFill/>
        </p:spPr>
        <p:txBody>
          <a:bodyPr wrap="square" rtlCol="0">
            <a:spAutoFit/>
          </a:bodyPr>
          <a:lstStyle/>
          <a:p>
            <a:r>
              <a:rPr lang="en-US" dirty="0" smtClean="0"/>
              <a:t>E</a:t>
            </a:r>
            <a:endParaRPr lang="en-GB" dirty="0"/>
          </a:p>
        </p:txBody>
      </p:sp>
      <p:sp>
        <p:nvSpPr>
          <p:cNvPr id="12" name="TextBox 11"/>
          <p:cNvSpPr txBox="1"/>
          <p:nvPr/>
        </p:nvSpPr>
        <p:spPr>
          <a:xfrm>
            <a:off x="4495800" y="4278868"/>
            <a:ext cx="304800" cy="369332"/>
          </a:xfrm>
          <a:prstGeom prst="rect">
            <a:avLst/>
          </a:prstGeom>
          <a:noFill/>
        </p:spPr>
        <p:txBody>
          <a:bodyPr wrap="square" rtlCol="0">
            <a:spAutoFit/>
          </a:bodyPr>
          <a:lstStyle/>
          <a:p>
            <a:r>
              <a:rPr lang="en-US" dirty="0" smtClean="0"/>
              <a:t>E</a:t>
            </a:r>
            <a:endParaRPr lang="en-GB" dirty="0"/>
          </a:p>
        </p:txBody>
      </p:sp>
    </p:spTree>
    <p:extLst>
      <p:ext uri="{BB962C8B-B14F-4D97-AF65-F5344CB8AC3E}">
        <p14:creationId xmlns:p14="http://schemas.microsoft.com/office/powerpoint/2010/main" val="2772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dirty="0" smtClean="0"/>
              <a:t>Effective impedance of the PSB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88121544"/>
              </p:ext>
            </p:extLst>
          </p:nvPr>
        </p:nvGraphicFramePr>
        <p:xfrm>
          <a:off x="1485265" y="2209800"/>
          <a:ext cx="6591935" cy="2712719"/>
        </p:xfrm>
        <a:graphic>
          <a:graphicData uri="http://schemas.openxmlformats.org/drawingml/2006/table">
            <a:tbl>
              <a:tblPr firstRow="1" firstCol="1" bandRow="1">
                <a:tableStyleId>{5C22544A-7EE6-4342-B048-85BDC9FD1C3A}</a:tableStyleId>
              </a:tblPr>
              <a:tblGrid>
                <a:gridCol w="2172335"/>
                <a:gridCol w="1524000"/>
                <a:gridCol w="1447800"/>
                <a:gridCol w="1447800"/>
              </a:tblGrid>
              <a:tr h="457200">
                <a:tc>
                  <a:txBody>
                    <a:bodyPr/>
                    <a:lstStyle/>
                    <a:p>
                      <a:pPr algn="ctr">
                        <a:spcAft>
                          <a:spcPts val="0"/>
                        </a:spcAft>
                      </a:pPr>
                      <a:r>
                        <a:rPr lang="en-GB" sz="1800" dirty="0" smtClean="0">
                          <a:effectLst/>
                        </a:rPr>
                        <a:t> </a:t>
                      </a:r>
                      <a:r>
                        <a:rPr lang="en-GB" sz="2000" b="1" dirty="0" err="1" smtClean="0">
                          <a:solidFill>
                            <a:schemeClr val="tx1"/>
                          </a:solidFill>
                          <a:effectLst/>
                        </a:rPr>
                        <a:t>Z</a:t>
                      </a:r>
                      <a:r>
                        <a:rPr lang="en-GB" sz="2000" b="1" baseline="-25000" dirty="0" err="1" smtClean="0">
                          <a:solidFill>
                            <a:schemeClr val="tx1"/>
                          </a:solidFill>
                          <a:effectLst/>
                        </a:rPr>
                        <a:t>eff</a:t>
                      </a:r>
                      <a:r>
                        <a:rPr lang="en-GB" sz="2000" b="1" baseline="-50000" dirty="0" err="1" smtClean="0">
                          <a:solidFill>
                            <a:schemeClr val="tx1"/>
                          </a:solidFill>
                          <a:effectLst/>
                        </a:rPr>
                        <a:t>x,y</a:t>
                      </a:r>
                      <a:r>
                        <a:rPr lang="fr-CH" sz="2000" b="1" dirty="0" smtClean="0">
                          <a:solidFill>
                            <a:schemeClr val="tx1"/>
                          </a:solidFill>
                          <a:effectLst/>
                        </a:rPr>
                        <a:t>[M</a:t>
                      </a:r>
                      <a:r>
                        <a:rPr lang="en-GB" sz="2000" b="1" dirty="0" smtClean="0">
                          <a:solidFill>
                            <a:schemeClr val="tx1"/>
                          </a:solidFill>
                          <a:effectLst/>
                        </a:rPr>
                        <a:t>Ω</a:t>
                      </a:r>
                      <a:r>
                        <a:rPr lang="fr-CH" sz="2000" b="1" dirty="0" smtClean="0">
                          <a:solidFill>
                            <a:schemeClr val="tx1"/>
                          </a:solidFill>
                          <a:effectLst/>
                        </a:rPr>
                        <a:t>/m]</a:t>
                      </a:r>
                      <a:endParaRPr lang="en-GB" sz="2000" b="1" dirty="0">
                        <a:solidFill>
                          <a:schemeClr val="tx1"/>
                        </a:solidFill>
                        <a:effectLst/>
                        <a:latin typeface="Times"/>
                        <a:ea typeface="Times New Roman"/>
                        <a:cs typeface="Times New Roman"/>
                      </a:endParaRPr>
                    </a:p>
                  </a:txBody>
                  <a:tcPr marL="68580" marR="68580" marT="0" marB="0"/>
                </a:tc>
                <a:tc>
                  <a:txBody>
                    <a:bodyPr/>
                    <a:lstStyle/>
                    <a:p>
                      <a:pPr algn="ctr">
                        <a:spcAft>
                          <a:spcPts val="0"/>
                        </a:spcAft>
                      </a:pPr>
                      <a:r>
                        <a:rPr lang="fr-CH" sz="1800" dirty="0" err="1" smtClean="0">
                          <a:effectLst/>
                        </a:rPr>
                        <a:t>E</a:t>
                      </a:r>
                      <a:r>
                        <a:rPr lang="fr-CH" sz="1800" baseline="-25000" dirty="0" err="1" smtClean="0">
                          <a:effectLst/>
                        </a:rPr>
                        <a:t>kin</a:t>
                      </a:r>
                      <a:r>
                        <a:rPr lang="fr-CH" sz="1800" dirty="0" smtClean="0">
                          <a:effectLst/>
                        </a:rPr>
                        <a:t>=160 MeV</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fr-CH" sz="1800" dirty="0" err="1">
                          <a:effectLst/>
                        </a:rPr>
                        <a:t>E</a:t>
                      </a:r>
                      <a:r>
                        <a:rPr lang="fr-CH" sz="1800" baseline="-25000" dirty="0" err="1">
                          <a:effectLst/>
                        </a:rPr>
                        <a:t>kin</a:t>
                      </a:r>
                      <a:r>
                        <a:rPr lang="fr-CH" sz="1800" dirty="0">
                          <a:effectLst/>
                        </a:rPr>
                        <a:t>=1.0 </a:t>
                      </a:r>
                      <a:r>
                        <a:rPr lang="fr-CH" sz="1800" dirty="0" err="1">
                          <a:effectLst/>
                        </a:rPr>
                        <a:t>GeV</a:t>
                      </a:r>
                      <a:r>
                        <a:rPr lang="fr-CH" sz="1800" dirty="0">
                          <a:effectLst/>
                        </a:rPr>
                        <a:t> </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fr-CH" sz="1800" dirty="0" err="1">
                          <a:effectLst/>
                        </a:rPr>
                        <a:t>E</a:t>
                      </a:r>
                      <a:r>
                        <a:rPr lang="fr-CH" sz="1800" baseline="-25000" dirty="0" err="1">
                          <a:effectLst/>
                        </a:rPr>
                        <a:t>kin</a:t>
                      </a:r>
                      <a:r>
                        <a:rPr lang="fr-CH" sz="1800" dirty="0">
                          <a:effectLst/>
                        </a:rPr>
                        <a:t>=1.4 </a:t>
                      </a:r>
                      <a:r>
                        <a:rPr lang="fr-CH" sz="1800" dirty="0" err="1">
                          <a:effectLst/>
                        </a:rPr>
                        <a:t>GeV</a:t>
                      </a:r>
                      <a:r>
                        <a:rPr lang="fr-CH" sz="1800" dirty="0">
                          <a:effectLst/>
                        </a:rPr>
                        <a:t> </a:t>
                      </a:r>
                      <a:endParaRPr lang="en-GB" sz="1800" dirty="0">
                        <a:effectLst/>
                        <a:latin typeface="Times"/>
                        <a:ea typeface="Times New Roman"/>
                        <a:cs typeface="Times New Roman"/>
                      </a:endParaRPr>
                    </a:p>
                  </a:txBody>
                  <a:tcPr marL="68580" marR="68580" marT="0" marB="0"/>
                </a:tc>
              </a:tr>
              <a:tr h="350519">
                <a:tc>
                  <a:txBody>
                    <a:bodyPr/>
                    <a:lstStyle/>
                    <a:p>
                      <a:pPr algn="just">
                        <a:spcAft>
                          <a:spcPts val="0"/>
                        </a:spcAft>
                      </a:pPr>
                      <a:r>
                        <a:rPr lang="en-GB" sz="1800" dirty="0">
                          <a:effectLst/>
                        </a:rPr>
                        <a:t>Indirect space charge</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1.50/8.80</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0.29/1.68</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0.19/1.10</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Kicker cables</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0.0084/0</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0.012/0</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0.0105/0</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Kicker ferrite</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-0.044/0.13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-0.04/0.11</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-0.04/0.11</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Steps</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Resistive wall</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0.03/0.05</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0.04/0.07</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0.04/0.07</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Total (expected)</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2.03/9.62</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0.83/2.49</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0.73/1.91</a:t>
                      </a:r>
                      <a:endParaRPr lang="en-GB" sz="1800" dirty="0">
                        <a:effectLst/>
                        <a:latin typeface="Times"/>
                        <a:ea typeface="Times New Roman"/>
                        <a:cs typeface="Times New Roman"/>
                      </a:endParaRPr>
                    </a:p>
                  </a:txBody>
                  <a:tcPr marL="68580" marR="68580" marT="0" marB="0"/>
                </a:tc>
              </a:tr>
            </a:tbl>
          </a:graphicData>
        </a:graphic>
      </p:graphicFrame>
      <p:sp>
        <p:nvSpPr>
          <p:cNvPr id="6" name="Rectangle 1"/>
          <p:cNvSpPr>
            <a:spLocks noChangeArrowheads="1"/>
          </p:cNvSpPr>
          <p:nvPr/>
        </p:nvSpPr>
        <p:spPr bwMode="auto">
          <a:xfrm>
            <a:off x="1638300" y="304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4950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946"/>
          <a:stretch/>
        </p:blipFill>
        <p:spPr bwMode="auto">
          <a:xfrm>
            <a:off x="228600" y="2781300"/>
            <a:ext cx="600456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0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325374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68680"/>
            <a:ext cx="6004560" cy="179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795" r="9273" b="5566"/>
          <a:stretch/>
        </p:blipFill>
        <p:spPr bwMode="auto">
          <a:xfrm>
            <a:off x="3505200" y="4728210"/>
            <a:ext cx="2927783" cy="193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705600" y="2438400"/>
            <a:ext cx="2209800" cy="2585323"/>
          </a:xfrm>
          <a:prstGeom prst="rect">
            <a:avLst/>
          </a:prstGeom>
          <a:ln w="38100">
            <a:solidFill>
              <a:schemeClr val="tx1"/>
            </a:solidFill>
          </a:ln>
        </p:spPr>
        <p:txBody>
          <a:bodyPr wrap="square">
            <a:spAutoFit/>
          </a:bodyPr>
          <a:lstStyle/>
          <a:p>
            <a:pPr algn="just"/>
            <a:r>
              <a:rPr lang="en-GB" dirty="0"/>
              <a:t>D. </a:t>
            </a:r>
            <a:r>
              <a:rPr lang="en-GB" dirty="0" err="1"/>
              <a:t>Quatraro</a:t>
            </a:r>
            <a:r>
              <a:rPr lang="en-GB" dirty="0"/>
              <a:t>, </a:t>
            </a:r>
            <a:r>
              <a:rPr lang="en-GB" i="1" dirty="0"/>
              <a:t>Collective effects for the LHC injectors: non-</a:t>
            </a:r>
            <a:r>
              <a:rPr lang="en-GB" i="1" dirty="0" err="1"/>
              <a:t>ultrarelativistic</a:t>
            </a:r>
            <a:r>
              <a:rPr lang="en-GB" i="1" dirty="0"/>
              <a:t> approaches</a:t>
            </a:r>
            <a:r>
              <a:rPr lang="en-GB" dirty="0"/>
              <a:t>. PhD thesis, Bologna, University of Bologna, 2011. CERN-THESIS-2011-103.</a:t>
            </a:r>
          </a:p>
        </p:txBody>
      </p:sp>
      <p:sp>
        <p:nvSpPr>
          <p:cNvPr id="5" name="TextBox 4"/>
          <p:cNvSpPr txBox="1"/>
          <p:nvPr/>
        </p:nvSpPr>
        <p:spPr>
          <a:xfrm>
            <a:off x="1855470" y="152400"/>
            <a:ext cx="3072765" cy="523220"/>
          </a:xfrm>
          <a:prstGeom prst="rect">
            <a:avLst/>
          </a:prstGeom>
          <a:noFill/>
        </p:spPr>
        <p:txBody>
          <a:bodyPr wrap="square" rtlCol="0">
            <a:spAutoFit/>
          </a:bodyPr>
          <a:lstStyle/>
          <a:p>
            <a:r>
              <a:rPr lang="en-US" sz="2800" dirty="0" smtClean="0"/>
              <a:t>Measurement data</a:t>
            </a:r>
            <a:endParaRPr lang="en-GB" sz="2800" dirty="0"/>
          </a:p>
        </p:txBody>
      </p:sp>
    </p:spTree>
    <p:extLst>
      <p:ext uri="{BB962C8B-B14F-4D97-AF65-F5344CB8AC3E}">
        <p14:creationId xmlns:p14="http://schemas.microsoft.com/office/powerpoint/2010/main" val="10695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dirty="0" smtClean="0"/>
              <a:t>Effective impedance of the PSB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17889742"/>
              </p:ext>
            </p:extLst>
          </p:nvPr>
        </p:nvGraphicFramePr>
        <p:xfrm>
          <a:off x="1485265" y="2209800"/>
          <a:ext cx="6591935" cy="3124200"/>
        </p:xfrm>
        <a:graphic>
          <a:graphicData uri="http://schemas.openxmlformats.org/drawingml/2006/table">
            <a:tbl>
              <a:tblPr firstRow="1" firstCol="1" bandRow="1">
                <a:tableStyleId>{5C22544A-7EE6-4342-B048-85BDC9FD1C3A}</a:tableStyleId>
              </a:tblPr>
              <a:tblGrid>
                <a:gridCol w="2172335"/>
                <a:gridCol w="1524000"/>
                <a:gridCol w="1447800"/>
                <a:gridCol w="1447800"/>
              </a:tblGrid>
              <a:tr h="457200">
                <a:tc>
                  <a:txBody>
                    <a:bodyPr/>
                    <a:lstStyle/>
                    <a:p>
                      <a:pPr algn="ctr">
                        <a:spcAft>
                          <a:spcPts val="0"/>
                        </a:spcAft>
                      </a:pPr>
                      <a:r>
                        <a:rPr lang="en-GB" sz="1800" dirty="0" smtClean="0">
                          <a:effectLst/>
                        </a:rPr>
                        <a:t> </a:t>
                      </a:r>
                      <a:r>
                        <a:rPr lang="en-GB" sz="2000" b="1" dirty="0" err="1" smtClean="0">
                          <a:solidFill>
                            <a:schemeClr val="tx1"/>
                          </a:solidFill>
                          <a:effectLst/>
                        </a:rPr>
                        <a:t>Z</a:t>
                      </a:r>
                      <a:r>
                        <a:rPr lang="en-GB" sz="2000" b="1" baseline="-25000" dirty="0" err="1" smtClean="0">
                          <a:solidFill>
                            <a:schemeClr val="tx1"/>
                          </a:solidFill>
                          <a:effectLst/>
                        </a:rPr>
                        <a:t>eff</a:t>
                      </a:r>
                      <a:r>
                        <a:rPr lang="en-GB" sz="2000" b="1" baseline="-50000" dirty="0" err="1" smtClean="0">
                          <a:solidFill>
                            <a:schemeClr val="tx1"/>
                          </a:solidFill>
                          <a:effectLst/>
                        </a:rPr>
                        <a:t>x,y</a:t>
                      </a:r>
                      <a:r>
                        <a:rPr lang="fr-CH" sz="2000" b="1" dirty="0" smtClean="0">
                          <a:solidFill>
                            <a:schemeClr val="tx1"/>
                          </a:solidFill>
                          <a:effectLst/>
                        </a:rPr>
                        <a:t>[M</a:t>
                      </a:r>
                      <a:r>
                        <a:rPr lang="en-GB" sz="2000" b="1" dirty="0" smtClean="0">
                          <a:solidFill>
                            <a:schemeClr val="tx1"/>
                          </a:solidFill>
                          <a:effectLst/>
                        </a:rPr>
                        <a:t>Ω</a:t>
                      </a:r>
                      <a:r>
                        <a:rPr lang="fr-CH" sz="2000" b="1" dirty="0" smtClean="0">
                          <a:solidFill>
                            <a:schemeClr val="tx1"/>
                          </a:solidFill>
                          <a:effectLst/>
                        </a:rPr>
                        <a:t>/m]</a:t>
                      </a:r>
                      <a:endParaRPr lang="en-GB" sz="2000" b="1" dirty="0">
                        <a:solidFill>
                          <a:schemeClr val="tx1"/>
                        </a:solidFill>
                        <a:effectLst/>
                        <a:latin typeface="Times"/>
                        <a:ea typeface="Times New Roman"/>
                        <a:cs typeface="Times New Roman"/>
                      </a:endParaRPr>
                    </a:p>
                  </a:txBody>
                  <a:tcPr marL="68580" marR="68580" marT="0" marB="0"/>
                </a:tc>
                <a:tc>
                  <a:txBody>
                    <a:bodyPr/>
                    <a:lstStyle/>
                    <a:p>
                      <a:pPr algn="ctr">
                        <a:spcAft>
                          <a:spcPts val="0"/>
                        </a:spcAft>
                      </a:pPr>
                      <a:r>
                        <a:rPr lang="fr-CH" sz="1800" dirty="0" err="1" smtClean="0">
                          <a:effectLst/>
                        </a:rPr>
                        <a:t>E</a:t>
                      </a:r>
                      <a:r>
                        <a:rPr lang="fr-CH" sz="1800" baseline="-25000" dirty="0" err="1" smtClean="0">
                          <a:effectLst/>
                        </a:rPr>
                        <a:t>kin</a:t>
                      </a:r>
                      <a:r>
                        <a:rPr lang="fr-CH" sz="1800" dirty="0" smtClean="0">
                          <a:effectLst/>
                        </a:rPr>
                        <a:t>=160 MeV</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fr-CH" sz="1800" dirty="0" err="1">
                          <a:effectLst/>
                        </a:rPr>
                        <a:t>E</a:t>
                      </a:r>
                      <a:r>
                        <a:rPr lang="fr-CH" sz="1800" baseline="-25000" dirty="0" err="1">
                          <a:effectLst/>
                        </a:rPr>
                        <a:t>kin</a:t>
                      </a:r>
                      <a:r>
                        <a:rPr lang="fr-CH" sz="1800" dirty="0">
                          <a:effectLst/>
                        </a:rPr>
                        <a:t>=1.0 </a:t>
                      </a:r>
                      <a:r>
                        <a:rPr lang="fr-CH" sz="1800" dirty="0" err="1">
                          <a:effectLst/>
                        </a:rPr>
                        <a:t>GeV</a:t>
                      </a:r>
                      <a:r>
                        <a:rPr lang="fr-CH" sz="1800" dirty="0">
                          <a:effectLst/>
                        </a:rPr>
                        <a:t> </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fr-CH" sz="1800" dirty="0" err="1">
                          <a:effectLst/>
                        </a:rPr>
                        <a:t>E</a:t>
                      </a:r>
                      <a:r>
                        <a:rPr lang="fr-CH" sz="1800" baseline="-25000" dirty="0" err="1">
                          <a:effectLst/>
                        </a:rPr>
                        <a:t>kin</a:t>
                      </a:r>
                      <a:r>
                        <a:rPr lang="fr-CH" sz="1800" dirty="0">
                          <a:effectLst/>
                        </a:rPr>
                        <a:t>=1.4 </a:t>
                      </a:r>
                      <a:r>
                        <a:rPr lang="fr-CH" sz="1800" dirty="0" err="1">
                          <a:effectLst/>
                        </a:rPr>
                        <a:t>GeV</a:t>
                      </a:r>
                      <a:r>
                        <a:rPr lang="fr-CH" sz="1800" dirty="0">
                          <a:effectLst/>
                        </a:rPr>
                        <a:t> </a:t>
                      </a:r>
                      <a:endParaRPr lang="en-GB" sz="1800" dirty="0">
                        <a:effectLst/>
                        <a:latin typeface="Times"/>
                        <a:ea typeface="Times New Roman"/>
                        <a:cs typeface="Times New Roman"/>
                      </a:endParaRPr>
                    </a:p>
                  </a:txBody>
                  <a:tcPr marL="68580" marR="68580" marT="0" marB="0"/>
                </a:tc>
              </a:tr>
              <a:tr h="350519">
                <a:tc>
                  <a:txBody>
                    <a:bodyPr/>
                    <a:lstStyle/>
                    <a:p>
                      <a:pPr algn="just">
                        <a:spcAft>
                          <a:spcPts val="0"/>
                        </a:spcAft>
                      </a:pPr>
                      <a:r>
                        <a:rPr lang="en-GB" sz="1800" dirty="0">
                          <a:effectLst/>
                        </a:rPr>
                        <a:t>Indirect space charge</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1.50/8.80</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0.29/1.68</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0.19/1.10</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Kicker cables</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0.0084/0</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0.012/0</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0.0105/0</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Kicker ferrite</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-0.044/0.13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-0.04/0.11</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-0.04/0.11</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Steps</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Resistive wall</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0.03/0.05</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0.04/0.07</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0.04/0.07</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Total (expected)</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2.03/9.62</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0.83/2.49</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0.73/1.91</a:t>
                      </a:r>
                      <a:endParaRPr lang="en-GB" sz="1800">
                        <a:effectLst/>
                        <a:latin typeface="Times"/>
                        <a:ea typeface="Times New Roman"/>
                        <a:cs typeface="Times New Roman"/>
                      </a:endParaRPr>
                    </a:p>
                  </a:txBody>
                  <a:tcPr marL="68580" marR="68580" marT="0" marB="0"/>
                </a:tc>
              </a:tr>
              <a:tr h="411481">
                <a:tc>
                  <a:txBody>
                    <a:bodyPr/>
                    <a:lstStyle/>
                    <a:p>
                      <a:pPr algn="just">
                        <a:spcAft>
                          <a:spcPts val="0"/>
                        </a:spcAft>
                      </a:pPr>
                      <a:r>
                        <a:rPr lang="en-GB" sz="1800" dirty="0">
                          <a:effectLst/>
                        </a:rPr>
                        <a:t>Total (measured </a:t>
                      </a:r>
                      <a:r>
                        <a:rPr lang="en-GB" sz="1800" dirty="0" smtClean="0">
                          <a:effectLst/>
                        </a:rPr>
                        <a:t>)</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?/13.4</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?/4.6</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?/3.8</a:t>
                      </a:r>
                      <a:endParaRPr lang="en-GB" sz="1800" dirty="0">
                        <a:effectLst/>
                        <a:latin typeface="Times"/>
                        <a:ea typeface="Times New Roman"/>
                        <a:cs typeface="Times New Roman"/>
                      </a:endParaRPr>
                    </a:p>
                  </a:txBody>
                  <a:tcPr marL="68580" marR="68580" marT="0" marB="0"/>
                </a:tc>
              </a:tr>
            </a:tbl>
          </a:graphicData>
        </a:graphic>
      </p:graphicFrame>
      <p:sp>
        <p:nvSpPr>
          <p:cNvPr id="6" name="Rectangle 1"/>
          <p:cNvSpPr>
            <a:spLocks noChangeArrowheads="1"/>
          </p:cNvSpPr>
          <p:nvPr/>
        </p:nvSpPr>
        <p:spPr bwMode="auto">
          <a:xfrm>
            <a:off x="1638300" y="304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762000" y="5983069"/>
            <a:ext cx="8001000" cy="646331"/>
          </a:xfrm>
          <a:prstGeom prst="rect">
            <a:avLst/>
          </a:prstGeom>
          <a:ln w="38100">
            <a:solidFill>
              <a:schemeClr val="tx1"/>
            </a:solidFill>
          </a:ln>
        </p:spPr>
        <p:txBody>
          <a:bodyPr wrap="square">
            <a:spAutoFit/>
          </a:bodyPr>
          <a:lstStyle/>
          <a:p>
            <a:pPr algn="just"/>
            <a:r>
              <a:rPr lang="en-GB" dirty="0"/>
              <a:t>D. </a:t>
            </a:r>
            <a:r>
              <a:rPr lang="en-GB" dirty="0" err="1"/>
              <a:t>Quatraro</a:t>
            </a:r>
            <a:r>
              <a:rPr lang="en-GB" dirty="0"/>
              <a:t>, </a:t>
            </a:r>
            <a:r>
              <a:rPr lang="en-GB" i="1" dirty="0"/>
              <a:t>Collective effects for the LHC injectors: non-</a:t>
            </a:r>
            <a:r>
              <a:rPr lang="en-GB" i="1" dirty="0" err="1"/>
              <a:t>ultrarelativistic</a:t>
            </a:r>
            <a:r>
              <a:rPr lang="en-GB" i="1" dirty="0"/>
              <a:t> approaches</a:t>
            </a:r>
            <a:r>
              <a:rPr lang="en-GB" dirty="0"/>
              <a:t>. PhD thesis, Bologna, University of Bologna, 2011. CERN-THESIS-2011-103.</a:t>
            </a:r>
          </a:p>
        </p:txBody>
      </p:sp>
      <p:cxnSp>
        <p:nvCxnSpPr>
          <p:cNvPr id="9" name="Straight Arrow Connector 8"/>
          <p:cNvCxnSpPr/>
          <p:nvPr/>
        </p:nvCxnSpPr>
        <p:spPr>
          <a:xfrm flipH="1">
            <a:off x="2438400" y="5257800"/>
            <a:ext cx="76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a:bodyPr>
          <a:lstStyle/>
          <a:p>
            <a:r>
              <a:rPr lang="en-US" dirty="0" smtClean="0"/>
              <a:t>Effective impedance of the PSB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66806209"/>
              </p:ext>
            </p:extLst>
          </p:nvPr>
        </p:nvGraphicFramePr>
        <p:xfrm>
          <a:off x="1485265" y="1143000"/>
          <a:ext cx="6591935" cy="3809999"/>
        </p:xfrm>
        <a:graphic>
          <a:graphicData uri="http://schemas.openxmlformats.org/drawingml/2006/table">
            <a:tbl>
              <a:tblPr firstRow="1" firstCol="1" bandRow="1">
                <a:tableStyleId>{5C22544A-7EE6-4342-B048-85BDC9FD1C3A}</a:tableStyleId>
              </a:tblPr>
              <a:tblGrid>
                <a:gridCol w="2172335"/>
                <a:gridCol w="1524000"/>
                <a:gridCol w="1447800"/>
                <a:gridCol w="1447800"/>
              </a:tblGrid>
              <a:tr h="1066799">
                <a:tc>
                  <a:txBody>
                    <a:bodyPr/>
                    <a:lstStyle/>
                    <a:p>
                      <a:pPr algn="just">
                        <a:spcAft>
                          <a:spcPts val="0"/>
                        </a:spcAft>
                      </a:pPr>
                      <a:r>
                        <a:rPr lang="en-GB" sz="1800" dirty="0">
                          <a:effectLst/>
                        </a:rPr>
                        <a:t> </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fr-CH" sz="1800">
                          <a:effectLst/>
                        </a:rPr>
                        <a:t>E</a:t>
                      </a:r>
                      <a:r>
                        <a:rPr lang="fr-CH" sz="1800" baseline="-25000">
                          <a:effectLst/>
                        </a:rPr>
                        <a:t>kin</a:t>
                      </a:r>
                      <a:r>
                        <a:rPr lang="fr-CH" sz="1800">
                          <a:effectLst/>
                        </a:rPr>
                        <a:t>=160 MeV [M</a:t>
                      </a:r>
                      <a:r>
                        <a:rPr lang="en-GB" sz="1800">
                          <a:effectLst/>
                        </a:rPr>
                        <a:t>Ω</a:t>
                      </a:r>
                      <a:r>
                        <a:rPr lang="fr-CH" sz="1800">
                          <a:effectLst/>
                        </a:rPr>
                        <a:t>/m](x/y)</a:t>
                      </a:r>
                      <a:endParaRPr lang="en-GB" sz="1800">
                        <a:effectLst/>
                        <a:latin typeface="Times"/>
                        <a:ea typeface="Times New Roman"/>
                        <a:cs typeface="Times New Roman"/>
                      </a:endParaRPr>
                    </a:p>
                  </a:txBody>
                  <a:tcPr marL="68580" marR="68580" marT="0" marB="0"/>
                </a:tc>
                <a:tc>
                  <a:txBody>
                    <a:bodyPr/>
                    <a:lstStyle/>
                    <a:p>
                      <a:pPr algn="ctr">
                        <a:spcAft>
                          <a:spcPts val="0"/>
                        </a:spcAft>
                      </a:pPr>
                      <a:r>
                        <a:rPr lang="fr-CH" sz="1800" dirty="0" err="1">
                          <a:effectLst/>
                        </a:rPr>
                        <a:t>E</a:t>
                      </a:r>
                      <a:r>
                        <a:rPr lang="fr-CH" sz="1800" baseline="-25000" dirty="0" err="1">
                          <a:effectLst/>
                        </a:rPr>
                        <a:t>kin</a:t>
                      </a:r>
                      <a:r>
                        <a:rPr lang="fr-CH" sz="1800" dirty="0">
                          <a:effectLst/>
                        </a:rPr>
                        <a:t>=1.0 </a:t>
                      </a:r>
                      <a:r>
                        <a:rPr lang="fr-CH" sz="1800" dirty="0" err="1">
                          <a:effectLst/>
                        </a:rPr>
                        <a:t>GeV</a:t>
                      </a:r>
                      <a:r>
                        <a:rPr lang="fr-CH" sz="1800" dirty="0">
                          <a:effectLst/>
                        </a:rPr>
                        <a:t> [M</a:t>
                      </a:r>
                      <a:r>
                        <a:rPr lang="en-GB" sz="1800" dirty="0">
                          <a:effectLst/>
                        </a:rPr>
                        <a:t>Ω</a:t>
                      </a:r>
                      <a:r>
                        <a:rPr lang="fr-CH" sz="1800" dirty="0">
                          <a:effectLst/>
                        </a:rPr>
                        <a:t>/m](x/y)</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fr-CH" sz="1800">
                          <a:effectLst/>
                        </a:rPr>
                        <a:t>E</a:t>
                      </a:r>
                      <a:r>
                        <a:rPr lang="fr-CH" sz="1800" baseline="-25000">
                          <a:effectLst/>
                        </a:rPr>
                        <a:t>kin</a:t>
                      </a:r>
                      <a:r>
                        <a:rPr lang="fr-CH" sz="1800">
                          <a:effectLst/>
                        </a:rPr>
                        <a:t>=1.4 GeV [M</a:t>
                      </a:r>
                      <a:r>
                        <a:rPr lang="en-GB" sz="1800">
                          <a:effectLst/>
                        </a:rPr>
                        <a:t>Ω</a:t>
                      </a:r>
                      <a:r>
                        <a:rPr lang="fr-CH" sz="1800">
                          <a:effectLst/>
                        </a:rPr>
                        <a:t>/m](x/y)</a:t>
                      </a:r>
                      <a:endParaRPr lang="en-GB" sz="1800">
                        <a:effectLst/>
                        <a:latin typeface="Times"/>
                        <a:ea typeface="Times New Roman"/>
                        <a:cs typeface="Times New Roman"/>
                      </a:endParaRPr>
                    </a:p>
                  </a:txBody>
                  <a:tcPr marL="68580" marR="68580" marT="0" marB="0"/>
                </a:tc>
              </a:tr>
              <a:tr h="350519">
                <a:tc>
                  <a:txBody>
                    <a:bodyPr/>
                    <a:lstStyle/>
                    <a:p>
                      <a:pPr algn="just">
                        <a:spcAft>
                          <a:spcPts val="0"/>
                        </a:spcAft>
                      </a:pPr>
                      <a:r>
                        <a:rPr lang="en-GB" sz="1800">
                          <a:effectLst/>
                        </a:rPr>
                        <a:t>Indirect space charge</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1.50/8.80</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0.29/1.68</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0.19/1.10</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Kicker cables</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0.0084/0</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0.012/0</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0.0105/0</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Kicker ferrite</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-0.044/0.13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-0.04/0.11</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-0.04/0.11</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Steps</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0.53/0.63</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Resistive wall</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0.03/0.05</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0.04/0.07</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0.04/0.07</a:t>
                      </a:r>
                      <a:endParaRPr lang="en-GB" sz="1800">
                        <a:effectLst/>
                        <a:latin typeface="Times"/>
                        <a:ea typeface="Times New Roman"/>
                        <a:cs typeface="Times New Roman"/>
                      </a:endParaRPr>
                    </a:p>
                  </a:txBody>
                  <a:tcPr marL="68580" marR="68580" marT="0" marB="0"/>
                </a:tc>
              </a:tr>
              <a:tr h="381000">
                <a:tc>
                  <a:txBody>
                    <a:bodyPr/>
                    <a:lstStyle/>
                    <a:p>
                      <a:pPr algn="just">
                        <a:spcAft>
                          <a:spcPts val="0"/>
                        </a:spcAft>
                      </a:pPr>
                      <a:r>
                        <a:rPr lang="en-GB" sz="1800">
                          <a:effectLst/>
                        </a:rPr>
                        <a:t>Total (expected)</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2.03/9.62</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0.83/2.49</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a:effectLst/>
                        </a:rPr>
                        <a:t>0.73/1.91</a:t>
                      </a:r>
                      <a:endParaRPr lang="en-GB" sz="1800">
                        <a:effectLst/>
                        <a:latin typeface="Times"/>
                        <a:ea typeface="Times New Roman"/>
                        <a:cs typeface="Times New Roman"/>
                      </a:endParaRPr>
                    </a:p>
                  </a:txBody>
                  <a:tcPr marL="68580" marR="68580" marT="0" marB="0"/>
                </a:tc>
              </a:tr>
              <a:tr h="487681">
                <a:tc>
                  <a:txBody>
                    <a:bodyPr/>
                    <a:lstStyle/>
                    <a:p>
                      <a:pPr algn="just">
                        <a:spcAft>
                          <a:spcPts val="0"/>
                        </a:spcAft>
                      </a:pPr>
                      <a:r>
                        <a:rPr lang="en-GB" sz="1800" dirty="0">
                          <a:effectLst/>
                        </a:rPr>
                        <a:t>Total (measured </a:t>
                      </a:r>
                      <a:r>
                        <a:rPr lang="en-GB" sz="1800" dirty="0" smtClean="0">
                          <a:effectLst/>
                        </a:rPr>
                        <a:t>)</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a:effectLst/>
                        </a:rPr>
                        <a:t>?/13.4</a:t>
                      </a:r>
                      <a:endParaRPr lang="en-GB" sz="180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?/4.6</a:t>
                      </a:r>
                      <a:endParaRPr lang="en-GB" sz="1800" dirty="0">
                        <a:effectLst/>
                        <a:latin typeface="Times"/>
                        <a:ea typeface="Times New Roman"/>
                        <a:cs typeface="Times New Roman"/>
                      </a:endParaRPr>
                    </a:p>
                  </a:txBody>
                  <a:tcPr marL="68580" marR="68580" marT="0" marB="0"/>
                </a:tc>
                <a:tc>
                  <a:txBody>
                    <a:bodyPr/>
                    <a:lstStyle/>
                    <a:p>
                      <a:pPr algn="ctr">
                        <a:spcAft>
                          <a:spcPts val="0"/>
                        </a:spcAft>
                      </a:pPr>
                      <a:r>
                        <a:rPr lang="en-GB" sz="1800" dirty="0">
                          <a:effectLst/>
                        </a:rPr>
                        <a:t>?/3.8</a:t>
                      </a:r>
                      <a:endParaRPr lang="en-GB" sz="1800" dirty="0">
                        <a:effectLst/>
                        <a:latin typeface="Times"/>
                        <a:ea typeface="Times New Roman"/>
                        <a:cs typeface="Times New Roman"/>
                      </a:endParaRPr>
                    </a:p>
                  </a:txBody>
                  <a:tcPr marL="68580" marR="68580" marT="0" marB="0"/>
                </a:tc>
              </a:tr>
            </a:tbl>
          </a:graphicData>
        </a:graphic>
      </p:graphicFrame>
      <p:sp>
        <p:nvSpPr>
          <p:cNvPr id="6" name="Rectangle 1"/>
          <p:cNvSpPr>
            <a:spLocks noChangeArrowheads="1"/>
          </p:cNvSpPr>
          <p:nvPr/>
        </p:nvSpPr>
        <p:spPr bwMode="auto">
          <a:xfrm>
            <a:off x="1638300" y="304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890954" y="5105400"/>
            <a:ext cx="7643446" cy="369332"/>
          </a:xfrm>
          <a:prstGeom prst="rect">
            <a:avLst/>
          </a:prstGeom>
          <a:solidFill>
            <a:srgbClr val="FFFF00"/>
          </a:solidFill>
          <a:ln w="38100">
            <a:solidFill>
              <a:schemeClr val="tx1"/>
            </a:solidFill>
          </a:ln>
        </p:spPr>
        <p:txBody>
          <a:bodyPr wrap="square" rtlCol="0">
            <a:spAutoFit/>
          </a:bodyPr>
          <a:lstStyle/>
          <a:p>
            <a:r>
              <a:rPr lang="en-GB" dirty="0"/>
              <a:t>M</a:t>
            </a:r>
            <a:r>
              <a:rPr lang="en-GB" dirty="0" smtClean="0"/>
              <a:t>easurements </a:t>
            </a:r>
            <a:r>
              <a:rPr lang="en-GB" dirty="0"/>
              <a:t>at </a:t>
            </a:r>
            <a:r>
              <a:rPr lang="en-GB" dirty="0" smtClean="0"/>
              <a:t>1.0 </a:t>
            </a:r>
            <a:r>
              <a:rPr lang="en-GB" dirty="0" err="1" smtClean="0"/>
              <a:t>GeV</a:t>
            </a:r>
            <a:r>
              <a:rPr lang="en-GB" dirty="0" smtClean="0"/>
              <a:t> </a:t>
            </a:r>
            <a:r>
              <a:rPr lang="en-GB" dirty="0"/>
              <a:t>and 1.4 </a:t>
            </a:r>
            <a:r>
              <a:rPr lang="en-GB" dirty="0" err="1"/>
              <a:t>GeV</a:t>
            </a:r>
            <a:r>
              <a:rPr lang="en-GB" dirty="0"/>
              <a:t> are consistent with a missing ~2 MΩ/m</a:t>
            </a:r>
          </a:p>
        </p:txBody>
      </p:sp>
      <p:sp>
        <p:nvSpPr>
          <p:cNvPr id="4" name="Rectangle 3"/>
          <p:cNvSpPr/>
          <p:nvPr/>
        </p:nvSpPr>
        <p:spPr>
          <a:xfrm>
            <a:off x="1295400" y="5562600"/>
            <a:ext cx="6934200" cy="369332"/>
          </a:xfrm>
          <a:prstGeom prst="rect">
            <a:avLst/>
          </a:prstGeom>
          <a:solidFill>
            <a:srgbClr val="FFFF00"/>
          </a:solidFill>
          <a:ln w="38100">
            <a:solidFill>
              <a:schemeClr val="tx1"/>
            </a:solidFill>
          </a:ln>
        </p:spPr>
        <p:txBody>
          <a:bodyPr wrap="square">
            <a:spAutoFit/>
          </a:bodyPr>
          <a:lstStyle/>
          <a:p>
            <a:r>
              <a:rPr lang="en-GB" dirty="0"/>
              <a:t>M</a:t>
            </a:r>
            <a:r>
              <a:rPr lang="en-GB" dirty="0" smtClean="0"/>
              <a:t>easurement </a:t>
            </a:r>
            <a:r>
              <a:rPr lang="en-GB" dirty="0"/>
              <a:t>at 160 MeV seems to suggest a discrepancy by ~ 4 MΩ/m</a:t>
            </a:r>
          </a:p>
        </p:txBody>
      </p:sp>
      <p:sp>
        <p:nvSpPr>
          <p:cNvPr id="11" name="Rectangle 10"/>
          <p:cNvSpPr/>
          <p:nvPr/>
        </p:nvSpPr>
        <p:spPr>
          <a:xfrm>
            <a:off x="1066800" y="6059269"/>
            <a:ext cx="7391400" cy="646331"/>
          </a:xfrm>
          <a:prstGeom prst="rect">
            <a:avLst/>
          </a:prstGeom>
          <a:solidFill>
            <a:srgbClr val="FFFF00"/>
          </a:solidFill>
          <a:ln w="38100">
            <a:solidFill>
              <a:schemeClr val="tx1"/>
            </a:solidFill>
          </a:ln>
        </p:spPr>
        <p:txBody>
          <a:bodyPr wrap="square">
            <a:spAutoFit/>
          </a:bodyPr>
          <a:lstStyle/>
          <a:p>
            <a:r>
              <a:rPr lang="en-GB" dirty="0" smtClean="0"/>
              <a:t>A 20% error in the estimation of the indirect space charge impedance could explain the discrepancy on the missing impedance</a:t>
            </a:r>
            <a:endParaRPr lang="en-GB" dirty="0"/>
          </a:p>
        </p:txBody>
      </p:sp>
    </p:spTree>
    <p:extLst>
      <p:ext uri="{BB962C8B-B14F-4D97-AF65-F5344CB8AC3E}">
        <p14:creationId xmlns:p14="http://schemas.microsoft.com/office/powerpoint/2010/main" val="32875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Indirect space charge: </a:t>
            </a:r>
            <a:br>
              <a:rPr lang="en-US" dirty="0" smtClean="0"/>
            </a:br>
            <a:r>
              <a:rPr lang="en-US" dirty="0" smtClean="0"/>
              <a:t>refinement of the calculation</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761" r="33691"/>
          <a:stretch/>
        </p:blipFill>
        <p:spPr>
          <a:xfrm>
            <a:off x="5181600" y="2819400"/>
            <a:ext cx="2884714" cy="2758603"/>
          </a:xfrm>
          <a:prstGeom prst="rect">
            <a:avLst/>
          </a:prstGeom>
        </p:spPr>
      </p:pic>
      <p:sp>
        <p:nvSpPr>
          <p:cNvPr id="6" name="Rectangle 5"/>
          <p:cNvSpPr/>
          <p:nvPr/>
        </p:nvSpPr>
        <p:spPr>
          <a:xfrm>
            <a:off x="4453217" y="3244334"/>
            <a:ext cx="237566" cy="369332"/>
          </a:xfrm>
          <a:prstGeom prst="rect">
            <a:avLst/>
          </a:prstGeom>
        </p:spPr>
        <p:txBody>
          <a:bodyPr wrap="none">
            <a:spAutoFit/>
          </a:bodyPr>
          <a:lstStyle/>
          <a:p>
            <a:r>
              <a:rPr lang="en-GB" dirty="0"/>
              <a:t> </a:t>
            </a:r>
          </a:p>
        </p:txBody>
      </p:sp>
      <p:pic>
        <p:nvPicPr>
          <p:cNvPr id="2160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957"/>
          <a:stretch/>
        </p:blipFill>
        <p:spPr bwMode="auto">
          <a:xfrm>
            <a:off x="355747" y="2144884"/>
            <a:ext cx="4216253" cy="410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52800" y="1600200"/>
            <a:ext cx="2895600" cy="369332"/>
          </a:xfrm>
          <a:prstGeom prst="rect">
            <a:avLst/>
          </a:prstGeom>
          <a:solidFill>
            <a:srgbClr val="FFFF00"/>
          </a:solidFill>
          <a:ln w="25400">
            <a:solidFill>
              <a:schemeClr val="tx1"/>
            </a:solidFill>
          </a:ln>
        </p:spPr>
        <p:txBody>
          <a:bodyPr wrap="square" rtlCol="0">
            <a:spAutoFit/>
          </a:bodyPr>
          <a:lstStyle/>
          <a:p>
            <a:r>
              <a:rPr lang="en-US" dirty="0" smtClean="0"/>
              <a:t>Using numerical form factors</a:t>
            </a:r>
            <a:endParaRPr lang="en-GB" dirty="0"/>
          </a:p>
        </p:txBody>
      </p:sp>
    </p:spTree>
    <p:extLst>
      <p:ext uri="{BB962C8B-B14F-4D97-AF65-F5344CB8AC3E}">
        <p14:creationId xmlns:p14="http://schemas.microsoft.com/office/powerpoint/2010/main" val="721483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PSB impedance model</a:t>
            </a:r>
          </a:p>
          <a:p>
            <a:pPr lvl="1"/>
            <a:r>
              <a:rPr lang="en-US" dirty="0" smtClean="0"/>
              <a:t>Contributions</a:t>
            </a:r>
          </a:p>
          <a:p>
            <a:pPr lvl="2"/>
            <a:r>
              <a:rPr lang="en-US" dirty="0" smtClean="0"/>
              <a:t>Indirect space charge</a:t>
            </a:r>
          </a:p>
          <a:p>
            <a:pPr lvl="2"/>
            <a:r>
              <a:rPr lang="en-US" dirty="0" smtClean="0"/>
              <a:t>Resistive wall</a:t>
            </a:r>
          </a:p>
          <a:p>
            <a:pPr lvl="2"/>
            <a:r>
              <a:rPr lang="en-US" dirty="0" smtClean="0"/>
              <a:t>PSB extraction kicker including cables</a:t>
            </a:r>
          </a:p>
          <a:p>
            <a:pPr lvl="2"/>
            <a:r>
              <a:rPr lang="en-US" dirty="0" smtClean="0"/>
              <a:t>Transitions</a:t>
            </a:r>
          </a:p>
          <a:p>
            <a:pPr lvl="1"/>
            <a:r>
              <a:rPr lang="en-US" dirty="0" smtClean="0"/>
              <a:t>Summary</a:t>
            </a:r>
          </a:p>
          <a:p>
            <a:r>
              <a:rPr lang="en-US" dirty="0" smtClean="0">
                <a:solidFill>
                  <a:srgbClr val="FF0000"/>
                </a:solidFill>
              </a:rPr>
              <a:t>Other devices studied</a:t>
            </a:r>
          </a:p>
          <a:p>
            <a:pPr lvl="1"/>
            <a:r>
              <a:rPr lang="en-US" dirty="0">
                <a:solidFill>
                  <a:srgbClr val="FF0000"/>
                </a:solidFill>
              </a:rPr>
              <a:t>V</a:t>
            </a:r>
            <a:r>
              <a:rPr lang="en-US" dirty="0" smtClean="0">
                <a:solidFill>
                  <a:srgbClr val="FF0000"/>
                </a:solidFill>
              </a:rPr>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80588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dirty="0" smtClean="0"/>
              <a:t>Inconel undulated chamber</a:t>
            </a:r>
            <a:endParaRPr lang="en-GB" dirty="0"/>
          </a:p>
        </p:txBody>
      </p:sp>
      <p:sp>
        <p:nvSpPr>
          <p:cNvPr id="5" name="TextBox 4"/>
          <p:cNvSpPr txBox="1"/>
          <p:nvPr/>
        </p:nvSpPr>
        <p:spPr>
          <a:xfrm>
            <a:off x="838200" y="4639270"/>
            <a:ext cx="3505200" cy="923330"/>
          </a:xfrm>
          <a:prstGeom prst="rect">
            <a:avLst/>
          </a:prstGeom>
          <a:noFill/>
        </p:spPr>
        <p:txBody>
          <a:bodyPr wrap="square" rtlCol="0">
            <a:spAutoFit/>
          </a:bodyPr>
          <a:lstStyle/>
          <a:p>
            <a:r>
              <a:rPr lang="en-US" dirty="0" smtClean="0"/>
              <a:t>Inconel thickness: 0.45-0.50 mm</a:t>
            </a:r>
          </a:p>
          <a:p>
            <a:r>
              <a:rPr lang="en-US" dirty="0" smtClean="0"/>
              <a:t>Vertical full aperture: 63 mm</a:t>
            </a:r>
          </a:p>
          <a:p>
            <a:r>
              <a:rPr lang="en-US" dirty="0" smtClean="0"/>
              <a:t>Inconel conductivity = 7.89 10</a:t>
            </a:r>
            <a:r>
              <a:rPr lang="en-US" baseline="30000" dirty="0" smtClean="0"/>
              <a:t>5</a:t>
            </a:r>
            <a:endParaRPr lang="en-US" dirty="0" smtClean="0"/>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6105" t="14767" r="15552" b="13310"/>
          <a:stretch/>
        </p:blipFill>
        <p:spPr>
          <a:xfrm>
            <a:off x="945352" y="2258215"/>
            <a:ext cx="3398048" cy="2161385"/>
          </a:xfrm>
          <a:prstGeom prst="rect">
            <a:avLst/>
          </a:prstGeom>
        </p:spPr>
      </p:pic>
      <p:sp>
        <p:nvSpPr>
          <p:cNvPr id="16" name="TextBox 15"/>
          <p:cNvSpPr txBox="1"/>
          <p:nvPr/>
        </p:nvSpPr>
        <p:spPr>
          <a:xfrm>
            <a:off x="1295400" y="1840468"/>
            <a:ext cx="3048000" cy="369332"/>
          </a:xfrm>
          <a:prstGeom prst="rect">
            <a:avLst/>
          </a:prstGeom>
          <a:noFill/>
        </p:spPr>
        <p:txBody>
          <a:bodyPr wrap="square" rtlCol="0">
            <a:spAutoFit/>
          </a:bodyPr>
          <a:lstStyle/>
          <a:p>
            <a:r>
              <a:rPr lang="en-US" dirty="0" smtClean="0"/>
              <a:t>Inconel undulated chamber</a:t>
            </a:r>
            <a:endParaRPr lang="en-GB" dirty="0"/>
          </a:p>
        </p:txBody>
      </p:sp>
      <p:sp>
        <p:nvSpPr>
          <p:cNvPr id="17" name="TextBox 16"/>
          <p:cNvSpPr txBox="1"/>
          <p:nvPr/>
        </p:nvSpPr>
        <p:spPr>
          <a:xfrm>
            <a:off x="5410200" y="3733800"/>
            <a:ext cx="2895600" cy="646331"/>
          </a:xfrm>
          <a:prstGeom prst="rect">
            <a:avLst/>
          </a:prstGeom>
          <a:noFill/>
        </p:spPr>
        <p:txBody>
          <a:bodyPr wrap="square" rtlCol="0">
            <a:spAutoFit/>
          </a:bodyPr>
          <a:lstStyle/>
          <a:p>
            <a:r>
              <a:rPr lang="en-US" dirty="0" smtClean="0"/>
              <a:t>Vertical full aperture: 63 mm</a:t>
            </a:r>
          </a:p>
          <a:p>
            <a:r>
              <a:rPr lang="en-US" dirty="0" smtClean="0"/>
              <a:t>Titanium thickness: 100 </a:t>
            </a:r>
            <a:r>
              <a:rPr lang="el-GR" dirty="0" smtClean="0"/>
              <a:t>μ</a:t>
            </a:r>
            <a:r>
              <a:rPr lang="en-US" dirty="0" smtClean="0"/>
              <a:t>m</a:t>
            </a:r>
          </a:p>
        </p:txBody>
      </p:sp>
      <p:sp>
        <p:nvSpPr>
          <p:cNvPr id="18" name="TextBox 17"/>
          <p:cNvSpPr txBox="1"/>
          <p:nvPr/>
        </p:nvSpPr>
        <p:spPr>
          <a:xfrm>
            <a:off x="4648200" y="2954956"/>
            <a:ext cx="4267200" cy="646331"/>
          </a:xfrm>
          <a:prstGeom prst="rect">
            <a:avLst/>
          </a:prstGeom>
          <a:noFill/>
        </p:spPr>
        <p:txBody>
          <a:bodyPr wrap="square" rtlCol="0">
            <a:spAutoFit/>
          </a:bodyPr>
          <a:lstStyle/>
          <a:p>
            <a:pPr algn="ctr"/>
            <a:r>
              <a:rPr lang="en-US" dirty="0" smtClean="0"/>
              <a:t>Titanium coated Ceramic </a:t>
            </a:r>
            <a:r>
              <a:rPr lang="en-US" dirty="0"/>
              <a:t>(Al2O3)</a:t>
            </a:r>
            <a:r>
              <a:rPr lang="en-US" dirty="0" smtClean="0"/>
              <a:t> chamber (no corrugation)</a:t>
            </a:r>
            <a:endParaRPr lang="en-GB" dirty="0"/>
          </a:p>
        </p:txBody>
      </p:sp>
      <p:sp>
        <p:nvSpPr>
          <p:cNvPr id="3" name="TextBox 2"/>
          <p:cNvSpPr txBox="1"/>
          <p:nvPr/>
        </p:nvSpPr>
        <p:spPr>
          <a:xfrm>
            <a:off x="5715000" y="2362200"/>
            <a:ext cx="2057400" cy="369332"/>
          </a:xfrm>
          <a:prstGeom prst="rect">
            <a:avLst/>
          </a:prstGeom>
          <a:noFill/>
          <a:ln w="38100">
            <a:solidFill>
              <a:schemeClr val="tx1"/>
            </a:solidFill>
          </a:ln>
        </p:spPr>
        <p:txBody>
          <a:bodyPr wrap="square" rtlCol="0">
            <a:spAutoFit/>
          </a:bodyPr>
          <a:lstStyle/>
          <a:p>
            <a:r>
              <a:rPr lang="en-US" dirty="0" smtClean="0"/>
              <a:t>Alternative solution</a:t>
            </a:r>
            <a:endParaRPr lang="en-GB" dirty="0"/>
          </a:p>
        </p:txBody>
      </p:sp>
      <p:sp>
        <p:nvSpPr>
          <p:cNvPr id="4" name="Rectangle 3"/>
          <p:cNvSpPr/>
          <p:nvPr/>
        </p:nvSpPr>
        <p:spPr>
          <a:xfrm>
            <a:off x="4648200" y="2895600"/>
            <a:ext cx="43434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90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Impedance calculations for </a:t>
            </a:r>
            <a:r>
              <a:rPr lang="en-US" i="1" dirty="0" smtClean="0">
                <a:latin typeface="Symbol" pitchFamily="18" charset="2"/>
              </a:rPr>
              <a:t>b </a:t>
            </a:r>
            <a:r>
              <a:rPr lang="en-US" dirty="0" smtClean="0">
                <a:latin typeface="Symbol" pitchFamily="18" charset="2"/>
              </a:rPr>
              <a:t>&lt; 1</a:t>
            </a:r>
            <a:endParaRPr lang="en-GB" dirty="0"/>
          </a:p>
        </p:txBody>
      </p:sp>
      <p:sp>
        <p:nvSpPr>
          <p:cNvPr id="15" name="TextBox 14"/>
          <p:cNvSpPr txBox="1"/>
          <p:nvPr/>
        </p:nvSpPr>
        <p:spPr>
          <a:xfrm>
            <a:off x="304800" y="3440668"/>
            <a:ext cx="8610600" cy="646331"/>
          </a:xfrm>
          <a:prstGeom prst="rect">
            <a:avLst/>
          </a:prstGeom>
          <a:noFill/>
        </p:spPr>
        <p:txBody>
          <a:bodyPr wrap="square" rtlCol="0">
            <a:spAutoFit/>
          </a:bodyPr>
          <a:lstStyle/>
          <a:p>
            <a:r>
              <a:rPr lang="en-US" dirty="0" smtClean="0"/>
              <a:t>In the LHC, SPS, PS CST EM simulation are performed in the ultra-relativistic approximation (</a:t>
            </a:r>
            <a:r>
              <a:rPr lang="en-US" i="1" dirty="0">
                <a:latin typeface="Symbol" pitchFamily="18" charset="2"/>
              </a:rPr>
              <a:t>b </a:t>
            </a:r>
            <a:r>
              <a:rPr lang="en-US" i="1" dirty="0" smtClean="0">
                <a:latin typeface="Symbol" pitchFamily="18" charset="2"/>
              </a:rPr>
              <a:t> </a:t>
            </a:r>
            <a:r>
              <a:rPr lang="en-US" dirty="0" smtClean="0">
                <a:latin typeface="Symbol" pitchFamily="18" charset="2"/>
              </a:rPr>
              <a:t>= 1)</a:t>
            </a:r>
            <a:r>
              <a:rPr lang="en-US" dirty="0" smtClean="0"/>
              <a:t> </a:t>
            </a:r>
          </a:p>
        </p:txBody>
      </p:sp>
      <p:sp>
        <p:nvSpPr>
          <p:cNvPr id="11" name="TextBox 10"/>
          <p:cNvSpPr txBox="1"/>
          <p:nvPr/>
        </p:nvSpPr>
        <p:spPr>
          <a:xfrm>
            <a:off x="1600200" y="1819870"/>
            <a:ext cx="5867400" cy="923330"/>
          </a:xfrm>
          <a:prstGeom prst="rect">
            <a:avLst/>
          </a:prstGeom>
          <a:noFill/>
          <a:ln w="38100">
            <a:solidFill>
              <a:schemeClr val="tx1"/>
            </a:solidFill>
          </a:ln>
        </p:spPr>
        <p:txBody>
          <a:bodyPr wrap="square" rtlCol="0">
            <a:spAutoFit/>
          </a:bodyPr>
          <a:lstStyle/>
          <a:p>
            <a:r>
              <a:rPr lang="en-US" dirty="0" smtClean="0"/>
              <a:t>Analytical calculation (applies only to simple structures)</a:t>
            </a:r>
          </a:p>
          <a:p>
            <a:endParaRPr lang="en-US" dirty="0" smtClean="0"/>
          </a:p>
          <a:p>
            <a:r>
              <a:rPr lang="en-US" dirty="0" smtClean="0"/>
              <a:t>3D EM simulation (CST Particle Studio: never used for </a:t>
            </a:r>
            <a:r>
              <a:rPr lang="en-US" i="1" dirty="0" smtClean="0">
                <a:latin typeface="Symbol" pitchFamily="18" charset="2"/>
              </a:rPr>
              <a:t>b </a:t>
            </a:r>
            <a:r>
              <a:rPr lang="en-US" dirty="0" smtClean="0">
                <a:latin typeface="Symbol" pitchFamily="18" charset="2"/>
              </a:rPr>
              <a:t>&lt; 1</a:t>
            </a:r>
            <a:r>
              <a:rPr lang="en-US" dirty="0" smtClean="0"/>
              <a:t>)</a:t>
            </a:r>
            <a:endParaRPr lang="en-GB" dirty="0"/>
          </a:p>
        </p:txBody>
      </p:sp>
      <p:sp>
        <p:nvSpPr>
          <p:cNvPr id="12" name="TextBox 11"/>
          <p:cNvSpPr txBox="1"/>
          <p:nvPr/>
        </p:nvSpPr>
        <p:spPr>
          <a:xfrm>
            <a:off x="1600200" y="5574268"/>
            <a:ext cx="5867400" cy="369332"/>
          </a:xfrm>
          <a:prstGeom prst="rect">
            <a:avLst/>
          </a:prstGeom>
          <a:solidFill>
            <a:srgbClr val="FFFF00"/>
          </a:solidFill>
        </p:spPr>
        <p:txBody>
          <a:bodyPr wrap="square" rtlCol="0">
            <a:spAutoFit/>
          </a:bodyPr>
          <a:lstStyle/>
          <a:p>
            <a:r>
              <a:rPr lang="en-US" dirty="0" smtClean="0"/>
              <a:t>The use of 3D EM simulations for </a:t>
            </a:r>
            <a:r>
              <a:rPr lang="en-US" i="1" dirty="0">
                <a:latin typeface="Symbol" pitchFamily="18" charset="2"/>
              </a:rPr>
              <a:t>b </a:t>
            </a:r>
            <a:r>
              <a:rPr lang="en-US" dirty="0">
                <a:latin typeface="Symbol" pitchFamily="18" charset="2"/>
              </a:rPr>
              <a:t>&lt; </a:t>
            </a:r>
            <a:r>
              <a:rPr lang="en-US" dirty="0" smtClean="0">
                <a:latin typeface="Symbol" pitchFamily="18" charset="2"/>
              </a:rPr>
              <a:t>1 </a:t>
            </a:r>
            <a:r>
              <a:rPr lang="en-US" dirty="0" smtClean="0"/>
              <a:t>has been investigated   </a:t>
            </a:r>
            <a:endParaRPr lang="en-GB" dirty="0"/>
          </a:p>
        </p:txBody>
      </p:sp>
      <p:graphicFrame>
        <p:nvGraphicFramePr>
          <p:cNvPr id="16" name="Object 15"/>
          <p:cNvGraphicFramePr>
            <a:graphicFrameLocks noChangeAspect="1"/>
          </p:cNvGraphicFramePr>
          <p:nvPr>
            <p:extLst>
              <p:ext uri="{D42A27DB-BD31-4B8C-83A1-F6EECF244321}">
                <p14:modId xmlns:p14="http://schemas.microsoft.com/office/powerpoint/2010/main" val="2973705325"/>
              </p:ext>
            </p:extLst>
          </p:nvPr>
        </p:nvGraphicFramePr>
        <p:xfrm>
          <a:off x="2590800" y="4368800"/>
          <a:ext cx="3810000" cy="508000"/>
        </p:xfrm>
        <a:graphic>
          <a:graphicData uri="http://schemas.openxmlformats.org/presentationml/2006/ole">
            <mc:AlternateContent xmlns:mc="http://schemas.openxmlformats.org/markup-compatibility/2006">
              <mc:Choice xmlns:v="urn:schemas-microsoft-com:vml" Requires="v">
                <p:oleObj spid="_x0000_s231456" name="Equation" r:id="rId3" imgW="1904760" imgH="253800" progId="Equation.3">
                  <p:embed/>
                </p:oleObj>
              </mc:Choice>
              <mc:Fallback>
                <p:oleObj name="Equation" r:id="rId3" imgW="1904760" imgH="253800" progId="Equation.3">
                  <p:embed/>
                  <p:pic>
                    <p:nvPicPr>
                      <p:cNvPr id="0" name=""/>
                      <p:cNvPicPr>
                        <a:picLocks noChangeAspect="1" noChangeArrowheads="1"/>
                      </p:cNvPicPr>
                      <p:nvPr/>
                    </p:nvPicPr>
                    <p:blipFill>
                      <a:blip r:embed="rId4"/>
                      <a:srcRect/>
                      <a:stretch>
                        <a:fillRect/>
                      </a:stretch>
                    </p:blipFill>
                    <p:spPr bwMode="auto">
                      <a:xfrm>
                        <a:off x="2590800" y="4368800"/>
                        <a:ext cx="3810000" cy="508000"/>
                      </a:xfrm>
                      <a:prstGeom prst="rect">
                        <a:avLst/>
                      </a:prstGeom>
                      <a:noFill/>
                      <a:ln w="38100">
                        <a:solidFill>
                          <a:srgbClr val="FF0000"/>
                        </a:solidFill>
                      </a:ln>
                    </p:spPr>
                  </p:pic>
                </p:oleObj>
              </mc:Fallback>
            </mc:AlternateContent>
          </a:graphicData>
        </a:graphic>
      </p:graphicFrame>
    </p:spTree>
    <p:extLst>
      <p:ext uri="{BB962C8B-B14F-4D97-AF65-F5344CB8AC3E}">
        <p14:creationId xmlns:p14="http://schemas.microsoft.com/office/powerpoint/2010/main" val="366838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1524000"/>
          </a:xfrm>
        </p:spPr>
        <p:txBody>
          <a:bodyPr>
            <a:normAutofit/>
          </a:bodyPr>
          <a:lstStyle/>
          <a:p>
            <a:r>
              <a:rPr lang="en-US" sz="3000" dirty="0"/>
              <a:t>Analytical calculation  (no corrugation</a:t>
            </a:r>
            <a:r>
              <a:rPr lang="en-US" sz="3000" dirty="0" smtClean="0"/>
              <a:t>): comparison between Inconel and Ceramic chamber</a:t>
            </a:r>
            <a:endParaRPr lang="en-GB" sz="3000" dirty="0"/>
          </a:p>
        </p:txBody>
      </p:sp>
      <p:sp>
        <p:nvSpPr>
          <p:cNvPr id="5" name="TextBox 4"/>
          <p:cNvSpPr txBox="1"/>
          <p:nvPr/>
        </p:nvSpPr>
        <p:spPr>
          <a:xfrm>
            <a:off x="2133600" y="6260068"/>
            <a:ext cx="4953000" cy="369332"/>
          </a:xfrm>
          <a:prstGeom prst="rect">
            <a:avLst/>
          </a:prstGeom>
          <a:solidFill>
            <a:srgbClr val="FFFF00"/>
          </a:solidFill>
        </p:spPr>
        <p:txBody>
          <a:bodyPr wrap="square" rtlCol="0">
            <a:spAutoFit/>
          </a:bodyPr>
          <a:lstStyle/>
          <a:p>
            <a:r>
              <a:rPr lang="en-US" dirty="0" smtClean="0"/>
              <a:t>Theoretical calculation made with the </a:t>
            </a:r>
            <a:r>
              <a:rPr lang="en-US" dirty="0" err="1" smtClean="0"/>
              <a:t>TLwall</a:t>
            </a:r>
            <a:r>
              <a:rPr lang="en-US" dirty="0" smtClean="0"/>
              <a:t> code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129" y="1600200"/>
            <a:ext cx="6367742" cy="4525963"/>
          </a:xfrm>
        </p:spPr>
      </p:pic>
    </p:spTree>
    <p:extLst>
      <p:ext uri="{BB962C8B-B14F-4D97-AF65-F5344CB8AC3E}">
        <p14:creationId xmlns:p14="http://schemas.microsoft.com/office/powerpoint/2010/main" val="335372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1929" y="1600200"/>
            <a:ext cx="6367742" cy="4525963"/>
          </a:xfrm>
        </p:spPr>
      </p:pic>
      <p:sp>
        <p:nvSpPr>
          <p:cNvPr id="2" name="Title 1"/>
          <p:cNvSpPr>
            <a:spLocks noGrp="1"/>
          </p:cNvSpPr>
          <p:nvPr>
            <p:ph type="title"/>
          </p:nvPr>
        </p:nvSpPr>
        <p:spPr/>
        <p:txBody>
          <a:bodyPr>
            <a:normAutofit fontScale="90000"/>
          </a:bodyPr>
          <a:lstStyle/>
          <a:p>
            <a:r>
              <a:rPr lang="en-US" dirty="0" smtClean="0"/>
              <a:t>Inconel undulated </a:t>
            </a:r>
            <a:r>
              <a:rPr lang="en-US" dirty="0"/>
              <a:t>chamber</a:t>
            </a:r>
            <a:r>
              <a:rPr lang="en-US" dirty="0" smtClean="0"/>
              <a:t>:</a:t>
            </a:r>
            <a:br>
              <a:rPr lang="en-US" dirty="0" smtClean="0"/>
            </a:br>
            <a:r>
              <a:rPr lang="en-US" dirty="0" smtClean="0"/>
              <a:t>CST Particle Studio simulation</a:t>
            </a:r>
            <a:endParaRPr lang="en-GB"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6105" t="14767" r="15552" b="13310"/>
          <a:stretch/>
        </p:blipFill>
        <p:spPr>
          <a:xfrm>
            <a:off x="2286000" y="3200400"/>
            <a:ext cx="2039114" cy="129701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153796795"/>
              </p:ext>
            </p:extLst>
          </p:nvPr>
        </p:nvGraphicFramePr>
        <p:xfrm>
          <a:off x="3048000" y="4724400"/>
          <a:ext cx="3302000" cy="482600"/>
        </p:xfrm>
        <a:graphic>
          <a:graphicData uri="http://schemas.openxmlformats.org/presentationml/2006/ole">
            <mc:AlternateContent xmlns:mc="http://schemas.openxmlformats.org/markup-compatibility/2006">
              <mc:Choice xmlns:v="urn:schemas-microsoft-com:vml" Requires="v">
                <p:oleObj spid="_x0000_s215118" name="Equation" r:id="rId5" imgW="1650960" imgH="241200" progId="Equation.3">
                  <p:embed/>
                </p:oleObj>
              </mc:Choice>
              <mc:Fallback>
                <p:oleObj name="Equation" r:id="rId5" imgW="1650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724400"/>
                        <a:ext cx="3302000" cy="48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219200" y="6336268"/>
            <a:ext cx="6858000" cy="369332"/>
          </a:xfrm>
          <a:prstGeom prst="rect">
            <a:avLst/>
          </a:prstGeom>
          <a:solidFill>
            <a:srgbClr val="FFFF00"/>
          </a:solidFill>
        </p:spPr>
        <p:txBody>
          <a:bodyPr wrap="square" rtlCol="0">
            <a:spAutoFit/>
          </a:bodyPr>
          <a:lstStyle/>
          <a:p>
            <a:r>
              <a:rPr lang="en-US" dirty="0" smtClean="0"/>
              <a:t>The impedance contribution of the corrugation seems to be negligible</a:t>
            </a:r>
            <a:endParaRPr lang="en-GB" dirty="0"/>
          </a:p>
        </p:txBody>
      </p:sp>
    </p:spTree>
    <p:extLst>
      <p:ext uri="{BB962C8B-B14F-4D97-AF65-F5344CB8AC3E}">
        <p14:creationId xmlns:p14="http://schemas.microsoft.com/office/powerpoint/2010/main" val="27130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PSB impedance model</a:t>
            </a:r>
          </a:p>
          <a:p>
            <a:pPr lvl="1"/>
            <a:r>
              <a:rPr lang="en-US" dirty="0" smtClean="0"/>
              <a:t>Contributions</a:t>
            </a:r>
          </a:p>
          <a:p>
            <a:pPr lvl="2"/>
            <a:r>
              <a:rPr lang="en-US" dirty="0" smtClean="0"/>
              <a:t>Indirect space charge</a:t>
            </a:r>
          </a:p>
          <a:p>
            <a:pPr lvl="2"/>
            <a:r>
              <a:rPr lang="en-US" dirty="0" smtClean="0"/>
              <a:t>Resistive wall</a:t>
            </a:r>
          </a:p>
          <a:p>
            <a:pPr lvl="2"/>
            <a:r>
              <a:rPr lang="en-US" dirty="0" smtClean="0"/>
              <a:t>PSB extraction kicker including cables</a:t>
            </a:r>
          </a:p>
          <a:p>
            <a:pPr lvl="2"/>
            <a:r>
              <a:rPr lang="en-US" dirty="0" smtClean="0"/>
              <a:t>Transitions</a:t>
            </a:r>
          </a:p>
          <a:p>
            <a:pPr lvl="1"/>
            <a:r>
              <a:rPr lang="en-US" dirty="0" smtClean="0"/>
              <a:t>Summary</a:t>
            </a:r>
          </a:p>
          <a:p>
            <a:r>
              <a:rPr lang="en-US" dirty="0" smtClean="0">
                <a:solidFill>
                  <a:srgbClr val="FF0000"/>
                </a:solidFill>
              </a:rPr>
              <a:t>Other devices studied</a:t>
            </a:r>
          </a:p>
          <a:p>
            <a:pPr lvl="1"/>
            <a:r>
              <a:rPr lang="en-US" dirty="0"/>
              <a:t>V</a:t>
            </a:r>
            <a:r>
              <a:rPr lang="en-US" dirty="0" smtClean="0"/>
              <a:t>acuum chamber of the new H- region</a:t>
            </a:r>
          </a:p>
          <a:p>
            <a:pPr lvl="1"/>
            <a:r>
              <a:rPr lang="en-US" dirty="0" err="1" smtClean="0">
                <a:solidFill>
                  <a:srgbClr val="FF0000"/>
                </a:solidFill>
              </a:rPr>
              <a:t>Finemet</a:t>
            </a:r>
            <a:r>
              <a:rPr lang="en-US" dirty="0" smtClean="0">
                <a:solidFill>
                  <a:srgbClr val="FF0000"/>
                </a:solidFill>
              </a:rPr>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607249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err="1" smtClean="0"/>
              <a:t>Finemet</a:t>
            </a:r>
            <a:r>
              <a:rPr lang="en-US" dirty="0" smtClean="0"/>
              <a:t> cavities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90600"/>
            <a:ext cx="8229600" cy="4331807"/>
          </a:xfrm>
        </p:spPr>
      </p:pic>
      <p:sp>
        <p:nvSpPr>
          <p:cNvPr id="5" name="TextBox 4"/>
          <p:cNvSpPr txBox="1"/>
          <p:nvPr/>
        </p:nvSpPr>
        <p:spPr>
          <a:xfrm>
            <a:off x="2057400" y="5486400"/>
            <a:ext cx="5410200" cy="369332"/>
          </a:xfrm>
          <a:prstGeom prst="rect">
            <a:avLst/>
          </a:prstGeom>
          <a:solidFill>
            <a:srgbClr val="FFFF00"/>
          </a:solidFill>
        </p:spPr>
        <p:txBody>
          <a:bodyPr wrap="square" rtlCol="0">
            <a:spAutoFit/>
          </a:bodyPr>
          <a:lstStyle/>
          <a:p>
            <a:r>
              <a:rPr lang="en-US" dirty="0" smtClean="0"/>
              <a:t>The impedance does not depend on the relativistic beta</a:t>
            </a:r>
            <a:endParaRPr lang="en-GB" dirty="0"/>
          </a:p>
        </p:txBody>
      </p:sp>
      <p:sp>
        <p:nvSpPr>
          <p:cNvPr id="6" name="Rectangle 5"/>
          <p:cNvSpPr/>
          <p:nvPr/>
        </p:nvSpPr>
        <p:spPr>
          <a:xfrm>
            <a:off x="2438400" y="6059269"/>
            <a:ext cx="4572000" cy="646331"/>
          </a:xfrm>
          <a:prstGeom prst="rect">
            <a:avLst/>
          </a:prstGeom>
          <a:ln w="38100">
            <a:solidFill>
              <a:schemeClr val="tx1"/>
            </a:solidFill>
          </a:ln>
        </p:spPr>
        <p:txBody>
          <a:bodyPr>
            <a:spAutoFit/>
          </a:bodyPr>
          <a:lstStyle/>
          <a:p>
            <a:r>
              <a:rPr lang="fr-CH" dirty="0"/>
              <a:t>S. Persichelli et al., </a:t>
            </a:r>
            <a:r>
              <a:rPr lang="fr-CH" i="1" dirty="0" err="1"/>
              <a:t>Finemet</a:t>
            </a:r>
            <a:r>
              <a:rPr lang="fr-CH" i="1" dirty="0"/>
              <a:t> </a:t>
            </a:r>
            <a:r>
              <a:rPr lang="fr-CH" i="1" dirty="0" err="1"/>
              <a:t>cavities</a:t>
            </a:r>
            <a:r>
              <a:rPr lang="fr-CH" i="1" dirty="0"/>
              <a:t> </a:t>
            </a:r>
            <a:r>
              <a:rPr lang="fr-CH" i="1" dirty="0" err="1"/>
              <a:t>impedance</a:t>
            </a:r>
            <a:r>
              <a:rPr lang="fr-CH" i="1" dirty="0"/>
              <a:t> </a:t>
            </a:r>
            <a:r>
              <a:rPr lang="fr-CH" i="1" dirty="0" err="1"/>
              <a:t>studies</a:t>
            </a:r>
            <a:r>
              <a:rPr lang="fr-CH" dirty="0"/>
              <a:t>, CERN-ACC-NOTE-2013-0033, 2013.</a:t>
            </a:r>
            <a:endParaRPr lang="en-GB" dirty="0"/>
          </a:p>
        </p:txBody>
      </p:sp>
      <p:pic>
        <p:nvPicPr>
          <p:cNvPr id="235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2038350"/>
            <a:ext cx="43719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781425" y="1853684"/>
            <a:ext cx="3200400" cy="369332"/>
          </a:xfrm>
          <a:prstGeom prst="rect">
            <a:avLst/>
          </a:prstGeom>
          <a:noFill/>
        </p:spPr>
        <p:txBody>
          <a:bodyPr wrap="square" rtlCol="0">
            <a:spAutoFit/>
          </a:bodyPr>
          <a:lstStyle/>
          <a:p>
            <a:r>
              <a:rPr lang="en-US" dirty="0" smtClean="0"/>
              <a:t>Ps and PSB cell cavity</a:t>
            </a:r>
            <a:endParaRPr lang="en-GB" dirty="0"/>
          </a:p>
        </p:txBody>
      </p:sp>
    </p:spTree>
    <p:extLst>
      <p:ext uri="{BB962C8B-B14F-4D97-AF65-F5344CB8AC3E}">
        <p14:creationId xmlns:p14="http://schemas.microsoft.com/office/powerpoint/2010/main" val="32268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PSB impedance model</a:t>
            </a:r>
          </a:p>
          <a:p>
            <a:pPr lvl="1"/>
            <a:r>
              <a:rPr lang="en-US" dirty="0" smtClean="0"/>
              <a:t>Contributions</a:t>
            </a:r>
          </a:p>
          <a:p>
            <a:pPr lvl="2"/>
            <a:r>
              <a:rPr lang="en-US" dirty="0" smtClean="0"/>
              <a:t>Indirect space charge</a:t>
            </a:r>
          </a:p>
          <a:p>
            <a:pPr lvl="2"/>
            <a:r>
              <a:rPr lang="en-US" dirty="0" smtClean="0"/>
              <a:t>Resistive wall</a:t>
            </a:r>
          </a:p>
          <a:p>
            <a:pPr lvl="2"/>
            <a:r>
              <a:rPr lang="en-US" dirty="0" smtClean="0"/>
              <a:t>PSB extraction kicker including cables</a:t>
            </a:r>
          </a:p>
          <a:p>
            <a:pPr lvl="2"/>
            <a:r>
              <a:rPr lang="en-US" dirty="0" smtClean="0"/>
              <a:t>Transitions</a:t>
            </a:r>
          </a:p>
          <a:p>
            <a:pPr lvl="1"/>
            <a:r>
              <a:rPr lang="en-US" dirty="0" smtClean="0"/>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solidFill>
                  <a:srgbClr val="FF0000"/>
                </a:solidFill>
              </a:rPr>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841474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GB" dirty="0"/>
          </a:p>
        </p:txBody>
      </p:sp>
      <p:sp>
        <p:nvSpPr>
          <p:cNvPr id="3" name="Content Placeholder 2"/>
          <p:cNvSpPr>
            <a:spLocks noGrp="1"/>
          </p:cNvSpPr>
          <p:nvPr>
            <p:ph idx="1"/>
          </p:nvPr>
        </p:nvSpPr>
        <p:spPr>
          <a:xfrm>
            <a:off x="457200" y="1752600"/>
            <a:ext cx="8229600" cy="4525963"/>
          </a:xfrm>
        </p:spPr>
        <p:txBody>
          <a:bodyPr>
            <a:normAutofit/>
          </a:bodyPr>
          <a:lstStyle/>
          <a:p>
            <a:pPr algn="just"/>
            <a:r>
              <a:rPr lang="en-GB" dirty="0" smtClean="0"/>
              <a:t>CST </a:t>
            </a:r>
            <a:r>
              <a:rPr lang="en-GB" dirty="0"/>
              <a:t>3D EM simulations will be used to continue characterizing the PSB devices in terms of </a:t>
            </a:r>
            <a:r>
              <a:rPr lang="en-GB" dirty="0" smtClean="0"/>
              <a:t>impedance</a:t>
            </a:r>
          </a:p>
          <a:p>
            <a:pPr algn="just"/>
            <a:r>
              <a:rPr lang="en-US" dirty="0" smtClean="0"/>
              <a:t>Refinement of the calculation of the indirect space charge impedance</a:t>
            </a:r>
          </a:p>
          <a:p>
            <a:r>
              <a:rPr lang="en-US" dirty="0" smtClean="0"/>
              <a:t>Longitudinal impedance model</a:t>
            </a:r>
            <a:endParaRPr lang="en-GB" dirty="0"/>
          </a:p>
        </p:txBody>
      </p:sp>
    </p:spTree>
    <p:extLst>
      <p:ext uri="{BB962C8B-B14F-4D97-AF65-F5344CB8AC3E}">
        <p14:creationId xmlns:p14="http://schemas.microsoft.com/office/powerpoint/2010/main" val="1290315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67000"/>
            <a:ext cx="8229600" cy="1143000"/>
          </a:xfrm>
        </p:spPr>
        <p:txBody>
          <a:bodyPr/>
          <a:lstStyle/>
          <a:p>
            <a:r>
              <a:rPr lang="en-US" dirty="0" smtClean="0">
                <a:solidFill>
                  <a:srgbClr val="FF0000"/>
                </a:solidFill>
              </a:rPr>
              <a:t>Thank you for your attention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507"/>
          <a:stretch/>
        </p:blipFill>
        <p:spPr>
          <a:xfrm>
            <a:off x="371061" y="3581400"/>
            <a:ext cx="3896139" cy="2837143"/>
          </a:xfrm>
          <a:prstGeom prst="rect">
            <a:avLst/>
          </a:prstGeom>
        </p:spPr>
      </p:pic>
      <p:grpSp>
        <p:nvGrpSpPr>
          <p:cNvPr id="9" name="Group 6"/>
          <p:cNvGrpSpPr/>
          <p:nvPr/>
        </p:nvGrpSpPr>
        <p:grpSpPr>
          <a:xfrm>
            <a:off x="525087" y="802178"/>
            <a:ext cx="3970713" cy="2169622"/>
            <a:chOff x="1600200" y="1752600"/>
            <a:chExt cx="3970713" cy="2169622"/>
          </a:xfrm>
        </p:grpSpPr>
        <p:pic>
          <p:nvPicPr>
            <p:cNvPr id="10" name="Content Placeholder 3" descr="MOPS070f1.tif"/>
            <p:cNvPicPr>
              <a:picLocks noChangeAspect="1"/>
            </p:cNvPicPr>
            <p:nvPr/>
          </p:nvPicPr>
          <p:blipFill>
            <a:blip r:embed="rId4" cstate="print"/>
            <a:srcRect r="66713"/>
            <a:stretch>
              <a:fillRect/>
            </a:stretch>
          </p:blipFill>
          <p:spPr>
            <a:xfrm>
              <a:off x="1600200" y="1752600"/>
              <a:ext cx="1981200" cy="2169622"/>
            </a:xfrm>
            <a:prstGeom prst="rect">
              <a:avLst/>
            </a:prstGeom>
          </p:spPr>
        </p:pic>
        <p:pic>
          <p:nvPicPr>
            <p:cNvPr id="11" name="Content Placeholder 3" descr="MOPS070f1.tif"/>
            <p:cNvPicPr>
              <a:picLocks noChangeAspect="1"/>
            </p:cNvPicPr>
            <p:nvPr/>
          </p:nvPicPr>
          <p:blipFill>
            <a:blip r:embed="rId4" cstate="print"/>
            <a:srcRect l="66574"/>
            <a:stretch>
              <a:fillRect/>
            </a:stretch>
          </p:blipFill>
          <p:spPr>
            <a:xfrm>
              <a:off x="3581400" y="1752600"/>
              <a:ext cx="1989513" cy="2169622"/>
            </a:xfrm>
            <a:prstGeom prst="rect">
              <a:avLst/>
            </a:prstGeom>
          </p:spPr>
        </p:pic>
      </p:grpSp>
      <p:sp>
        <p:nvSpPr>
          <p:cNvPr id="12" name="TextBox 11"/>
          <p:cNvSpPr txBox="1"/>
          <p:nvPr/>
        </p:nvSpPr>
        <p:spPr>
          <a:xfrm>
            <a:off x="1209261" y="3171700"/>
            <a:ext cx="2514600" cy="369332"/>
          </a:xfrm>
          <a:prstGeom prst="rect">
            <a:avLst/>
          </a:prstGeom>
          <a:pattFill prst="pct60">
            <a:fgClr>
              <a:srgbClr val="00F26D"/>
            </a:fgClr>
            <a:bgClr>
              <a:schemeClr val="bg1"/>
            </a:bgClr>
          </a:pattFill>
          <a:ln w="38100">
            <a:solidFill>
              <a:srgbClr val="0505CB"/>
            </a:solidFill>
            <a:prstDash val="sysDot"/>
          </a:ln>
        </p:spPr>
        <p:txBody>
          <a:bodyPr wrap="square" rtlCol="0">
            <a:spAutoFit/>
          </a:bodyPr>
          <a:lstStyle/>
          <a:p>
            <a:r>
              <a:rPr lang="fr-CH" b="1" dirty="0" err="1" smtClean="0"/>
              <a:t>Theoretical</a:t>
            </a:r>
            <a:r>
              <a:rPr lang="fr-CH" b="1" dirty="0" smtClean="0"/>
              <a:t> estimation</a:t>
            </a:r>
            <a:endParaRPr lang="fr-CH" b="1" dirty="0"/>
          </a:p>
        </p:txBody>
      </p:sp>
      <p:sp>
        <p:nvSpPr>
          <p:cNvPr id="15" name="TextBox 14"/>
          <p:cNvSpPr txBox="1"/>
          <p:nvPr/>
        </p:nvSpPr>
        <p:spPr>
          <a:xfrm>
            <a:off x="4648200" y="838200"/>
            <a:ext cx="4423756" cy="2031325"/>
          </a:xfrm>
          <a:prstGeom prst="rect">
            <a:avLst/>
          </a:prstGeom>
          <a:solidFill>
            <a:srgbClr val="66FFFF"/>
          </a:solidFill>
        </p:spPr>
        <p:txBody>
          <a:bodyPr wrap="square" rtlCol="0">
            <a:spAutoFit/>
          </a:bodyPr>
          <a:lstStyle/>
          <a:p>
            <a:pPr algn="just"/>
            <a:r>
              <a:rPr lang="en-US" dirty="0" smtClean="0"/>
              <a:t>The C-Magnet model can support a TEM propagation</a:t>
            </a:r>
          </a:p>
          <a:p>
            <a:pPr algn="ctr"/>
            <a:r>
              <a:rPr lang="en-US" b="1" dirty="0"/>
              <a:t>Expectation</a:t>
            </a:r>
          </a:p>
          <a:p>
            <a:pPr algn="just"/>
            <a:r>
              <a:rPr lang="en-US" dirty="0" smtClean="0"/>
              <a:t>The TEM mode plays a role when the penetration depth in the ferrite becomes comparable to the magnetic circuit length (below few hundred MHz). </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9686" y="3605357"/>
            <a:ext cx="4075714" cy="2837143"/>
          </a:xfrm>
          <a:prstGeom prst="rect">
            <a:avLst/>
          </a:prstGeom>
        </p:spPr>
      </p:pic>
      <p:sp>
        <p:nvSpPr>
          <p:cNvPr id="17" name="TextBox 16"/>
          <p:cNvSpPr txBox="1"/>
          <p:nvPr/>
        </p:nvSpPr>
        <p:spPr>
          <a:xfrm>
            <a:off x="5334000" y="3159825"/>
            <a:ext cx="3200400" cy="369332"/>
          </a:xfrm>
          <a:prstGeom prst="rect">
            <a:avLst/>
          </a:prstGeom>
          <a:pattFill prst="pct60">
            <a:fgClr>
              <a:srgbClr val="00F26D"/>
            </a:fgClr>
            <a:bgClr>
              <a:schemeClr val="bg1"/>
            </a:bgClr>
          </a:pattFill>
          <a:ln w="38100">
            <a:solidFill>
              <a:srgbClr val="0505CB"/>
            </a:solidFill>
            <a:prstDash val="sysDot"/>
          </a:ln>
        </p:spPr>
        <p:txBody>
          <a:bodyPr wrap="square" rtlCol="0">
            <a:spAutoFit/>
          </a:bodyPr>
          <a:lstStyle/>
          <a:p>
            <a:r>
              <a:rPr lang="fr-CH" b="1" dirty="0" smtClean="0"/>
              <a:t>CST </a:t>
            </a:r>
            <a:r>
              <a:rPr lang="fr-CH" b="1" dirty="0" err="1" smtClean="0"/>
              <a:t>Particle</a:t>
            </a:r>
            <a:r>
              <a:rPr lang="fr-CH" b="1" dirty="0" smtClean="0"/>
              <a:t> Studio simulations</a:t>
            </a:r>
            <a:endParaRPr lang="fr-CH" b="1" dirty="0"/>
          </a:p>
        </p:txBody>
      </p:sp>
      <p:sp>
        <p:nvSpPr>
          <p:cNvPr id="18" name="Oval 17"/>
          <p:cNvSpPr/>
          <p:nvPr/>
        </p:nvSpPr>
        <p:spPr>
          <a:xfrm>
            <a:off x="5410200" y="3851700"/>
            <a:ext cx="1828800" cy="2057400"/>
          </a:xfrm>
          <a:prstGeom prst="ellipse">
            <a:avLst/>
          </a:prstGeom>
          <a:noFill/>
          <a:ln w="38100">
            <a:solidFill>
              <a:srgbClr val="0505C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9" name="Straight Arrow Connector 18"/>
          <p:cNvCxnSpPr>
            <a:stCxn id="18" idx="4"/>
            <a:endCxn id="20" idx="0"/>
          </p:cNvCxnSpPr>
          <p:nvPr/>
        </p:nvCxnSpPr>
        <p:spPr>
          <a:xfrm flipH="1">
            <a:off x="6172200" y="59091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5800" y="6442500"/>
            <a:ext cx="3352800" cy="369332"/>
          </a:xfrm>
          <a:prstGeom prst="rect">
            <a:avLst/>
          </a:prstGeom>
          <a:pattFill prst="pct60">
            <a:fgClr>
              <a:srgbClr val="00F26D"/>
            </a:fgClr>
            <a:bgClr>
              <a:schemeClr val="bg1"/>
            </a:bgClr>
          </a:pattFill>
        </p:spPr>
        <p:txBody>
          <a:bodyPr wrap="square" rtlCol="0">
            <a:spAutoFit/>
          </a:bodyPr>
          <a:lstStyle/>
          <a:p>
            <a:r>
              <a:rPr lang="fr-CH" b="1" dirty="0" err="1" smtClean="0"/>
              <a:t>Peak</a:t>
            </a:r>
            <a:r>
              <a:rPr lang="fr-CH" b="1" dirty="0" smtClean="0"/>
              <a:t> due to the TEM propagation </a:t>
            </a:r>
            <a:endParaRPr lang="fr-CH" b="1" dirty="0"/>
          </a:p>
        </p:txBody>
      </p:sp>
      <p:sp>
        <p:nvSpPr>
          <p:cNvPr id="4" name="Rectangle 3"/>
          <p:cNvSpPr/>
          <p:nvPr/>
        </p:nvSpPr>
        <p:spPr>
          <a:xfrm>
            <a:off x="1981200" y="3792050"/>
            <a:ext cx="1371600" cy="21753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5386450" y="3810000"/>
            <a:ext cx="1776350" cy="23241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Title 1"/>
          <p:cNvSpPr txBox="1">
            <a:spLocks/>
          </p:cNvSpPr>
          <p:nvPr/>
        </p:nvSpPr>
        <p:spPr>
          <a:xfrm>
            <a:off x="381000" y="76200"/>
            <a:ext cx="8610600" cy="685799"/>
          </a:xfrm>
          <a:prstGeom prst="rect">
            <a:avLst/>
          </a:prstGeom>
          <a:gradFill flip="none" rotWithShape="1">
            <a:gsLst>
              <a:gs pos="29000">
                <a:schemeClr val="tx1"/>
              </a:gs>
              <a:gs pos="50000">
                <a:srgbClr val="002060"/>
              </a:gs>
              <a:gs pos="100000">
                <a:schemeClr val="tx1"/>
              </a:gs>
            </a:gsLst>
            <a:path path="rect">
              <a:fillToRect l="100000" t="100000"/>
            </a:path>
            <a:tileRect r="-100000" b="-100000"/>
          </a:gradFill>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C-magnet: driving horizontal </a:t>
            </a:r>
            <a:r>
              <a:rPr lang="en-US" sz="3600" dirty="0" smtClean="0">
                <a:solidFill>
                  <a:schemeClr val="bg1"/>
                </a:solidFill>
              </a:rPr>
              <a:t>impedance</a:t>
            </a:r>
            <a:endParaRPr lang="en-GB" sz="3600" dirty="0">
              <a:solidFill>
                <a:schemeClr val="bg1"/>
              </a:solidFill>
            </a:endParaRPr>
          </a:p>
        </p:txBody>
      </p:sp>
    </p:spTree>
    <p:extLst>
      <p:ext uri="{BB962C8B-B14F-4D97-AF65-F5344CB8AC3E}">
        <p14:creationId xmlns:p14="http://schemas.microsoft.com/office/powerpoint/2010/main" val="233889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P spid="20" grpId="0" animBg="1"/>
      <p:bldP spid="4"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2450068"/>
            <a:ext cx="5791200" cy="369332"/>
          </a:xfrm>
          <a:prstGeom prst="rect">
            <a:avLst/>
          </a:prstGeom>
          <a:solidFill>
            <a:srgbClr val="FFC000"/>
          </a:solidFill>
          <a:ln>
            <a:solidFill>
              <a:srgbClr val="00B050"/>
            </a:solidFill>
          </a:ln>
        </p:spPr>
        <p:txBody>
          <a:bodyPr wrap="square" rtlCol="0">
            <a:spAutoFit/>
          </a:bodyPr>
          <a:lstStyle/>
          <a:p>
            <a:pPr algn="just"/>
            <a:r>
              <a:rPr lang="en-US" dirty="0" smtClean="0"/>
              <a:t>      is the impedance calculated using the </a:t>
            </a:r>
            <a:r>
              <a:rPr lang="en-US" dirty="0" err="1" smtClean="0"/>
              <a:t>Tsutsui</a:t>
            </a:r>
            <a:r>
              <a:rPr lang="en-US" dirty="0" smtClean="0"/>
              <a:t> formalism</a:t>
            </a:r>
          </a:p>
        </p:txBody>
      </p:sp>
      <p:graphicFrame>
        <p:nvGraphicFramePr>
          <p:cNvPr id="2051" name="Object 3"/>
          <p:cNvGraphicFramePr>
            <a:graphicFrameLocks noChangeAspect="1"/>
          </p:cNvGraphicFramePr>
          <p:nvPr>
            <p:extLst>
              <p:ext uri="{D42A27DB-BD31-4B8C-83A1-F6EECF244321}">
                <p14:modId xmlns:p14="http://schemas.microsoft.com/office/powerpoint/2010/main" val="3773322534"/>
              </p:ext>
            </p:extLst>
          </p:nvPr>
        </p:nvGraphicFramePr>
        <p:xfrm>
          <a:off x="1632502" y="2472809"/>
          <a:ext cx="361950" cy="323850"/>
        </p:xfrm>
        <a:graphic>
          <a:graphicData uri="http://schemas.openxmlformats.org/presentationml/2006/ole">
            <mc:AlternateContent xmlns:mc="http://schemas.openxmlformats.org/markup-compatibility/2006">
              <mc:Choice xmlns:v="urn:schemas-microsoft-com:vml" Requires="v">
                <p:oleObj spid="_x0000_s217326" name="Equation" r:id="rId3" imgW="241200" imgH="215640" progId="Equation.3">
                  <p:embed/>
                </p:oleObj>
              </mc:Choice>
              <mc:Fallback>
                <p:oleObj name="Equation" r:id="rId3" imgW="241200" imgH="215640" progId="Equation.3">
                  <p:embed/>
                  <p:pic>
                    <p:nvPicPr>
                      <p:cNvPr id="0" name=""/>
                      <p:cNvPicPr>
                        <a:picLocks noChangeAspect="1" noChangeArrowheads="1"/>
                      </p:cNvPicPr>
                      <p:nvPr/>
                    </p:nvPicPr>
                    <p:blipFill>
                      <a:blip r:embed="rId4"/>
                      <a:srcRect/>
                      <a:stretch>
                        <a:fillRect/>
                      </a:stretch>
                    </p:blipFill>
                    <p:spPr bwMode="auto">
                      <a:xfrm>
                        <a:off x="1632502" y="2472809"/>
                        <a:ext cx="361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68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1352550"/>
            <a:ext cx="30384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895600"/>
            <a:ext cx="4297391" cy="2086354"/>
          </a:xfrm>
          <a:prstGeom prst="rect">
            <a:avLst/>
          </a:prstGeom>
          <a:noFill/>
        </p:spPr>
      </p:pic>
      <p:pic>
        <p:nvPicPr>
          <p:cNvPr id="14" name="Picture 13" descr="CMagsolo.tif"/>
          <p:cNvPicPr>
            <a:picLocks noChangeAspect="1"/>
          </p:cNvPicPr>
          <p:nvPr/>
        </p:nvPicPr>
        <p:blipFill>
          <a:blip r:embed="rId7" cstate="print"/>
          <a:stretch>
            <a:fillRect/>
          </a:stretch>
        </p:blipFill>
        <p:spPr>
          <a:xfrm>
            <a:off x="6858000" y="1057656"/>
            <a:ext cx="1499616" cy="1474013"/>
          </a:xfrm>
          <a:prstGeom prst="rect">
            <a:avLst/>
          </a:prstGeom>
        </p:spPr>
      </p:pic>
      <p:sp>
        <p:nvSpPr>
          <p:cNvPr id="21" name="Text Box 204"/>
          <p:cNvSpPr txBox="1">
            <a:spLocks noChangeArrowheads="1"/>
          </p:cNvSpPr>
          <p:nvPr/>
        </p:nvSpPr>
        <p:spPr bwMode="auto">
          <a:xfrm>
            <a:off x="12351327" y="9540012"/>
            <a:ext cx="2160270" cy="584775"/>
          </a:xfrm>
          <a:prstGeom prst="rect">
            <a:avLst/>
          </a:prstGeom>
          <a:noFill/>
          <a:ln w="9525">
            <a:solidFill>
              <a:srgbClr val="00B0F0"/>
            </a:solidFill>
            <a:miter lim="800000"/>
            <a:headEnd/>
            <a:tailEnd/>
          </a:ln>
          <a:effectLst/>
        </p:spPr>
        <p:txBody>
          <a:bodyPr wrap="square">
            <a:spAutoFit/>
          </a:bodyPr>
          <a:lstStyle/>
          <a:p>
            <a:pPr algn="ctr" defTabSz="4176713"/>
            <a:r>
              <a:rPr lang="en-US" sz="1600" dirty="0" smtClean="0"/>
              <a:t>Constant horizontal impedance</a:t>
            </a:r>
          </a:p>
        </p:txBody>
      </p:sp>
      <p:sp>
        <p:nvSpPr>
          <p:cNvPr id="24" name="Rectangle 23"/>
          <p:cNvSpPr/>
          <p:nvPr/>
        </p:nvSpPr>
        <p:spPr bwMode="auto">
          <a:xfrm>
            <a:off x="12183786" y="10316391"/>
            <a:ext cx="2520315" cy="951657"/>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graphicFrame>
        <p:nvGraphicFramePr>
          <p:cNvPr id="25" name="Object 32"/>
          <p:cNvGraphicFramePr>
            <a:graphicFrameLocks noChangeAspect="1"/>
          </p:cNvGraphicFramePr>
          <p:nvPr>
            <p:extLst>
              <p:ext uri="{D42A27DB-BD31-4B8C-83A1-F6EECF244321}">
                <p14:modId xmlns:p14="http://schemas.microsoft.com/office/powerpoint/2010/main" val="2234060724"/>
              </p:ext>
            </p:extLst>
          </p:nvPr>
        </p:nvGraphicFramePr>
        <p:xfrm>
          <a:off x="12643844" y="7500057"/>
          <a:ext cx="1700212" cy="714375"/>
        </p:xfrm>
        <a:graphic>
          <a:graphicData uri="http://schemas.openxmlformats.org/presentationml/2006/ole">
            <mc:AlternateContent xmlns:mc="http://schemas.openxmlformats.org/markup-compatibility/2006">
              <mc:Choice xmlns:v="urn:schemas-microsoft-com:vml" Requires="v">
                <p:oleObj spid="_x0000_s217327" name="Equation" r:id="rId8" imgW="838080" imgH="355320" progId="Equation.3">
                  <p:embed/>
                </p:oleObj>
              </mc:Choice>
              <mc:Fallback>
                <p:oleObj name="Equation" r:id="rId8" imgW="838080" imgH="355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43844" y="7500057"/>
                        <a:ext cx="170021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34"/>
          <p:cNvGraphicFramePr>
            <a:graphicFrameLocks noChangeAspect="1"/>
          </p:cNvGraphicFramePr>
          <p:nvPr>
            <p:extLst>
              <p:ext uri="{D42A27DB-BD31-4B8C-83A1-F6EECF244321}">
                <p14:modId xmlns:p14="http://schemas.microsoft.com/office/powerpoint/2010/main" val="3839632072"/>
              </p:ext>
            </p:extLst>
          </p:nvPr>
        </p:nvGraphicFramePr>
        <p:xfrm>
          <a:off x="13003889" y="8580192"/>
          <a:ext cx="1057275" cy="714375"/>
        </p:xfrm>
        <a:graphic>
          <a:graphicData uri="http://schemas.openxmlformats.org/presentationml/2006/ole">
            <mc:AlternateContent xmlns:mc="http://schemas.openxmlformats.org/markup-compatibility/2006">
              <mc:Choice xmlns:v="urn:schemas-microsoft-com:vml" Requires="v">
                <p:oleObj spid="_x0000_s217328" name="Equation" r:id="rId10" imgW="520560" imgH="355320" progId="Equation.3">
                  <p:embed/>
                </p:oleObj>
              </mc:Choice>
              <mc:Fallback>
                <p:oleObj name="Equation" r:id="rId10" imgW="520560" imgH="3553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03889" y="8580192"/>
                        <a:ext cx="10572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40"/>
          <p:cNvGraphicFramePr>
            <a:graphicFrameLocks noChangeAspect="1"/>
          </p:cNvGraphicFramePr>
          <p:nvPr>
            <p:extLst>
              <p:ext uri="{D42A27DB-BD31-4B8C-83A1-F6EECF244321}">
                <p14:modId xmlns:p14="http://schemas.microsoft.com/office/powerpoint/2010/main" val="3553361732"/>
              </p:ext>
            </p:extLst>
          </p:nvPr>
        </p:nvGraphicFramePr>
        <p:xfrm>
          <a:off x="12264113" y="10356354"/>
          <a:ext cx="2439988" cy="812800"/>
        </p:xfrm>
        <a:graphic>
          <a:graphicData uri="http://schemas.openxmlformats.org/presentationml/2006/ole">
            <mc:AlternateContent xmlns:mc="http://schemas.openxmlformats.org/markup-compatibility/2006">
              <mc:Choice xmlns:v="urn:schemas-microsoft-com:vml" Requires="v">
                <p:oleObj spid="_x0000_s217329" name="Equation" r:id="rId12" imgW="1231366" imgH="406224" progId="Equation.3">
                  <p:embed/>
                </p:oleObj>
              </mc:Choice>
              <mc:Fallback>
                <p:oleObj name="Equation" r:id="rId12" imgW="1231366" imgH="40622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64113" y="10356354"/>
                        <a:ext cx="2439988"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6855" name="Picture 23"/>
          <p:cNvPicPr>
            <a:picLocks noChangeAspect="1" noChangeArrowheads="1"/>
          </p:cNvPicPr>
          <p:nvPr/>
        </p:nvPicPr>
        <p:blipFill rotWithShape="1">
          <a:blip r:embed="rId14">
            <a:extLst>
              <a:ext uri="{28A0092B-C50C-407E-A947-70E740481C1C}">
                <a14:useLocalDpi xmlns:a14="http://schemas.microsoft.com/office/drawing/2010/main" val="0"/>
              </a:ext>
            </a:extLst>
          </a:blip>
          <a:srcRect l="-1816" t="-8353" r="-1264" b="-8283"/>
          <a:stretch/>
        </p:blipFill>
        <p:spPr bwMode="auto">
          <a:xfrm>
            <a:off x="149087" y="5105400"/>
            <a:ext cx="8918713" cy="1723646"/>
          </a:xfrm>
          <a:prstGeom prst="rect">
            <a:avLst/>
          </a:prstGeom>
          <a:pattFill prst="lgConfetti">
            <a:fgClr>
              <a:srgbClr val="FDD3F4"/>
            </a:fgClr>
            <a:bgClr>
              <a:schemeClr val="bg1"/>
            </a:bgClr>
          </a:pattFill>
          <a:ln w="25400">
            <a:noFill/>
          </a:ln>
          <a:effectLst/>
        </p:spPr>
      </p:pic>
      <p:pic>
        <p:nvPicPr>
          <p:cNvPr id="376856"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3024187"/>
            <a:ext cx="3249613" cy="1090613"/>
          </a:xfrm>
          <a:prstGeom prst="rect">
            <a:avLst/>
          </a:prstGeom>
          <a:solidFill>
            <a:srgbClr val="FFFF00"/>
          </a:solidFill>
          <a:ln w="9525">
            <a:solidFill>
              <a:schemeClr val="tx1"/>
            </a:solidFill>
            <a:miter lim="800000"/>
            <a:headEnd/>
            <a:tailEnd/>
          </a:ln>
          <a:effectLst/>
        </p:spPr>
      </p:pic>
      <p:pic>
        <p:nvPicPr>
          <p:cNvPr id="376861"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5950" y="4267200"/>
            <a:ext cx="1695450" cy="714375"/>
          </a:xfrm>
          <a:prstGeom prst="rect">
            <a:avLst/>
          </a:prstGeom>
          <a:solidFill>
            <a:schemeClr val="bg1"/>
          </a:solidFill>
          <a:ln>
            <a:noFill/>
          </a:ln>
          <a:effectLst/>
        </p:spPr>
      </p:pic>
      <p:pic>
        <p:nvPicPr>
          <p:cNvPr id="376862" name="Picture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0" y="4267200"/>
            <a:ext cx="1057275" cy="714375"/>
          </a:xfrm>
          <a:prstGeom prst="rect">
            <a:avLst/>
          </a:prstGeom>
          <a:solidFill>
            <a:schemeClr val="bg1"/>
          </a:solidFill>
          <a:ln>
            <a:noFill/>
          </a:ln>
          <a:effectLst/>
        </p:spPr>
      </p:pic>
      <p:sp>
        <p:nvSpPr>
          <p:cNvPr id="19" name="Title 1"/>
          <p:cNvSpPr txBox="1">
            <a:spLocks/>
          </p:cNvSpPr>
          <p:nvPr/>
        </p:nvSpPr>
        <p:spPr>
          <a:xfrm>
            <a:off x="304800" y="152400"/>
            <a:ext cx="8610600" cy="685799"/>
          </a:xfrm>
          <a:prstGeom prst="rect">
            <a:avLst/>
          </a:prstGeom>
          <a:gradFill flip="none" rotWithShape="1">
            <a:gsLst>
              <a:gs pos="29000">
                <a:schemeClr val="tx1"/>
              </a:gs>
              <a:gs pos="50000">
                <a:srgbClr val="002060"/>
              </a:gs>
              <a:gs pos="100000">
                <a:schemeClr val="tx1"/>
              </a:gs>
            </a:gsLst>
            <a:path path="rect">
              <a:fillToRect l="100000" t="100000"/>
            </a:path>
            <a:tileRect r="-100000" b="-100000"/>
          </a:gradFill>
          <a:effectLst/>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A theoretical calculation for the C-Magnet model</a:t>
            </a:r>
            <a:endParaRPr lang="en-GB" sz="4000" dirty="0">
              <a:solidFill>
                <a:schemeClr val="bg1"/>
              </a:solidFill>
            </a:endParaRPr>
          </a:p>
        </p:txBody>
      </p:sp>
    </p:spTree>
    <p:extLst>
      <p:ext uri="{BB962C8B-B14F-4D97-AF65-F5344CB8AC3E}">
        <p14:creationId xmlns:p14="http://schemas.microsoft.com/office/powerpoint/2010/main" val="26727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68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68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68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6855"/>
                                        </p:tgtEl>
                                        <p:attrNameLst>
                                          <p:attrName>style.visibility</p:attrName>
                                        </p:attrNameLst>
                                      </p:cBhvr>
                                      <p:to>
                                        <p:strVal val="visible"/>
                                      </p:to>
                                    </p:set>
                                    <p:anim calcmode="lin" valueType="num">
                                      <p:cBhvr additive="base">
                                        <p:cTn id="25" dur="500" fill="hold"/>
                                        <p:tgtEl>
                                          <p:spTgt spid="376855"/>
                                        </p:tgtEl>
                                        <p:attrNameLst>
                                          <p:attrName>ppt_x</p:attrName>
                                        </p:attrNameLst>
                                      </p:cBhvr>
                                      <p:tavLst>
                                        <p:tav tm="0">
                                          <p:val>
                                            <p:strVal val="#ppt_x"/>
                                          </p:val>
                                        </p:tav>
                                        <p:tav tm="100000">
                                          <p:val>
                                            <p:strVal val="#ppt_x"/>
                                          </p:val>
                                        </p:tav>
                                      </p:tavLst>
                                    </p:anim>
                                    <p:anim calcmode="lin" valueType="num">
                                      <p:cBhvr additive="base">
                                        <p:cTn id="26" dur="500" fill="hold"/>
                                        <p:tgtEl>
                                          <p:spTgt spid="376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5269468"/>
            <a:ext cx="7162800" cy="369332"/>
          </a:xfrm>
          <a:prstGeom prst="rect">
            <a:avLst/>
          </a:prstGeom>
          <a:noFill/>
          <a:ln>
            <a:solidFill>
              <a:srgbClr val="FF00FF"/>
            </a:solidFill>
          </a:ln>
        </p:spPr>
        <p:txBody>
          <a:bodyPr wrap="square" rtlCol="0">
            <a:spAutoFit/>
          </a:bodyPr>
          <a:lstStyle/>
          <a:p>
            <a:r>
              <a:rPr lang="en-US" b="1" dirty="0" smtClean="0"/>
              <a:t>The theoretical predictions and simulations show a very good agreement</a:t>
            </a:r>
            <a:endParaRPr lang="en-US" dirty="0"/>
          </a:p>
        </p:txBody>
      </p:sp>
      <p:pic>
        <p:nvPicPr>
          <p:cNvPr id="7" name="Content Placeholder 6" descr="dipolar_MKP_SNZ.tif"/>
          <p:cNvPicPr>
            <a:picLocks noGrp="1" noChangeAspect="1"/>
          </p:cNvPicPr>
          <p:nvPr>
            <p:ph idx="1"/>
          </p:nvPr>
        </p:nvPicPr>
        <p:blipFill>
          <a:blip r:embed="rId2" cstate="print"/>
          <a:stretch>
            <a:fillRect/>
          </a:stretch>
        </p:blipFill>
        <p:spPr>
          <a:xfrm>
            <a:off x="1524000" y="907732"/>
            <a:ext cx="6340793" cy="4273868"/>
          </a:xfrm>
        </p:spPr>
      </p:pic>
      <p:sp>
        <p:nvSpPr>
          <p:cNvPr id="10" name="TextBox 9"/>
          <p:cNvSpPr txBox="1"/>
          <p:nvPr/>
        </p:nvSpPr>
        <p:spPr>
          <a:xfrm>
            <a:off x="3048000" y="6260068"/>
            <a:ext cx="3200400" cy="369332"/>
          </a:xfrm>
          <a:prstGeom prst="rect">
            <a:avLst/>
          </a:prstGeom>
          <a:pattFill prst="lgConfetti">
            <a:fgClr>
              <a:schemeClr val="tx1"/>
            </a:fgClr>
            <a:bgClr>
              <a:srgbClr val="FF0000"/>
            </a:bgClr>
          </a:pattFill>
          <a:ln>
            <a:solidFill>
              <a:schemeClr val="tx1"/>
            </a:solidFill>
          </a:ln>
        </p:spPr>
        <p:txBody>
          <a:bodyPr wrap="square" rtlCol="0">
            <a:spAutoFit/>
          </a:bodyPr>
          <a:lstStyle/>
          <a:p>
            <a:r>
              <a:rPr lang="en-US" dirty="0" smtClean="0">
                <a:solidFill>
                  <a:schemeClr val="bg1"/>
                </a:solidFill>
                <a:sym typeface="Wingdings" pitchFamily="2" charset="2"/>
              </a:rPr>
              <a:t>Confirmation of the new theory </a:t>
            </a:r>
            <a:r>
              <a:rPr lang="en-US" dirty="0" smtClean="0">
                <a:solidFill>
                  <a:schemeClr val="bg1"/>
                </a:solidFill>
              </a:rPr>
              <a:t>  </a:t>
            </a:r>
            <a:endParaRPr lang="en-US" dirty="0">
              <a:solidFill>
                <a:schemeClr val="bg1"/>
              </a:solidFill>
            </a:endParaRPr>
          </a:p>
        </p:txBody>
      </p:sp>
      <p:sp>
        <p:nvSpPr>
          <p:cNvPr id="8" name="TextBox 7"/>
          <p:cNvSpPr txBox="1"/>
          <p:nvPr/>
        </p:nvSpPr>
        <p:spPr>
          <a:xfrm>
            <a:off x="152400" y="5833646"/>
            <a:ext cx="8839200" cy="338554"/>
          </a:xfrm>
          <a:prstGeom prst="rect">
            <a:avLst/>
          </a:prstGeom>
          <a:pattFill prst="lgConfetti">
            <a:fgClr>
              <a:schemeClr val="tx1"/>
            </a:fgClr>
            <a:bgClr>
              <a:srgbClr val="FF0000"/>
            </a:bgClr>
          </a:pattFill>
          <a:ln>
            <a:solidFill>
              <a:schemeClr val="tx1"/>
            </a:solidFill>
          </a:ln>
        </p:spPr>
        <p:txBody>
          <a:bodyPr wrap="square" rtlCol="0">
            <a:spAutoFit/>
          </a:bodyPr>
          <a:lstStyle/>
          <a:p>
            <a:r>
              <a:rPr lang="en-US" sz="1600" dirty="0" smtClean="0">
                <a:solidFill>
                  <a:schemeClr val="bg1"/>
                </a:solidFill>
              </a:rPr>
              <a:t>CST Particle Studio is found to be a reliable tool to simulate the impedance of ferrite loaded components</a:t>
            </a:r>
            <a:endParaRPr lang="en-US" sz="1600" dirty="0">
              <a:solidFill>
                <a:schemeClr val="bg1"/>
              </a:solidFill>
            </a:endParaRPr>
          </a:p>
        </p:txBody>
      </p:sp>
      <p:sp>
        <p:nvSpPr>
          <p:cNvPr id="9" name="Title 1"/>
          <p:cNvSpPr txBox="1">
            <a:spLocks/>
          </p:cNvSpPr>
          <p:nvPr/>
        </p:nvSpPr>
        <p:spPr>
          <a:xfrm>
            <a:off x="381000" y="152401"/>
            <a:ext cx="8610600" cy="685799"/>
          </a:xfrm>
          <a:prstGeom prst="rect">
            <a:avLst/>
          </a:prstGeom>
          <a:gradFill flip="none" rotWithShape="1">
            <a:gsLst>
              <a:gs pos="29000">
                <a:schemeClr val="tx1"/>
              </a:gs>
              <a:gs pos="50000">
                <a:srgbClr val="002060"/>
              </a:gs>
              <a:gs pos="100000">
                <a:schemeClr val="tx1"/>
              </a:gs>
            </a:gsLst>
            <a:path path="rect">
              <a:fillToRect l="100000" t="100000"/>
            </a:path>
            <a:tileRect r="-100000" b="-100000"/>
          </a:gradFill>
          <a:effectLst/>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C-Magnet: Comparing theoretical model and 3-D simulations</a:t>
            </a:r>
            <a:endParaRPr lang="en-GB" sz="4000" dirty="0">
              <a:solidFill>
                <a:schemeClr val="bg1"/>
              </a:solidFill>
            </a:endParaRPr>
          </a:p>
        </p:txBody>
      </p:sp>
    </p:spTree>
    <p:extLst>
      <p:ext uri="{BB962C8B-B14F-4D97-AF65-F5344CB8AC3E}">
        <p14:creationId xmlns:p14="http://schemas.microsoft.com/office/powerpoint/2010/main" val="33010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3D CST EM simulation for </a:t>
            </a:r>
            <a:r>
              <a:rPr lang="en-US" i="1" dirty="0" smtClean="0">
                <a:latin typeface="Symbol" pitchFamily="18" charset="2"/>
              </a:rPr>
              <a:t>b </a:t>
            </a:r>
            <a:r>
              <a:rPr lang="en-US" dirty="0" smtClean="0">
                <a:latin typeface="Symbol" pitchFamily="18" charset="2"/>
              </a:rPr>
              <a:t>&lt; 1</a:t>
            </a:r>
            <a:endParaRPr lang="en-GB" dirty="0"/>
          </a:p>
        </p:txBody>
      </p:sp>
      <p:sp>
        <p:nvSpPr>
          <p:cNvPr id="3" name="Content Placeholder 2"/>
          <p:cNvSpPr>
            <a:spLocks noGrp="1"/>
          </p:cNvSpPr>
          <p:nvPr>
            <p:ph idx="1"/>
          </p:nvPr>
        </p:nvSpPr>
        <p:spPr/>
        <p:txBody>
          <a:bodyPr>
            <a:normAutofit/>
          </a:bodyPr>
          <a:lstStyle/>
          <a:p>
            <a:pPr marL="457200" lvl="1" indent="0">
              <a:buNone/>
            </a:pPr>
            <a:endParaRPr lang="en-US" dirty="0" smtClean="0"/>
          </a:p>
          <a:p>
            <a:endParaRPr lang="en-US" dirty="0"/>
          </a:p>
          <a:p>
            <a:endParaRPr lang="en-US" dirty="0" smtClean="0"/>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632744110"/>
              </p:ext>
            </p:extLst>
          </p:nvPr>
        </p:nvGraphicFramePr>
        <p:xfrm>
          <a:off x="2895600" y="2413000"/>
          <a:ext cx="3352800" cy="482600"/>
        </p:xfrm>
        <a:graphic>
          <a:graphicData uri="http://schemas.openxmlformats.org/presentationml/2006/ole">
            <mc:AlternateContent xmlns:mc="http://schemas.openxmlformats.org/markup-compatibility/2006">
              <mc:Choice xmlns:v="urn:schemas-microsoft-com:vml" Requires="v">
                <p:oleObj spid="_x0000_s233534" name="Equation" r:id="rId3" imgW="1676160" imgH="241200" progId="Equation.3">
                  <p:embed/>
                </p:oleObj>
              </mc:Choice>
              <mc:Fallback>
                <p:oleObj name="Equation" r:id="rId3" imgW="1676160" imgH="241200" progId="Equation.3">
                  <p:embed/>
                  <p:pic>
                    <p:nvPicPr>
                      <p:cNvPr id="0" name=""/>
                      <p:cNvPicPr/>
                      <p:nvPr/>
                    </p:nvPicPr>
                    <p:blipFill>
                      <a:blip r:embed="rId4"/>
                      <a:stretch>
                        <a:fillRect/>
                      </a:stretch>
                    </p:blipFill>
                    <p:spPr>
                      <a:xfrm>
                        <a:off x="2895600" y="2413000"/>
                        <a:ext cx="3352800" cy="482600"/>
                      </a:xfrm>
                      <a:prstGeom prst="rect">
                        <a:avLst/>
                      </a:prstGeom>
                    </p:spPr>
                  </p:pic>
                </p:oleObj>
              </mc:Fallback>
            </mc:AlternateContent>
          </a:graphicData>
        </a:graphic>
      </p:graphicFrame>
      <p:sp>
        <p:nvSpPr>
          <p:cNvPr id="6" name="TextBox 5"/>
          <p:cNvSpPr txBox="1"/>
          <p:nvPr/>
        </p:nvSpPr>
        <p:spPr>
          <a:xfrm>
            <a:off x="357554" y="5726668"/>
            <a:ext cx="8634046" cy="369332"/>
          </a:xfrm>
          <a:prstGeom prst="rect">
            <a:avLst/>
          </a:prstGeom>
          <a:solidFill>
            <a:srgbClr val="FFFF00"/>
          </a:solidFill>
        </p:spPr>
        <p:txBody>
          <a:bodyPr wrap="square" rtlCol="0">
            <a:spAutoFit/>
          </a:bodyPr>
          <a:lstStyle/>
          <a:p>
            <a:pPr marL="0" lvl="1" algn="just"/>
            <a:r>
              <a:rPr lang="en-US" dirty="0"/>
              <a:t>To single out the impedance </a:t>
            </a:r>
            <a:r>
              <a:rPr lang="en-US" dirty="0" smtClean="0"/>
              <a:t>contribution            the </a:t>
            </a:r>
            <a:r>
              <a:rPr lang="en-US" dirty="0"/>
              <a:t>direct space charge </a:t>
            </a:r>
            <a:r>
              <a:rPr lang="en-US" dirty="0" smtClean="0"/>
              <a:t>must be removed</a:t>
            </a:r>
            <a:endParaRPr lang="en-GB" dirty="0"/>
          </a:p>
        </p:txBody>
      </p:sp>
      <p:cxnSp>
        <p:nvCxnSpPr>
          <p:cNvPr id="7" name="Straight Arrow Connector 6"/>
          <p:cNvCxnSpPr/>
          <p:nvPr/>
        </p:nvCxnSpPr>
        <p:spPr>
          <a:xfrm>
            <a:off x="5486400" y="2971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3162300"/>
            <a:ext cx="2819400" cy="369332"/>
          </a:xfrm>
          <a:prstGeom prst="rect">
            <a:avLst/>
          </a:prstGeom>
          <a:noFill/>
        </p:spPr>
        <p:txBody>
          <a:bodyPr wrap="square" rtlCol="0">
            <a:spAutoFit/>
          </a:bodyPr>
          <a:lstStyle/>
          <a:p>
            <a:r>
              <a:rPr lang="en-US" dirty="0" smtClean="0"/>
              <a:t>Depend only on the source</a:t>
            </a:r>
            <a:endParaRPr lang="en-GB" dirty="0"/>
          </a:p>
        </p:txBody>
      </p:sp>
      <p:cxnSp>
        <p:nvCxnSpPr>
          <p:cNvPr id="9" name="Straight Arrow Connector 8"/>
          <p:cNvCxnSpPr/>
          <p:nvPr/>
        </p:nvCxnSpPr>
        <p:spPr>
          <a:xfrm flipH="1">
            <a:off x="3314700" y="2895600"/>
            <a:ext cx="1181100" cy="953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95400" y="3925669"/>
            <a:ext cx="4229100" cy="646331"/>
          </a:xfrm>
          <a:prstGeom prst="rect">
            <a:avLst/>
          </a:prstGeom>
          <a:noFill/>
        </p:spPr>
        <p:txBody>
          <a:bodyPr wrap="square" rtlCol="0">
            <a:spAutoFit/>
          </a:bodyPr>
          <a:lstStyle/>
          <a:p>
            <a:r>
              <a:rPr lang="en-US" dirty="0" smtClean="0"/>
              <a:t>contribution </a:t>
            </a:r>
            <a:r>
              <a:rPr lang="en-US" dirty="0"/>
              <a:t>due to the </a:t>
            </a:r>
            <a:r>
              <a:rPr lang="en-US" dirty="0" smtClean="0"/>
              <a:t>interaction of beam and external surroundings</a:t>
            </a:r>
            <a:endParaRPr lang="en-GB" dirty="0"/>
          </a:p>
        </p:txBody>
      </p:sp>
      <p:graphicFrame>
        <p:nvGraphicFramePr>
          <p:cNvPr id="14" name="Object 13"/>
          <p:cNvGraphicFramePr>
            <a:graphicFrameLocks noChangeAspect="1"/>
          </p:cNvGraphicFramePr>
          <p:nvPr>
            <p:extLst>
              <p:ext uri="{D42A27DB-BD31-4B8C-83A1-F6EECF244321}">
                <p14:modId xmlns:p14="http://schemas.microsoft.com/office/powerpoint/2010/main" val="2050163662"/>
              </p:ext>
            </p:extLst>
          </p:nvPr>
        </p:nvGraphicFramePr>
        <p:xfrm>
          <a:off x="4343820" y="5749604"/>
          <a:ext cx="532980" cy="323460"/>
        </p:xfrm>
        <a:graphic>
          <a:graphicData uri="http://schemas.openxmlformats.org/presentationml/2006/ole">
            <mc:AlternateContent xmlns:mc="http://schemas.openxmlformats.org/markup-compatibility/2006">
              <mc:Choice xmlns:v="urn:schemas-microsoft-com:vml" Requires="v">
                <p:oleObj spid="_x0000_s233535" name="Equation" r:id="rId5" imgW="355320" imgH="215640" progId="Equation.3">
                  <p:embed/>
                </p:oleObj>
              </mc:Choice>
              <mc:Fallback>
                <p:oleObj name="Equation" r:id="rId5" imgW="355320" imgH="215640" progId="Equation.3">
                  <p:embed/>
                  <p:pic>
                    <p:nvPicPr>
                      <p:cNvPr id="0" name=""/>
                      <p:cNvPicPr/>
                      <p:nvPr/>
                    </p:nvPicPr>
                    <p:blipFill>
                      <a:blip r:embed="rId6"/>
                      <a:stretch>
                        <a:fillRect/>
                      </a:stretch>
                    </p:blipFill>
                    <p:spPr>
                      <a:xfrm>
                        <a:off x="4343820" y="5749604"/>
                        <a:ext cx="532980" cy="323460"/>
                      </a:xfrm>
                      <a:prstGeom prst="rect">
                        <a:avLst/>
                      </a:prstGeom>
                    </p:spPr>
                  </p:pic>
                </p:oleObj>
              </mc:Fallback>
            </mc:AlternateContent>
          </a:graphicData>
        </a:graphic>
      </p:graphicFrame>
    </p:spTree>
    <p:extLst>
      <p:ext uri="{BB962C8B-B14F-4D97-AF65-F5344CB8AC3E}">
        <p14:creationId xmlns:p14="http://schemas.microsoft.com/office/powerpoint/2010/main" val="7986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14400"/>
          </a:xfrm>
        </p:spPr>
        <p:txBody>
          <a:bodyPr/>
          <a:lstStyle/>
          <a:p>
            <a:r>
              <a:rPr lang="en-US" dirty="0" smtClean="0"/>
              <a:t>Indirect space charge</a:t>
            </a:r>
            <a:endParaRPr lang="en-GB" dirty="0"/>
          </a:p>
        </p:txBody>
      </p:sp>
      <p:sp>
        <p:nvSpPr>
          <p:cNvPr id="6" name="Right Arrow 5"/>
          <p:cNvSpPr/>
          <p:nvPr/>
        </p:nvSpPr>
        <p:spPr>
          <a:xfrm>
            <a:off x="2057400" y="3505200"/>
            <a:ext cx="5257800" cy="379988"/>
          </a:xfrm>
          <a:prstGeom prst="rightArrow">
            <a:avLst/>
          </a:prstGeom>
          <a:solidFill>
            <a:srgbClr val="00F26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33400" y="2847770"/>
            <a:ext cx="1295400" cy="1218188"/>
          </a:xfrm>
          <a:prstGeom prst="ellipse">
            <a:avLst/>
          </a:prstGeom>
          <a:solidFill>
            <a:srgbClr val="00B0F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15200" y="2590800"/>
            <a:ext cx="1447800" cy="837694"/>
          </a:xfrm>
          <a:prstGeom prst="rect">
            <a:avLst/>
          </a:prstGeom>
          <a:solidFill>
            <a:srgbClr val="00B0F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162800" y="4189988"/>
            <a:ext cx="1828800" cy="686812"/>
          </a:xfrm>
          <a:prstGeom prst="ellipse">
            <a:avLst/>
          </a:prstGeom>
          <a:solidFill>
            <a:srgbClr val="00B0F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14400" y="990600"/>
            <a:ext cx="7543800" cy="369332"/>
          </a:xfrm>
          <a:prstGeom prst="rect">
            <a:avLst/>
          </a:prstGeom>
          <a:solidFill>
            <a:srgbClr val="FFFF00"/>
          </a:solidFill>
          <a:ln w="25400">
            <a:solidFill>
              <a:schemeClr val="tx1"/>
            </a:solidFill>
          </a:ln>
        </p:spPr>
        <p:txBody>
          <a:bodyPr wrap="square" rtlCol="0">
            <a:spAutoFit/>
          </a:bodyPr>
          <a:lstStyle/>
          <a:p>
            <a:r>
              <a:rPr lang="en-US" dirty="0" smtClean="0"/>
              <a:t>Analytical calculation based on the PSB aperture model (provided by O. Berrig)</a:t>
            </a:r>
            <a:endParaRPr lang="en-GB" dirty="0"/>
          </a:p>
        </p:txBody>
      </p:sp>
      <p:graphicFrame>
        <p:nvGraphicFramePr>
          <p:cNvPr id="13" name="Object 12"/>
          <p:cNvGraphicFramePr>
            <a:graphicFrameLocks noChangeAspect="1"/>
          </p:cNvGraphicFramePr>
          <p:nvPr>
            <p:extLst>
              <p:ext uri="{D42A27DB-BD31-4B8C-83A1-F6EECF244321}">
                <p14:modId xmlns:p14="http://schemas.microsoft.com/office/powerpoint/2010/main" val="785794979"/>
              </p:ext>
            </p:extLst>
          </p:nvPr>
        </p:nvGraphicFramePr>
        <p:xfrm>
          <a:off x="457200" y="4589462"/>
          <a:ext cx="1803400" cy="889000"/>
        </p:xfrm>
        <a:graphic>
          <a:graphicData uri="http://schemas.openxmlformats.org/presentationml/2006/ole">
            <mc:AlternateContent xmlns:mc="http://schemas.openxmlformats.org/markup-compatibility/2006">
              <mc:Choice xmlns:v="urn:schemas-microsoft-com:vml" Requires="v">
                <p:oleObj spid="_x0000_s225477" name="Equation" r:id="rId3" imgW="1803240" imgH="888840" progId="Equation.3">
                  <p:embed/>
                </p:oleObj>
              </mc:Choice>
              <mc:Fallback>
                <p:oleObj name="Equation" r:id="rId3" imgW="1803240" imgH="888840" progId="Equation.3">
                  <p:embed/>
                  <p:pic>
                    <p:nvPicPr>
                      <p:cNvPr id="0" name=""/>
                      <p:cNvPicPr/>
                      <p:nvPr/>
                    </p:nvPicPr>
                    <p:blipFill>
                      <a:blip r:embed="rId4"/>
                      <a:stretch>
                        <a:fillRect/>
                      </a:stretch>
                    </p:blipFill>
                    <p:spPr>
                      <a:xfrm>
                        <a:off x="457200" y="4589462"/>
                        <a:ext cx="1803400" cy="889000"/>
                      </a:xfrm>
                      <a:prstGeom prst="rect">
                        <a:avLst/>
                      </a:prstGeom>
                      <a:solidFill>
                        <a:srgbClr val="FFFF00"/>
                      </a:solidFill>
                      <a:ln w="38100">
                        <a:solidFill>
                          <a:srgbClr val="FF0000"/>
                        </a:solidFill>
                      </a:ln>
                    </p:spPr>
                  </p:pic>
                </p:oleObj>
              </mc:Fallback>
            </mc:AlternateContent>
          </a:graphicData>
        </a:graphic>
      </p:graphicFrame>
      <p:sp>
        <p:nvSpPr>
          <p:cNvPr id="14" name="Rectangle 13"/>
          <p:cNvSpPr/>
          <p:nvPr/>
        </p:nvSpPr>
        <p:spPr>
          <a:xfrm>
            <a:off x="2667000" y="2706469"/>
            <a:ext cx="4572000" cy="646331"/>
          </a:xfrm>
          <a:prstGeom prst="rect">
            <a:avLst/>
          </a:prstGeom>
        </p:spPr>
        <p:txBody>
          <a:bodyPr>
            <a:spAutoFit/>
          </a:bodyPr>
          <a:lstStyle/>
          <a:p>
            <a:r>
              <a:rPr lang="en-GB" dirty="0"/>
              <a:t>K. Y. Ng, </a:t>
            </a:r>
            <a:r>
              <a:rPr lang="en-GB" i="1" dirty="0"/>
              <a:t>Space charge impedances of beams with non-uniform transverse distributions </a:t>
            </a:r>
            <a:endParaRPr lang="en-GB" dirty="0"/>
          </a:p>
        </p:txBody>
      </p:sp>
      <p:graphicFrame>
        <p:nvGraphicFramePr>
          <p:cNvPr id="15" name="Object 14"/>
          <p:cNvGraphicFramePr>
            <a:graphicFrameLocks noChangeAspect="1"/>
          </p:cNvGraphicFramePr>
          <p:nvPr>
            <p:extLst>
              <p:ext uri="{D42A27DB-BD31-4B8C-83A1-F6EECF244321}">
                <p14:modId xmlns:p14="http://schemas.microsoft.com/office/powerpoint/2010/main" val="3967276767"/>
              </p:ext>
            </p:extLst>
          </p:nvPr>
        </p:nvGraphicFramePr>
        <p:xfrm>
          <a:off x="2590800" y="5715000"/>
          <a:ext cx="2514600" cy="482600"/>
        </p:xfrm>
        <a:graphic>
          <a:graphicData uri="http://schemas.openxmlformats.org/presentationml/2006/ole">
            <mc:AlternateContent xmlns:mc="http://schemas.openxmlformats.org/markup-compatibility/2006">
              <mc:Choice xmlns:v="urn:schemas-microsoft-com:vml" Requires="v">
                <p:oleObj spid="_x0000_s225478" name="Equation" r:id="rId5" imgW="1257120" imgH="241200" progId="Equation.3">
                  <p:embed/>
                </p:oleObj>
              </mc:Choice>
              <mc:Fallback>
                <p:oleObj name="Equation" r:id="rId5" imgW="1257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715000"/>
                        <a:ext cx="2514600" cy="48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788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5675" y="4810125"/>
            <a:ext cx="26765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Object 16"/>
          <p:cNvGraphicFramePr>
            <a:graphicFrameLocks noChangeAspect="1"/>
          </p:cNvGraphicFramePr>
          <p:nvPr>
            <p:extLst>
              <p:ext uri="{D42A27DB-BD31-4B8C-83A1-F6EECF244321}">
                <p14:modId xmlns:p14="http://schemas.microsoft.com/office/powerpoint/2010/main" val="3916242842"/>
              </p:ext>
            </p:extLst>
          </p:nvPr>
        </p:nvGraphicFramePr>
        <p:xfrm>
          <a:off x="5638800" y="5410200"/>
          <a:ext cx="1619250" cy="1333500"/>
        </p:xfrm>
        <a:graphic>
          <a:graphicData uri="http://schemas.openxmlformats.org/presentationml/2006/ole">
            <mc:AlternateContent xmlns:mc="http://schemas.openxmlformats.org/markup-compatibility/2006">
              <mc:Choice xmlns:v="urn:schemas-microsoft-com:vml" Requires="v">
                <p:oleObj spid="_x0000_s225479" name="Equation" r:id="rId8" imgW="1079280" imgH="888840" progId="Equation.3">
                  <p:embed/>
                </p:oleObj>
              </mc:Choice>
              <mc:Fallback>
                <p:oleObj name="Equation" r:id="rId8" imgW="1079280" imgH="8888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5410200"/>
                        <a:ext cx="1619250" cy="133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5687743"/>
              </p:ext>
            </p:extLst>
          </p:nvPr>
        </p:nvGraphicFramePr>
        <p:xfrm>
          <a:off x="4191000" y="4279900"/>
          <a:ext cx="1028700" cy="444500"/>
        </p:xfrm>
        <a:graphic>
          <a:graphicData uri="http://schemas.openxmlformats.org/presentationml/2006/ole">
            <mc:AlternateContent xmlns:mc="http://schemas.openxmlformats.org/markup-compatibility/2006">
              <mc:Choice xmlns:v="urn:schemas-microsoft-com:vml" Requires="v">
                <p:oleObj spid="_x0000_s225480" name="Equation" r:id="rId10" imgW="1028520" imgH="444240" progId="Equation.3">
                  <p:embed/>
                </p:oleObj>
              </mc:Choice>
              <mc:Fallback>
                <p:oleObj name="Equation" r:id="rId10" imgW="1028520" imgH="444240" progId="Equation.3">
                  <p:embed/>
                  <p:pic>
                    <p:nvPicPr>
                      <p:cNvPr id="0" name=""/>
                      <p:cNvPicPr>
                        <a:picLocks noChangeAspect="1" noChangeArrowheads="1"/>
                      </p:cNvPicPr>
                      <p:nvPr/>
                    </p:nvPicPr>
                    <p:blipFill>
                      <a:blip r:embed="rId11"/>
                      <a:srcRect/>
                      <a:stretch>
                        <a:fillRect/>
                      </a:stretch>
                    </p:blipFill>
                    <p:spPr bwMode="auto">
                      <a:xfrm>
                        <a:off x="4191000" y="4279900"/>
                        <a:ext cx="1028700" cy="444500"/>
                      </a:xfrm>
                      <a:prstGeom prst="rect">
                        <a:avLst/>
                      </a:prstGeom>
                      <a:solidFill>
                        <a:schemeClr val="bg1"/>
                      </a:solid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02331176"/>
              </p:ext>
            </p:extLst>
          </p:nvPr>
        </p:nvGraphicFramePr>
        <p:xfrm>
          <a:off x="3187700" y="1549400"/>
          <a:ext cx="3175000" cy="965200"/>
        </p:xfrm>
        <a:graphic>
          <a:graphicData uri="http://schemas.openxmlformats.org/presentationml/2006/ole">
            <mc:AlternateContent xmlns:mc="http://schemas.openxmlformats.org/markup-compatibility/2006">
              <mc:Choice xmlns:v="urn:schemas-microsoft-com:vml" Requires="v">
                <p:oleObj spid="_x0000_s225481" name="Equation" r:id="rId12" imgW="1587240" imgH="482400" progId="Equation.3">
                  <p:embed/>
                </p:oleObj>
              </mc:Choice>
              <mc:Fallback>
                <p:oleObj name="Equation" r:id="rId12" imgW="1587240" imgH="482400" progId="Equation.3">
                  <p:embed/>
                  <p:pic>
                    <p:nvPicPr>
                      <p:cNvPr id="0" name=""/>
                      <p:cNvPicPr>
                        <a:picLocks noChangeAspect="1" noChangeArrowheads="1"/>
                      </p:cNvPicPr>
                      <p:nvPr/>
                    </p:nvPicPr>
                    <p:blipFill>
                      <a:blip r:embed="rId13"/>
                      <a:srcRect/>
                      <a:stretch>
                        <a:fillRect/>
                      </a:stretch>
                    </p:blipFill>
                    <p:spPr bwMode="auto">
                      <a:xfrm>
                        <a:off x="3187700" y="1549400"/>
                        <a:ext cx="3175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457200" y="2438400"/>
            <a:ext cx="1828800" cy="369332"/>
          </a:xfrm>
          <a:prstGeom prst="rect">
            <a:avLst/>
          </a:prstGeom>
          <a:noFill/>
        </p:spPr>
        <p:txBody>
          <a:bodyPr wrap="square" rtlCol="0">
            <a:spAutoFit/>
          </a:bodyPr>
          <a:lstStyle/>
          <a:p>
            <a:r>
              <a:rPr lang="en-US" dirty="0" smtClean="0"/>
              <a:t>Circular pipe</a:t>
            </a:r>
            <a:endParaRPr lang="en-GB" dirty="0"/>
          </a:p>
        </p:txBody>
      </p:sp>
      <p:sp>
        <p:nvSpPr>
          <p:cNvPr id="34" name="TextBox 33"/>
          <p:cNvSpPr txBox="1"/>
          <p:nvPr/>
        </p:nvSpPr>
        <p:spPr>
          <a:xfrm>
            <a:off x="7162800" y="2133600"/>
            <a:ext cx="1828800" cy="369332"/>
          </a:xfrm>
          <a:prstGeom prst="rect">
            <a:avLst/>
          </a:prstGeom>
          <a:noFill/>
        </p:spPr>
        <p:txBody>
          <a:bodyPr wrap="square" rtlCol="0">
            <a:spAutoFit/>
          </a:bodyPr>
          <a:lstStyle/>
          <a:p>
            <a:r>
              <a:rPr lang="en-US" dirty="0" smtClean="0"/>
              <a:t>Rectangular pipe</a:t>
            </a:r>
            <a:endParaRPr lang="en-GB" dirty="0"/>
          </a:p>
        </p:txBody>
      </p:sp>
      <p:sp>
        <p:nvSpPr>
          <p:cNvPr id="35" name="TextBox 34"/>
          <p:cNvSpPr txBox="1"/>
          <p:nvPr/>
        </p:nvSpPr>
        <p:spPr>
          <a:xfrm>
            <a:off x="7467600" y="3645877"/>
            <a:ext cx="1295400" cy="369332"/>
          </a:xfrm>
          <a:prstGeom prst="rect">
            <a:avLst/>
          </a:prstGeom>
          <a:noFill/>
        </p:spPr>
        <p:txBody>
          <a:bodyPr wrap="square" rtlCol="0">
            <a:spAutoFit/>
          </a:bodyPr>
          <a:lstStyle/>
          <a:p>
            <a:r>
              <a:rPr lang="en-US" dirty="0" smtClean="0"/>
              <a:t>Elliptic pipe</a:t>
            </a:r>
            <a:endParaRPr lang="en-GB" dirty="0"/>
          </a:p>
        </p:txBody>
      </p:sp>
      <p:cxnSp>
        <p:nvCxnSpPr>
          <p:cNvPr id="26" name="Straight Arrow Connector 25"/>
          <p:cNvCxnSpPr/>
          <p:nvPr/>
        </p:nvCxnSpPr>
        <p:spPr>
          <a:xfrm flipH="1">
            <a:off x="4953000" y="5181600"/>
            <a:ext cx="7620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5181600" y="5791200"/>
            <a:ext cx="381000" cy="304800"/>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09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78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4" grpId="0"/>
      <p:bldP spid="20" grpId="0"/>
      <p:bldP spid="34" grpId="0"/>
      <p:bldP spid="35" grpId="0"/>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Definition of impedance</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089382"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505200" y="1828800"/>
            <a:ext cx="1524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2667000"/>
            <a:ext cx="8458200" cy="338554"/>
          </a:xfrm>
          <a:prstGeom prst="rect">
            <a:avLst/>
          </a:prstGeom>
          <a:noFill/>
        </p:spPr>
        <p:txBody>
          <a:bodyPr wrap="square" rtlCol="0">
            <a:spAutoFit/>
          </a:bodyPr>
          <a:lstStyle/>
          <a:p>
            <a:r>
              <a:rPr lang="en-US" sz="1600" dirty="0">
                <a:solidFill>
                  <a:prstClr val="black"/>
                </a:solidFill>
              </a:rPr>
              <a:t>L</a:t>
            </a:r>
            <a:r>
              <a:rPr lang="en-US" sz="1600" dirty="0" smtClean="0">
                <a:solidFill>
                  <a:prstClr val="black"/>
                </a:solidFill>
              </a:rPr>
              <a:t>ongitudinal component of the electric field in (x, y) induced by a source charge placed in (x</a:t>
            </a:r>
            <a:r>
              <a:rPr lang="en-US" sz="1600" baseline="-25000" dirty="0">
                <a:solidFill>
                  <a:prstClr val="black"/>
                </a:solidFill>
              </a:rPr>
              <a:t>0</a:t>
            </a:r>
            <a:r>
              <a:rPr lang="en-US" sz="1600" dirty="0" smtClean="0">
                <a:solidFill>
                  <a:prstClr val="black"/>
                </a:solidFill>
              </a:rPr>
              <a:t>, y</a:t>
            </a:r>
            <a:r>
              <a:rPr lang="en-US" sz="1600" baseline="-25000" dirty="0">
                <a:solidFill>
                  <a:prstClr val="black"/>
                </a:solidFill>
              </a:rPr>
              <a:t>0</a:t>
            </a:r>
            <a:r>
              <a:rPr lang="en-US" sz="1600" dirty="0" smtClean="0">
                <a:solidFill>
                  <a:prstClr val="black"/>
                </a:solidFill>
              </a:rPr>
              <a:t>)</a:t>
            </a:r>
            <a:endParaRPr lang="en-GB" sz="16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77068989"/>
              </p:ext>
            </p:extLst>
          </p:nvPr>
        </p:nvGraphicFramePr>
        <p:xfrm>
          <a:off x="3302000" y="3440331"/>
          <a:ext cx="1879600" cy="482600"/>
        </p:xfrm>
        <a:graphic>
          <a:graphicData uri="http://schemas.openxmlformats.org/presentationml/2006/ole">
            <mc:AlternateContent xmlns:mc="http://schemas.openxmlformats.org/markup-compatibility/2006">
              <mc:Choice xmlns:v="urn:schemas-microsoft-com:vml" Requires="v">
                <p:oleObj spid="_x0000_s234585" name="Equation" r:id="rId4" imgW="939600" imgH="241200" progId="Equation.3">
                  <p:embed/>
                </p:oleObj>
              </mc:Choice>
              <mc:Fallback>
                <p:oleObj name="Equation" r:id="rId4" imgW="939600" imgH="241200" progId="Equation.3">
                  <p:embed/>
                  <p:pic>
                    <p:nvPicPr>
                      <p:cNvPr id="0" name=""/>
                      <p:cNvPicPr>
                        <a:picLocks noChangeAspect="1" noChangeArrowheads="1"/>
                      </p:cNvPicPr>
                      <p:nvPr/>
                    </p:nvPicPr>
                    <p:blipFill>
                      <a:blip r:embed="rId5"/>
                      <a:srcRect/>
                      <a:stretch>
                        <a:fillRect/>
                      </a:stretch>
                    </p:blipFill>
                    <p:spPr bwMode="auto">
                      <a:xfrm>
                        <a:off x="3302000" y="3440331"/>
                        <a:ext cx="1879600" cy="48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a:off x="5029200" y="3999131"/>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6400" y="4189631"/>
            <a:ext cx="3048000" cy="369332"/>
          </a:xfrm>
          <a:prstGeom prst="rect">
            <a:avLst/>
          </a:prstGeom>
          <a:noFill/>
        </p:spPr>
        <p:txBody>
          <a:bodyPr wrap="square" rtlCol="0">
            <a:spAutoFit/>
          </a:bodyPr>
          <a:lstStyle/>
          <a:p>
            <a:r>
              <a:rPr lang="en-US" dirty="0" smtClean="0"/>
              <a:t>Depend only on the source</a:t>
            </a:r>
            <a:endParaRPr lang="en-GB" dirty="0"/>
          </a:p>
        </p:txBody>
      </p:sp>
      <p:cxnSp>
        <p:nvCxnSpPr>
          <p:cNvPr id="16" name="Straight Arrow Connector 15"/>
          <p:cNvCxnSpPr/>
          <p:nvPr/>
        </p:nvCxnSpPr>
        <p:spPr>
          <a:xfrm>
            <a:off x="4343400" y="3962400"/>
            <a:ext cx="0" cy="110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363083286"/>
              </p:ext>
            </p:extLst>
          </p:nvPr>
        </p:nvGraphicFramePr>
        <p:xfrm>
          <a:off x="6438900" y="4572000"/>
          <a:ext cx="1142640" cy="482400"/>
        </p:xfrm>
        <a:graphic>
          <a:graphicData uri="http://schemas.openxmlformats.org/presentationml/2006/ole">
            <mc:AlternateContent xmlns:mc="http://schemas.openxmlformats.org/markup-compatibility/2006">
              <mc:Choice xmlns:v="urn:schemas-microsoft-com:vml" Requires="v">
                <p:oleObj spid="_x0000_s234586" name="Equation" r:id="rId6" imgW="571320" imgH="241200" progId="Equation.3">
                  <p:embed/>
                </p:oleObj>
              </mc:Choice>
              <mc:Fallback>
                <p:oleObj name="Equation" r:id="rId6" imgW="571320" imgH="241200" progId="Equation.3">
                  <p:embed/>
                  <p:pic>
                    <p:nvPicPr>
                      <p:cNvPr id="0" name=""/>
                      <p:cNvPicPr/>
                      <p:nvPr/>
                    </p:nvPicPr>
                    <p:blipFill>
                      <a:blip r:embed="rId7"/>
                      <a:stretch>
                        <a:fillRect/>
                      </a:stretch>
                    </p:blipFill>
                    <p:spPr>
                      <a:xfrm>
                        <a:off x="6438900" y="4572000"/>
                        <a:ext cx="1142640" cy="482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53221579"/>
              </p:ext>
            </p:extLst>
          </p:nvPr>
        </p:nvGraphicFramePr>
        <p:xfrm>
          <a:off x="3962400" y="5207520"/>
          <a:ext cx="710640" cy="431280"/>
        </p:xfrm>
        <a:graphic>
          <a:graphicData uri="http://schemas.openxmlformats.org/presentationml/2006/ole">
            <mc:AlternateContent xmlns:mc="http://schemas.openxmlformats.org/markup-compatibility/2006">
              <mc:Choice xmlns:v="urn:schemas-microsoft-com:vml" Requires="v">
                <p:oleObj spid="_x0000_s234587" name="Equation" r:id="rId8" imgW="355320" imgH="215640" progId="Equation.3">
                  <p:embed/>
                </p:oleObj>
              </mc:Choice>
              <mc:Fallback>
                <p:oleObj name="Equation" r:id="rId8" imgW="355320" imgH="215640" progId="Equation.3">
                  <p:embed/>
                  <p:pic>
                    <p:nvPicPr>
                      <p:cNvPr id="0" name=""/>
                      <p:cNvPicPr/>
                      <p:nvPr/>
                    </p:nvPicPr>
                    <p:blipFill>
                      <a:blip r:embed="rId9"/>
                      <a:stretch>
                        <a:fillRect/>
                      </a:stretch>
                    </p:blipFill>
                    <p:spPr>
                      <a:xfrm>
                        <a:off x="3962400" y="5207520"/>
                        <a:ext cx="710640" cy="431280"/>
                      </a:xfrm>
                      <a:prstGeom prst="rect">
                        <a:avLst/>
                      </a:prstGeom>
                    </p:spPr>
                  </p:pic>
                </p:oleObj>
              </mc:Fallback>
            </mc:AlternateContent>
          </a:graphicData>
        </a:graphic>
      </p:graphicFrame>
      <p:sp>
        <p:nvSpPr>
          <p:cNvPr id="18" name="TextBox 17"/>
          <p:cNvSpPr txBox="1"/>
          <p:nvPr/>
        </p:nvSpPr>
        <p:spPr>
          <a:xfrm>
            <a:off x="4076700" y="5784557"/>
            <a:ext cx="3695700" cy="646331"/>
          </a:xfrm>
          <a:prstGeom prst="rect">
            <a:avLst/>
          </a:prstGeom>
          <a:noFill/>
        </p:spPr>
        <p:txBody>
          <a:bodyPr wrap="square" rtlCol="0">
            <a:spAutoFit/>
          </a:bodyPr>
          <a:lstStyle/>
          <a:p>
            <a:pPr algn="just"/>
            <a:r>
              <a:rPr lang="en-US" dirty="0" smtClean="0"/>
              <a:t>contribution </a:t>
            </a:r>
            <a:r>
              <a:rPr lang="en-US" dirty="0"/>
              <a:t>due to the </a:t>
            </a:r>
            <a:r>
              <a:rPr lang="en-US" dirty="0" smtClean="0"/>
              <a:t>interaction of beam and accelerator </a:t>
            </a:r>
            <a:r>
              <a:rPr lang="en-US" dirty="0"/>
              <a:t>components</a:t>
            </a:r>
            <a:endParaRPr lang="en-GB" dirty="0"/>
          </a:p>
        </p:txBody>
      </p:sp>
      <p:cxnSp>
        <p:nvCxnSpPr>
          <p:cNvPr id="14" name="Straight Arrow Connector 13"/>
          <p:cNvCxnSpPr/>
          <p:nvPr/>
        </p:nvCxnSpPr>
        <p:spPr>
          <a:xfrm flipH="1">
            <a:off x="2133600" y="3962400"/>
            <a:ext cx="1295400" cy="110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 y="5181600"/>
            <a:ext cx="3429000" cy="369332"/>
          </a:xfrm>
          <a:prstGeom prst="rect">
            <a:avLst/>
          </a:prstGeom>
          <a:noFill/>
        </p:spPr>
        <p:txBody>
          <a:bodyPr wrap="square" rtlCol="0">
            <a:spAutoFit/>
          </a:bodyPr>
          <a:lstStyle/>
          <a:p>
            <a:r>
              <a:rPr lang="en-US" dirty="0" smtClean="0"/>
              <a:t>EM simulator uses the total fields</a:t>
            </a:r>
            <a:endParaRPr lang="en-GB" dirty="0"/>
          </a:p>
        </p:txBody>
      </p:sp>
    </p:spTree>
    <p:extLst>
      <p:ext uri="{BB962C8B-B14F-4D97-AF65-F5344CB8AC3E}">
        <p14:creationId xmlns:p14="http://schemas.microsoft.com/office/powerpoint/2010/main" val="3795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solidFill>
                  <a:srgbClr val="FF0000"/>
                </a:solidFill>
              </a:rPr>
              <a:t>PSB impedance model</a:t>
            </a:r>
          </a:p>
          <a:p>
            <a:pPr lvl="1"/>
            <a:r>
              <a:rPr lang="en-US" dirty="0" smtClean="0">
                <a:solidFill>
                  <a:srgbClr val="FF0000"/>
                </a:solidFill>
              </a:rPr>
              <a:t>Contributions</a:t>
            </a:r>
          </a:p>
          <a:p>
            <a:pPr lvl="2"/>
            <a:r>
              <a:rPr lang="en-US" dirty="0" smtClean="0">
                <a:solidFill>
                  <a:srgbClr val="FF0000"/>
                </a:solidFill>
              </a:rPr>
              <a:t>Indirect space charge</a:t>
            </a:r>
          </a:p>
          <a:p>
            <a:pPr lvl="2"/>
            <a:r>
              <a:rPr lang="en-US" dirty="0" smtClean="0"/>
              <a:t>Resistive wall</a:t>
            </a:r>
          </a:p>
          <a:p>
            <a:pPr lvl="2"/>
            <a:r>
              <a:rPr lang="en-US" dirty="0" smtClean="0"/>
              <a:t>PSB extraction kicker including cables</a:t>
            </a:r>
          </a:p>
          <a:p>
            <a:pPr lvl="2"/>
            <a:r>
              <a:rPr lang="en-US" dirty="0" smtClean="0"/>
              <a:t>Transitions</a:t>
            </a:r>
          </a:p>
          <a:p>
            <a:pPr lvl="1"/>
            <a:r>
              <a:rPr lang="en-US" dirty="0" smtClean="0"/>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413504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14400"/>
          </a:xfrm>
        </p:spPr>
        <p:txBody>
          <a:bodyPr/>
          <a:lstStyle/>
          <a:p>
            <a:r>
              <a:rPr lang="en-US" dirty="0" smtClean="0"/>
              <a:t>Indirect space charge</a:t>
            </a:r>
            <a:endParaRPr lang="en-GB" dirty="0"/>
          </a:p>
        </p:txBody>
      </p:sp>
      <p:sp>
        <p:nvSpPr>
          <p:cNvPr id="6" name="Right Arrow 5"/>
          <p:cNvSpPr/>
          <p:nvPr/>
        </p:nvSpPr>
        <p:spPr>
          <a:xfrm>
            <a:off x="2057400" y="3505200"/>
            <a:ext cx="5257800" cy="379988"/>
          </a:xfrm>
          <a:prstGeom prst="rightArrow">
            <a:avLst/>
          </a:prstGeom>
          <a:solidFill>
            <a:srgbClr val="00F26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33400" y="2847770"/>
            <a:ext cx="1295400" cy="1218188"/>
          </a:xfrm>
          <a:prstGeom prst="ellipse">
            <a:avLst/>
          </a:prstGeom>
          <a:solidFill>
            <a:srgbClr val="00B0F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15200" y="2590800"/>
            <a:ext cx="1447800" cy="837694"/>
          </a:xfrm>
          <a:prstGeom prst="rect">
            <a:avLst/>
          </a:prstGeom>
          <a:solidFill>
            <a:srgbClr val="00B0F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162800" y="4189988"/>
            <a:ext cx="1828800" cy="686812"/>
          </a:xfrm>
          <a:prstGeom prst="ellipse">
            <a:avLst/>
          </a:prstGeom>
          <a:solidFill>
            <a:srgbClr val="00B0F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14400" y="990600"/>
            <a:ext cx="7543800" cy="369332"/>
          </a:xfrm>
          <a:prstGeom prst="rect">
            <a:avLst/>
          </a:prstGeom>
          <a:solidFill>
            <a:srgbClr val="FFFF00"/>
          </a:solidFill>
          <a:ln w="25400">
            <a:solidFill>
              <a:schemeClr val="tx1"/>
            </a:solidFill>
          </a:ln>
        </p:spPr>
        <p:txBody>
          <a:bodyPr wrap="square" rtlCol="0">
            <a:spAutoFit/>
          </a:bodyPr>
          <a:lstStyle/>
          <a:p>
            <a:r>
              <a:rPr lang="en-US" dirty="0" smtClean="0"/>
              <a:t>Analytical calculation based on the PSB aperture model (provided by O. Berrig)</a:t>
            </a:r>
            <a:endParaRPr lang="en-GB" dirty="0"/>
          </a:p>
        </p:txBody>
      </p:sp>
      <p:graphicFrame>
        <p:nvGraphicFramePr>
          <p:cNvPr id="13" name="Object 12"/>
          <p:cNvGraphicFramePr>
            <a:graphicFrameLocks noChangeAspect="1"/>
          </p:cNvGraphicFramePr>
          <p:nvPr>
            <p:extLst>
              <p:ext uri="{D42A27DB-BD31-4B8C-83A1-F6EECF244321}">
                <p14:modId xmlns:p14="http://schemas.microsoft.com/office/powerpoint/2010/main" val="485501951"/>
              </p:ext>
            </p:extLst>
          </p:nvPr>
        </p:nvGraphicFramePr>
        <p:xfrm>
          <a:off x="584520" y="4589462"/>
          <a:ext cx="3606480" cy="1777680"/>
        </p:xfrm>
        <a:graphic>
          <a:graphicData uri="http://schemas.openxmlformats.org/presentationml/2006/ole">
            <mc:AlternateContent xmlns:mc="http://schemas.openxmlformats.org/markup-compatibility/2006">
              <mc:Choice xmlns:v="urn:schemas-microsoft-com:vml" Requires="v">
                <p:oleObj spid="_x0000_s208164" name="Equation" r:id="rId3" imgW="1803240" imgH="888840" progId="Equation.3">
                  <p:embed/>
                </p:oleObj>
              </mc:Choice>
              <mc:Fallback>
                <p:oleObj name="Equation" r:id="rId3" imgW="1803240" imgH="888840" progId="Equation.3">
                  <p:embed/>
                  <p:pic>
                    <p:nvPicPr>
                      <p:cNvPr id="0" name=""/>
                      <p:cNvPicPr/>
                      <p:nvPr/>
                    </p:nvPicPr>
                    <p:blipFill>
                      <a:blip r:embed="rId4"/>
                      <a:stretch>
                        <a:fillRect/>
                      </a:stretch>
                    </p:blipFill>
                    <p:spPr>
                      <a:xfrm>
                        <a:off x="584520" y="4589462"/>
                        <a:ext cx="3606480" cy="1777680"/>
                      </a:xfrm>
                      <a:prstGeom prst="rect">
                        <a:avLst/>
                      </a:prstGeom>
                      <a:solidFill>
                        <a:srgbClr val="FFFF00"/>
                      </a:solidFill>
                      <a:ln w="38100">
                        <a:solidFill>
                          <a:srgbClr val="FF0000"/>
                        </a:solidFill>
                      </a:ln>
                    </p:spPr>
                  </p:pic>
                </p:oleObj>
              </mc:Fallback>
            </mc:AlternateContent>
          </a:graphicData>
        </a:graphic>
      </p:graphicFrame>
      <p:sp>
        <p:nvSpPr>
          <p:cNvPr id="14" name="Rectangle 13"/>
          <p:cNvSpPr/>
          <p:nvPr/>
        </p:nvSpPr>
        <p:spPr>
          <a:xfrm>
            <a:off x="2667000" y="2706469"/>
            <a:ext cx="4572000" cy="646331"/>
          </a:xfrm>
          <a:prstGeom prst="rect">
            <a:avLst/>
          </a:prstGeom>
        </p:spPr>
        <p:txBody>
          <a:bodyPr>
            <a:spAutoFit/>
          </a:bodyPr>
          <a:lstStyle/>
          <a:p>
            <a:r>
              <a:rPr lang="en-GB" dirty="0"/>
              <a:t>K. Y. Ng, </a:t>
            </a:r>
            <a:r>
              <a:rPr lang="en-GB" i="1" dirty="0"/>
              <a:t>Space charge impedances of beams with non-uniform transverse distributions </a:t>
            </a:r>
            <a:endParaRPr lang="en-GB" dirty="0"/>
          </a:p>
        </p:txBody>
      </p:sp>
      <p:graphicFrame>
        <p:nvGraphicFramePr>
          <p:cNvPr id="19" name="Object 18"/>
          <p:cNvGraphicFramePr>
            <a:graphicFrameLocks noChangeAspect="1"/>
          </p:cNvGraphicFramePr>
          <p:nvPr>
            <p:extLst>
              <p:ext uri="{D42A27DB-BD31-4B8C-83A1-F6EECF244321}">
                <p14:modId xmlns:p14="http://schemas.microsoft.com/office/powerpoint/2010/main" val="2060982391"/>
              </p:ext>
            </p:extLst>
          </p:nvPr>
        </p:nvGraphicFramePr>
        <p:xfrm>
          <a:off x="3187700" y="1549400"/>
          <a:ext cx="3175000" cy="965200"/>
        </p:xfrm>
        <a:graphic>
          <a:graphicData uri="http://schemas.openxmlformats.org/presentationml/2006/ole">
            <mc:AlternateContent xmlns:mc="http://schemas.openxmlformats.org/markup-compatibility/2006">
              <mc:Choice xmlns:v="urn:schemas-microsoft-com:vml" Requires="v">
                <p:oleObj spid="_x0000_s208165" name="Equation" r:id="rId5" imgW="1587240" imgH="482400" progId="Equation.3">
                  <p:embed/>
                </p:oleObj>
              </mc:Choice>
              <mc:Fallback>
                <p:oleObj name="Equation" r:id="rId5" imgW="1587240" imgH="482400" progId="Equation.3">
                  <p:embed/>
                  <p:pic>
                    <p:nvPicPr>
                      <p:cNvPr id="0" name="Object 12"/>
                      <p:cNvPicPr>
                        <a:picLocks noChangeAspect="1" noChangeArrowheads="1"/>
                      </p:cNvPicPr>
                      <p:nvPr/>
                    </p:nvPicPr>
                    <p:blipFill>
                      <a:blip r:embed="rId6"/>
                      <a:srcRect/>
                      <a:stretch>
                        <a:fillRect/>
                      </a:stretch>
                    </p:blipFill>
                    <p:spPr bwMode="auto">
                      <a:xfrm>
                        <a:off x="3187700" y="1549400"/>
                        <a:ext cx="3175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457200" y="2438400"/>
            <a:ext cx="1828800" cy="369332"/>
          </a:xfrm>
          <a:prstGeom prst="rect">
            <a:avLst/>
          </a:prstGeom>
          <a:noFill/>
        </p:spPr>
        <p:txBody>
          <a:bodyPr wrap="square" rtlCol="0">
            <a:spAutoFit/>
          </a:bodyPr>
          <a:lstStyle/>
          <a:p>
            <a:r>
              <a:rPr lang="en-US" dirty="0" smtClean="0"/>
              <a:t>Circular pipe</a:t>
            </a:r>
            <a:endParaRPr lang="en-GB" dirty="0"/>
          </a:p>
        </p:txBody>
      </p:sp>
      <p:sp>
        <p:nvSpPr>
          <p:cNvPr id="34" name="TextBox 33"/>
          <p:cNvSpPr txBox="1"/>
          <p:nvPr/>
        </p:nvSpPr>
        <p:spPr>
          <a:xfrm>
            <a:off x="7162800" y="2133600"/>
            <a:ext cx="1828800" cy="369332"/>
          </a:xfrm>
          <a:prstGeom prst="rect">
            <a:avLst/>
          </a:prstGeom>
          <a:noFill/>
        </p:spPr>
        <p:txBody>
          <a:bodyPr wrap="square" rtlCol="0">
            <a:spAutoFit/>
          </a:bodyPr>
          <a:lstStyle/>
          <a:p>
            <a:r>
              <a:rPr lang="en-US" dirty="0" smtClean="0"/>
              <a:t>Rectangular pipe</a:t>
            </a:r>
            <a:endParaRPr lang="en-GB" dirty="0"/>
          </a:p>
        </p:txBody>
      </p:sp>
      <p:sp>
        <p:nvSpPr>
          <p:cNvPr id="35" name="TextBox 34"/>
          <p:cNvSpPr txBox="1"/>
          <p:nvPr/>
        </p:nvSpPr>
        <p:spPr>
          <a:xfrm>
            <a:off x="7467600" y="3645877"/>
            <a:ext cx="1295400" cy="369332"/>
          </a:xfrm>
          <a:prstGeom prst="rect">
            <a:avLst/>
          </a:prstGeom>
          <a:noFill/>
        </p:spPr>
        <p:txBody>
          <a:bodyPr wrap="square" rtlCol="0">
            <a:spAutoFit/>
          </a:bodyPr>
          <a:lstStyle/>
          <a:p>
            <a:r>
              <a:rPr lang="en-US" dirty="0" smtClean="0"/>
              <a:t>Elliptic pipe</a:t>
            </a:r>
            <a:endParaRPr lang="en-GB" dirty="0"/>
          </a:p>
        </p:txBody>
      </p:sp>
      <p:sp>
        <p:nvSpPr>
          <p:cNvPr id="43" name="TextBox 42"/>
          <p:cNvSpPr txBox="1"/>
          <p:nvPr/>
        </p:nvSpPr>
        <p:spPr>
          <a:xfrm>
            <a:off x="152400" y="1764268"/>
            <a:ext cx="2819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b, L, </a:t>
            </a:r>
            <a:r>
              <a:rPr lang="el-GR" dirty="0" smtClean="0">
                <a:latin typeface="Times New Roman" panose="02020603050405020304" pitchFamily="18" charset="0"/>
                <a:cs typeface="Times New Roman" panose="02020603050405020304" pitchFamily="18" charset="0"/>
              </a:rPr>
              <a:t>β</a:t>
            </a:r>
            <a:r>
              <a:rPr lang="en-US" baseline="-25000"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 </a:t>
            </a:r>
            <a:r>
              <a:rPr lang="el-GR" dirty="0" smtClean="0">
                <a:latin typeface="Times New Roman" panose="02020603050405020304" pitchFamily="18" charset="0"/>
                <a:cs typeface="Times New Roman" panose="02020603050405020304" pitchFamily="18" charset="0"/>
              </a:rPr>
              <a:t>β</a:t>
            </a:r>
            <a:r>
              <a:rPr lang="en-US" baseline="-25000"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Apertype</a:t>
            </a:r>
            <a:r>
              <a:rPr lang="en-US" dirty="0" smtClean="0">
                <a:latin typeface="Times New Roman" panose="02020603050405020304" pitchFamily="18" charset="0"/>
                <a:cs typeface="Times New Roman" panose="02020603050405020304" pitchFamily="18" charset="0"/>
              </a:rPr>
              <a:t>]</a:t>
            </a:r>
            <a:r>
              <a:rPr lang="en-US" i="1" baseline="-25000" dirty="0" err="1">
                <a:latin typeface="Times New Roman" panose="02020603050405020304" pitchFamily="18" charset="0"/>
                <a:cs typeface="Times New Roman" panose="02020603050405020304" pitchFamily="18" charset="0"/>
              </a:rPr>
              <a:t>i</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3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4" grpId="0"/>
      <p:bldP spid="20" grpId="0"/>
      <p:bldP spid="34" grpId="0"/>
      <p:bldP spid="35"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solidFill>
                  <a:srgbClr val="FF0000"/>
                </a:solidFill>
              </a:rPr>
              <a:t>PSB impedance model</a:t>
            </a:r>
          </a:p>
          <a:p>
            <a:pPr lvl="1"/>
            <a:r>
              <a:rPr lang="en-US" dirty="0" smtClean="0">
                <a:solidFill>
                  <a:srgbClr val="FF0000"/>
                </a:solidFill>
              </a:rPr>
              <a:t>Contributions</a:t>
            </a:r>
          </a:p>
          <a:p>
            <a:pPr lvl="2"/>
            <a:r>
              <a:rPr lang="en-US" dirty="0" smtClean="0"/>
              <a:t>Indirect space charge</a:t>
            </a:r>
          </a:p>
          <a:p>
            <a:pPr lvl="2"/>
            <a:r>
              <a:rPr lang="en-US" dirty="0" smtClean="0">
                <a:solidFill>
                  <a:srgbClr val="FF0000"/>
                </a:solidFill>
              </a:rPr>
              <a:t>Resistive wall</a:t>
            </a:r>
          </a:p>
          <a:p>
            <a:pPr lvl="2"/>
            <a:r>
              <a:rPr lang="en-US" dirty="0" smtClean="0"/>
              <a:t>PSB extraction kicker including cables</a:t>
            </a:r>
          </a:p>
          <a:p>
            <a:pPr lvl="2"/>
            <a:r>
              <a:rPr lang="en-US" dirty="0" smtClean="0"/>
              <a:t>Transitions</a:t>
            </a:r>
          </a:p>
          <a:p>
            <a:pPr lvl="1"/>
            <a:r>
              <a:rPr lang="en-US" dirty="0" smtClean="0"/>
              <a:t>Summary</a:t>
            </a:r>
          </a:p>
          <a:p>
            <a:r>
              <a:rPr lang="en-US" dirty="0" smtClean="0"/>
              <a:t>Other devices studied</a:t>
            </a:r>
          </a:p>
          <a:p>
            <a:pPr lvl="1"/>
            <a:r>
              <a:rPr lang="en-US" dirty="0"/>
              <a:t>V</a:t>
            </a:r>
            <a:r>
              <a:rPr lang="en-US" dirty="0" smtClean="0"/>
              <a:t>acuum chamber of the new H- region</a:t>
            </a:r>
          </a:p>
          <a:p>
            <a:pPr lvl="1"/>
            <a:r>
              <a:rPr lang="en-US" dirty="0" err="1" smtClean="0"/>
              <a:t>Finemet</a:t>
            </a:r>
            <a:r>
              <a:rPr lang="en-US" dirty="0" smtClean="0"/>
              <a:t> cavities</a:t>
            </a:r>
          </a:p>
          <a:p>
            <a:r>
              <a:rPr lang="en-US" dirty="0" smtClean="0"/>
              <a:t>Future plans</a:t>
            </a:r>
          </a:p>
          <a:p>
            <a:pPr lvl="2">
              <a:buNone/>
            </a:pPr>
            <a:endParaRPr lang="en-US" dirty="0" smtClean="0"/>
          </a:p>
          <a:p>
            <a:pPr>
              <a:buNone/>
            </a:pP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369440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Resistive wall impedance</a:t>
            </a:r>
            <a:endParaRPr lang="en-GB"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4351" r="6316"/>
          <a:stretch/>
        </p:blipFill>
        <p:spPr>
          <a:xfrm>
            <a:off x="228600" y="2255837"/>
            <a:ext cx="5688530" cy="4525963"/>
          </a:xfr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413173634"/>
              </p:ext>
            </p:extLst>
          </p:nvPr>
        </p:nvGraphicFramePr>
        <p:xfrm>
          <a:off x="457200" y="1066800"/>
          <a:ext cx="5139690" cy="914400"/>
        </p:xfrm>
        <a:graphic>
          <a:graphicData uri="http://schemas.openxmlformats.org/drawingml/2006/table">
            <a:tbl>
              <a:tblPr firstRow="1" firstCol="1" bandRow="1">
                <a:tableStyleId>{5C22544A-7EE6-4342-B048-85BDC9FD1C3A}</a:tableStyleId>
              </a:tblPr>
              <a:tblGrid>
                <a:gridCol w="1520190"/>
                <a:gridCol w="1173480"/>
                <a:gridCol w="1173480"/>
                <a:gridCol w="1272540"/>
              </a:tblGrid>
              <a:tr h="0">
                <a:tc>
                  <a:txBody>
                    <a:bodyPr/>
                    <a:lstStyle/>
                    <a:p>
                      <a:pPr algn="just">
                        <a:spcAft>
                          <a:spcPts val="0"/>
                        </a:spcAft>
                      </a:pPr>
                      <a:r>
                        <a:rPr lang="en-GB" sz="1200" dirty="0">
                          <a:effectLst/>
                        </a:rPr>
                        <a:t> </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a:effectLst/>
                        </a:rPr>
                        <a:t>Wall thickness</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Wall (</a:t>
                      </a:r>
                      <a:r>
                        <a:rPr lang="en-GB" sz="1200" dirty="0" err="1">
                          <a:effectLst/>
                        </a:rPr>
                        <a:t>σ</a:t>
                      </a:r>
                      <a:r>
                        <a:rPr lang="en-GB" sz="1200" baseline="-25000" dirty="0" err="1">
                          <a:effectLst/>
                        </a:rPr>
                        <a:t>el</a:t>
                      </a:r>
                      <a:r>
                        <a:rPr lang="en-GB" sz="1200" dirty="0">
                          <a:effectLst/>
                        </a:rPr>
                        <a:t>)</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a:effectLst/>
                        </a:rPr>
                        <a:t>Background material</a:t>
                      </a:r>
                      <a:endParaRPr lang="en-GB" sz="1000">
                        <a:effectLst/>
                        <a:latin typeface="Times"/>
                        <a:ea typeface="Times New Roman"/>
                        <a:cs typeface="Times New Roman"/>
                      </a:endParaRPr>
                    </a:p>
                  </a:txBody>
                  <a:tcPr marL="68580" marR="68580" marT="0" marB="0"/>
                </a:tc>
              </a:tr>
              <a:tr h="0">
                <a:tc>
                  <a:txBody>
                    <a:bodyPr/>
                    <a:lstStyle/>
                    <a:p>
                      <a:pPr algn="just">
                        <a:spcAft>
                          <a:spcPts val="0"/>
                        </a:spcAft>
                      </a:pPr>
                      <a:r>
                        <a:rPr lang="en-GB" sz="1200">
                          <a:effectLst/>
                        </a:rPr>
                        <a:t>Dipoles</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0.4 mm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7.7 10</a:t>
                      </a:r>
                      <a:r>
                        <a:rPr lang="en-GB" sz="1200" baseline="30000">
                          <a:effectLst/>
                        </a:rPr>
                        <a:t>5</a:t>
                      </a:r>
                      <a:r>
                        <a:rPr lang="en-GB" sz="1200">
                          <a:effectLst/>
                        </a:rPr>
                        <a:t> S/m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Iron (silicon steel)</a:t>
                      </a:r>
                      <a:endParaRPr lang="en-GB" sz="1000" dirty="0">
                        <a:effectLst/>
                        <a:latin typeface="Times"/>
                        <a:ea typeface="Times New Roman"/>
                        <a:cs typeface="Times New Roman"/>
                      </a:endParaRPr>
                    </a:p>
                  </a:txBody>
                  <a:tcPr marL="68580" marR="68580" marT="0" marB="0"/>
                </a:tc>
              </a:tr>
              <a:tr h="0">
                <a:tc>
                  <a:txBody>
                    <a:bodyPr/>
                    <a:lstStyle/>
                    <a:p>
                      <a:pPr algn="just">
                        <a:spcAft>
                          <a:spcPts val="0"/>
                        </a:spcAft>
                      </a:pPr>
                      <a:r>
                        <a:rPr lang="en-GB" sz="1200">
                          <a:effectLst/>
                        </a:rPr>
                        <a:t>Quadrupoles</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1.5 mm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1.3 10</a:t>
                      </a:r>
                      <a:r>
                        <a:rPr lang="en-GB" sz="1200" baseline="30000">
                          <a:effectLst/>
                        </a:rPr>
                        <a:t>6</a:t>
                      </a:r>
                      <a:r>
                        <a:rPr lang="en-GB" sz="1200">
                          <a:effectLst/>
                        </a:rPr>
                        <a:t> S/m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Iron (silicon steel)</a:t>
                      </a:r>
                      <a:endParaRPr lang="en-GB" sz="1000">
                        <a:effectLst/>
                        <a:latin typeface="Times"/>
                        <a:ea typeface="Times New Roman"/>
                        <a:cs typeface="Times New Roman"/>
                      </a:endParaRPr>
                    </a:p>
                  </a:txBody>
                  <a:tcPr marL="68580" marR="68580" marT="0" marB="0"/>
                </a:tc>
              </a:tr>
              <a:tr h="0">
                <a:tc>
                  <a:txBody>
                    <a:bodyPr/>
                    <a:lstStyle/>
                    <a:p>
                      <a:pPr algn="just">
                        <a:spcAft>
                          <a:spcPts val="0"/>
                        </a:spcAft>
                      </a:pPr>
                      <a:r>
                        <a:rPr lang="en-GB" sz="1200" dirty="0">
                          <a:effectLst/>
                        </a:rPr>
                        <a:t>Straight sections</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1 mm</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a:effectLst/>
                        </a:rPr>
                        <a:t>1.3 10</a:t>
                      </a:r>
                      <a:r>
                        <a:rPr lang="en-GB" sz="1200" baseline="30000">
                          <a:effectLst/>
                        </a:rPr>
                        <a:t>6</a:t>
                      </a:r>
                      <a:r>
                        <a:rPr lang="en-GB" sz="1200">
                          <a:effectLst/>
                        </a:rPr>
                        <a:t> S/m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Vacuum</a:t>
                      </a:r>
                      <a:endParaRPr lang="en-GB" sz="1000" dirty="0">
                        <a:effectLst/>
                        <a:latin typeface="Times"/>
                        <a:ea typeface="Times New Roman"/>
                        <a:cs typeface="Times New Roman"/>
                      </a:endParaRPr>
                    </a:p>
                  </a:txBody>
                  <a:tcPr marL="68580" marR="68580" marT="0" marB="0"/>
                </a:tc>
              </a:tr>
            </a:tbl>
          </a:graphicData>
        </a:graphic>
      </p:graphicFrame>
      <p:sp>
        <p:nvSpPr>
          <p:cNvPr id="10" name="TextBox 9"/>
          <p:cNvSpPr txBox="1"/>
          <p:nvPr/>
        </p:nvSpPr>
        <p:spPr>
          <a:xfrm>
            <a:off x="6172200" y="1143000"/>
            <a:ext cx="2819400" cy="923330"/>
          </a:xfrm>
          <a:prstGeom prst="rect">
            <a:avLst/>
          </a:prstGeom>
          <a:solidFill>
            <a:srgbClr val="FFFF00"/>
          </a:solidFill>
          <a:ln w="25400">
            <a:solidFill>
              <a:schemeClr val="tx1"/>
            </a:solidFill>
          </a:ln>
        </p:spPr>
        <p:txBody>
          <a:bodyPr wrap="square" rtlCol="0">
            <a:spAutoFit/>
          </a:bodyPr>
          <a:lstStyle/>
          <a:p>
            <a:r>
              <a:rPr lang="en-US" dirty="0" smtClean="0"/>
              <a:t>Analytical calculation based on the PSB aperture model (provided by O. Berrig)</a:t>
            </a:r>
            <a:endParaRPr lang="en-GB" dirty="0"/>
          </a:p>
        </p:txBody>
      </p:sp>
      <p:sp>
        <p:nvSpPr>
          <p:cNvPr id="11" name="TextBox 10"/>
          <p:cNvSpPr txBox="1"/>
          <p:nvPr/>
        </p:nvSpPr>
        <p:spPr>
          <a:xfrm>
            <a:off x="6210300" y="3011269"/>
            <a:ext cx="2743200" cy="646331"/>
          </a:xfrm>
          <a:prstGeom prst="rect">
            <a:avLst/>
          </a:prstGeom>
          <a:solidFill>
            <a:srgbClr val="FFFF00"/>
          </a:solidFill>
          <a:ln w="25400">
            <a:solidFill>
              <a:schemeClr val="tx1"/>
            </a:solidFill>
          </a:ln>
        </p:spPr>
        <p:txBody>
          <a:bodyPr wrap="square" rtlCol="0">
            <a:spAutoFit/>
          </a:bodyPr>
          <a:lstStyle/>
          <a:p>
            <a:pPr algn="ctr"/>
            <a:r>
              <a:rPr lang="en-US" dirty="0" smtClean="0"/>
              <a:t>Calculation performed with the </a:t>
            </a:r>
            <a:r>
              <a:rPr lang="en-US" dirty="0" err="1" smtClean="0"/>
              <a:t>TLwall</a:t>
            </a:r>
            <a:r>
              <a:rPr lang="en-US" dirty="0" smtClean="0"/>
              <a:t> code</a:t>
            </a:r>
            <a:endParaRPr lang="en-GB" dirty="0"/>
          </a:p>
        </p:txBody>
      </p:sp>
      <p:sp>
        <p:nvSpPr>
          <p:cNvPr id="12" name="TextBox 11"/>
          <p:cNvSpPr txBox="1"/>
          <p:nvPr/>
        </p:nvSpPr>
        <p:spPr>
          <a:xfrm>
            <a:off x="6172200" y="2221468"/>
            <a:ext cx="2819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b, L, </a:t>
            </a:r>
            <a:r>
              <a:rPr lang="el-GR" dirty="0" smtClean="0">
                <a:latin typeface="Times New Roman" panose="02020603050405020304" pitchFamily="18" charset="0"/>
                <a:cs typeface="Times New Roman" panose="02020603050405020304" pitchFamily="18" charset="0"/>
              </a:rPr>
              <a:t>β</a:t>
            </a:r>
            <a:r>
              <a:rPr lang="en-US" baseline="-25000"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 </a:t>
            </a:r>
            <a:r>
              <a:rPr lang="el-GR" dirty="0" smtClean="0">
                <a:latin typeface="Times New Roman" panose="02020603050405020304" pitchFamily="18" charset="0"/>
                <a:cs typeface="Times New Roman" panose="02020603050405020304" pitchFamily="18" charset="0"/>
              </a:rPr>
              <a:t>β</a:t>
            </a:r>
            <a:r>
              <a:rPr lang="en-US" baseline="-25000"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Apertype</a:t>
            </a:r>
            <a:r>
              <a:rPr lang="en-US" dirty="0" smtClean="0">
                <a:latin typeface="Times New Roman" panose="02020603050405020304" pitchFamily="18" charset="0"/>
                <a:cs typeface="Times New Roman" panose="02020603050405020304" pitchFamily="18" charset="0"/>
              </a:rPr>
              <a:t>]</a:t>
            </a:r>
            <a:r>
              <a:rPr lang="en-US" i="1" baseline="-25000" dirty="0" err="1">
                <a:latin typeface="Times New Roman" panose="02020603050405020304" pitchFamily="18" charset="0"/>
                <a:cs typeface="Times New Roman" panose="02020603050405020304" pitchFamily="18" charset="0"/>
              </a:rPr>
              <a:t>i</a:t>
            </a:r>
            <a:endParaRPr lang="en-GB" i="1" dirty="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98158898"/>
              </p:ext>
            </p:extLst>
          </p:nvPr>
        </p:nvGraphicFramePr>
        <p:xfrm>
          <a:off x="5969000" y="3962400"/>
          <a:ext cx="3200400" cy="965200"/>
        </p:xfrm>
        <a:graphic>
          <a:graphicData uri="http://schemas.openxmlformats.org/presentationml/2006/ole">
            <mc:AlternateContent xmlns:mc="http://schemas.openxmlformats.org/markup-compatibility/2006">
              <mc:Choice xmlns:v="urn:schemas-microsoft-com:vml" Requires="v">
                <p:oleObj spid="_x0000_s209044" name="Equation" r:id="rId4" imgW="1600200" imgH="482400" progId="Equation.3">
                  <p:embed/>
                </p:oleObj>
              </mc:Choice>
              <mc:Fallback>
                <p:oleObj name="Equation" r:id="rId4" imgW="1600200" imgH="482400" progId="Equation.3">
                  <p:embed/>
                  <p:pic>
                    <p:nvPicPr>
                      <p:cNvPr id="0" name="Object 4"/>
                      <p:cNvPicPr>
                        <a:picLocks noChangeAspect="1" noChangeArrowheads="1"/>
                      </p:cNvPicPr>
                      <p:nvPr/>
                    </p:nvPicPr>
                    <p:blipFill>
                      <a:blip r:embed="rId5"/>
                      <a:srcRect/>
                      <a:stretch>
                        <a:fillRect/>
                      </a:stretch>
                    </p:blipFill>
                    <p:spPr bwMode="auto">
                      <a:xfrm>
                        <a:off x="5969000" y="3962400"/>
                        <a:ext cx="3200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79380187"/>
              </p:ext>
            </p:extLst>
          </p:nvPr>
        </p:nvGraphicFramePr>
        <p:xfrm>
          <a:off x="1447800" y="2730900"/>
          <a:ext cx="1428300" cy="342900"/>
        </p:xfrm>
        <a:graphic>
          <a:graphicData uri="http://schemas.openxmlformats.org/presentationml/2006/ole">
            <mc:AlternateContent xmlns:mc="http://schemas.openxmlformats.org/markup-compatibility/2006">
              <mc:Choice xmlns:v="urn:schemas-microsoft-com:vml" Requires="v">
                <p:oleObj spid="_x0000_s209045" name="Equation" r:id="rId6" imgW="952200" imgH="228600" progId="Equation.3">
                  <p:embed/>
                </p:oleObj>
              </mc:Choice>
              <mc:Fallback>
                <p:oleObj name="Equation" r:id="rId6" imgW="952200" imgH="228600" progId="Equation.3">
                  <p:embed/>
                  <p:pic>
                    <p:nvPicPr>
                      <p:cNvPr id="0" name=""/>
                      <p:cNvPicPr/>
                      <p:nvPr/>
                    </p:nvPicPr>
                    <p:blipFill>
                      <a:blip r:embed="rId7"/>
                      <a:stretch>
                        <a:fillRect/>
                      </a:stretch>
                    </p:blipFill>
                    <p:spPr>
                      <a:xfrm>
                        <a:off x="1447800" y="2730900"/>
                        <a:ext cx="1428300" cy="342900"/>
                      </a:xfrm>
                      <a:prstGeom prst="rect">
                        <a:avLst/>
                      </a:prstGeom>
                      <a:solidFill>
                        <a:srgbClr val="FFFF00"/>
                      </a:solidFill>
                      <a:ln w="25400">
                        <a:solidFill>
                          <a:schemeClr val="tx1"/>
                        </a:solidFill>
                      </a:ln>
                    </p:spPr>
                  </p:pic>
                </p:oleObj>
              </mc:Fallback>
            </mc:AlternateContent>
          </a:graphicData>
        </a:graphic>
      </p:graphicFrame>
      <p:cxnSp>
        <p:nvCxnSpPr>
          <p:cNvPr id="20" name="Straight Arrow Connector 19"/>
          <p:cNvCxnSpPr>
            <a:stCxn id="12" idx="2"/>
          </p:cNvCxnSpPr>
          <p:nvPr/>
        </p:nvCxnSpPr>
        <p:spPr>
          <a:xfrm>
            <a:off x="7581900" y="2590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3800" y="3657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Resistive wall impedance</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131678941"/>
              </p:ext>
            </p:extLst>
          </p:nvPr>
        </p:nvGraphicFramePr>
        <p:xfrm>
          <a:off x="457200" y="1066800"/>
          <a:ext cx="5139690" cy="914400"/>
        </p:xfrm>
        <a:graphic>
          <a:graphicData uri="http://schemas.openxmlformats.org/drawingml/2006/table">
            <a:tbl>
              <a:tblPr firstRow="1" firstCol="1" bandRow="1">
                <a:tableStyleId>{5C22544A-7EE6-4342-B048-85BDC9FD1C3A}</a:tableStyleId>
              </a:tblPr>
              <a:tblGrid>
                <a:gridCol w="1520190"/>
                <a:gridCol w="1173480"/>
                <a:gridCol w="1173480"/>
                <a:gridCol w="1272540"/>
              </a:tblGrid>
              <a:tr h="0">
                <a:tc>
                  <a:txBody>
                    <a:bodyPr/>
                    <a:lstStyle/>
                    <a:p>
                      <a:pPr algn="just">
                        <a:spcAft>
                          <a:spcPts val="0"/>
                        </a:spcAft>
                      </a:pPr>
                      <a:r>
                        <a:rPr lang="en-GB" sz="1200" dirty="0">
                          <a:effectLst/>
                        </a:rPr>
                        <a:t> </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a:effectLst/>
                        </a:rPr>
                        <a:t>Wall thickness</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Wall (</a:t>
                      </a:r>
                      <a:r>
                        <a:rPr lang="en-GB" sz="1200" dirty="0" err="1">
                          <a:effectLst/>
                        </a:rPr>
                        <a:t>σ</a:t>
                      </a:r>
                      <a:r>
                        <a:rPr lang="en-GB" sz="1200" baseline="-25000" dirty="0" err="1">
                          <a:effectLst/>
                        </a:rPr>
                        <a:t>el</a:t>
                      </a:r>
                      <a:r>
                        <a:rPr lang="en-GB" sz="1200" dirty="0">
                          <a:effectLst/>
                        </a:rPr>
                        <a:t>)</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a:effectLst/>
                        </a:rPr>
                        <a:t>Background material</a:t>
                      </a:r>
                      <a:endParaRPr lang="en-GB" sz="1000">
                        <a:effectLst/>
                        <a:latin typeface="Times"/>
                        <a:ea typeface="Times New Roman"/>
                        <a:cs typeface="Times New Roman"/>
                      </a:endParaRPr>
                    </a:p>
                  </a:txBody>
                  <a:tcPr marL="68580" marR="68580" marT="0" marB="0"/>
                </a:tc>
              </a:tr>
              <a:tr h="0">
                <a:tc>
                  <a:txBody>
                    <a:bodyPr/>
                    <a:lstStyle/>
                    <a:p>
                      <a:pPr algn="just">
                        <a:spcAft>
                          <a:spcPts val="0"/>
                        </a:spcAft>
                      </a:pPr>
                      <a:r>
                        <a:rPr lang="en-GB" sz="1200">
                          <a:effectLst/>
                        </a:rPr>
                        <a:t>Dipoles</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0.4 mm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7.7 10</a:t>
                      </a:r>
                      <a:r>
                        <a:rPr lang="en-GB" sz="1200" baseline="30000">
                          <a:effectLst/>
                        </a:rPr>
                        <a:t>5</a:t>
                      </a:r>
                      <a:r>
                        <a:rPr lang="en-GB" sz="1200">
                          <a:effectLst/>
                        </a:rPr>
                        <a:t> S/m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Iron (silicon steel)</a:t>
                      </a:r>
                      <a:endParaRPr lang="en-GB" sz="1000" dirty="0">
                        <a:effectLst/>
                        <a:latin typeface="Times"/>
                        <a:ea typeface="Times New Roman"/>
                        <a:cs typeface="Times New Roman"/>
                      </a:endParaRPr>
                    </a:p>
                  </a:txBody>
                  <a:tcPr marL="68580" marR="68580" marT="0" marB="0"/>
                </a:tc>
              </a:tr>
              <a:tr h="0">
                <a:tc>
                  <a:txBody>
                    <a:bodyPr/>
                    <a:lstStyle/>
                    <a:p>
                      <a:pPr algn="just">
                        <a:spcAft>
                          <a:spcPts val="0"/>
                        </a:spcAft>
                      </a:pPr>
                      <a:r>
                        <a:rPr lang="en-GB" sz="1200">
                          <a:effectLst/>
                        </a:rPr>
                        <a:t>Quadrupoles</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1.5 mm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1.3 10</a:t>
                      </a:r>
                      <a:r>
                        <a:rPr lang="en-GB" sz="1200" baseline="30000">
                          <a:effectLst/>
                        </a:rPr>
                        <a:t>6</a:t>
                      </a:r>
                      <a:r>
                        <a:rPr lang="en-GB" sz="1200">
                          <a:effectLst/>
                        </a:rPr>
                        <a:t> S/m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a:effectLst/>
                        </a:rPr>
                        <a:t>Iron (silicon steel)</a:t>
                      </a:r>
                      <a:endParaRPr lang="en-GB" sz="1000">
                        <a:effectLst/>
                        <a:latin typeface="Times"/>
                        <a:ea typeface="Times New Roman"/>
                        <a:cs typeface="Times New Roman"/>
                      </a:endParaRPr>
                    </a:p>
                  </a:txBody>
                  <a:tcPr marL="68580" marR="68580" marT="0" marB="0"/>
                </a:tc>
              </a:tr>
              <a:tr h="0">
                <a:tc>
                  <a:txBody>
                    <a:bodyPr/>
                    <a:lstStyle/>
                    <a:p>
                      <a:pPr algn="just">
                        <a:spcAft>
                          <a:spcPts val="0"/>
                        </a:spcAft>
                      </a:pPr>
                      <a:r>
                        <a:rPr lang="en-GB" sz="1200" dirty="0">
                          <a:effectLst/>
                        </a:rPr>
                        <a:t>Straight sections</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1 mm</a:t>
                      </a:r>
                      <a:endParaRPr lang="en-GB" sz="1000" dirty="0">
                        <a:effectLst/>
                        <a:latin typeface="Times"/>
                        <a:ea typeface="Times New Roman"/>
                        <a:cs typeface="Times New Roman"/>
                      </a:endParaRPr>
                    </a:p>
                  </a:txBody>
                  <a:tcPr marL="68580" marR="68580" marT="0" marB="0"/>
                </a:tc>
                <a:tc>
                  <a:txBody>
                    <a:bodyPr/>
                    <a:lstStyle/>
                    <a:p>
                      <a:pPr algn="just">
                        <a:spcAft>
                          <a:spcPts val="0"/>
                        </a:spcAft>
                      </a:pPr>
                      <a:r>
                        <a:rPr lang="en-GB" sz="1200">
                          <a:effectLst/>
                        </a:rPr>
                        <a:t>1.3 10</a:t>
                      </a:r>
                      <a:r>
                        <a:rPr lang="en-GB" sz="1200" baseline="30000">
                          <a:effectLst/>
                        </a:rPr>
                        <a:t>6</a:t>
                      </a:r>
                      <a:r>
                        <a:rPr lang="en-GB" sz="1200">
                          <a:effectLst/>
                        </a:rPr>
                        <a:t> S/m</a:t>
                      </a:r>
                      <a:endParaRPr lang="en-GB" sz="1000">
                        <a:effectLst/>
                        <a:latin typeface="Times"/>
                        <a:ea typeface="Times New Roman"/>
                        <a:cs typeface="Times New Roman"/>
                      </a:endParaRPr>
                    </a:p>
                  </a:txBody>
                  <a:tcPr marL="68580" marR="68580" marT="0" marB="0"/>
                </a:tc>
                <a:tc>
                  <a:txBody>
                    <a:bodyPr/>
                    <a:lstStyle/>
                    <a:p>
                      <a:pPr algn="just">
                        <a:spcAft>
                          <a:spcPts val="0"/>
                        </a:spcAft>
                      </a:pPr>
                      <a:r>
                        <a:rPr lang="en-GB" sz="1200" dirty="0">
                          <a:effectLst/>
                        </a:rPr>
                        <a:t>Vacuum</a:t>
                      </a:r>
                      <a:endParaRPr lang="en-GB" sz="1000" dirty="0">
                        <a:effectLst/>
                        <a:latin typeface="Times"/>
                        <a:ea typeface="Times New Roman"/>
                        <a:cs typeface="Times New Roman"/>
                      </a:endParaRPr>
                    </a:p>
                  </a:txBody>
                  <a:tcPr marL="68580" marR="68580" marT="0" marB="0"/>
                </a:tc>
              </a:tr>
            </a:tbl>
          </a:graphicData>
        </a:graphic>
      </p:graphicFrame>
      <p:sp>
        <p:nvSpPr>
          <p:cNvPr id="10" name="TextBox 9"/>
          <p:cNvSpPr txBox="1"/>
          <p:nvPr/>
        </p:nvSpPr>
        <p:spPr>
          <a:xfrm>
            <a:off x="6172200" y="1143000"/>
            <a:ext cx="2819400" cy="923330"/>
          </a:xfrm>
          <a:prstGeom prst="rect">
            <a:avLst/>
          </a:prstGeom>
          <a:solidFill>
            <a:srgbClr val="FFFF00"/>
          </a:solidFill>
          <a:ln w="25400">
            <a:solidFill>
              <a:schemeClr val="tx1"/>
            </a:solidFill>
          </a:ln>
        </p:spPr>
        <p:txBody>
          <a:bodyPr wrap="square" rtlCol="0">
            <a:spAutoFit/>
          </a:bodyPr>
          <a:lstStyle/>
          <a:p>
            <a:r>
              <a:rPr lang="en-US" dirty="0" smtClean="0"/>
              <a:t>Analytical calculation based on the PSB aperture model (provided by O. Berrig)</a:t>
            </a:r>
            <a:endParaRPr lang="en-GB" dirty="0"/>
          </a:p>
        </p:txBody>
      </p:sp>
      <p:sp>
        <p:nvSpPr>
          <p:cNvPr id="11" name="TextBox 10"/>
          <p:cNvSpPr txBox="1"/>
          <p:nvPr/>
        </p:nvSpPr>
        <p:spPr>
          <a:xfrm>
            <a:off x="6210300" y="3011269"/>
            <a:ext cx="2743200" cy="646331"/>
          </a:xfrm>
          <a:prstGeom prst="rect">
            <a:avLst/>
          </a:prstGeom>
          <a:solidFill>
            <a:srgbClr val="FFFF00"/>
          </a:solidFill>
          <a:ln w="25400">
            <a:solidFill>
              <a:schemeClr val="tx1"/>
            </a:solidFill>
          </a:ln>
        </p:spPr>
        <p:txBody>
          <a:bodyPr wrap="square" rtlCol="0">
            <a:spAutoFit/>
          </a:bodyPr>
          <a:lstStyle/>
          <a:p>
            <a:pPr algn="ctr"/>
            <a:r>
              <a:rPr lang="en-US" dirty="0" smtClean="0"/>
              <a:t>Calculation performed with the </a:t>
            </a:r>
            <a:r>
              <a:rPr lang="en-US" dirty="0" err="1" smtClean="0"/>
              <a:t>TLwall</a:t>
            </a:r>
            <a:r>
              <a:rPr lang="en-US" dirty="0" smtClean="0"/>
              <a:t> code</a:t>
            </a:r>
            <a:endParaRPr lang="en-GB" dirty="0"/>
          </a:p>
        </p:txBody>
      </p:sp>
      <p:sp>
        <p:nvSpPr>
          <p:cNvPr id="12" name="TextBox 11"/>
          <p:cNvSpPr txBox="1"/>
          <p:nvPr/>
        </p:nvSpPr>
        <p:spPr>
          <a:xfrm>
            <a:off x="6172200" y="2221468"/>
            <a:ext cx="2819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b, L, </a:t>
            </a:r>
            <a:r>
              <a:rPr lang="el-GR" dirty="0" smtClean="0">
                <a:latin typeface="Times New Roman" panose="02020603050405020304" pitchFamily="18" charset="0"/>
                <a:cs typeface="Times New Roman" panose="02020603050405020304" pitchFamily="18" charset="0"/>
              </a:rPr>
              <a:t>β</a:t>
            </a:r>
            <a:r>
              <a:rPr lang="en-US" baseline="-25000"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 </a:t>
            </a:r>
            <a:r>
              <a:rPr lang="el-GR" dirty="0" smtClean="0">
                <a:latin typeface="Times New Roman" panose="02020603050405020304" pitchFamily="18" charset="0"/>
                <a:cs typeface="Times New Roman" panose="02020603050405020304" pitchFamily="18" charset="0"/>
              </a:rPr>
              <a:t>β</a:t>
            </a:r>
            <a:r>
              <a:rPr lang="en-US" baseline="-25000"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Apertype</a:t>
            </a:r>
            <a:r>
              <a:rPr lang="en-US" dirty="0" smtClean="0">
                <a:latin typeface="Times New Roman" panose="02020603050405020304" pitchFamily="18" charset="0"/>
                <a:cs typeface="Times New Roman" panose="02020603050405020304" pitchFamily="18" charset="0"/>
              </a:rPr>
              <a:t>]</a:t>
            </a:r>
            <a:r>
              <a:rPr lang="en-US" i="1" baseline="-25000" dirty="0" err="1">
                <a:latin typeface="Times New Roman" panose="02020603050405020304" pitchFamily="18" charset="0"/>
                <a:cs typeface="Times New Roman" panose="02020603050405020304" pitchFamily="18" charset="0"/>
              </a:rPr>
              <a:t>i</a:t>
            </a:r>
            <a:endParaRPr lang="en-GB" i="1" dirty="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307146738"/>
              </p:ext>
            </p:extLst>
          </p:nvPr>
        </p:nvGraphicFramePr>
        <p:xfrm>
          <a:off x="5969000" y="3962400"/>
          <a:ext cx="3200400" cy="965200"/>
        </p:xfrm>
        <a:graphic>
          <a:graphicData uri="http://schemas.openxmlformats.org/presentationml/2006/ole">
            <mc:AlternateContent xmlns:mc="http://schemas.openxmlformats.org/markup-compatibility/2006">
              <mc:Choice xmlns:v="urn:schemas-microsoft-com:vml" Requires="v">
                <p:oleObj spid="_x0000_s236565" name="Equation" r:id="rId3" imgW="1600200" imgH="482400" progId="Equation.3">
                  <p:embed/>
                </p:oleObj>
              </mc:Choice>
              <mc:Fallback>
                <p:oleObj name="Equation" r:id="rId3" imgW="1600200" imgH="482400" progId="Equation.3">
                  <p:embed/>
                  <p:pic>
                    <p:nvPicPr>
                      <p:cNvPr id="0" name=""/>
                      <p:cNvPicPr>
                        <a:picLocks noChangeAspect="1" noChangeArrowheads="1"/>
                      </p:cNvPicPr>
                      <p:nvPr/>
                    </p:nvPicPr>
                    <p:blipFill>
                      <a:blip r:embed="rId4"/>
                      <a:srcRect/>
                      <a:stretch>
                        <a:fillRect/>
                      </a:stretch>
                    </p:blipFill>
                    <p:spPr bwMode="auto">
                      <a:xfrm>
                        <a:off x="5969000" y="3962400"/>
                        <a:ext cx="3200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a:stCxn id="12" idx="2"/>
          </p:cNvCxnSpPr>
          <p:nvPr/>
        </p:nvCxnSpPr>
        <p:spPr>
          <a:xfrm>
            <a:off x="7581900" y="2590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3800" y="3657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3680" r="4758"/>
          <a:stretch/>
        </p:blipFill>
        <p:spPr>
          <a:xfrm>
            <a:off x="152400" y="2103437"/>
            <a:ext cx="5638801" cy="4525963"/>
          </a:xfrm>
        </p:spPr>
      </p:pic>
      <p:sp>
        <p:nvSpPr>
          <p:cNvPr id="15" name="TextBox 14"/>
          <p:cNvSpPr txBox="1"/>
          <p:nvPr/>
        </p:nvSpPr>
        <p:spPr>
          <a:xfrm>
            <a:off x="2133600" y="2602468"/>
            <a:ext cx="914400" cy="369332"/>
          </a:xfrm>
          <a:prstGeom prst="rect">
            <a:avLst/>
          </a:prstGeom>
          <a:solidFill>
            <a:srgbClr val="FFFF00"/>
          </a:solidFill>
        </p:spPr>
        <p:txBody>
          <a:bodyPr wrap="square" rtlCol="0">
            <a:spAutoFit/>
          </a:bodyPr>
          <a:lstStyle/>
          <a:p>
            <a:r>
              <a:rPr lang="en-US" dirty="0" smtClean="0"/>
              <a:t>Vertical</a:t>
            </a:r>
            <a:endParaRPr lang="en-GB" dirty="0"/>
          </a:p>
        </p:txBody>
      </p:sp>
    </p:spTree>
    <p:extLst>
      <p:ext uri="{BB962C8B-B14F-4D97-AF65-F5344CB8AC3E}">
        <p14:creationId xmlns:p14="http://schemas.microsoft.com/office/powerpoint/2010/main" val="2787437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35107</TotalTime>
  <Words>1528</Words>
  <Application>Microsoft Office PowerPoint</Application>
  <PresentationFormat>On-screen Show (4:3)</PresentationFormat>
  <Paragraphs>375</Paragraphs>
  <Slides>41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Equation</vt:lpstr>
      <vt:lpstr>Status of the PSB impedance model   </vt:lpstr>
      <vt:lpstr>Overview</vt:lpstr>
      <vt:lpstr>Impedance calculations for b &lt; 1</vt:lpstr>
      <vt:lpstr>3D CST EM simulation for b &lt; 1</vt:lpstr>
      <vt:lpstr>Overview</vt:lpstr>
      <vt:lpstr>Indirect space charge</vt:lpstr>
      <vt:lpstr>Overview</vt:lpstr>
      <vt:lpstr>Resistive wall impedance</vt:lpstr>
      <vt:lpstr>Resistive wall impedance</vt:lpstr>
      <vt:lpstr>Resistive wall impedance: impact of the iron</vt:lpstr>
      <vt:lpstr>Resistive wall impedance</vt:lpstr>
      <vt:lpstr>Overview</vt:lpstr>
      <vt:lpstr>PowerPoint Presentation</vt:lpstr>
      <vt:lpstr>PSB extraction kicker: impedance due to the ferrite loaded structure ZM</vt:lpstr>
      <vt:lpstr>PSB extraction kicker: impedance due to the coupling to the external circuits  ZTEM</vt:lpstr>
      <vt:lpstr>PSB extraction kicker: impedance due to the coupling to the external circuits  ZTEM</vt:lpstr>
      <vt:lpstr>Overview</vt:lpstr>
      <vt:lpstr>Broadband impedance of a step transition</vt:lpstr>
      <vt:lpstr>Broadband impedance of step transitions</vt:lpstr>
      <vt:lpstr>Overview</vt:lpstr>
      <vt:lpstr>Total horizontal driving impedance of the PSB</vt:lpstr>
      <vt:lpstr>Total vertical driving impedance of the PSB</vt:lpstr>
      <vt:lpstr>Effective impedance of the PSB</vt:lpstr>
      <vt:lpstr>PowerPoint Presentation</vt:lpstr>
      <vt:lpstr>Effective impedance of the PSB</vt:lpstr>
      <vt:lpstr>Effective impedance of the PSB</vt:lpstr>
      <vt:lpstr>Indirect space charge:  refinement of the calculation</vt:lpstr>
      <vt:lpstr>Overview</vt:lpstr>
      <vt:lpstr>Inconel undulated chamber</vt:lpstr>
      <vt:lpstr>Analytical calculation  (no corrugation): comparison between Inconel and Ceramic chamber</vt:lpstr>
      <vt:lpstr>Inconel undulated chamber: CST Particle Studio simulation</vt:lpstr>
      <vt:lpstr>Overview</vt:lpstr>
      <vt:lpstr>Finemet cavities</vt:lpstr>
      <vt:lpstr>Overview</vt:lpstr>
      <vt:lpstr>Future plans</vt:lpstr>
      <vt:lpstr>Thank you for your attention</vt:lpstr>
      <vt:lpstr>PowerPoint Presentation</vt:lpstr>
      <vt:lpstr>PowerPoint Presentation</vt:lpstr>
      <vt:lpstr>PowerPoint Presentation</vt:lpstr>
      <vt:lpstr>Indirect space charge</vt:lpstr>
      <vt:lpstr>Definition of impedance</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MKE heating with and without serigraphy</dc:title>
  <dc:creator>czannini</dc:creator>
  <cp:lastModifiedBy>Carlo Zannini</cp:lastModifiedBy>
  <cp:revision>957</cp:revision>
  <dcterms:created xsi:type="dcterms:W3CDTF">2012-06-18T14:13:36Z</dcterms:created>
  <dcterms:modified xsi:type="dcterms:W3CDTF">2013-12-11T17:46:17Z</dcterms:modified>
</cp:coreProperties>
</file>