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42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39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4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86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48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03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32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9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776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54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95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89101-BCE5-402E-B8A2-0EF4177D3B12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7DE37-4EE4-48D7-BD2C-2D84FBEFA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29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8278688" cy="182763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Tools and instruments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used for beam impedance measurement</a:t>
            </a:r>
            <a:r>
              <a:rPr lang="en-US" sz="3600" dirty="0" smtClean="0"/>
              <a:t>s</a:t>
            </a:r>
            <a:endParaRPr lang="fr-F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1844824"/>
            <a:ext cx="6400800" cy="694928"/>
          </a:xfrm>
        </p:spPr>
        <p:txBody>
          <a:bodyPr/>
          <a:lstStyle/>
          <a:p>
            <a:r>
              <a:rPr lang="en-US" dirty="0" err="1" smtClean="0">
                <a:solidFill>
                  <a:srgbClr val="FFC000"/>
                </a:solidFill>
              </a:rPr>
              <a:t>O.Berrig</a:t>
            </a:r>
            <a:r>
              <a:rPr lang="en-US" dirty="0" smtClean="0">
                <a:solidFill>
                  <a:srgbClr val="FFC000"/>
                </a:solidFill>
              </a:rPr>
              <a:t> &amp; </a:t>
            </a:r>
            <a:r>
              <a:rPr lang="en-US" dirty="0" err="1" smtClean="0">
                <a:solidFill>
                  <a:srgbClr val="FFC000"/>
                </a:solidFill>
              </a:rPr>
              <a:t>J.Kuczerowski</a:t>
            </a:r>
            <a:endParaRPr lang="fr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9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When measuring on equipment that changes  length or equipment with horizontal or vertical offset;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      we use a </a:t>
            </a:r>
            <a:r>
              <a:rPr lang="en-US" sz="2800" b="1" dirty="0" smtClean="0">
                <a:solidFill>
                  <a:srgbClr val="FF0000"/>
                </a:solidFill>
              </a:rPr>
              <a:t>measuring bench</a:t>
            </a:r>
          </a:p>
        </p:txBody>
      </p:sp>
      <p:pic>
        <p:nvPicPr>
          <p:cNvPr id="1026" name="Picture 2" descr="\\cern.ch\dfs\Websites\o\OEBerrig\Impedance\MeasurementBench\IMG_0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44733"/>
            <a:ext cx="6444208" cy="48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2060848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This bench is in building 113. It belongs to </a:t>
            </a:r>
            <a:r>
              <a:rPr lang="en-US" sz="24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V.Baglin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</a:t>
            </a:r>
            <a:r>
              <a:rPr lang="en-US" sz="24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A.Vidal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 They kindly allow us to use it.</a:t>
            </a:r>
            <a:endParaRPr lang="fr-FR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3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2086"/>
            <a:ext cx="6919440" cy="51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048" y="188640"/>
            <a:ext cx="8388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When measuring on equipment with several </a:t>
            </a:r>
            <a:r>
              <a:rPr lang="en-US" sz="2800" dirty="0" smtClean="0">
                <a:solidFill>
                  <a:srgbClr val="FF0000"/>
                </a:solidFill>
              </a:rPr>
              <a:t>inputs/outputs</a:t>
            </a:r>
            <a:r>
              <a:rPr lang="en-US" sz="2800" dirty="0" smtClean="0"/>
              <a:t>, we need to borrow a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4 port network analyzer</a:t>
            </a:r>
            <a:r>
              <a:rPr lang="en-US" sz="2800" dirty="0" smtClean="0"/>
              <a:t> (e.g. </a:t>
            </a:r>
            <a:r>
              <a:rPr lang="en-US" sz="2800" dirty="0" err="1" smtClean="0"/>
              <a:t>F.Caspers</a:t>
            </a:r>
            <a:r>
              <a:rPr lang="en-US" sz="2800" dirty="0" smtClean="0"/>
              <a:t>, </a:t>
            </a:r>
            <a:r>
              <a:rPr lang="en-US" sz="2800" dirty="0" err="1" smtClean="0"/>
              <a:t>M.Ehret</a:t>
            </a:r>
            <a:r>
              <a:rPr lang="en-US" sz="2800" dirty="0" smtClean="0"/>
              <a:t>/</a:t>
            </a:r>
            <a:r>
              <a:rPr lang="en-US" sz="2800" dirty="0" err="1" smtClean="0"/>
              <a:t>M.Wendt</a:t>
            </a:r>
            <a:r>
              <a:rPr lang="en-US" sz="2800" dirty="0" smtClean="0"/>
              <a:t>, </a:t>
            </a:r>
            <a:r>
              <a:rPr lang="en-US" sz="2800" dirty="0" err="1" smtClean="0"/>
              <a:t>M.Barnes</a:t>
            </a:r>
            <a:r>
              <a:rPr lang="en-US" sz="2800" dirty="0" smtClean="0"/>
              <a:t> )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48861" y="923637"/>
            <a:ext cx="7380835" cy="2881746"/>
          </a:xfrm>
          <a:custGeom>
            <a:avLst/>
            <a:gdLst>
              <a:gd name="connsiteX0" fmla="*/ 129829 w 7385922"/>
              <a:gd name="connsiteY0" fmla="*/ 0 h 2743688"/>
              <a:gd name="connsiteX1" fmla="*/ 37465 w 7385922"/>
              <a:gd name="connsiteY1" fmla="*/ 157019 h 2743688"/>
              <a:gd name="connsiteX2" fmla="*/ 520 w 7385922"/>
              <a:gd name="connsiteY2" fmla="*/ 369455 h 2743688"/>
              <a:gd name="connsiteX3" fmla="*/ 28229 w 7385922"/>
              <a:gd name="connsiteY3" fmla="*/ 563419 h 2743688"/>
              <a:gd name="connsiteX4" fmla="*/ 176011 w 7385922"/>
              <a:gd name="connsiteY4" fmla="*/ 748146 h 2743688"/>
              <a:gd name="connsiteX5" fmla="*/ 536229 w 7385922"/>
              <a:gd name="connsiteY5" fmla="*/ 858982 h 2743688"/>
              <a:gd name="connsiteX6" fmla="*/ 1219720 w 7385922"/>
              <a:gd name="connsiteY6" fmla="*/ 942109 h 2743688"/>
              <a:gd name="connsiteX7" fmla="*/ 5551574 w 7385922"/>
              <a:gd name="connsiteY7" fmla="*/ 1246909 h 2743688"/>
              <a:gd name="connsiteX8" fmla="*/ 6410556 w 7385922"/>
              <a:gd name="connsiteY8" fmla="*/ 1440873 h 2743688"/>
              <a:gd name="connsiteX9" fmla="*/ 7158702 w 7385922"/>
              <a:gd name="connsiteY9" fmla="*/ 1874982 h 2743688"/>
              <a:gd name="connsiteX10" fmla="*/ 7380374 w 7385922"/>
              <a:gd name="connsiteY10" fmla="*/ 2632364 h 2743688"/>
              <a:gd name="connsiteX11" fmla="*/ 7297247 w 7385922"/>
              <a:gd name="connsiteY11" fmla="*/ 2724728 h 2743688"/>
              <a:gd name="connsiteX0" fmla="*/ 129829 w 7385922"/>
              <a:gd name="connsiteY0" fmla="*/ 0 h 2743688"/>
              <a:gd name="connsiteX1" fmla="*/ 37465 w 7385922"/>
              <a:gd name="connsiteY1" fmla="*/ 157019 h 2743688"/>
              <a:gd name="connsiteX2" fmla="*/ 520 w 7385922"/>
              <a:gd name="connsiteY2" fmla="*/ 369455 h 2743688"/>
              <a:gd name="connsiteX3" fmla="*/ 28229 w 7385922"/>
              <a:gd name="connsiteY3" fmla="*/ 563419 h 2743688"/>
              <a:gd name="connsiteX4" fmla="*/ 176011 w 7385922"/>
              <a:gd name="connsiteY4" fmla="*/ 748146 h 2743688"/>
              <a:gd name="connsiteX5" fmla="*/ 536229 w 7385922"/>
              <a:gd name="connsiteY5" fmla="*/ 858982 h 2743688"/>
              <a:gd name="connsiteX6" fmla="*/ 1219720 w 7385922"/>
              <a:gd name="connsiteY6" fmla="*/ 942109 h 2743688"/>
              <a:gd name="connsiteX7" fmla="*/ 3510338 w 7385922"/>
              <a:gd name="connsiteY7" fmla="*/ 1089891 h 2743688"/>
              <a:gd name="connsiteX8" fmla="*/ 5551574 w 7385922"/>
              <a:gd name="connsiteY8" fmla="*/ 1246909 h 2743688"/>
              <a:gd name="connsiteX9" fmla="*/ 6410556 w 7385922"/>
              <a:gd name="connsiteY9" fmla="*/ 1440873 h 2743688"/>
              <a:gd name="connsiteX10" fmla="*/ 7158702 w 7385922"/>
              <a:gd name="connsiteY10" fmla="*/ 1874982 h 2743688"/>
              <a:gd name="connsiteX11" fmla="*/ 7380374 w 7385922"/>
              <a:gd name="connsiteY11" fmla="*/ 2632364 h 2743688"/>
              <a:gd name="connsiteX12" fmla="*/ 7297247 w 7385922"/>
              <a:gd name="connsiteY12" fmla="*/ 2724728 h 2743688"/>
              <a:gd name="connsiteX0" fmla="*/ 129829 w 7385922"/>
              <a:gd name="connsiteY0" fmla="*/ 0 h 2743688"/>
              <a:gd name="connsiteX1" fmla="*/ 37465 w 7385922"/>
              <a:gd name="connsiteY1" fmla="*/ 157019 h 2743688"/>
              <a:gd name="connsiteX2" fmla="*/ 520 w 7385922"/>
              <a:gd name="connsiteY2" fmla="*/ 369455 h 2743688"/>
              <a:gd name="connsiteX3" fmla="*/ 28229 w 7385922"/>
              <a:gd name="connsiteY3" fmla="*/ 563419 h 2743688"/>
              <a:gd name="connsiteX4" fmla="*/ 176011 w 7385922"/>
              <a:gd name="connsiteY4" fmla="*/ 748146 h 2743688"/>
              <a:gd name="connsiteX5" fmla="*/ 536229 w 7385922"/>
              <a:gd name="connsiteY5" fmla="*/ 858982 h 2743688"/>
              <a:gd name="connsiteX6" fmla="*/ 1219720 w 7385922"/>
              <a:gd name="connsiteY6" fmla="*/ 942109 h 2743688"/>
              <a:gd name="connsiteX7" fmla="*/ 3510338 w 7385922"/>
              <a:gd name="connsiteY7" fmla="*/ 1117600 h 2743688"/>
              <a:gd name="connsiteX8" fmla="*/ 5551574 w 7385922"/>
              <a:gd name="connsiteY8" fmla="*/ 1246909 h 2743688"/>
              <a:gd name="connsiteX9" fmla="*/ 6410556 w 7385922"/>
              <a:gd name="connsiteY9" fmla="*/ 1440873 h 2743688"/>
              <a:gd name="connsiteX10" fmla="*/ 7158702 w 7385922"/>
              <a:gd name="connsiteY10" fmla="*/ 1874982 h 2743688"/>
              <a:gd name="connsiteX11" fmla="*/ 7380374 w 7385922"/>
              <a:gd name="connsiteY11" fmla="*/ 2632364 h 2743688"/>
              <a:gd name="connsiteX12" fmla="*/ 7297247 w 7385922"/>
              <a:gd name="connsiteY12" fmla="*/ 2724728 h 2743688"/>
              <a:gd name="connsiteX0" fmla="*/ 129829 w 7385922"/>
              <a:gd name="connsiteY0" fmla="*/ 0 h 2743688"/>
              <a:gd name="connsiteX1" fmla="*/ 37465 w 7385922"/>
              <a:gd name="connsiteY1" fmla="*/ 157019 h 2743688"/>
              <a:gd name="connsiteX2" fmla="*/ 520 w 7385922"/>
              <a:gd name="connsiteY2" fmla="*/ 369455 h 2743688"/>
              <a:gd name="connsiteX3" fmla="*/ 28229 w 7385922"/>
              <a:gd name="connsiteY3" fmla="*/ 563419 h 2743688"/>
              <a:gd name="connsiteX4" fmla="*/ 176011 w 7385922"/>
              <a:gd name="connsiteY4" fmla="*/ 748146 h 2743688"/>
              <a:gd name="connsiteX5" fmla="*/ 536229 w 7385922"/>
              <a:gd name="connsiteY5" fmla="*/ 858982 h 2743688"/>
              <a:gd name="connsiteX6" fmla="*/ 1219720 w 7385922"/>
              <a:gd name="connsiteY6" fmla="*/ 942109 h 2743688"/>
              <a:gd name="connsiteX7" fmla="*/ 3510338 w 7385922"/>
              <a:gd name="connsiteY7" fmla="*/ 1117600 h 2743688"/>
              <a:gd name="connsiteX8" fmla="*/ 5551574 w 7385922"/>
              <a:gd name="connsiteY8" fmla="*/ 1246909 h 2743688"/>
              <a:gd name="connsiteX9" fmla="*/ 6558338 w 7385922"/>
              <a:gd name="connsiteY9" fmla="*/ 1450109 h 2743688"/>
              <a:gd name="connsiteX10" fmla="*/ 7158702 w 7385922"/>
              <a:gd name="connsiteY10" fmla="*/ 1874982 h 2743688"/>
              <a:gd name="connsiteX11" fmla="*/ 7380374 w 7385922"/>
              <a:gd name="connsiteY11" fmla="*/ 2632364 h 2743688"/>
              <a:gd name="connsiteX12" fmla="*/ 7297247 w 7385922"/>
              <a:gd name="connsiteY12" fmla="*/ 2724728 h 2743688"/>
              <a:gd name="connsiteX0" fmla="*/ 129829 w 7385922"/>
              <a:gd name="connsiteY0" fmla="*/ 0 h 2867266"/>
              <a:gd name="connsiteX1" fmla="*/ 37465 w 7385922"/>
              <a:gd name="connsiteY1" fmla="*/ 157019 h 2867266"/>
              <a:gd name="connsiteX2" fmla="*/ 520 w 7385922"/>
              <a:gd name="connsiteY2" fmla="*/ 369455 h 2867266"/>
              <a:gd name="connsiteX3" fmla="*/ 28229 w 7385922"/>
              <a:gd name="connsiteY3" fmla="*/ 563419 h 2867266"/>
              <a:gd name="connsiteX4" fmla="*/ 176011 w 7385922"/>
              <a:gd name="connsiteY4" fmla="*/ 748146 h 2867266"/>
              <a:gd name="connsiteX5" fmla="*/ 536229 w 7385922"/>
              <a:gd name="connsiteY5" fmla="*/ 858982 h 2867266"/>
              <a:gd name="connsiteX6" fmla="*/ 1219720 w 7385922"/>
              <a:gd name="connsiteY6" fmla="*/ 942109 h 2867266"/>
              <a:gd name="connsiteX7" fmla="*/ 3510338 w 7385922"/>
              <a:gd name="connsiteY7" fmla="*/ 1117600 h 2867266"/>
              <a:gd name="connsiteX8" fmla="*/ 5551574 w 7385922"/>
              <a:gd name="connsiteY8" fmla="*/ 1246909 h 2867266"/>
              <a:gd name="connsiteX9" fmla="*/ 6558338 w 7385922"/>
              <a:gd name="connsiteY9" fmla="*/ 1450109 h 2867266"/>
              <a:gd name="connsiteX10" fmla="*/ 7158702 w 7385922"/>
              <a:gd name="connsiteY10" fmla="*/ 1874982 h 2867266"/>
              <a:gd name="connsiteX11" fmla="*/ 7380374 w 7385922"/>
              <a:gd name="connsiteY11" fmla="*/ 2632364 h 2867266"/>
              <a:gd name="connsiteX12" fmla="*/ 7297247 w 7385922"/>
              <a:gd name="connsiteY12" fmla="*/ 2863274 h 2867266"/>
              <a:gd name="connsiteX0" fmla="*/ 129829 w 7399881"/>
              <a:gd name="connsiteY0" fmla="*/ 0 h 2765006"/>
              <a:gd name="connsiteX1" fmla="*/ 37465 w 7399881"/>
              <a:gd name="connsiteY1" fmla="*/ 157019 h 2765006"/>
              <a:gd name="connsiteX2" fmla="*/ 520 w 7399881"/>
              <a:gd name="connsiteY2" fmla="*/ 369455 h 2765006"/>
              <a:gd name="connsiteX3" fmla="*/ 28229 w 7399881"/>
              <a:gd name="connsiteY3" fmla="*/ 563419 h 2765006"/>
              <a:gd name="connsiteX4" fmla="*/ 176011 w 7399881"/>
              <a:gd name="connsiteY4" fmla="*/ 748146 h 2765006"/>
              <a:gd name="connsiteX5" fmla="*/ 536229 w 7399881"/>
              <a:gd name="connsiteY5" fmla="*/ 858982 h 2765006"/>
              <a:gd name="connsiteX6" fmla="*/ 1219720 w 7399881"/>
              <a:gd name="connsiteY6" fmla="*/ 942109 h 2765006"/>
              <a:gd name="connsiteX7" fmla="*/ 3510338 w 7399881"/>
              <a:gd name="connsiteY7" fmla="*/ 1117600 h 2765006"/>
              <a:gd name="connsiteX8" fmla="*/ 5551574 w 7399881"/>
              <a:gd name="connsiteY8" fmla="*/ 1246909 h 2765006"/>
              <a:gd name="connsiteX9" fmla="*/ 6558338 w 7399881"/>
              <a:gd name="connsiteY9" fmla="*/ 1450109 h 2765006"/>
              <a:gd name="connsiteX10" fmla="*/ 7158702 w 7399881"/>
              <a:gd name="connsiteY10" fmla="*/ 1874982 h 2765006"/>
              <a:gd name="connsiteX11" fmla="*/ 7380374 w 7399881"/>
              <a:gd name="connsiteY11" fmla="*/ 2632364 h 2765006"/>
              <a:gd name="connsiteX12" fmla="*/ 7352665 w 7399881"/>
              <a:gd name="connsiteY12" fmla="*/ 2752438 h 2765006"/>
              <a:gd name="connsiteX0" fmla="*/ 129829 w 7390888"/>
              <a:gd name="connsiteY0" fmla="*/ 0 h 2765006"/>
              <a:gd name="connsiteX1" fmla="*/ 37465 w 7390888"/>
              <a:gd name="connsiteY1" fmla="*/ 157019 h 2765006"/>
              <a:gd name="connsiteX2" fmla="*/ 520 w 7390888"/>
              <a:gd name="connsiteY2" fmla="*/ 369455 h 2765006"/>
              <a:gd name="connsiteX3" fmla="*/ 28229 w 7390888"/>
              <a:gd name="connsiteY3" fmla="*/ 563419 h 2765006"/>
              <a:gd name="connsiteX4" fmla="*/ 176011 w 7390888"/>
              <a:gd name="connsiteY4" fmla="*/ 748146 h 2765006"/>
              <a:gd name="connsiteX5" fmla="*/ 536229 w 7390888"/>
              <a:gd name="connsiteY5" fmla="*/ 858982 h 2765006"/>
              <a:gd name="connsiteX6" fmla="*/ 1219720 w 7390888"/>
              <a:gd name="connsiteY6" fmla="*/ 942109 h 2765006"/>
              <a:gd name="connsiteX7" fmla="*/ 3510338 w 7390888"/>
              <a:gd name="connsiteY7" fmla="*/ 1117600 h 2765006"/>
              <a:gd name="connsiteX8" fmla="*/ 5551574 w 7390888"/>
              <a:gd name="connsiteY8" fmla="*/ 1246909 h 2765006"/>
              <a:gd name="connsiteX9" fmla="*/ 6558338 w 7390888"/>
              <a:gd name="connsiteY9" fmla="*/ 1450109 h 2765006"/>
              <a:gd name="connsiteX10" fmla="*/ 7158702 w 7390888"/>
              <a:gd name="connsiteY10" fmla="*/ 1874982 h 2765006"/>
              <a:gd name="connsiteX11" fmla="*/ 7380374 w 7390888"/>
              <a:gd name="connsiteY11" fmla="*/ 2632364 h 2765006"/>
              <a:gd name="connsiteX12" fmla="*/ 7324956 w 7390888"/>
              <a:gd name="connsiteY12" fmla="*/ 2752438 h 2765006"/>
              <a:gd name="connsiteX0" fmla="*/ 129829 w 7392415"/>
              <a:gd name="connsiteY0" fmla="*/ 0 h 2801806"/>
              <a:gd name="connsiteX1" fmla="*/ 37465 w 7392415"/>
              <a:gd name="connsiteY1" fmla="*/ 157019 h 2801806"/>
              <a:gd name="connsiteX2" fmla="*/ 520 w 7392415"/>
              <a:gd name="connsiteY2" fmla="*/ 369455 h 2801806"/>
              <a:gd name="connsiteX3" fmla="*/ 28229 w 7392415"/>
              <a:gd name="connsiteY3" fmla="*/ 563419 h 2801806"/>
              <a:gd name="connsiteX4" fmla="*/ 176011 w 7392415"/>
              <a:gd name="connsiteY4" fmla="*/ 748146 h 2801806"/>
              <a:gd name="connsiteX5" fmla="*/ 536229 w 7392415"/>
              <a:gd name="connsiteY5" fmla="*/ 858982 h 2801806"/>
              <a:gd name="connsiteX6" fmla="*/ 1219720 w 7392415"/>
              <a:gd name="connsiteY6" fmla="*/ 942109 h 2801806"/>
              <a:gd name="connsiteX7" fmla="*/ 3510338 w 7392415"/>
              <a:gd name="connsiteY7" fmla="*/ 1117600 h 2801806"/>
              <a:gd name="connsiteX8" fmla="*/ 5551574 w 7392415"/>
              <a:gd name="connsiteY8" fmla="*/ 1246909 h 2801806"/>
              <a:gd name="connsiteX9" fmla="*/ 6558338 w 7392415"/>
              <a:gd name="connsiteY9" fmla="*/ 1450109 h 2801806"/>
              <a:gd name="connsiteX10" fmla="*/ 7158702 w 7392415"/>
              <a:gd name="connsiteY10" fmla="*/ 1874982 h 2801806"/>
              <a:gd name="connsiteX11" fmla="*/ 7380374 w 7392415"/>
              <a:gd name="connsiteY11" fmla="*/ 2632364 h 2801806"/>
              <a:gd name="connsiteX12" fmla="*/ 7324956 w 7392415"/>
              <a:gd name="connsiteY12" fmla="*/ 2752438 h 2801806"/>
              <a:gd name="connsiteX0" fmla="*/ 129829 w 7390888"/>
              <a:gd name="connsiteY0" fmla="*/ 0 h 2752438"/>
              <a:gd name="connsiteX1" fmla="*/ 37465 w 7390888"/>
              <a:gd name="connsiteY1" fmla="*/ 157019 h 2752438"/>
              <a:gd name="connsiteX2" fmla="*/ 520 w 7390888"/>
              <a:gd name="connsiteY2" fmla="*/ 369455 h 2752438"/>
              <a:gd name="connsiteX3" fmla="*/ 28229 w 7390888"/>
              <a:gd name="connsiteY3" fmla="*/ 563419 h 2752438"/>
              <a:gd name="connsiteX4" fmla="*/ 176011 w 7390888"/>
              <a:gd name="connsiteY4" fmla="*/ 748146 h 2752438"/>
              <a:gd name="connsiteX5" fmla="*/ 536229 w 7390888"/>
              <a:gd name="connsiteY5" fmla="*/ 858982 h 2752438"/>
              <a:gd name="connsiteX6" fmla="*/ 1219720 w 7390888"/>
              <a:gd name="connsiteY6" fmla="*/ 942109 h 2752438"/>
              <a:gd name="connsiteX7" fmla="*/ 3510338 w 7390888"/>
              <a:gd name="connsiteY7" fmla="*/ 1117600 h 2752438"/>
              <a:gd name="connsiteX8" fmla="*/ 5551574 w 7390888"/>
              <a:gd name="connsiteY8" fmla="*/ 1246909 h 2752438"/>
              <a:gd name="connsiteX9" fmla="*/ 6558338 w 7390888"/>
              <a:gd name="connsiteY9" fmla="*/ 1450109 h 2752438"/>
              <a:gd name="connsiteX10" fmla="*/ 7158702 w 7390888"/>
              <a:gd name="connsiteY10" fmla="*/ 1874982 h 2752438"/>
              <a:gd name="connsiteX11" fmla="*/ 7380374 w 7390888"/>
              <a:gd name="connsiteY11" fmla="*/ 2632364 h 2752438"/>
              <a:gd name="connsiteX12" fmla="*/ 7324956 w 7390888"/>
              <a:gd name="connsiteY12" fmla="*/ 2752438 h 2752438"/>
              <a:gd name="connsiteX0" fmla="*/ 129829 w 7404094"/>
              <a:gd name="connsiteY0" fmla="*/ 0 h 2817092"/>
              <a:gd name="connsiteX1" fmla="*/ 37465 w 7404094"/>
              <a:gd name="connsiteY1" fmla="*/ 157019 h 2817092"/>
              <a:gd name="connsiteX2" fmla="*/ 520 w 7404094"/>
              <a:gd name="connsiteY2" fmla="*/ 369455 h 2817092"/>
              <a:gd name="connsiteX3" fmla="*/ 28229 w 7404094"/>
              <a:gd name="connsiteY3" fmla="*/ 563419 h 2817092"/>
              <a:gd name="connsiteX4" fmla="*/ 176011 w 7404094"/>
              <a:gd name="connsiteY4" fmla="*/ 748146 h 2817092"/>
              <a:gd name="connsiteX5" fmla="*/ 536229 w 7404094"/>
              <a:gd name="connsiteY5" fmla="*/ 858982 h 2817092"/>
              <a:gd name="connsiteX6" fmla="*/ 1219720 w 7404094"/>
              <a:gd name="connsiteY6" fmla="*/ 942109 h 2817092"/>
              <a:gd name="connsiteX7" fmla="*/ 3510338 w 7404094"/>
              <a:gd name="connsiteY7" fmla="*/ 1117600 h 2817092"/>
              <a:gd name="connsiteX8" fmla="*/ 5551574 w 7404094"/>
              <a:gd name="connsiteY8" fmla="*/ 1246909 h 2817092"/>
              <a:gd name="connsiteX9" fmla="*/ 6558338 w 7404094"/>
              <a:gd name="connsiteY9" fmla="*/ 1450109 h 2817092"/>
              <a:gd name="connsiteX10" fmla="*/ 7158702 w 7404094"/>
              <a:gd name="connsiteY10" fmla="*/ 1874982 h 2817092"/>
              <a:gd name="connsiteX11" fmla="*/ 7380374 w 7404094"/>
              <a:gd name="connsiteY11" fmla="*/ 2632364 h 2817092"/>
              <a:gd name="connsiteX12" fmla="*/ 7361902 w 7404094"/>
              <a:gd name="connsiteY12" fmla="*/ 2817092 h 2817092"/>
              <a:gd name="connsiteX0" fmla="*/ 129829 w 7389471"/>
              <a:gd name="connsiteY0" fmla="*/ 0 h 2817092"/>
              <a:gd name="connsiteX1" fmla="*/ 37465 w 7389471"/>
              <a:gd name="connsiteY1" fmla="*/ 157019 h 2817092"/>
              <a:gd name="connsiteX2" fmla="*/ 520 w 7389471"/>
              <a:gd name="connsiteY2" fmla="*/ 369455 h 2817092"/>
              <a:gd name="connsiteX3" fmla="*/ 28229 w 7389471"/>
              <a:gd name="connsiteY3" fmla="*/ 563419 h 2817092"/>
              <a:gd name="connsiteX4" fmla="*/ 176011 w 7389471"/>
              <a:gd name="connsiteY4" fmla="*/ 748146 h 2817092"/>
              <a:gd name="connsiteX5" fmla="*/ 536229 w 7389471"/>
              <a:gd name="connsiteY5" fmla="*/ 858982 h 2817092"/>
              <a:gd name="connsiteX6" fmla="*/ 1219720 w 7389471"/>
              <a:gd name="connsiteY6" fmla="*/ 942109 h 2817092"/>
              <a:gd name="connsiteX7" fmla="*/ 3510338 w 7389471"/>
              <a:gd name="connsiteY7" fmla="*/ 1117600 h 2817092"/>
              <a:gd name="connsiteX8" fmla="*/ 5551574 w 7389471"/>
              <a:gd name="connsiteY8" fmla="*/ 1246909 h 2817092"/>
              <a:gd name="connsiteX9" fmla="*/ 6558338 w 7389471"/>
              <a:gd name="connsiteY9" fmla="*/ 1450109 h 2817092"/>
              <a:gd name="connsiteX10" fmla="*/ 7158702 w 7389471"/>
              <a:gd name="connsiteY10" fmla="*/ 1874982 h 2817092"/>
              <a:gd name="connsiteX11" fmla="*/ 7380374 w 7389471"/>
              <a:gd name="connsiteY11" fmla="*/ 2632364 h 2817092"/>
              <a:gd name="connsiteX12" fmla="*/ 7361902 w 7389471"/>
              <a:gd name="connsiteY12" fmla="*/ 2817092 h 2817092"/>
              <a:gd name="connsiteX0" fmla="*/ 129829 w 7390383"/>
              <a:gd name="connsiteY0" fmla="*/ 0 h 2817092"/>
              <a:gd name="connsiteX1" fmla="*/ 37465 w 7390383"/>
              <a:gd name="connsiteY1" fmla="*/ 157019 h 2817092"/>
              <a:gd name="connsiteX2" fmla="*/ 520 w 7390383"/>
              <a:gd name="connsiteY2" fmla="*/ 369455 h 2817092"/>
              <a:gd name="connsiteX3" fmla="*/ 28229 w 7390383"/>
              <a:gd name="connsiteY3" fmla="*/ 563419 h 2817092"/>
              <a:gd name="connsiteX4" fmla="*/ 176011 w 7390383"/>
              <a:gd name="connsiteY4" fmla="*/ 748146 h 2817092"/>
              <a:gd name="connsiteX5" fmla="*/ 536229 w 7390383"/>
              <a:gd name="connsiteY5" fmla="*/ 858982 h 2817092"/>
              <a:gd name="connsiteX6" fmla="*/ 1219720 w 7390383"/>
              <a:gd name="connsiteY6" fmla="*/ 942109 h 2817092"/>
              <a:gd name="connsiteX7" fmla="*/ 3510338 w 7390383"/>
              <a:gd name="connsiteY7" fmla="*/ 1117600 h 2817092"/>
              <a:gd name="connsiteX8" fmla="*/ 5551574 w 7390383"/>
              <a:gd name="connsiteY8" fmla="*/ 1246909 h 2817092"/>
              <a:gd name="connsiteX9" fmla="*/ 6558338 w 7390383"/>
              <a:gd name="connsiteY9" fmla="*/ 1450109 h 2817092"/>
              <a:gd name="connsiteX10" fmla="*/ 7158702 w 7390383"/>
              <a:gd name="connsiteY10" fmla="*/ 1874982 h 2817092"/>
              <a:gd name="connsiteX11" fmla="*/ 7380374 w 7390383"/>
              <a:gd name="connsiteY11" fmla="*/ 2632364 h 2817092"/>
              <a:gd name="connsiteX12" fmla="*/ 7361902 w 7390383"/>
              <a:gd name="connsiteY12" fmla="*/ 2817092 h 2817092"/>
              <a:gd name="connsiteX0" fmla="*/ 129829 w 7390383"/>
              <a:gd name="connsiteY0" fmla="*/ 0 h 2817092"/>
              <a:gd name="connsiteX1" fmla="*/ 37465 w 7390383"/>
              <a:gd name="connsiteY1" fmla="*/ 157019 h 2817092"/>
              <a:gd name="connsiteX2" fmla="*/ 520 w 7390383"/>
              <a:gd name="connsiteY2" fmla="*/ 369455 h 2817092"/>
              <a:gd name="connsiteX3" fmla="*/ 28229 w 7390383"/>
              <a:gd name="connsiteY3" fmla="*/ 563419 h 2817092"/>
              <a:gd name="connsiteX4" fmla="*/ 176011 w 7390383"/>
              <a:gd name="connsiteY4" fmla="*/ 748146 h 2817092"/>
              <a:gd name="connsiteX5" fmla="*/ 536229 w 7390383"/>
              <a:gd name="connsiteY5" fmla="*/ 858982 h 2817092"/>
              <a:gd name="connsiteX6" fmla="*/ 1219720 w 7390383"/>
              <a:gd name="connsiteY6" fmla="*/ 942109 h 2817092"/>
              <a:gd name="connsiteX7" fmla="*/ 3510338 w 7390383"/>
              <a:gd name="connsiteY7" fmla="*/ 1117600 h 2817092"/>
              <a:gd name="connsiteX8" fmla="*/ 5551574 w 7390383"/>
              <a:gd name="connsiteY8" fmla="*/ 1246909 h 2817092"/>
              <a:gd name="connsiteX9" fmla="*/ 6558338 w 7390383"/>
              <a:gd name="connsiteY9" fmla="*/ 1450109 h 2817092"/>
              <a:gd name="connsiteX10" fmla="*/ 7158702 w 7390383"/>
              <a:gd name="connsiteY10" fmla="*/ 1874982 h 2817092"/>
              <a:gd name="connsiteX11" fmla="*/ 7306484 w 7390383"/>
              <a:gd name="connsiteY11" fmla="*/ 2299855 h 2817092"/>
              <a:gd name="connsiteX12" fmla="*/ 7380374 w 7390383"/>
              <a:gd name="connsiteY12" fmla="*/ 2632364 h 2817092"/>
              <a:gd name="connsiteX13" fmla="*/ 7361902 w 7390383"/>
              <a:gd name="connsiteY13" fmla="*/ 2817092 h 2817092"/>
              <a:gd name="connsiteX0" fmla="*/ 129829 w 7381419"/>
              <a:gd name="connsiteY0" fmla="*/ 0 h 2817092"/>
              <a:gd name="connsiteX1" fmla="*/ 37465 w 7381419"/>
              <a:gd name="connsiteY1" fmla="*/ 157019 h 2817092"/>
              <a:gd name="connsiteX2" fmla="*/ 520 w 7381419"/>
              <a:gd name="connsiteY2" fmla="*/ 369455 h 2817092"/>
              <a:gd name="connsiteX3" fmla="*/ 28229 w 7381419"/>
              <a:gd name="connsiteY3" fmla="*/ 563419 h 2817092"/>
              <a:gd name="connsiteX4" fmla="*/ 176011 w 7381419"/>
              <a:gd name="connsiteY4" fmla="*/ 748146 h 2817092"/>
              <a:gd name="connsiteX5" fmla="*/ 536229 w 7381419"/>
              <a:gd name="connsiteY5" fmla="*/ 858982 h 2817092"/>
              <a:gd name="connsiteX6" fmla="*/ 1219720 w 7381419"/>
              <a:gd name="connsiteY6" fmla="*/ 942109 h 2817092"/>
              <a:gd name="connsiteX7" fmla="*/ 3510338 w 7381419"/>
              <a:gd name="connsiteY7" fmla="*/ 1117600 h 2817092"/>
              <a:gd name="connsiteX8" fmla="*/ 5551574 w 7381419"/>
              <a:gd name="connsiteY8" fmla="*/ 1246909 h 2817092"/>
              <a:gd name="connsiteX9" fmla="*/ 6558338 w 7381419"/>
              <a:gd name="connsiteY9" fmla="*/ 1450109 h 2817092"/>
              <a:gd name="connsiteX10" fmla="*/ 7158702 w 7381419"/>
              <a:gd name="connsiteY10" fmla="*/ 1874982 h 2817092"/>
              <a:gd name="connsiteX11" fmla="*/ 7315720 w 7381419"/>
              <a:gd name="connsiteY11" fmla="*/ 2170546 h 2817092"/>
              <a:gd name="connsiteX12" fmla="*/ 7380374 w 7381419"/>
              <a:gd name="connsiteY12" fmla="*/ 2632364 h 2817092"/>
              <a:gd name="connsiteX13" fmla="*/ 7361902 w 7381419"/>
              <a:gd name="connsiteY13" fmla="*/ 2817092 h 2817092"/>
              <a:gd name="connsiteX0" fmla="*/ 129829 w 7381419"/>
              <a:gd name="connsiteY0" fmla="*/ 0 h 2817092"/>
              <a:gd name="connsiteX1" fmla="*/ 37465 w 7381419"/>
              <a:gd name="connsiteY1" fmla="*/ 157019 h 2817092"/>
              <a:gd name="connsiteX2" fmla="*/ 520 w 7381419"/>
              <a:gd name="connsiteY2" fmla="*/ 369455 h 2817092"/>
              <a:gd name="connsiteX3" fmla="*/ 28229 w 7381419"/>
              <a:gd name="connsiteY3" fmla="*/ 563419 h 2817092"/>
              <a:gd name="connsiteX4" fmla="*/ 176011 w 7381419"/>
              <a:gd name="connsiteY4" fmla="*/ 748146 h 2817092"/>
              <a:gd name="connsiteX5" fmla="*/ 536229 w 7381419"/>
              <a:gd name="connsiteY5" fmla="*/ 858982 h 2817092"/>
              <a:gd name="connsiteX6" fmla="*/ 1219720 w 7381419"/>
              <a:gd name="connsiteY6" fmla="*/ 942109 h 2817092"/>
              <a:gd name="connsiteX7" fmla="*/ 3510338 w 7381419"/>
              <a:gd name="connsiteY7" fmla="*/ 1117600 h 2817092"/>
              <a:gd name="connsiteX8" fmla="*/ 5551574 w 7381419"/>
              <a:gd name="connsiteY8" fmla="*/ 1246909 h 2817092"/>
              <a:gd name="connsiteX9" fmla="*/ 6558338 w 7381419"/>
              <a:gd name="connsiteY9" fmla="*/ 1450109 h 2817092"/>
              <a:gd name="connsiteX10" fmla="*/ 7158702 w 7381419"/>
              <a:gd name="connsiteY10" fmla="*/ 1874982 h 2817092"/>
              <a:gd name="connsiteX11" fmla="*/ 7315720 w 7381419"/>
              <a:gd name="connsiteY11" fmla="*/ 2170546 h 2817092"/>
              <a:gd name="connsiteX12" fmla="*/ 7380374 w 7381419"/>
              <a:gd name="connsiteY12" fmla="*/ 2632364 h 2817092"/>
              <a:gd name="connsiteX13" fmla="*/ 7361902 w 7381419"/>
              <a:gd name="connsiteY13" fmla="*/ 2817092 h 2817092"/>
              <a:gd name="connsiteX0" fmla="*/ 129829 w 7381419"/>
              <a:gd name="connsiteY0" fmla="*/ 0 h 2817092"/>
              <a:gd name="connsiteX1" fmla="*/ 37465 w 7381419"/>
              <a:gd name="connsiteY1" fmla="*/ 157019 h 2817092"/>
              <a:gd name="connsiteX2" fmla="*/ 520 w 7381419"/>
              <a:gd name="connsiteY2" fmla="*/ 369455 h 2817092"/>
              <a:gd name="connsiteX3" fmla="*/ 28229 w 7381419"/>
              <a:gd name="connsiteY3" fmla="*/ 563419 h 2817092"/>
              <a:gd name="connsiteX4" fmla="*/ 176011 w 7381419"/>
              <a:gd name="connsiteY4" fmla="*/ 748146 h 2817092"/>
              <a:gd name="connsiteX5" fmla="*/ 536229 w 7381419"/>
              <a:gd name="connsiteY5" fmla="*/ 858982 h 2817092"/>
              <a:gd name="connsiteX6" fmla="*/ 1219720 w 7381419"/>
              <a:gd name="connsiteY6" fmla="*/ 942109 h 2817092"/>
              <a:gd name="connsiteX7" fmla="*/ 3510338 w 7381419"/>
              <a:gd name="connsiteY7" fmla="*/ 1117600 h 2817092"/>
              <a:gd name="connsiteX8" fmla="*/ 5551574 w 7381419"/>
              <a:gd name="connsiteY8" fmla="*/ 1246909 h 2817092"/>
              <a:gd name="connsiteX9" fmla="*/ 6558338 w 7381419"/>
              <a:gd name="connsiteY9" fmla="*/ 1450109 h 2817092"/>
              <a:gd name="connsiteX10" fmla="*/ 7158702 w 7381419"/>
              <a:gd name="connsiteY10" fmla="*/ 1874982 h 2817092"/>
              <a:gd name="connsiteX11" fmla="*/ 7315720 w 7381419"/>
              <a:gd name="connsiteY11" fmla="*/ 2170546 h 2817092"/>
              <a:gd name="connsiteX12" fmla="*/ 7380374 w 7381419"/>
              <a:gd name="connsiteY12" fmla="*/ 2632364 h 2817092"/>
              <a:gd name="connsiteX13" fmla="*/ 7361902 w 7381419"/>
              <a:gd name="connsiteY13" fmla="*/ 2817092 h 2817092"/>
              <a:gd name="connsiteX0" fmla="*/ 129829 w 7385052"/>
              <a:gd name="connsiteY0" fmla="*/ 0 h 2817092"/>
              <a:gd name="connsiteX1" fmla="*/ 37465 w 7385052"/>
              <a:gd name="connsiteY1" fmla="*/ 157019 h 2817092"/>
              <a:gd name="connsiteX2" fmla="*/ 520 w 7385052"/>
              <a:gd name="connsiteY2" fmla="*/ 369455 h 2817092"/>
              <a:gd name="connsiteX3" fmla="*/ 28229 w 7385052"/>
              <a:gd name="connsiteY3" fmla="*/ 563419 h 2817092"/>
              <a:gd name="connsiteX4" fmla="*/ 176011 w 7385052"/>
              <a:gd name="connsiteY4" fmla="*/ 748146 h 2817092"/>
              <a:gd name="connsiteX5" fmla="*/ 536229 w 7385052"/>
              <a:gd name="connsiteY5" fmla="*/ 858982 h 2817092"/>
              <a:gd name="connsiteX6" fmla="*/ 1219720 w 7385052"/>
              <a:gd name="connsiteY6" fmla="*/ 942109 h 2817092"/>
              <a:gd name="connsiteX7" fmla="*/ 3510338 w 7385052"/>
              <a:gd name="connsiteY7" fmla="*/ 1117600 h 2817092"/>
              <a:gd name="connsiteX8" fmla="*/ 5551574 w 7385052"/>
              <a:gd name="connsiteY8" fmla="*/ 1246909 h 2817092"/>
              <a:gd name="connsiteX9" fmla="*/ 6558338 w 7385052"/>
              <a:gd name="connsiteY9" fmla="*/ 1450109 h 2817092"/>
              <a:gd name="connsiteX10" fmla="*/ 7158702 w 7385052"/>
              <a:gd name="connsiteY10" fmla="*/ 1874982 h 2817092"/>
              <a:gd name="connsiteX11" fmla="*/ 7343430 w 7385052"/>
              <a:gd name="connsiteY11" fmla="*/ 2216728 h 2817092"/>
              <a:gd name="connsiteX12" fmla="*/ 7380374 w 7385052"/>
              <a:gd name="connsiteY12" fmla="*/ 2632364 h 2817092"/>
              <a:gd name="connsiteX13" fmla="*/ 7361902 w 7385052"/>
              <a:gd name="connsiteY13" fmla="*/ 2817092 h 2817092"/>
              <a:gd name="connsiteX0" fmla="*/ 129829 w 7380577"/>
              <a:gd name="connsiteY0" fmla="*/ 0 h 2817092"/>
              <a:gd name="connsiteX1" fmla="*/ 37465 w 7380577"/>
              <a:gd name="connsiteY1" fmla="*/ 157019 h 2817092"/>
              <a:gd name="connsiteX2" fmla="*/ 520 w 7380577"/>
              <a:gd name="connsiteY2" fmla="*/ 369455 h 2817092"/>
              <a:gd name="connsiteX3" fmla="*/ 28229 w 7380577"/>
              <a:gd name="connsiteY3" fmla="*/ 563419 h 2817092"/>
              <a:gd name="connsiteX4" fmla="*/ 176011 w 7380577"/>
              <a:gd name="connsiteY4" fmla="*/ 748146 h 2817092"/>
              <a:gd name="connsiteX5" fmla="*/ 536229 w 7380577"/>
              <a:gd name="connsiteY5" fmla="*/ 858982 h 2817092"/>
              <a:gd name="connsiteX6" fmla="*/ 1219720 w 7380577"/>
              <a:gd name="connsiteY6" fmla="*/ 942109 h 2817092"/>
              <a:gd name="connsiteX7" fmla="*/ 3510338 w 7380577"/>
              <a:gd name="connsiteY7" fmla="*/ 1117600 h 2817092"/>
              <a:gd name="connsiteX8" fmla="*/ 5551574 w 7380577"/>
              <a:gd name="connsiteY8" fmla="*/ 1246909 h 2817092"/>
              <a:gd name="connsiteX9" fmla="*/ 6558338 w 7380577"/>
              <a:gd name="connsiteY9" fmla="*/ 1450109 h 2817092"/>
              <a:gd name="connsiteX10" fmla="*/ 7158702 w 7380577"/>
              <a:gd name="connsiteY10" fmla="*/ 1874982 h 2817092"/>
              <a:gd name="connsiteX11" fmla="*/ 7343430 w 7380577"/>
              <a:gd name="connsiteY11" fmla="*/ 2216728 h 2817092"/>
              <a:gd name="connsiteX12" fmla="*/ 7380374 w 7380577"/>
              <a:gd name="connsiteY12" fmla="*/ 2632364 h 2817092"/>
              <a:gd name="connsiteX13" fmla="*/ 7361902 w 7380577"/>
              <a:gd name="connsiteY13" fmla="*/ 2817092 h 2817092"/>
              <a:gd name="connsiteX0" fmla="*/ 129829 w 7546630"/>
              <a:gd name="connsiteY0" fmla="*/ 0 h 2817092"/>
              <a:gd name="connsiteX1" fmla="*/ 37465 w 7546630"/>
              <a:gd name="connsiteY1" fmla="*/ 157019 h 2817092"/>
              <a:gd name="connsiteX2" fmla="*/ 520 w 7546630"/>
              <a:gd name="connsiteY2" fmla="*/ 369455 h 2817092"/>
              <a:gd name="connsiteX3" fmla="*/ 28229 w 7546630"/>
              <a:gd name="connsiteY3" fmla="*/ 563419 h 2817092"/>
              <a:gd name="connsiteX4" fmla="*/ 176011 w 7546630"/>
              <a:gd name="connsiteY4" fmla="*/ 748146 h 2817092"/>
              <a:gd name="connsiteX5" fmla="*/ 536229 w 7546630"/>
              <a:gd name="connsiteY5" fmla="*/ 858982 h 2817092"/>
              <a:gd name="connsiteX6" fmla="*/ 1219720 w 7546630"/>
              <a:gd name="connsiteY6" fmla="*/ 942109 h 2817092"/>
              <a:gd name="connsiteX7" fmla="*/ 3510338 w 7546630"/>
              <a:gd name="connsiteY7" fmla="*/ 1117600 h 2817092"/>
              <a:gd name="connsiteX8" fmla="*/ 5551574 w 7546630"/>
              <a:gd name="connsiteY8" fmla="*/ 1246909 h 2817092"/>
              <a:gd name="connsiteX9" fmla="*/ 6558338 w 7546630"/>
              <a:gd name="connsiteY9" fmla="*/ 1450109 h 2817092"/>
              <a:gd name="connsiteX10" fmla="*/ 7158702 w 7546630"/>
              <a:gd name="connsiteY10" fmla="*/ 1874982 h 2817092"/>
              <a:gd name="connsiteX11" fmla="*/ 7343430 w 7546630"/>
              <a:gd name="connsiteY11" fmla="*/ 2216728 h 2817092"/>
              <a:gd name="connsiteX12" fmla="*/ 7380374 w 7546630"/>
              <a:gd name="connsiteY12" fmla="*/ 2632364 h 2817092"/>
              <a:gd name="connsiteX13" fmla="*/ 7546630 w 7546630"/>
              <a:gd name="connsiteY13" fmla="*/ 2817092 h 2817092"/>
              <a:gd name="connsiteX0" fmla="*/ 129829 w 7380942"/>
              <a:gd name="connsiteY0" fmla="*/ 0 h 2854037"/>
              <a:gd name="connsiteX1" fmla="*/ 37465 w 7380942"/>
              <a:gd name="connsiteY1" fmla="*/ 157019 h 2854037"/>
              <a:gd name="connsiteX2" fmla="*/ 520 w 7380942"/>
              <a:gd name="connsiteY2" fmla="*/ 369455 h 2854037"/>
              <a:gd name="connsiteX3" fmla="*/ 28229 w 7380942"/>
              <a:gd name="connsiteY3" fmla="*/ 563419 h 2854037"/>
              <a:gd name="connsiteX4" fmla="*/ 176011 w 7380942"/>
              <a:gd name="connsiteY4" fmla="*/ 748146 h 2854037"/>
              <a:gd name="connsiteX5" fmla="*/ 536229 w 7380942"/>
              <a:gd name="connsiteY5" fmla="*/ 858982 h 2854037"/>
              <a:gd name="connsiteX6" fmla="*/ 1219720 w 7380942"/>
              <a:gd name="connsiteY6" fmla="*/ 942109 h 2854037"/>
              <a:gd name="connsiteX7" fmla="*/ 3510338 w 7380942"/>
              <a:gd name="connsiteY7" fmla="*/ 1117600 h 2854037"/>
              <a:gd name="connsiteX8" fmla="*/ 5551574 w 7380942"/>
              <a:gd name="connsiteY8" fmla="*/ 1246909 h 2854037"/>
              <a:gd name="connsiteX9" fmla="*/ 6558338 w 7380942"/>
              <a:gd name="connsiteY9" fmla="*/ 1450109 h 2854037"/>
              <a:gd name="connsiteX10" fmla="*/ 7158702 w 7380942"/>
              <a:gd name="connsiteY10" fmla="*/ 1874982 h 2854037"/>
              <a:gd name="connsiteX11" fmla="*/ 7343430 w 7380942"/>
              <a:gd name="connsiteY11" fmla="*/ 2216728 h 2854037"/>
              <a:gd name="connsiteX12" fmla="*/ 7380374 w 7380942"/>
              <a:gd name="connsiteY12" fmla="*/ 2632364 h 2854037"/>
              <a:gd name="connsiteX13" fmla="*/ 7371139 w 7380942"/>
              <a:gd name="connsiteY13" fmla="*/ 2854037 h 2854037"/>
              <a:gd name="connsiteX0" fmla="*/ 129829 w 7380835"/>
              <a:gd name="connsiteY0" fmla="*/ 0 h 2881746"/>
              <a:gd name="connsiteX1" fmla="*/ 37465 w 7380835"/>
              <a:gd name="connsiteY1" fmla="*/ 157019 h 2881746"/>
              <a:gd name="connsiteX2" fmla="*/ 520 w 7380835"/>
              <a:gd name="connsiteY2" fmla="*/ 369455 h 2881746"/>
              <a:gd name="connsiteX3" fmla="*/ 28229 w 7380835"/>
              <a:gd name="connsiteY3" fmla="*/ 563419 h 2881746"/>
              <a:gd name="connsiteX4" fmla="*/ 176011 w 7380835"/>
              <a:gd name="connsiteY4" fmla="*/ 748146 h 2881746"/>
              <a:gd name="connsiteX5" fmla="*/ 536229 w 7380835"/>
              <a:gd name="connsiteY5" fmla="*/ 858982 h 2881746"/>
              <a:gd name="connsiteX6" fmla="*/ 1219720 w 7380835"/>
              <a:gd name="connsiteY6" fmla="*/ 942109 h 2881746"/>
              <a:gd name="connsiteX7" fmla="*/ 3510338 w 7380835"/>
              <a:gd name="connsiteY7" fmla="*/ 1117600 h 2881746"/>
              <a:gd name="connsiteX8" fmla="*/ 5551574 w 7380835"/>
              <a:gd name="connsiteY8" fmla="*/ 1246909 h 2881746"/>
              <a:gd name="connsiteX9" fmla="*/ 6558338 w 7380835"/>
              <a:gd name="connsiteY9" fmla="*/ 1450109 h 2881746"/>
              <a:gd name="connsiteX10" fmla="*/ 7158702 w 7380835"/>
              <a:gd name="connsiteY10" fmla="*/ 1874982 h 2881746"/>
              <a:gd name="connsiteX11" fmla="*/ 7343430 w 7380835"/>
              <a:gd name="connsiteY11" fmla="*/ 2216728 h 2881746"/>
              <a:gd name="connsiteX12" fmla="*/ 7380374 w 7380835"/>
              <a:gd name="connsiteY12" fmla="*/ 2632364 h 2881746"/>
              <a:gd name="connsiteX13" fmla="*/ 7324958 w 7380835"/>
              <a:gd name="connsiteY13" fmla="*/ 2881746 h 288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80835" h="2881746">
                <a:moveTo>
                  <a:pt x="129829" y="0"/>
                </a:moveTo>
                <a:cubicBezTo>
                  <a:pt x="94422" y="47721"/>
                  <a:pt x="59016" y="95443"/>
                  <a:pt x="37465" y="157019"/>
                </a:cubicBezTo>
                <a:cubicBezTo>
                  <a:pt x="15914" y="218595"/>
                  <a:pt x="2059" y="301722"/>
                  <a:pt x="520" y="369455"/>
                </a:cubicBezTo>
                <a:cubicBezTo>
                  <a:pt x="-1019" y="437188"/>
                  <a:pt x="-1020" y="500304"/>
                  <a:pt x="28229" y="563419"/>
                </a:cubicBezTo>
                <a:cubicBezTo>
                  <a:pt x="57478" y="626534"/>
                  <a:pt x="91344" y="698886"/>
                  <a:pt x="176011" y="748146"/>
                </a:cubicBezTo>
                <a:cubicBezTo>
                  <a:pt x="260678" y="797407"/>
                  <a:pt x="362278" y="826655"/>
                  <a:pt x="536229" y="858982"/>
                </a:cubicBezTo>
                <a:cubicBezTo>
                  <a:pt x="710180" y="891309"/>
                  <a:pt x="724035" y="899006"/>
                  <a:pt x="1219720" y="942109"/>
                </a:cubicBezTo>
                <a:cubicBezTo>
                  <a:pt x="1715405" y="985212"/>
                  <a:pt x="2746799" y="1059103"/>
                  <a:pt x="3510338" y="1117600"/>
                </a:cubicBezTo>
                <a:cubicBezTo>
                  <a:pt x="4190750" y="1160703"/>
                  <a:pt x="5043574" y="1191491"/>
                  <a:pt x="5551574" y="1246909"/>
                </a:cubicBezTo>
                <a:cubicBezTo>
                  <a:pt x="6059574" y="1302327"/>
                  <a:pt x="6290483" y="1345430"/>
                  <a:pt x="6558338" y="1450109"/>
                </a:cubicBezTo>
                <a:cubicBezTo>
                  <a:pt x="6826193" y="1554788"/>
                  <a:pt x="7027853" y="1747212"/>
                  <a:pt x="7158702" y="1874982"/>
                </a:cubicBezTo>
                <a:cubicBezTo>
                  <a:pt x="7289551" y="2002752"/>
                  <a:pt x="7297249" y="2072025"/>
                  <a:pt x="7343430" y="2216728"/>
                </a:cubicBezTo>
                <a:cubicBezTo>
                  <a:pt x="7371139" y="2463031"/>
                  <a:pt x="7383453" y="2521528"/>
                  <a:pt x="7380374" y="2632364"/>
                </a:cubicBezTo>
                <a:cubicBezTo>
                  <a:pt x="7377295" y="2743200"/>
                  <a:pt x="7313411" y="2869432"/>
                  <a:pt x="7324958" y="2881746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reeform 3"/>
          <p:cNvSpPr/>
          <p:nvPr/>
        </p:nvSpPr>
        <p:spPr>
          <a:xfrm>
            <a:off x="246044" y="942110"/>
            <a:ext cx="2717552" cy="3962399"/>
          </a:xfrm>
          <a:custGeom>
            <a:avLst/>
            <a:gdLst>
              <a:gd name="connsiteX0" fmla="*/ 131304 w 2717485"/>
              <a:gd name="connsiteY0" fmla="*/ 0 h 3943927"/>
              <a:gd name="connsiteX1" fmla="*/ 48176 w 2717485"/>
              <a:gd name="connsiteY1" fmla="*/ 101600 h 3943927"/>
              <a:gd name="connsiteX2" fmla="*/ 1994 w 2717485"/>
              <a:gd name="connsiteY2" fmla="*/ 443345 h 3943927"/>
              <a:gd name="connsiteX3" fmla="*/ 112831 w 2717485"/>
              <a:gd name="connsiteY3" fmla="*/ 849745 h 3943927"/>
              <a:gd name="connsiteX4" fmla="*/ 306794 w 2717485"/>
              <a:gd name="connsiteY4" fmla="*/ 1320800 h 3943927"/>
              <a:gd name="connsiteX5" fmla="*/ 639304 w 2717485"/>
              <a:gd name="connsiteY5" fmla="*/ 1967345 h 3943927"/>
              <a:gd name="connsiteX6" fmla="*/ 1064176 w 2717485"/>
              <a:gd name="connsiteY6" fmla="*/ 2530763 h 3943927"/>
              <a:gd name="connsiteX7" fmla="*/ 1489049 w 2717485"/>
              <a:gd name="connsiteY7" fmla="*/ 2974109 h 3943927"/>
              <a:gd name="connsiteX8" fmla="*/ 1904685 w 2717485"/>
              <a:gd name="connsiteY8" fmla="*/ 3334327 h 3943927"/>
              <a:gd name="connsiteX9" fmla="*/ 2523522 w 2717485"/>
              <a:gd name="connsiteY9" fmla="*/ 3805382 h 3943927"/>
              <a:gd name="connsiteX10" fmla="*/ 2717485 w 2717485"/>
              <a:gd name="connsiteY10" fmla="*/ 3943927 h 3943927"/>
              <a:gd name="connsiteX0" fmla="*/ 140608 w 2717552"/>
              <a:gd name="connsiteY0" fmla="*/ 0 h 3953163"/>
              <a:gd name="connsiteX1" fmla="*/ 48243 w 2717552"/>
              <a:gd name="connsiteY1" fmla="*/ 110836 h 3953163"/>
              <a:gd name="connsiteX2" fmla="*/ 2061 w 2717552"/>
              <a:gd name="connsiteY2" fmla="*/ 452581 h 3953163"/>
              <a:gd name="connsiteX3" fmla="*/ 112898 w 2717552"/>
              <a:gd name="connsiteY3" fmla="*/ 858981 h 3953163"/>
              <a:gd name="connsiteX4" fmla="*/ 306861 w 2717552"/>
              <a:gd name="connsiteY4" fmla="*/ 1330036 h 3953163"/>
              <a:gd name="connsiteX5" fmla="*/ 639371 w 2717552"/>
              <a:gd name="connsiteY5" fmla="*/ 1976581 h 3953163"/>
              <a:gd name="connsiteX6" fmla="*/ 1064243 w 2717552"/>
              <a:gd name="connsiteY6" fmla="*/ 2539999 h 3953163"/>
              <a:gd name="connsiteX7" fmla="*/ 1489116 w 2717552"/>
              <a:gd name="connsiteY7" fmla="*/ 2983345 h 3953163"/>
              <a:gd name="connsiteX8" fmla="*/ 1904752 w 2717552"/>
              <a:gd name="connsiteY8" fmla="*/ 3343563 h 3953163"/>
              <a:gd name="connsiteX9" fmla="*/ 2523589 w 2717552"/>
              <a:gd name="connsiteY9" fmla="*/ 3814618 h 3953163"/>
              <a:gd name="connsiteX10" fmla="*/ 2717552 w 2717552"/>
              <a:gd name="connsiteY10" fmla="*/ 3953163 h 3953163"/>
              <a:gd name="connsiteX0" fmla="*/ 140608 w 2717552"/>
              <a:gd name="connsiteY0" fmla="*/ 0 h 3962399"/>
              <a:gd name="connsiteX1" fmla="*/ 48243 w 2717552"/>
              <a:gd name="connsiteY1" fmla="*/ 120072 h 3962399"/>
              <a:gd name="connsiteX2" fmla="*/ 2061 w 2717552"/>
              <a:gd name="connsiteY2" fmla="*/ 461817 h 3962399"/>
              <a:gd name="connsiteX3" fmla="*/ 112898 w 2717552"/>
              <a:gd name="connsiteY3" fmla="*/ 868217 h 3962399"/>
              <a:gd name="connsiteX4" fmla="*/ 306861 w 2717552"/>
              <a:gd name="connsiteY4" fmla="*/ 1339272 h 3962399"/>
              <a:gd name="connsiteX5" fmla="*/ 639371 w 2717552"/>
              <a:gd name="connsiteY5" fmla="*/ 1985817 h 3962399"/>
              <a:gd name="connsiteX6" fmla="*/ 1064243 w 2717552"/>
              <a:gd name="connsiteY6" fmla="*/ 2549235 h 3962399"/>
              <a:gd name="connsiteX7" fmla="*/ 1489116 w 2717552"/>
              <a:gd name="connsiteY7" fmla="*/ 2992581 h 3962399"/>
              <a:gd name="connsiteX8" fmla="*/ 1904752 w 2717552"/>
              <a:gd name="connsiteY8" fmla="*/ 3352799 h 3962399"/>
              <a:gd name="connsiteX9" fmla="*/ 2523589 w 2717552"/>
              <a:gd name="connsiteY9" fmla="*/ 3823854 h 3962399"/>
              <a:gd name="connsiteX10" fmla="*/ 2717552 w 2717552"/>
              <a:gd name="connsiteY10" fmla="*/ 3962399 h 396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17552" h="3962399">
                <a:moveTo>
                  <a:pt x="140608" y="0"/>
                </a:moveTo>
                <a:cubicBezTo>
                  <a:pt x="109820" y="13854"/>
                  <a:pt x="71334" y="43103"/>
                  <a:pt x="48243" y="120072"/>
                </a:cubicBezTo>
                <a:cubicBezTo>
                  <a:pt x="25152" y="197041"/>
                  <a:pt x="-8715" y="337126"/>
                  <a:pt x="2061" y="461817"/>
                </a:cubicBezTo>
                <a:cubicBezTo>
                  <a:pt x="12837" y="586508"/>
                  <a:pt x="62098" y="721975"/>
                  <a:pt x="112898" y="868217"/>
                </a:cubicBezTo>
                <a:cubicBezTo>
                  <a:pt x="163698" y="1014459"/>
                  <a:pt x="219116" y="1153005"/>
                  <a:pt x="306861" y="1339272"/>
                </a:cubicBezTo>
                <a:cubicBezTo>
                  <a:pt x="394606" y="1525539"/>
                  <a:pt x="513141" y="1784157"/>
                  <a:pt x="639371" y="1985817"/>
                </a:cubicBezTo>
                <a:cubicBezTo>
                  <a:pt x="765601" y="2187478"/>
                  <a:pt x="922619" y="2381441"/>
                  <a:pt x="1064243" y="2549235"/>
                </a:cubicBezTo>
                <a:cubicBezTo>
                  <a:pt x="1205867" y="2717029"/>
                  <a:pt x="1349031" y="2858654"/>
                  <a:pt x="1489116" y="2992581"/>
                </a:cubicBezTo>
                <a:cubicBezTo>
                  <a:pt x="1629201" y="3126508"/>
                  <a:pt x="1732340" y="3214254"/>
                  <a:pt x="1904752" y="3352799"/>
                </a:cubicBezTo>
                <a:cubicBezTo>
                  <a:pt x="2077164" y="3491345"/>
                  <a:pt x="2388122" y="3722254"/>
                  <a:pt x="2523589" y="3823854"/>
                </a:cubicBezTo>
                <a:cubicBezTo>
                  <a:pt x="2659056" y="3925454"/>
                  <a:pt x="2688304" y="3943926"/>
                  <a:pt x="2717552" y="3962399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reeform 4"/>
          <p:cNvSpPr/>
          <p:nvPr/>
        </p:nvSpPr>
        <p:spPr>
          <a:xfrm>
            <a:off x="246712" y="932873"/>
            <a:ext cx="2856706" cy="3796145"/>
          </a:xfrm>
          <a:custGeom>
            <a:avLst/>
            <a:gdLst>
              <a:gd name="connsiteX0" fmla="*/ 131979 w 2856706"/>
              <a:gd name="connsiteY0" fmla="*/ 0 h 3796145"/>
              <a:gd name="connsiteX1" fmla="*/ 85797 w 2856706"/>
              <a:gd name="connsiteY1" fmla="*/ 73891 h 3796145"/>
              <a:gd name="connsiteX2" fmla="*/ 39615 w 2856706"/>
              <a:gd name="connsiteY2" fmla="*/ 175491 h 3796145"/>
              <a:gd name="connsiteX3" fmla="*/ 11906 w 2856706"/>
              <a:gd name="connsiteY3" fmla="*/ 295563 h 3796145"/>
              <a:gd name="connsiteX4" fmla="*/ 2670 w 2856706"/>
              <a:gd name="connsiteY4" fmla="*/ 535709 h 3796145"/>
              <a:gd name="connsiteX5" fmla="*/ 58088 w 2856706"/>
              <a:gd name="connsiteY5" fmla="*/ 729672 h 3796145"/>
              <a:gd name="connsiteX6" fmla="*/ 196633 w 2856706"/>
              <a:gd name="connsiteY6" fmla="*/ 1071418 h 3796145"/>
              <a:gd name="connsiteX7" fmla="*/ 288997 w 2856706"/>
              <a:gd name="connsiteY7" fmla="*/ 1302327 h 3796145"/>
              <a:gd name="connsiteX8" fmla="*/ 427543 w 2856706"/>
              <a:gd name="connsiteY8" fmla="*/ 1597891 h 3796145"/>
              <a:gd name="connsiteX9" fmla="*/ 575324 w 2856706"/>
              <a:gd name="connsiteY9" fmla="*/ 1856509 h 3796145"/>
              <a:gd name="connsiteX10" fmla="*/ 676924 w 2856706"/>
              <a:gd name="connsiteY10" fmla="*/ 1995054 h 3796145"/>
              <a:gd name="connsiteX11" fmla="*/ 870888 w 2856706"/>
              <a:gd name="connsiteY11" fmla="*/ 2198254 h 3796145"/>
              <a:gd name="connsiteX12" fmla="*/ 1221870 w 2856706"/>
              <a:gd name="connsiteY12" fmla="*/ 2549236 h 3796145"/>
              <a:gd name="connsiteX13" fmla="*/ 1637506 w 2856706"/>
              <a:gd name="connsiteY13" fmla="*/ 2927927 h 3796145"/>
              <a:gd name="connsiteX14" fmla="*/ 2025433 w 2856706"/>
              <a:gd name="connsiteY14" fmla="*/ 3269672 h 3796145"/>
              <a:gd name="connsiteX15" fmla="*/ 2385652 w 2856706"/>
              <a:gd name="connsiteY15" fmla="*/ 3519054 h 3796145"/>
              <a:gd name="connsiteX16" fmla="*/ 2856706 w 2856706"/>
              <a:gd name="connsiteY16" fmla="*/ 3796145 h 379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56706" h="3796145">
                <a:moveTo>
                  <a:pt x="131979" y="0"/>
                </a:moveTo>
                <a:cubicBezTo>
                  <a:pt x="116585" y="22321"/>
                  <a:pt x="101191" y="44643"/>
                  <a:pt x="85797" y="73891"/>
                </a:cubicBezTo>
                <a:cubicBezTo>
                  <a:pt x="70403" y="103139"/>
                  <a:pt x="51930" y="138546"/>
                  <a:pt x="39615" y="175491"/>
                </a:cubicBezTo>
                <a:cubicBezTo>
                  <a:pt x="27300" y="212436"/>
                  <a:pt x="18063" y="235527"/>
                  <a:pt x="11906" y="295563"/>
                </a:cubicBezTo>
                <a:cubicBezTo>
                  <a:pt x="5748" y="355599"/>
                  <a:pt x="-5027" y="463358"/>
                  <a:pt x="2670" y="535709"/>
                </a:cubicBezTo>
                <a:cubicBezTo>
                  <a:pt x="10367" y="608061"/>
                  <a:pt x="25761" y="640387"/>
                  <a:pt x="58088" y="729672"/>
                </a:cubicBezTo>
                <a:cubicBezTo>
                  <a:pt x="90415" y="818957"/>
                  <a:pt x="158148" y="975976"/>
                  <a:pt x="196633" y="1071418"/>
                </a:cubicBezTo>
                <a:cubicBezTo>
                  <a:pt x="235118" y="1166861"/>
                  <a:pt x="250512" y="1214582"/>
                  <a:pt x="288997" y="1302327"/>
                </a:cubicBezTo>
                <a:cubicBezTo>
                  <a:pt x="327482" y="1390072"/>
                  <a:pt x="379822" y="1505527"/>
                  <a:pt x="427543" y="1597891"/>
                </a:cubicBezTo>
                <a:cubicBezTo>
                  <a:pt x="475264" y="1690255"/>
                  <a:pt x="533761" y="1790315"/>
                  <a:pt x="575324" y="1856509"/>
                </a:cubicBezTo>
                <a:cubicBezTo>
                  <a:pt x="616887" y="1922703"/>
                  <a:pt x="627663" y="1938096"/>
                  <a:pt x="676924" y="1995054"/>
                </a:cubicBezTo>
                <a:cubicBezTo>
                  <a:pt x="726185" y="2052012"/>
                  <a:pt x="780064" y="2105890"/>
                  <a:pt x="870888" y="2198254"/>
                </a:cubicBezTo>
                <a:cubicBezTo>
                  <a:pt x="961712" y="2290618"/>
                  <a:pt x="1094100" y="2427624"/>
                  <a:pt x="1221870" y="2549236"/>
                </a:cubicBezTo>
                <a:cubicBezTo>
                  <a:pt x="1349640" y="2670848"/>
                  <a:pt x="1503579" y="2807854"/>
                  <a:pt x="1637506" y="2927927"/>
                </a:cubicBezTo>
                <a:cubicBezTo>
                  <a:pt x="1771433" y="3048000"/>
                  <a:pt x="1900742" y="3171151"/>
                  <a:pt x="2025433" y="3269672"/>
                </a:cubicBezTo>
                <a:cubicBezTo>
                  <a:pt x="2150124" y="3368193"/>
                  <a:pt x="2247107" y="3431309"/>
                  <a:pt x="2385652" y="3519054"/>
                </a:cubicBezTo>
                <a:cubicBezTo>
                  <a:pt x="2524198" y="3606800"/>
                  <a:pt x="2690452" y="3701472"/>
                  <a:pt x="2856706" y="3796145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4788024" y="4653136"/>
            <a:ext cx="2304256" cy="1200329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Please Note also, that we need connectors, which converts from N-Type to SMA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687127" y="3823855"/>
            <a:ext cx="424873" cy="858981"/>
          </a:xfrm>
          <a:custGeom>
            <a:avLst/>
            <a:gdLst>
              <a:gd name="connsiteX0" fmla="*/ 0 w 424873"/>
              <a:gd name="connsiteY0" fmla="*/ 858981 h 858981"/>
              <a:gd name="connsiteX1" fmla="*/ 110837 w 424873"/>
              <a:gd name="connsiteY1" fmla="*/ 720436 h 858981"/>
              <a:gd name="connsiteX2" fmla="*/ 240146 w 424873"/>
              <a:gd name="connsiteY2" fmla="*/ 489527 h 858981"/>
              <a:gd name="connsiteX3" fmla="*/ 341746 w 424873"/>
              <a:gd name="connsiteY3" fmla="*/ 249381 h 858981"/>
              <a:gd name="connsiteX4" fmla="*/ 387928 w 424873"/>
              <a:gd name="connsiteY4" fmla="*/ 110836 h 858981"/>
              <a:gd name="connsiteX5" fmla="*/ 424873 w 424873"/>
              <a:gd name="connsiteY5" fmla="*/ 0 h 85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873" h="858981">
                <a:moveTo>
                  <a:pt x="0" y="858981"/>
                </a:moveTo>
                <a:cubicBezTo>
                  <a:pt x="35406" y="820496"/>
                  <a:pt x="70813" y="782012"/>
                  <a:pt x="110837" y="720436"/>
                </a:cubicBezTo>
                <a:cubicBezTo>
                  <a:pt x="150861" y="658860"/>
                  <a:pt x="201661" y="568036"/>
                  <a:pt x="240146" y="489527"/>
                </a:cubicBezTo>
                <a:cubicBezTo>
                  <a:pt x="278631" y="411018"/>
                  <a:pt x="317116" y="312496"/>
                  <a:pt x="341746" y="249381"/>
                </a:cubicBezTo>
                <a:cubicBezTo>
                  <a:pt x="366376" y="186266"/>
                  <a:pt x="387928" y="110836"/>
                  <a:pt x="387928" y="110836"/>
                </a:cubicBezTo>
                <a:lnTo>
                  <a:pt x="424873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reeform 7"/>
          <p:cNvSpPr/>
          <p:nvPr/>
        </p:nvSpPr>
        <p:spPr>
          <a:xfrm>
            <a:off x="3426691" y="4488873"/>
            <a:ext cx="1376218" cy="711200"/>
          </a:xfrm>
          <a:custGeom>
            <a:avLst/>
            <a:gdLst>
              <a:gd name="connsiteX0" fmla="*/ 1376218 w 1376218"/>
              <a:gd name="connsiteY0" fmla="*/ 711200 h 711200"/>
              <a:gd name="connsiteX1" fmla="*/ 1108364 w 1376218"/>
              <a:gd name="connsiteY1" fmla="*/ 618836 h 711200"/>
              <a:gd name="connsiteX2" fmla="*/ 831273 w 1376218"/>
              <a:gd name="connsiteY2" fmla="*/ 489527 h 711200"/>
              <a:gd name="connsiteX3" fmla="*/ 544945 w 1376218"/>
              <a:gd name="connsiteY3" fmla="*/ 341745 h 711200"/>
              <a:gd name="connsiteX4" fmla="*/ 184727 w 1376218"/>
              <a:gd name="connsiteY4" fmla="*/ 157018 h 711200"/>
              <a:gd name="connsiteX5" fmla="*/ 55418 w 1376218"/>
              <a:gd name="connsiteY5" fmla="*/ 55418 h 711200"/>
              <a:gd name="connsiteX6" fmla="*/ 0 w 1376218"/>
              <a:gd name="connsiteY6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218" h="711200">
                <a:moveTo>
                  <a:pt x="1376218" y="711200"/>
                </a:moveTo>
                <a:cubicBezTo>
                  <a:pt x="1287703" y="683490"/>
                  <a:pt x="1199188" y="655781"/>
                  <a:pt x="1108364" y="618836"/>
                </a:cubicBezTo>
                <a:cubicBezTo>
                  <a:pt x="1017540" y="581891"/>
                  <a:pt x="925176" y="535709"/>
                  <a:pt x="831273" y="489527"/>
                </a:cubicBezTo>
                <a:cubicBezTo>
                  <a:pt x="737370" y="443345"/>
                  <a:pt x="544945" y="341745"/>
                  <a:pt x="544945" y="341745"/>
                </a:cubicBezTo>
                <a:cubicBezTo>
                  <a:pt x="437187" y="286327"/>
                  <a:pt x="266315" y="204739"/>
                  <a:pt x="184727" y="157018"/>
                </a:cubicBezTo>
                <a:cubicBezTo>
                  <a:pt x="103139" y="109297"/>
                  <a:pt x="86206" y="81588"/>
                  <a:pt x="55418" y="55418"/>
                </a:cubicBezTo>
                <a:cubicBezTo>
                  <a:pt x="24630" y="29248"/>
                  <a:pt x="12315" y="14624"/>
                  <a:pt x="0" y="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99" y="5805264"/>
            <a:ext cx="926529" cy="79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05264"/>
            <a:ext cx="84660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71" y="4802804"/>
            <a:ext cx="2627790" cy="2031325"/>
          </a:xfrm>
          <a:prstGeom prst="rect">
            <a:avLst/>
          </a:prstGeom>
          <a:solidFill>
            <a:srgbClr val="92D050">
              <a:alpha val="2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4 port network analyzer needs an automatic calibration unit, otherwise the calibration will take too long time (16 combinations for the channels)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223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ern.ch\dfs\Websites\o\OEBerrig\Impedance\Measurements\TCTP 26June to 12July 2013\Collimateur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6384"/>
            <a:ext cx="6408712" cy="36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048" y="188640"/>
            <a:ext cx="8388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need to buy SUCO boxes and in general we need a budget for the mechanical workshop: Flanges, etc. 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453650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443711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Flange with moving SUCO box. Used for measuring transverse impedance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134076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Screws made of plastic (non conducting)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543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Tools, matching resistors (carbon), wires, coax cables (good ones), hybrids for transverse beam impedance measurements, Network Analyzer, etc.</a:t>
            </a:r>
            <a:endParaRPr lang="fr-FR" dirty="0"/>
          </a:p>
        </p:txBody>
      </p:sp>
      <p:pic>
        <p:nvPicPr>
          <p:cNvPr id="4098" name="Picture 2" descr="\\cern.ch\dfs\Websites\o\OEBerrig\Impedance\Measurements\DummySeptum\IMG_0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36096" y="908720"/>
            <a:ext cx="3347864" cy="25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2" y="33477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Hybrid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8384" y="620688"/>
            <a:ext cx="792088" cy="369332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Clamp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7026" y="1340768"/>
            <a:ext cx="1080120" cy="646331"/>
          </a:xfrm>
          <a:prstGeom prst="rect">
            <a:avLst/>
          </a:prstGeom>
          <a:solidFill>
            <a:schemeClr val="tx2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Soldering iron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52" y="671376"/>
            <a:ext cx="1012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2" y="864525"/>
            <a:ext cx="194310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8" y="3219435"/>
            <a:ext cx="19208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93" y="4181382"/>
            <a:ext cx="1187751" cy="255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72" y="4271299"/>
            <a:ext cx="202723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431" y="5141881"/>
            <a:ext cx="111283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99822" y="5575176"/>
            <a:ext cx="381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laser is used to measure the length of the equipment, so that the wire can be cut in the right length</a:t>
            </a:r>
            <a:endParaRPr lang="fr-FR" dirty="0"/>
          </a:p>
        </p:txBody>
      </p:sp>
      <p:pic>
        <p:nvPicPr>
          <p:cNvPr id="15" name="Picture 2" descr="G:\Users\s\SJAKOBSE\Public\Wire measurement with Station Filler\SJ2753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53" y="1216239"/>
            <a:ext cx="1748255" cy="13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662" y="4962616"/>
            <a:ext cx="3354021" cy="25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5645" y="4252403"/>
            <a:ext cx="254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Probe for precise measure of the Q-value </a:t>
            </a:r>
            <a:endParaRPr lang="fr-FR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5" y="2716569"/>
            <a:ext cx="2268516" cy="118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995" y="4065293"/>
            <a:ext cx="726720" cy="56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72321" y="3950562"/>
            <a:ext cx="125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Attenuator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928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654" y="445106"/>
            <a:ext cx="6291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Foreseen purchases for 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480" y="1473693"/>
            <a:ext cx="78833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De-block of present commands: ~ 1000 CHF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Hybrid: ~ 3000 CHF</a:t>
            </a:r>
          </a:p>
          <a:p>
            <a:r>
              <a:rPr lang="en-US" dirty="0" smtClean="0"/>
              <a:t>      (We really need to buy two hybrids</a:t>
            </a:r>
          </a:p>
          <a:p>
            <a:r>
              <a:rPr lang="en-US" dirty="0"/>
              <a:t> </a:t>
            </a:r>
            <a:r>
              <a:rPr lang="en-US" dirty="0" smtClean="0"/>
              <a:t>       – one at each end of the DUT –</a:t>
            </a:r>
          </a:p>
          <a:p>
            <a:r>
              <a:rPr lang="en-US" dirty="0"/>
              <a:t> </a:t>
            </a:r>
            <a:r>
              <a:rPr lang="en-US" dirty="0" smtClean="0"/>
              <a:t>       but it was agreed with Oliver that</a:t>
            </a:r>
          </a:p>
          <a:p>
            <a:r>
              <a:rPr lang="en-US" dirty="0"/>
              <a:t> </a:t>
            </a:r>
            <a:r>
              <a:rPr lang="en-US" dirty="0" smtClean="0"/>
              <a:t>       we buy one in 2014 and another in 2015)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Cables: ~ 2000 CHF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Mechanical workshop: ~ 5000 CHF (flanges)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59" y="2072798"/>
            <a:ext cx="2990910" cy="118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85" y="3901327"/>
            <a:ext cx="16637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012" y="4574420"/>
            <a:ext cx="2369381" cy="205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931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288</Words>
  <Application>Microsoft Office PowerPoint</Application>
  <PresentationFormat>On-screen Show (4:3)</PresentationFormat>
  <Paragraphs>34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Tools and instruments used for beam impedance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and instruments used for beam impedance measurements</dc:title>
  <dc:creator>Olav Ejner Berrig</dc:creator>
  <cp:lastModifiedBy>Elias Metral</cp:lastModifiedBy>
  <cp:revision>33</cp:revision>
  <dcterms:created xsi:type="dcterms:W3CDTF">2013-12-02T10:06:38Z</dcterms:created>
  <dcterms:modified xsi:type="dcterms:W3CDTF">2013-12-03T09:16:16Z</dcterms:modified>
</cp:coreProperties>
</file>