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C0FE-7A1E-449D-A809-ABACD742E5D0}" type="datetimeFigureOut">
              <a:rPr lang="en-GB" smtClean="0"/>
              <a:t>27/11/2013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A9F40-0092-44B4-9012-293B08837E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7424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C0FE-7A1E-449D-A809-ABACD742E5D0}" type="datetimeFigureOut">
              <a:rPr lang="en-GB" smtClean="0"/>
              <a:t>27/11/2013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A9F40-0092-44B4-9012-293B08837E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576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C0FE-7A1E-449D-A809-ABACD742E5D0}" type="datetimeFigureOut">
              <a:rPr lang="en-GB" smtClean="0"/>
              <a:t>27/11/2013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A9F40-0092-44B4-9012-293B08837E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762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C0FE-7A1E-449D-A809-ABACD742E5D0}" type="datetimeFigureOut">
              <a:rPr lang="en-GB" smtClean="0"/>
              <a:t>27/11/2013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A9F40-0092-44B4-9012-293B08837E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651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C0FE-7A1E-449D-A809-ABACD742E5D0}" type="datetimeFigureOut">
              <a:rPr lang="en-GB" smtClean="0"/>
              <a:t>27/11/2013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A9F40-0092-44B4-9012-293B08837E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20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C0FE-7A1E-449D-A809-ABACD742E5D0}" type="datetimeFigureOut">
              <a:rPr lang="en-GB" smtClean="0"/>
              <a:t>27/11/2013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A9F40-0092-44B4-9012-293B08837E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4588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C0FE-7A1E-449D-A809-ABACD742E5D0}" type="datetimeFigureOut">
              <a:rPr lang="en-GB" smtClean="0"/>
              <a:t>27/11/2013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A9F40-0092-44B4-9012-293B08837E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356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C0FE-7A1E-449D-A809-ABACD742E5D0}" type="datetimeFigureOut">
              <a:rPr lang="en-GB" smtClean="0"/>
              <a:t>27/11/2013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A9F40-0092-44B4-9012-293B08837E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190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C0FE-7A1E-449D-A809-ABACD742E5D0}" type="datetimeFigureOut">
              <a:rPr lang="en-GB" smtClean="0"/>
              <a:t>27/11/2013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A9F40-0092-44B4-9012-293B08837E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07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C0FE-7A1E-449D-A809-ABACD742E5D0}" type="datetimeFigureOut">
              <a:rPr lang="en-GB" smtClean="0"/>
              <a:t>27/11/2013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A9F40-0092-44B4-9012-293B08837E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373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C0FE-7A1E-449D-A809-ABACD742E5D0}" type="datetimeFigureOut">
              <a:rPr lang="en-GB" smtClean="0"/>
              <a:t>27/11/2013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A9F40-0092-44B4-9012-293B08837E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2189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BC0FE-7A1E-449D-A809-ABACD742E5D0}" type="datetimeFigureOut">
              <a:rPr lang="en-GB" smtClean="0"/>
              <a:t>27/11/2013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A9F40-0092-44B4-9012-293B08837E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188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Impedance working group update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Benoit, Carlo, Nicolas for the impedance team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071903" y="5784149"/>
            <a:ext cx="1366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26 Nov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4010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General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fontScale="92500" lnSpcReduction="20000"/>
          </a:bodyPr>
          <a:lstStyle/>
          <a:p>
            <a:r>
              <a:rPr lang="en-GB" sz="2000" dirty="0" smtClean="0"/>
              <a:t>Nicolo will join as fellow from February 1</a:t>
            </a:r>
            <a:r>
              <a:rPr lang="en-GB" sz="2000" baseline="30000" dirty="0" smtClean="0"/>
              <a:t>st</a:t>
            </a:r>
            <a:br>
              <a:rPr lang="en-GB" sz="2000" baseline="30000" dirty="0" smtClean="0"/>
            </a:br>
            <a:endParaRPr lang="en-GB" sz="2000" dirty="0" smtClean="0"/>
          </a:p>
          <a:p>
            <a:r>
              <a:rPr lang="en-GB" sz="2000" dirty="0" smtClean="0"/>
              <a:t>End of internship for Johannes</a:t>
            </a:r>
          </a:p>
          <a:p>
            <a:pPr marL="0" indent="0">
              <a:buNone/>
            </a:pPr>
            <a:r>
              <a:rPr lang="en-GB" sz="2000" dirty="0">
                <a:sym typeface="Wingdings" panose="05000000000000000000" pitchFamily="2" charset="2"/>
              </a:rPr>
              <a:t>	</a:t>
            </a:r>
            <a:r>
              <a:rPr lang="en-GB" sz="1600" dirty="0" smtClean="0">
                <a:sym typeface="Wingdings" panose="05000000000000000000" pitchFamily="2" charset="2"/>
              </a:rPr>
              <a:t> Interesting studies on matching for impedance measurements with Olav, in 	particular on the impact of the </a:t>
            </a:r>
            <a:r>
              <a:rPr lang="en-GB" sz="1600" dirty="0" err="1" smtClean="0">
                <a:sym typeface="Wingdings" panose="05000000000000000000" pitchFamily="2" charset="2"/>
              </a:rPr>
              <a:t>Sucobox</a:t>
            </a:r>
            <a:r>
              <a:rPr lang="en-GB" sz="1600" dirty="0" smtClean="0">
                <a:sym typeface="Wingdings" panose="05000000000000000000" pitchFamily="2" charset="2"/>
              </a:rPr>
              <a:t> used to connect the vector network </a:t>
            </a:r>
            <a:r>
              <a:rPr lang="en-GB" sz="1600" dirty="0" err="1" smtClean="0">
                <a:sym typeface="Wingdings" panose="05000000000000000000" pitchFamily="2" charset="2"/>
              </a:rPr>
              <a:t>analyzer</a:t>
            </a:r>
            <a:r>
              <a:rPr lang="en-GB" sz="1600" dirty="0" smtClean="0">
                <a:sym typeface="Wingdings" panose="05000000000000000000" pitchFamily="2" charset="2"/>
              </a:rPr>
              <a:t> 	to the device. Presentation planned through </a:t>
            </a:r>
            <a:r>
              <a:rPr lang="en-GB" sz="1600" dirty="0" err="1" smtClean="0">
                <a:sym typeface="Wingdings" panose="05000000000000000000" pitchFamily="2" charset="2"/>
              </a:rPr>
              <a:t>Vidyo</a:t>
            </a:r>
            <a:r>
              <a:rPr lang="en-GB" sz="1600" dirty="0" smtClean="0">
                <a:sym typeface="Wingdings" panose="05000000000000000000" pitchFamily="2" charset="2"/>
              </a:rPr>
              <a:t>.</a:t>
            </a:r>
            <a:br>
              <a:rPr lang="en-GB" sz="1600" dirty="0" smtClean="0">
                <a:sym typeface="Wingdings" panose="05000000000000000000" pitchFamily="2" charset="2"/>
              </a:rPr>
            </a:br>
            <a:endParaRPr lang="en-GB" sz="2000" dirty="0" smtClean="0"/>
          </a:p>
          <a:p>
            <a:r>
              <a:rPr lang="en-GB" sz="1900" dirty="0">
                <a:sym typeface="Wingdings" panose="05000000000000000000" pitchFamily="2" charset="2"/>
              </a:rPr>
              <a:t>N</a:t>
            </a:r>
            <a:r>
              <a:rPr lang="en-GB" sz="1900" dirty="0" smtClean="0">
                <a:sym typeface="Wingdings" panose="05000000000000000000" pitchFamily="2" charset="2"/>
              </a:rPr>
              <a:t>eed to find short term and long term solutions for impedance measurements and EDMS approval</a:t>
            </a:r>
            <a:endParaRPr lang="en-GB" sz="1900" dirty="0" smtClean="0"/>
          </a:p>
          <a:p>
            <a:endParaRPr lang="en-GB" sz="1800" dirty="0" smtClean="0">
              <a:sym typeface="Wingdings" panose="05000000000000000000" pitchFamily="2" charset="2"/>
            </a:endParaRPr>
          </a:p>
          <a:p>
            <a:r>
              <a:rPr lang="en-GB" sz="2000" dirty="0" smtClean="0">
                <a:sym typeface="Wingdings" panose="05000000000000000000" pitchFamily="2" charset="2"/>
              </a:rPr>
              <a:t>Impedance models:</a:t>
            </a:r>
          </a:p>
          <a:p>
            <a:pPr lvl="1"/>
            <a:r>
              <a:rPr lang="en-GB" sz="1600" dirty="0" smtClean="0">
                <a:sym typeface="Wingdings" panose="05000000000000000000" pitchFamily="2" charset="2"/>
              </a:rPr>
              <a:t>3 distinct codes for PS (</a:t>
            </a:r>
            <a:r>
              <a:rPr lang="en-GB" sz="1600" dirty="0" err="1" smtClean="0">
                <a:sym typeface="Wingdings" panose="05000000000000000000" pitchFamily="2" charset="2"/>
              </a:rPr>
              <a:t>Matlab</a:t>
            </a:r>
            <a:r>
              <a:rPr lang="en-GB" sz="1600" dirty="0" smtClean="0">
                <a:sym typeface="Wingdings" panose="05000000000000000000" pitchFamily="2" charset="2"/>
              </a:rPr>
              <a:t> on Linux), SPS (</a:t>
            </a:r>
            <a:r>
              <a:rPr lang="en-GB" sz="1600" dirty="0" err="1" smtClean="0">
                <a:sym typeface="Wingdings" panose="05000000000000000000" pitchFamily="2" charset="2"/>
              </a:rPr>
              <a:t>Matlab</a:t>
            </a:r>
            <a:r>
              <a:rPr lang="en-GB" sz="1600" dirty="0" smtClean="0">
                <a:sym typeface="Wingdings" panose="05000000000000000000" pitchFamily="2" charset="2"/>
              </a:rPr>
              <a:t> on Windows), LHC (python)</a:t>
            </a:r>
          </a:p>
          <a:p>
            <a:pPr lvl="1"/>
            <a:r>
              <a:rPr lang="en-GB" sz="1600" dirty="0" smtClean="0">
                <a:sym typeface="Wingdings" panose="05000000000000000000" pitchFamily="2" charset="2"/>
              </a:rPr>
              <a:t>Should we continue like this?</a:t>
            </a:r>
            <a:endParaRPr lang="en-GB" sz="1600" dirty="0">
              <a:sym typeface="Wingdings" panose="05000000000000000000" pitchFamily="2" charset="2"/>
            </a:endParaRPr>
          </a:p>
          <a:p>
            <a:pPr lvl="1"/>
            <a:endParaRPr lang="en-GB" sz="1600" dirty="0" smtClean="0">
              <a:sym typeface="Wingdings" panose="05000000000000000000" pitchFamily="2" charset="2"/>
            </a:endParaRPr>
          </a:p>
          <a:p>
            <a:r>
              <a:rPr lang="en-GB" sz="2000" dirty="0" smtClean="0">
                <a:sym typeface="Wingdings" panose="05000000000000000000" pitchFamily="2" charset="2"/>
              </a:rPr>
              <a:t>Bench measurements:</a:t>
            </a:r>
          </a:p>
          <a:p>
            <a:pPr lvl="1"/>
            <a:r>
              <a:rPr lang="en-GB" sz="1600" dirty="0" smtClean="0">
                <a:sym typeface="Wingdings" panose="05000000000000000000" pitchFamily="2" charset="2"/>
              </a:rPr>
              <a:t>Many bench measurements on-going</a:t>
            </a:r>
          </a:p>
          <a:p>
            <a:pPr lvl="1"/>
            <a:r>
              <a:rPr lang="en-GB" sz="1600" dirty="0" smtClean="0">
                <a:sym typeface="Wingdings" panose="05000000000000000000" pitchFamily="2" charset="2"/>
              </a:rPr>
              <a:t>Proposition by UA9/LAL to buy a </a:t>
            </a:r>
            <a:r>
              <a:rPr lang="en-GB" sz="1600" dirty="0" err="1" smtClean="0">
                <a:sym typeface="Wingdings" panose="05000000000000000000" pitchFamily="2" charset="2"/>
              </a:rPr>
              <a:t>testbench</a:t>
            </a:r>
            <a:r>
              <a:rPr lang="en-GB" sz="1600" dirty="0" smtClean="0">
                <a:sym typeface="Wingdings" panose="05000000000000000000" pitchFamily="2" charset="2"/>
              </a:rPr>
              <a:t> for impedance measurements. Need to check that it would be useful</a:t>
            </a:r>
          </a:p>
          <a:p>
            <a:pPr lvl="1"/>
            <a:r>
              <a:rPr lang="en-GB" sz="1600" dirty="0" smtClean="0">
                <a:sym typeface="Wingdings" panose="05000000000000000000" pitchFamily="2" charset="2"/>
              </a:rPr>
              <a:t>Requests to buy supplies by Joseph and Olav to be discussed at a forthcoming impedance meeting</a:t>
            </a:r>
          </a:p>
          <a:p>
            <a:pPr lvl="1"/>
            <a:endParaRPr lang="en-GB" sz="16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151397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Machines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 smtClean="0"/>
              <a:t>PSB</a:t>
            </a:r>
          </a:p>
          <a:p>
            <a:pPr lvl="1"/>
            <a:r>
              <a:rPr lang="en-GB" sz="1800" b="1" dirty="0" smtClean="0">
                <a:solidFill>
                  <a:srgbClr val="FF0000"/>
                </a:solidFill>
              </a:rPr>
              <a:t>Deadline for ICE meeting on Dec 11</a:t>
            </a:r>
            <a:r>
              <a:rPr lang="en-GB" sz="1800" b="1" baseline="30000" dirty="0" smtClean="0">
                <a:solidFill>
                  <a:srgbClr val="FF0000"/>
                </a:solidFill>
              </a:rPr>
              <a:t>th</a:t>
            </a:r>
            <a:r>
              <a:rPr lang="en-GB" sz="1800" b="1" dirty="0" smtClean="0">
                <a:solidFill>
                  <a:srgbClr val="FF0000"/>
                </a:solidFill>
              </a:rPr>
              <a:t> for PSB impedance model and related beam dynamics </a:t>
            </a:r>
            <a:r>
              <a:rPr lang="en-GB" sz="1800" b="1" dirty="0" smtClean="0">
                <a:solidFill>
                  <a:srgbClr val="FF0000"/>
                </a:solidFill>
              </a:rPr>
              <a:t>(very </a:t>
            </a:r>
            <a:r>
              <a:rPr lang="en-GB" sz="1800" b="1" dirty="0" smtClean="0">
                <a:solidFill>
                  <a:srgbClr val="FF0000"/>
                </a:solidFill>
              </a:rPr>
              <a:t>tight, as other priorities took precedence until now)</a:t>
            </a:r>
          </a:p>
          <a:p>
            <a:pPr lvl="1"/>
            <a:r>
              <a:rPr lang="en-GB" sz="1800" b="1" dirty="0" smtClean="0">
                <a:solidFill>
                  <a:srgbClr val="FF0000"/>
                </a:solidFill>
              </a:rPr>
              <a:t>Contribution for TDR (deadline not clear, to be discussed, probably end of year)</a:t>
            </a:r>
          </a:p>
          <a:p>
            <a:pPr lvl="1"/>
            <a:r>
              <a:rPr lang="en-GB" sz="1800" dirty="0" smtClean="0"/>
              <a:t>Contributions includes steps, resistive-wall and indirect space charge, kicker (+ cables)</a:t>
            </a:r>
          </a:p>
          <a:p>
            <a:pPr lvl="1"/>
            <a:r>
              <a:rPr lang="en-GB" sz="1800" dirty="0" smtClean="0"/>
              <a:t>Model is being put together now</a:t>
            </a:r>
          </a:p>
          <a:p>
            <a:pPr lvl="1"/>
            <a:endParaRPr lang="en-GB" sz="2000" dirty="0"/>
          </a:p>
          <a:p>
            <a:r>
              <a:rPr lang="en-GB" sz="2400" dirty="0" smtClean="0"/>
              <a:t>PS</a:t>
            </a:r>
          </a:p>
          <a:p>
            <a:pPr lvl="1"/>
            <a:r>
              <a:rPr lang="en-GB" sz="1800" dirty="0" smtClean="0"/>
              <a:t>Impedance model presented </a:t>
            </a:r>
            <a:r>
              <a:rPr lang="en-GB" sz="1800" dirty="0" smtClean="0"/>
              <a:t>at </a:t>
            </a:r>
            <a:r>
              <a:rPr lang="en-GB" sz="1800" dirty="0" smtClean="0"/>
              <a:t>PS-LIU</a:t>
            </a:r>
          </a:p>
          <a:p>
            <a:pPr lvl="1"/>
            <a:r>
              <a:rPr lang="en-GB" sz="1800" dirty="0" smtClean="0"/>
              <a:t>Recommendation for PS dummy septum did not change following the bench measurements (agreement between simulations and measurements for the low frequency mode)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00150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Machines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SPS</a:t>
            </a:r>
          </a:p>
          <a:p>
            <a:pPr lvl="1"/>
            <a:r>
              <a:rPr lang="en-GB" sz="2000" dirty="0" smtClean="0"/>
              <a:t>Broadband </a:t>
            </a:r>
            <a:r>
              <a:rPr lang="en-GB" sz="2000" dirty="0" smtClean="0"/>
              <a:t>contribution from transition and flanges could explain the missing SPS vertical tune shift (~4 </a:t>
            </a:r>
            <a:r>
              <a:rPr lang="en-GB" sz="2000" dirty="0" err="1" smtClean="0"/>
              <a:t>MOhm</a:t>
            </a:r>
            <a:r>
              <a:rPr lang="en-GB" sz="2000" dirty="0" smtClean="0"/>
              <a:t>/m). Very promising, to be further investigated.</a:t>
            </a:r>
          </a:p>
          <a:p>
            <a:pPr lvl="1"/>
            <a:r>
              <a:rPr lang="en-GB" sz="2000" dirty="0" smtClean="0"/>
              <a:t>Contribution </a:t>
            </a:r>
            <a:r>
              <a:rPr lang="en-GB" sz="2000" dirty="0" smtClean="0"/>
              <a:t>from pumping ports shielding in 2001 could also be explained this way (10.5 to 12 </a:t>
            </a:r>
            <a:r>
              <a:rPr lang="en-GB" sz="2000" dirty="0" err="1" smtClean="0"/>
              <a:t>MOhm</a:t>
            </a:r>
            <a:r>
              <a:rPr lang="en-GB" sz="2000" dirty="0" smtClean="0"/>
              <a:t>/m reduction expected for 12 </a:t>
            </a:r>
            <a:r>
              <a:rPr lang="en-GB" sz="2000" dirty="0" err="1" smtClean="0"/>
              <a:t>MOhm</a:t>
            </a:r>
            <a:r>
              <a:rPr lang="en-GB" sz="2000" dirty="0" smtClean="0"/>
              <a:t>/m measured). Very promising, to be continued.</a:t>
            </a:r>
          </a:p>
          <a:p>
            <a:pPr lvl="1"/>
            <a:r>
              <a:rPr lang="en-GB" sz="2000" dirty="0" smtClean="0"/>
              <a:t>Wire scanner measurements on-going. Set up and measurements not trivial </a:t>
            </a:r>
            <a:r>
              <a:rPr lang="en-GB" sz="2000" dirty="0" smtClean="0">
                <a:sym typeface="Wingdings" panose="05000000000000000000" pitchFamily="2" charset="2"/>
              </a:rPr>
              <a:t> wires broken, proposal to remove ferrites.</a:t>
            </a:r>
          </a:p>
          <a:p>
            <a:pPr lvl="1"/>
            <a:r>
              <a:rPr lang="en-GB" sz="2000" dirty="0" smtClean="0">
                <a:sym typeface="Wingdings" panose="05000000000000000000" pitchFamily="2" charset="2"/>
              </a:rPr>
              <a:t>LIU/LAGUNA collimation </a:t>
            </a:r>
            <a:r>
              <a:rPr lang="en-GB" sz="2000" dirty="0" smtClean="0">
                <a:sym typeface="Wingdings" panose="05000000000000000000" pitchFamily="2" charset="2"/>
              </a:rPr>
              <a:t>review</a:t>
            </a:r>
            <a:r>
              <a:rPr lang="en-GB" sz="2000" dirty="0" smtClean="0">
                <a:sym typeface="Wingdings" panose="05000000000000000000" pitchFamily="2" charset="2"/>
              </a:rPr>
              <a:t>: 5 to 10% increase of effective transverse impedance expected, but need for this system is not clear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49757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Machines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400" dirty="0" smtClean="0"/>
              <a:t>LHC</a:t>
            </a:r>
          </a:p>
          <a:p>
            <a:pPr lvl="1"/>
            <a:r>
              <a:rPr lang="en-GB" sz="2000" dirty="0" smtClean="0"/>
              <a:t>Upgraded impedance model of LHC </a:t>
            </a:r>
            <a:r>
              <a:rPr lang="en-GB" sz="2000" dirty="0" smtClean="0"/>
              <a:t>implemented</a:t>
            </a:r>
            <a:endParaRPr lang="en-GB" sz="2000" dirty="0" smtClean="0"/>
          </a:p>
          <a:p>
            <a:pPr lvl="1"/>
            <a:r>
              <a:rPr lang="en-GB" sz="2000" dirty="0" smtClean="0"/>
              <a:t>Action on power loss for </a:t>
            </a:r>
            <a:r>
              <a:rPr lang="en-GB" sz="2000" b="1" dirty="0" smtClean="0"/>
              <a:t>TCTP</a:t>
            </a:r>
            <a:r>
              <a:rPr lang="en-GB" sz="2000" dirty="0" smtClean="0"/>
              <a:t> collimators: bugs still present in CST, new version not yet available.</a:t>
            </a:r>
          </a:p>
          <a:p>
            <a:pPr lvl="1"/>
            <a:r>
              <a:rPr lang="en-GB" sz="2000" b="1" dirty="0" smtClean="0"/>
              <a:t>TDI</a:t>
            </a:r>
            <a:r>
              <a:rPr lang="en-GB" sz="2000" dirty="0" smtClean="0"/>
              <a:t>: cooling will be removed (!), as simulated to be inefficient. However this does not go in the right direction.</a:t>
            </a:r>
          </a:p>
          <a:p>
            <a:pPr lvl="1"/>
            <a:r>
              <a:rPr lang="en-GB" sz="2000" b="1" dirty="0" smtClean="0"/>
              <a:t>BGV</a:t>
            </a:r>
            <a:r>
              <a:rPr lang="en-GB" sz="2000" dirty="0" smtClean="0"/>
              <a:t>: fine-tuning the final geometry and trade-offs to be found between manufacturing and impedance. ECR rejected, will be resubmitted.</a:t>
            </a:r>
          </a:p>
          <a:p>
            <a:pPr lvl="1"/>
            <a:r>
              <a:rPr lang="en-GB" sz="2000" dirty="0" smtClean="0"/>
              <a:t>Checking MKD as small beam induced temperature rise measured</a:t>
            </a:r>
          </a:p>
          <a:p>
            <a:pPr lvl="1"/>
            <a:r>
              <a:rPr lang="en-GB" sz="2000" b="1" dirty="0" smtClean="0"/>
              <a:t>Beam spectrum </a:t>
            </a:r>
            <a:r>
              <a:rPr lang="en-GB" sz="2000" dirty="0" smtClean="0"/>
              <a:t>and power loss estimations for</a:t>
            </a:r>
            <a:r>
              <a:rPr lang="en-GB" sz="2000" b="1" dirty="0" smtClean="0"/>
              <a:t> </a:t>
            </a:r>
            <a:r>
              <a:rPr lang="en-GB" sz="2000" b="1" dirty="0" smtClean="0"/>
              <a:t>two-beam-regions</a:t>
            </a:r>
            <a:r>
              <a:rPr lang="en-GB" sz="2000" dirty="0"/>
              <a:t>.</a:t>
            </a:r>
            <a:endParaRPr lang="en-GB" sz="2000" dirty="0" smtClean="0"/>
          </a:p>
          <a:p>
            <a:pPr lvl="1"/>
            <a:r>
              <a:rPr lang="en-GB" sz="2000" dirty="0" smtClean="0"/>
              <a:t>Studies of </a:t>
            </a:r>
            <a:r>
              <a:rPr lang="en-GB" sz="2000" b="1" dirty="0" smtClean="0"/>
              <a:t>beam spectrum </a:t>
            </a:r>
            <a:r>
              <a:rPr lang="en-GB" sz="2000" dirty="0" smtClean="0"/>
              <a:t>and power loss estimation for various fill patterns, bunch distribution, realistic bunch intensities and </a:t>
            </a:r>
            <a:r>
              <a:rPr lang="en-GB" sz="2000" dirty="0" smtClean="0"/>
              <a:t>length</a:t>
            </a:r>
            <a:endParaRPr lang="en-GB" sz="2000" dirty="0" smtClean="0"/>
          </a:p>
          <a:p>
            <a:pPr marL="457200" lvl="1" indent="0">
              <a:buNone/>
            </a:pPr>
            <a:r>
              <a:rPr lang="en-GB" sz="2000" dirty="0"/>
              <a:t>	</a:t>
            </a:r>
            <a:r>
              <a:rPr lang="en-GB" sz="2000" dirty="0" smtClean="0">
                <a:sym typeface="Wingdings" panose="05000000000000000000" pitchFamily="2" charset="2"/>
              </a:rPr>
              <a:t> important to disentangle heat load contributions from electron 	cloud and impedance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25794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Machines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HL-LHC</a:t>
            </a:r>
          </a:p>
          <a:p>
            <a:pPr lvl="1"/>
            <a:r>
              <a:rPr lang="en-GB" sz="2000" dirty="0" smtClean="0"/>
              <a:t>First impedance </a:t>
            </a:r>
            <a:r>
              <a:rPr lang="en-GB" sz="2000" dirty="0" smtClean="0"/>
              <a:t>model</a:t>
            </a:r>
            <a:endParaRPr lang="en-GB" sz="2000" dirty="0" smtClean="0"/>
          </a:p>
          <a:p>
            <a:pPr lvl="1"/>
            <a:r>
              <a:rPr lang="en-GB" sz="2000" dirty="0" smtClean="0"/>
              <a:t>Beam induced heating of selected equipment was predicted for HL-LHC parameters (new idea of 200 MHz system and longer bunch lengths would help a lot for heating, but we should be careful of instabilities)</a:t>
            </a:r>
          </a:p>
          <a:p>
            <a:pPr lvl="1"/>
            <a:r>
              <a:rPr lang="en-GB" sz="2000" dirty="0" smtClean="0"/>
              <a:t>Presentation at crab cavity workshop, need to implement a more realistic model of crab cavities</a:t>
            </a:r>
          </a:p>
          <a:p>
            <a:pPr lvl="1"/>
            <a:endParaRPr lang="en-GB" sz="2000" dirty="0"/>
          </a:p>
          <a:p>
            <a:r>
              <a:rPr lang="en-GB" sz="2400" dirty="0" smtClean="0"/>
              <a:t>VHE-LHC:</a:t>
            </a:r>
          </a:p>
          <a:p>
            <a:pPr lvl="1"/>
            <a:r>
              <a:rPr lang="en-GB" sz="2000" dirty="0" smtClean="0"/>
              <a:t>First look at Wall </a:t>
            </a:r>
            <a:r>
              <a:rPr lang="en-GB" sz="2000" dirty="0" smtClean="0"/>
              <a:t>impedance</a:t>
            </a:r>
            <a:endParaRPr lang="en-GB" sz="2000" dirty="0" smtClean="0"/>
          </a:p>
          <a:p>
            <a:pPr lvl="1"/>
            <a:endParaRPr lang="en-GB" sz="2000" dirty="0" smtClean="0"/>
          </a:p>
          <a:p>
            <a:pPr lvl="1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538810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EDMS approvals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BGV was rejected, need to write an updated statement from impedance team</a:t>
            </a:r>
          </a:p>
          <a:p>
            <a:r>
              <a:rPr lang="en-GB" sz="2000" dirty="0" smtClean="0">
                <a:solidFill>
                  <a:srgbClr val="FF0000"/>
                </a:solidFill>
              </a:rPr>
              <a:t>UA9 goniometer for LHC (studied by Andrea and Alessandro)</a:t>
            </a:r>
          </a:p>
          <a:p>
            <a:r>
              <a:rPr lang="en-GB" sz="2000" dirty="0" smtClean="0"/>
              <a:t>Replacement of beam stoppers after PS extraction to East Area </a:t>
            </a:r>
            <a:r>
              <a:rPr lang="en-GB" sz="2000" dirty="0" smtClean="0">
                <a:sym typeface="Wingdings" panose="05000000000000000000" pitchFamily="2" charset="2"/>
              </a:rPr>
              <a:t> seems rejected</a:t>
            </a:r>
          </a:p>
          <a:p>
            <a:r>
              <a:rPr lang="en-GB" sz="2000" dirty="0" smtClean="0"/>
              <a:t>Suppression of VVFA 11899 in LSS1 of SPS </a:t>
            </a:r>
            <a:r>
              <a:rPr lang="en-GB" sz="2000" dirty="0" smtClean="0">
                <a:sym typeface="Wingdings" panose="05000000000000000000" pitchFamily="2" charset="2"/>
              </a:rPr>
              <a:t> replaced by vacuum chamber: however, connection to large pump with shielding? To be checked.</a:t>
            </a:r>
          </a:p>
          <a:p>
            <a:r>
              <a:rPr lang="en-GB" sz="2000" dirty="0" smtClean="0"/>
              <a:t>Replacement of pumps in 3 tanks MKP in LSS1 of the SPS </a:t>
            </a:r>
            <a:r>
              <a:rPr lang="en-GB" sz="2000" dirty="0" smtClean="0">
                <a:sym typeface="Wingdings" panose="05000000000000000000" pitchFamily="2" charset="2"/>
              </a:rPr>
              <a:t> no apparent impact</a:t>
            </a:r>
          </a:p>
          <a:p>
            <a:r>
              <a:rPr lang="en-GB" sz="2000" dirty="0" smtClean="0"/>
              <a:t>Infrastructure Installation for Physics Debris Absorbers (TCL) on both sides of IP1 and IP5 in front of Q6 Quadrupole </a:t>
            </a:r>
            <a:r>
              <a:rPr lang="en-GB" sz="2000" dirty="0" smtClean="0">
                <a:sym typeface="Wingdings" panose="05000000000000000000" pitchFamily="2" charset="2"/>
              </a:rPr>
              <a:t> as mentioned by Olav in his comment, no impact as only infrastructure installation.</a:t>
            </a:r>
            <a:endParaRPr lang="en-GB" sz="2000" dirty="0" smtClean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354332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Suppression of VVFA 11899 in LSS1 of SPS 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C:\Users\joferrei\AppData\Local\Microsoft\Windows\Temporary Internet Files\Content.Outlook\NE5DT883\11898-1190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060848"/>
            <a:ext cx="4752528" cy="36724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4466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763</TotalTime>
  <Words>529</Words>
  <Application>Microsoft Office PowerPoint</Application>
  <PresentationFormat>On-screen Show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Impedance working group update</vt:lpstr>
      <vt:lpstr>General</vt:lpstr>
      <vt:lpstr>Machines</vt:lpstr>
      <vt:lpstr>Machines</vt:lpstr>
      <vt:lpstr>Machines</vt:lpstr>
      <vt:lpstr>Machines</vt:lpstr>
      <vt:lpstr>EDMS approvals</vt:lpstr>
      <vt:lpstr>Suppression of VVFA 11899 in LSS1 of SPS 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Impedance team update</dc:title>
  <dc:creator>Benoit Salvant</dc:creator>
  <cp:lastModifiedBy>Benoit Salvant</cp:lastModifiedBy>
  <cp:revision>27</cp:revision>
  <dcterms:created xsi:type="dcterms:W3CDTF">2013-11-26T11:04:16Z</dcterms:created>
  <dcterms:modified xsi:type="dcterms:W3CDTF">2013-11-27T14:00:53Z</dcterms:modified>
</cp:coreProperties>
</file>