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9" r:id="rId5"/>
    <p:sldId id="315" r:id="rId6"/>
    <p:sldId id="355" r:id="rId7"/>
    <p:sldId id="340" r:id="rId8"/>
    <p:sldId id="356" r:id="rId9"/>
    <p:sldId id="357" r:id="rId10"/>
    <p:sldId id="359" r:id="rId11"/>
    <p:sldId id="358" r:id="rId12"/>
    <p:sldId id="360" r:id="rId13"/>
    <p:sldId id="361" r:id="rId14"/>
    <p:sldId id="362" r:id="rId15"/>
    <p:sldId id="363" r:id="rId16"/>
    <p:sldId id="332" r:id="rId17"/>
    <p:sldId id="290" r:id="rId18"/>
    <p:sldId id="346" r:id="rId19"/>
    <p:sldId id="354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anluigi ARDUINI" initials="GA" lastIdx="1" clrIdx="0"/>
  <p:cmAuthor id="1" name="Gianluigi Arduini" initials="G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1AA"/>
    <a:srgbClr val="005872"/>
    <a:srgbClr val="284579"/>
    <a:srgbClr val="5BC1E6"/>
    <a:srgbClr val="0089B5"/>
    <a:srgbClr val="9CB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D457-2C93-4605-B86D-F519940C8090}" type="datetimeFigureOut">
              <a:rPr lang="en-GB" smtClean="0"/>
              <a:t>16/09/2013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5AE1-8DAA-4720-851B-5749129B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168005"/>
            <a:ext cx="417381" cy="281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7" y="6128871"/>
            <a:ext cx="441600" cy="3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9" y="1802165"/>
            <a:ext cx="4313433" cy="2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 marL="346075" indent="-228600">
              <a:defRPr sz="3200">
                <a:latin typeface="Calibri" pitchFamily="34" charset="0"/>
              </a:defRPr>
            </a:lvl2pPr>
            <a:lvl3pPr marL="452438" indent="-228600">
              <a:defRPr sz="2800">
                <a:latin typeface="Calibri" pitchFamily="34" charset="0"/>
              </a:defRPr>
            </a:lvl3pPr>
            <a:lvl4pPr marL="569913" indent="-228600">
              <a:defRPr sz="2800">
                <a:latin typeface="Calibri" pitchFamily="34" charset="0"/>
              </a:defRPr>
            </a:lvl4pPr>
            <a:lvl5pPr marL="685800" indent="-228600">
              <a:defRPr sz="2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 marL="346075" indent="-228600">
              <a:defRPr sz="3200">
                <a:latin typeface="Calibri" pitchFamily="34" charset="0"/>
              </a:defRPr>
            </a:lvl2pPr>
            <a:lvl3pPr marL="452438" indent="-228600">
              <a:defRPr sz="2800">
                <a:latin typeface="Calibri" pitchFamily="34" charset="0"/>
              </a:defRPr>
            </a:lvl3pPr>
            <a:lvl4pPr marL="569913" indent="-228600">
              <a:defRPr sz="2800">
                <a:latin typeface="Calibri" pitchFamily="34" charset="0"/>
              </a:defRPr>
            </a:lvl4pPr>
            <a:lvl5pPr marL="685800" indent="-228600">
              <a:defRPr sz="2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168005"/>
            <a:ext cx="417381" cy="281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7" y="6128871"/>
            <a:ext cx="441600" cy="3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92" y="2108488"/>
            <a:ext cx="3817931" cy="18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838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11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parameters for upgrade scenarios (PIC/US1/US2)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612640"/>
            <a:ext cx="8229600" cy="13309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</a:t>
            </a:r>
            <a:r>
              <a:rPr lang="en-US" sz="2400" dirty="0"/>
              <a:t>. Arduini, O. </a:t>
            </a:r>
            <a:r>
              <a:rPr lang="en-US" sz="2400" dirty="0" err="1" smtClean="0"/>
              <a:t>Brüning</a:t>
            </a:r>
            <a:r>
              <a:rPr lang="en-US" sz="2400" dirty="0" smtClean="0"/>
              <a:t>, R. De Maria with input from</a:t>
            </a:r>
            <a:r>
              <a:rPr lang="en-US" sz="2400" dirty="0"/>
              <a:t>: H. </a:t>
            </a:r>
            <a:r>
              <a:rPr lang="en-US" sz="2400" dirty="0" err="1"/>
              <a:t>Bartosik</a:t>
            </a:r>
            <a:r>
              <a:rPr lang="en-US" sz="2400" dirty="0"/>
              <a:t>, </a:t>
            </a:r>
            <a:r>
              <a:rPr lang="en-US" sz="2400" dirty="0" smtClean="0"/>
              <a:t>R. Bruce, S. Fartoukh, M. </a:t>
            </a:r>
            <a:r>
              <a:rPr lang="en-US" sz="2400" dirty="0" err="1" smtClean="0"/>
              <a:t>Fitterer</a:t>
            </a:r>
            <a:r>
              <a:rPr lang="en-US" sz="2400" dirty="0" smtClean="0"/>
              <a:t>, S. Gilardoni, M. </a:t>
            </a:r>
            <a:r>
              <a:rPr lang="en-US" sz="2400" dirty="0" err="1" smtClean="0"/>
              <a:t>Giovanozzi</a:t>
            </a:r>
            <a:r>
              <a:rPr lang="en-US" sz="2400" dirty="0" smtClean="0"/>
              <a:t>, M. Lamont</a:t>
            </a:r>
            <a:r>
              <a:rPr lang="en-US" sz="2400" dirty="0"/>
              <a:t>, A. MacPherson, </a:t>
            </a:r>
            <a:r>
              <a:rPr lang="en-US" sz="2400" dirty="0" smtClean="0"/>
              <a:t>S. Redaelli, G. Rumolo and LIU/HL-LHC teams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Filling patterns with BCMS and max of 5 PS train per SPS extraction</a:t>
            </a:r>
            <a:endParaRPr lang="it-I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182039"/>
              </p:ext>
            </p:extLst>
          </p:nvPr>
        </p:nvGraphicFramePr>
        <p:xfrm>
          <a:off x="373203" y="1612847"/>
          <a:ext cx="5745702" cy="2441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9932"/>
                <a:gridCol w="931918"/>
                <a:gridCol w="931918"/>
                <a:gridCol w="980967"/>
                <a:gridCol w="98096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 b="1" dirty="0">
                        <a:effectLst/>
                        <a:latin typeface="+mn-lt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effectLst/>
                        </a:rPr>
                        <a:t>K</a:t>
                      </a:r>
                      <a:r>
                        <a:rPr lang="en-US" sz="1800" kern="1200" baseline="-25000" dirty="0" smtClean="0">
                          <a:effectLst/>
                        </a:rPr>
                        <a:t>B1/B2</a:t>
                      </a: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k</a:t>
                      </a:r>
                      <a:r>
                        <a:rPr lang="en-US" sz="1800" kern="1200" baseline="-25000" dirty="0" smtClean="0">
                          <a:effectLst/>
                        </a:rPr>
                        <a:t>IP1/IP5</a:t>
                      </a: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+mn-lt"/>
                        </a:rPr>
                        <a:t>k</a:t>
                      </a:r>
                      <a:r>
                        <a:rPr lang="en-US" sz="1800" kern="1200" baseline="-25000" dirty="0" smtClean="0">
                          <a:effectLst/>
                          <a:latin typeface="+mn-lt"/>
                        </a:rPr>
                        <a:t>IP2</a:t>
                      </a:r>
                      <a:endParaRPr lang="it-IT" sz="1400" b="1" baseline="-25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  <a:latin typeface="+mn-lt"/>
                        </a:rPr>
                        <a:t>k</a:t>
                      </a:r>
                      <a:r>
                        <a:rPr lang="en-US" sz="1800" kern="1200" baseline="-25000" dirty="0" smtClean="0">
                          <a:effectLst/>
                          <a:latin typeface="+mn-lt"/>
                        </a:rPr>
                        <a:t>IP8</a:t>
                      </a:r>
                      <a:endParaRPr lang="it-IT" sz="1400" b="1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Filling 1</a:t>
                      </a:r>
                      <a:endParaRPr lang="it-IT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2508</a:t>
                      </a:r>
                      <a:endParaRPr lang="it-IT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2508</a:t>
                      </a:r>
                      <a:endParaRPr lang="it-IT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2108</a:t>
                      </a:r>
                      <a:endParaRPr lang="it-IT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2204</a:t>
                      </a:r>
                      <a:endParaRPr lang="it-IT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Filling 2</a:t>
                      </a:r>
                      <a:endParaRPr lang="it-IT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Filling 3</a:t>
                      </a:r>
                      <a:endParaRPr lang="it-IT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Filling 4</a:t>
                      </a:r>
                      <a:endParaRPr lang="it-IT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Filling 5</a:t>
                      </a: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2652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2652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1839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7CEF-754E-4AA9-93B8-91EB9B7F920E}" type="slidenum">
              <a:rPr lang="it-IT" smtClean="0"/>
              <a:t>10</a:t>
            </a:fld>
            <a:endParaRPr lang="it-IT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179386" y="4256313"/>
            <a:ext cx="8964613" cy="137160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dirty="0" smtClean="0"/>
              <a:t>Abort Gap </a:t>
            </a:r>
            <a:r>
              <a:rPr lang="en-GB" sz="1600" dirty="0"/>
              <a:t>Keeper </a:t>
            </a:r>
            <a:r>
              <a:rPr lang="en-GB" sz="1600" dirty="0" smtClean="0"/>
              <a:t>at </a:t>
            </a:r>
            <a:r>
              <a:rPr lang="en-GB" sz="1600" dirty="0"/>
              <a:t>276 </a:t>
            </a:r>
            <a:r>
              <a:rPr lang="en-GB" sz="1600" dirty="0" smtClean="0"/>
              <a:t>bunches</a:t>
            </a:r>
          </a:p>
          <a:p>
            <a:pPr marL="52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dirty="0" smtClean="0"/>
              <a:t>Max. 5 PS train/SPS extraction (=240 bunches)</a:t>
            </a:r>
          </a:p>
          <a:p>
            <a:pPr marL="52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dirty="0" smtClean="0"/>
              <a:t>No isolated bunches to ATLAS and CMS</a:t>
            </a:r>
          </a:p>
          <a:p>
            <a:pPr marL="52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dirty="0" smtClean="0"/>
              <a:t>12 bunches intermediate injection</a:t>
            </a:r>
          </a:p>
          <a:p>
            <a:pPr marL="52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dirty="0" smtClean="0"/>
              <a:t>Over injection over pilot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4200" y="4035753"/>
            <a:ext cx="1153886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B. Gorini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7429" y="5627913"/>
            <a:ext cx="7380514" cy="68638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Any preference from beam dynamics point of view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 Beam-beam team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Any counter proposal?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2570" y="2026105"/>
            <a:ext cx="2611464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Selected for the rest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92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cloud effects (Elias, Giovanni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are the heat loads that we can expect after scrubbing for the considered scenarios? And during scrubbing?</a:t>
            </a:r>
          </a:p>
          <a:p>
            <a:r>
              <a:rPr lang="en-GB" dirty="0" smtClean="0"/>
              <a:t>What is the required SEY to achieve in the triplets to avoid electron cloud build-up?</a:t>
            </a:r>
            <a:endParaRPr lang="it-IT" dirty="0" smtClean="0"/>
          </a:p>
          <a:p>
            <a:r>
              <a:rPr lang="en-GB" dirty="0" smtClean="0"/>
              <a:t>What are the electron cloud effects that we can expect after scrubbing during the various phases?</a:t>
            </a:r>
          </a:p>
          <a:p>
            <a:r>
              <a:rPr lang="en-GB" dirty="0" smtClean="0"/>
              <a:t>Countermeasures?</a:t>
            </a:r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0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Longitudinal parameters (Elena)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the above parameters consistent with longitudinal stability</a:t>
            </a:r>
          </a:p>
          <a:p>
            <a:r>
              <a:rPr lang="en-GB" dirty="0" smtClean="0"/>
              <a:t>What are the possible RF and longitudinal parameters at injection, after capture, during the ramp and at flat-top?</a:t>
            </a:r>
          </a:p>
          <a:p>
            <a:r>
              <a:rPr lang="en-GB" dirty="0" smtClean="0"/>
              <a:t>In which phases are we going to have controlled longitudinal blow-up? To </a:t>
            </a:r>
            <a:r>
              <a:rPr lang="en-GB" smtClean="0"/>
              <a:t>which values?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7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8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" y="274638"/>
            <a:ext cx="8969829" cy="914400"/>
          </a:xfrm>
        </p:spPr>
        <p:txBody>
          <a:bodyPr/>
          <a:lstStyle/>
          <a:p>
            <a:r>
              <a:rPr lang="en-US" sz="2800" dirty="0" smtClean="0"/>
              <a:t>Beam/Machine parameters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999001"/>
              </p:ext>
            </p:extLst>
          </p:nvPr>
        </p:nvGraphicFramePr>
        <p:xfrm>
          <a:off x="889585" y="1189038"/>
          <a:ext cx="7601272" cy="201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96538"/>
                <a:gridCol w="2004734"/>
              </a:tblGrid>
              <a:tr h="25475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Momentum [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/c]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124303" marR="124303" anchor="ctr"/>
                </a:tc>
              </a:tr>
              <a:tr h="25475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Max. Number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of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bunches/colliding pairs IP1/5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2508 or 2760</a:t>
                      </a:r>
                    </a:p>
                  </a:txBody>
                  <a:tcPr marL="124303" marR="124303" anchor="ctr"/>
                </a:tc>
              </a:tr>
              <a:tr h="25475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RF Voltage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</a:tr>
              <a:tr h="254758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600" b="0" baseline="-25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*[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eV.s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] at start of fill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</a:tr>
              <a:tr h="2547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Bunch length (4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)[ns]/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r.m.s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.) [cm]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1/7.5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</a:tr>
              <a:tr h="2547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“Visible” cross-section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IP1-5-8 [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mb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] for pile-up estimation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1)</a:t>
                      </a:r>
                      <a:endParaRPr lang="en-US" sz="16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124303" marR="124303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7CEF-754E-4AA9-93B8-91EB9B7F920E}" type="slidenum">
              <a:rPr lang="it-IT" smtClean="0"/>
              <a:t>14</a:t>
            </a:fld>
            <a:endParaRPr lang="it-IT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79387" y="5486400"/>
            <a:ext cx="8964613" cy="108569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7200" indent="-4572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en-US" sz="1400" dirty="0" smtClean="0"/>
              <a:t>Likely 70-75 for </a:t>
            </a:r>
            <a:r>
              <a:rPr lang="en-US" sz="1400" dirty="0" err="1" smtClean="0"/>
              <a:t>LHCb</a:t>
            </a:r>
            <a:r>
              <a:rPr lang="en-US" sz="1400" dirty="0" smtClean="0"/>
              <a:t> at 6.5 </a:t>
            </a:r>
            <a:r>
              <a:rPr lang="en-US" sz="1400" dirty="0" err="1" smtClean="0"/>
              <a:t>TeV</a:t>
            </a:r>
            <a:r>
              <a:rPr lang="en-US" sz="1400" dirty="0" smtClean="0"/>
              <a:t> (R. Jacobsson)</a:t>
            </a:r>
          </a:p>
          <a:p>
            <a:pPr marL="637200" indent="-4572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en-US" sz="1400" dirty="0" smtClean="0"/>
              <a:t>Likely 4.5 for </a:t>
            </a:r>
            <a:r>
              <a:rPr lang="en-US" sz="1400" dirty="0" err="1" smtClean="0"/>
              <a:t>LHCb</a:t>
            </a:r>
            <a:r>
              <a:rPr lang="en-US" sz="1400" dirty="0" smtClean="0"/>
              <a:t> assuming the visible cross section above (R. </a:t>
            </a:r>
            <a:r>
              <a:rPr lang="en-US" sz="1400" smtClean="0"/>
              <a:t>Jacobsson)</a:t>
            </a:r>
            <a:endParaRPr lang="en-US" sz="1400" dirty="0" smtClean="0"/>
          </a:p>
          <a:p>
            <a:pPr marL="637200" indent="-4572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en-US" sz="1400" dirty="0" smtClean="0"/>
              <a:t>Feasible?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838001"/>
              </p:ext>
            </p:extLst>
          </p:nvPr>
        </p:nvGraphicFramePr>
        <p:xfrm>
          <a:off x="889585" y="3486248"/>
          <a:ext cx="7601272" cy="1341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96538"/>
                <a:gridCol w="2004734"/>
              </a:tblGrid>
              <a:tr h="25475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Pile-up limit IP1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124303" marR="124303" anchor="ctr"/>
                </a:tc>
              </a:tr>
              <a:tr h="25475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Pile-up limit IP5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124303" marR="124303" anchor="ctr"/>
                </a:tc>
              </a:tr>
              <a:tr h="25475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Pile-up limit IP8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2)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</a:tr>
              <a:tr h="2547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Luminosity limit IP2 [10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0.002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3)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4303" marR="124303" anchor="ctr"/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6959601" y="5207430"/>
            <a:ext cx="2086428" cy="908889"/>
          </a:xfrm>
          <a:prstGeom prst="wedgeRectCallout">
            <a:avLst>
              <a:gd name="adj1" fmla="val 2014"/>
              <a:gd name="adj2" fmla="val -194505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Pile-up Density can be an issue  here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Need limits </a:t>
            </a:r>
            <a:r>
              <a:rPr lang="en-US" sz="1400" b="1" smtClean="0">
                <a:solidFill>
                  <a:srgbClr val="FFFF00"/>
                </a:solidFill>
              </a:rPr>
              <a:t>from experiments!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estimates for PIC layouts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\\cern.ch\dfs\Users\r\rdemaria\Desktop\2013-09-11-025023_1033x597_scro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7280"/>
            <a:ext cx="7366034" cy="42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8480" y="53441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M. </a:t>
            </a:r>
            <a:r>
              <a:rPr lang="en-US" dirty="0" err="1" smtClean="0">
                <a:solidFill>
                  <a:srgbClr val="FF0000"/>
                </a:solidFill>
              </a:rPr>
              <a:t>Fitterer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18" y="5418852"/>
            <a:ext cx="477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Beta*&lt;20cm needs MS in Q10 and new Q5 IR6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47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Integrated </a:t>
            </a:r>
            <a:r>
              <a:rPr lang="it-IT" dirty="0" err="1" smtClean="0"/>
              <a:t>luminosity</a:t>
            </a:r>
            <a:r>
              <a:rPr lang="it-IT" dirty="0" smtClean="0"/>
              <a:t> targets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356339"/>
              </p:ext>
            </p:extLst>
          </p:nvPr>
        </p:nvGraphicFramePr>
        <p:xfrm>
          <a:off x="121826" y="3187416"/>
          <a:ext cx="8665028" cy="18379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7030"/>
                <a:gridCol w="1890023"/>
                <a:gridCol w="1439325"/>
                <a:gridCol w="1439325"/>
                <a:gridCol w="1439325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200" b="1" dirty="0" smtClean="0">
                          <a:effectLst/>
                          <a:latin typeface="+mn-lt"/>
                        </a:rPr>
                        <a:t>No PIC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Only gain</a:t>
                      </a:r>
                      <a:r>
                        <a:rPr lang="it-IT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 reduced SD</a:t>
                      </a:r>
                      <a:endParaRPr lang="it-IT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PIC</a:t>
                      </a:r>
                      <a:endParaRPr lang="it-IT" sz="1200" b="1" baseline="-25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US1</a:t>
                      </a:r>
                      <a:endParaRPr lang="it-IT" sz="1200" b="1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US2</a:t>
                      </a:r>
                      <a:endParaRPr lang="it-IT" sz="1200" b="1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Integrated luminosity </a:t>
                      </a:r>
                      <a:r>
                        <a:rPr lang="it-IT" sz="1200" b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by end 2021/ end 2035</a:t>
                      </a:r>
                      <a:endParaRPr lang="it-IT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300/1000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300/2000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300/3000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years of operation after 2021</a:t>
                      </a:r>
                      <a:endParaRPr lang="it-IT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&gt;10 (shorter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SD)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</a:rPr>
                        <a:t>&gt;10 (shorter SD?)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</a:rPr>
                        <a:t>10 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Goal</a:t>
                      </a:r>
                      <a:r>
                        <a:rPr lang="it-IT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luminosity/year</a:t>
                      </a:r>
                      <a:endParaRPr lang="it-IT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30-50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</a:rPr>
                        <a:t>70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 anchor="ctr"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21826" y="1075602"/>
            <a:ext cx="8763000" cy="1323975"/>
          </a:xfrm>
        </p:spPr>
        <p:txBody>
          <a:bodyPr>
            <a:noAutofit/>
          </a:bodyPr>
          <a:lstStyle/>
          <a:p>
            <a:pPr marL="540000" indent="-360000" algn="just">
              <a:spcBef>
                <a:spcPts val="600"/>
              </a:spcBef>
              <a:buSzPct val="100000"/>
            </a:pPr>
            <a:r>
              <a:rPr lang="en-US" sz="2400" dirty="0" smtClean="0"/>
              <a:t>Assumptions:</a:t>
            </a:r>
            <a:endParaRPr lang="en-US" sz="2000" dirty="0" smtClean="0"/>
          </a:p>
          <a:p>
            <a:pPr marL="768600" lvl="1" indent="-360000" algn="just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2000" dirty="0"/>
              <a:t>Luminosity in 2015=30 fb</a:t>
            </a:r>
            <a:r>
              <a:rPr lang="en-US" sz="2000" baseline="30000" dirty="0"/>
              <a:t>-1</a:t>
            </a:r>
            <a:endParaRPr lang="en-US" sz="2000" dirty="0"/>
          </a:p>
          <a:p>
            <a:pPr marL="768600" lvl="1" indent="-360000" algn="just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2000" dirty="0" smtClean="0"/>
              <a:t>310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by the end of 2021. See M. </a:t>
            </a:r>
            <a:r>
              <a:rPr lang="en-US" sz="2000" dirty="0"/>
              <a:t>Lamont 6th HL-LHC Coordination Group meeting </a:t>
            </a:r>
            <a:r>
              <a:rPr lang="en-US" sz="2000" dirty="0" smtClean="0"/>
              <a:t>26.07.13.</a:t>
            </a:r>
            <a:endParaRPr lang="en-US" sz="2000" dirty="0">
              <a:solidFill>
                <a:srgbClr val="FF0000"/>
              </a:solidFill>
              <a:sym typeface="Wingdings" pitchFamily="2" charset="2"/>
            </a:endParaRPr>
          </a:p>
          <a:p>
            <a:pPr marL="408600" lvl="1" indent="0" algn="just">
              <a:lnSpc>
                <a:spcPct val="100000"/>
              </a:lnSpc>
              <a:spcBef>
                <a:spcPts val="600"/>
              </a:spcBef>
              <a:buSzPct val="100000"/>
              <a:buNone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7CEF-754E-4AA9-93B8-91EB9B7F920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Hardware changes: PIC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8719"/>
            <a:ext cx="8534401" cy="534924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fr-CH" sz="2000" dirty="0" smtClean="0"/>
              <a:t>PIC</a:t>
            </a:r>
          </a:p>
          <a:p>
            <a:pPr lvl="1"/>
            <a:r>
              <a:rPr lang="fr-CH" sz="2000" dirty="0" err="1">
                <a:sym typeface="Wingdings" pitchFamily="2" charset="2"/>
              </a:rPr>
              <a:t>Experiment</a:t>
            </a:r>
            <a:r>
              <a:rPr lang="fr-CH" sz="2000" dirty="0">
                <a:sym typeface="Wingdings" pitchFamily="2" charset="2"/>
              </a:rPr>
              <a:t> compatible </a:t>
            </a:r>
            <a:r>
              <a:rPr lang="fr-CH" sz="2000" dirty="0" err="1">
                <a:sym typeface="Wingdings" pitchFamily="2" charset="2"/>
              </a:rPr>
              <a:t>with</a:t>
            </a:r>
            <a:r>
              <a:rPr lang="fr-CH" sz="2000" dirty="0">
                <a:sym typeface="Wingdings" pitchFamily="2" charset="2"/>
              </a:rPr>
              <a:t> 140 </a:t>
            </a:r>
            <a:r>
              <a:rPr lang="fr-CH" sz="2000" dirty="0" err="1">
                <a:sym typeface="Wingdings" pitchFamily="2" charset="2"/>
              </a:rPr>
              <a:t>pileup-ev</a:t>
            </a:r>
            <a:r>
              <a:rPr lang="fr-CH" sz="2000" dirty="0">
                <a:sym typeface="Wingdings" pitchFamily="2" charset="2"/>
              </a:rPr>
              <a:t> </a:t>
            </a:r>
            <a:r>
              <a:rPr lang="fr-CH" sz="2000" dirty="0" err="1" smtClean="0">
                <a:sym typeface="Wingdings" pitchFamily="2" charset="2"/>
              </a:rPr>
              <a:t>crossing</a:t>
            </a:r>
            <a:endParaRPr lang="fr-CH" sz="2000" dirty="0" smtClean="0">
              <a:sym typeface="Wingdings" pitchFamily="2" charset="2"/>
            </a:endParaRPr>
          </a:p>
          <a:p>
            <a:pPr lvl="1"/>
            <a:r>
              <a:rPr lang="fr-CH" sz="2000" dirty="0" smtClean="0"/>
              <a:t>New </a:t>
            </a:r>
            <a:r>
              <a:rPr lang="fr-CH" sz="2000" dirty="0"/>
              <a:t>TAS, 60 </a:t>
            </a:r>
            <a:r>
              <a:rPr lang="fr-CH" sz="2000" dirty="0" smtClean="0"/>
              <a:t>mm,  IT, D1, 150 mm, correctors, </a:t>
            </a:r>
            <a:r>
              <a:rPr lang="fr-CH" sz="2000" dirty="0" err="1" smtClean="0"/>
              <a:t>beam</a:t>
            </a:r>
            <a:r>
              <a:rPr lang="fr-CH" sz="2000" dirty="0" smtClean="0"/>
              <a:t> pipes and Y </a:t>
            </a:r>
            <a:r>
              <a:rPr lang="fr-CH" sz="2000" dirty="0" err="1" smtClean="0"/>
              <a:t>chamber</a:t>
            </a:r>
            <a:r>
              <a:rPr lang="fr-CH" sz="2000" dirty="0" smtClean="0"/>
              <a:t> </a:t>
            </a:r>
            <a:r>
              <a:rPr lang="fr-CH" sz="2000" dirty="0" err="1" smtClean="0"/>
              <a:t>between</a:t>
            </a:r>
            <a:r>
              <a:rPr lang="fr-CH" sz="2000" dirty="0" smtClean="0"/>
              <a:t> D1 and </a:t>
            </a:r>
            <a:r>
              <a:rPr lang="fr-CH" sz="2000" dirty="0" smtClean="0"/>
              <a:t>TAN</a:t>
            </a:r>
            <a:endParaRPr lang="fr-CH" sz="2000" dirty="0" smtClean="0"/>
          </a:p>
          <a:p>
            <a:pPr lvl="1"/>
            <a:r>
              <a:rPr lang="fr-CH" sz="2000" dirty="0">
                <a:sym typeface="Wingdings" pitchFamily="2" charset="2"/>
              </a:rPr>
              <a:t>New </a:t>
            </a:r>
            <a:r>
              <a:rPr lang="fr-CH" sz="2000" dirty="0" err="1">
                <a:sym typeface="Wingdings" pitchFamily="2" charset="2"/>
              </a:rPr>
              <a:t>collimators</a:t>
            </a:r>
            <a:r>
              <a:rPr lang="fr-CH" sz="2000" dirty="0">
                <a:sym typeface="Wingdings" pitchFamily="2" charset="2"/>
              </a:rPr>
              <a:t> </a:t>
            </a:r>
            <a:r>
              <a:rPr lang="fr-CH" sz="2000" dirty="0" err="1">
                <a:sym typeface="Wingdings" pitchFamily="2" charset="2"/>
              </a:rPr>
              <a:t>with</a:t>
            </a:r>
            <a:r>
              <a:rPr lang="fr-CH" sz="2000" dirty="0">
                <a:sym typeface="Wingdings" pitchFamily="2" charset="2"/>
              </a:rPr>
              <a:t> buttons,  </a:t>
            </a:r>
            <a:r>
              <a:rPr lang="en-US" sz="2000" dirty="0">
                <a:sym typeface="Wingdings" pitchFamily="2" charset="2"/>
              </a:rPr>
              <a:t>material</a:t>
            </a:r>
            <a:r>
              <a:rPr lang="fr-CH" sz="2000" dirty="0">
                <a:sym typeface="Wingdings" pitchFamily="2" charset="2"/>
              </a:rPr>
              <a:t> for </a:t>
            </a:r>
            <a:r>
              <a:rPr lang="fr-CH" sz="2000" dirty="0" err="1">
                <a:sym typeface="Wingdings" pitchFamily="2" charset="2"/>
              </a:rPr>
              <a:t>robustness</a:t>
            </a:r>
            <a:r>
              <a:rPr lang="fr-CH" sz="2000" dirty="0">
                <a:sym typeface="Wingdings" pitchFamily="2" charset="2"/>
              </a:rPr>
              <a:t> and </a:t>
            </a:r>
            <a:r>
              <a:rPr lang="fr-CH" sz="2000" dirty="0" err="1">
                <a:sym typeface="Wingdings" pitchFamily="2" charset="2"/>
              </a:rPr>
              <a:t>impedance</a:t>
            </a:r>
            <a:r>
              <a:rPr lang="fr-CH" sz="2000" dirty="0">
                <a:sym typeface="Wingdings" pitchFamily="2" charset="2"/>
              </a:rPr>
              <a:t>, new </a:t>
            </a:r>
            <a:r>
              <a:rPr lang="fr-CH" sz="2000" dirty="0" err="1">
                <a:sym typeface="Wingdings" pitchFamily="2" charset="2"/>
              </a:rPr>
              <a:t>TCTs</a:t>
            </a:r>
            <a:r>
              <a:rPr lang="fr-CH" sz="2000" dirty="0">
                <a:sym typeface="Wingdings" pitchFamily="2" charset="2"/>
              </a:rPr>
              <a:t> in IR1-5 for D2-Q5 for </a:t>
            </a:r>
            <a:r>
              <a:rPr lang="fr-CH" sz="2000" dirty="0" err="1">
                <a:sym typeface="Wingdings" pitchFamily="2" charset="2"/>
              </a:rPr>
              <a:t>cleaning</a:t>
            </a:r>
            <a:r>
              <a:rPr lang="fr-CH" sz="2000" dirty="0">
                <a:sym typeface="Wingdings" pitchFamily="2" charset="2"/>
              </a:rPr>
              <a:t> and </a:t>
            </a:r>
            <a:r>
              <a:rPr lang="fr-CH" sz="2000" dirty="0" smtClean="0">
                <a:sym typeface="Wingdings" pitchFamily="2" charset="2"/>
              </a:rPr>
              <a:t>protection</a:t>
            </a:r>
            <a:endParaRPr lang="fr-CH" sz="2000" dirty="0" smtClean="0"/>
          </a:p>
          <a:p>
            <a:pPr lvl="1"/>
            <a:r>
              <a:rPr lang="fr-CH" sz="2000" dirty="0" smtClean="0"/>
              <a:t>Arc </a:t>
            </a:r>
            <a:r>
              <a:rPr lang="fr-CH" sz="2000" dirty="0" err="1" smtClean="0"/>
              <a:t>sextupoles</a:t>
            </a:r>
            <a:r>
              <a:rPr lang="fr-CH" sz="2000" dirty="0" smtClean="0"/>
              <a:t> (MS)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</a:t>
            </a:r>
            <a:r>
              <a:rPr lang="fr-CH" sz="2000" dirty="0" smtClean="0"/>
              <a:t>600A</a:t>
            </a:r>
            <a:endParaRPr lang="fr-CH" sz="2000" dirty="0" smtClean="0"/>
          </a:p>
          <a:p>
            <a:pPr lvl="1"/>
            <a:r>
              <a:rPr lang="fr-CH" sz="2000" dirty="0" smtClean="0"/>
              <a:t>SC links in IR15, QRL</a:t>
            </a:r>
          </a:p>
          <a:p>
            <a:pPr lvl="1"/>
            <a:r>
              <a:rPr lang="fr-CH" sz="2000" dirty="0" smtClean="0"/>
              <a:t>New </a:t>
            </a:r>
            <a:r>
              <a:rPr lang="fr-CH" sz="2000" dirty="0" err="1"/>
              <a:t>powering</a:t>
            </a:r>
            <a:r>
              <a:rPr lang="fr-CH" sz="2000" dirty="0"/>
              <a:t> </a:t>
            </a:r>
            <a:r>
              <a:rPr lang="fr-CH" sz="2000" dirty="0" err="1"/>
              <a:t>with</a:t>
            </a:r>
            <a:r>
              <a:rPr lang="fr-CH" sz="2000" dirty="0"/>
              <a:t> SC links </a:t>
            </a:r>
            <a:r>
              <a:rPr lang="fr-CH" sz="2000" dirty="0" err="1"/>
              <a:t>at</a:t>
            </a:r>
            <a:r>
              <a:rPr lang="fr-CH" sz="2000" dirty="0"/>
              <a:t> P7 (RR)</a:t>
            </a:r>
          </a:p>
          <a:p>
            <a:pPr lvl="1"/>
            <a:r>
              <a:rPr lang="fr-CH" sz="2000" dirty="0"/>
              <a:t>New </a:t>
            </a:r>
            <a:r>
              <a:rPr lang="fr-CH" sz="2000" dirty="0" err="1"/>
              <a:t>Cryoplant</a:t>
            </a:r>
            <a:r>
              <a:rPr lang="fr-CH" sz="2000" dirty="0"/>
              <a:t> P4 for </a:t>
            </a:r>
            <a:r>
              <a:rPr lang="fr-CH" sz="2000" dirty="0" smtClean="0"/>
              <a:t>SCRF </a:t>
            </a:r>
            <a:endParaRPr lang="fr-CH" sz="2000" dirty="0" smtClean="0">
              <a:sym typeface="Wingdings" pitchFamily="2" charset="2"/>
            </a:endParaRPr>
          </a:p>
          <a:p>
            <a:pPr lvl="1"/>
            <a:r>
              <a:rPr lang="fr-CH" sz="2000" dirty="0" err="1">
                <a:sym typeface="Wingdings" pitchFamily="2" charset="2"/>
              </a:rPr>
              <a:t>Cryoplants</a:t>
            </a:r>
            <a:r>
              <a:rPr lang="fr-CH" sz="2000" dirty="0">
                <a:sym typeface="Wingdings" pitchFamily="2" charset="2"/>
              </a:rPr>
              <a:t> in P1,5</a:t>
            </a:r>
            <a:r>
              <a:rPr lang="fr-CH" sz="2000" dirty="0" smtClean="0">
                <a:sym typeface="Wingdings" pitchFamily="2" charset="2"/>
              </a:rPr>
              <a:t>?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Hardware changes US1, US2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8719"/>
            <a:ext cx="8534401" cy="534924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fr-CH" sz="2000" dirty="0" smtClean="0"/>
              <a:t>US1</a:t>
            </a:r>
          </a:p>
          <a:p>
            <a:pPr lvl="1"/>
            <a:r>
              <a:rPr lang="fr-CH" sz="2000" dirty="0" smtClean="0"/>
              <a:t>All </a:t>
            </a:r>
            <a:r>
              <a:rPr lang="fr-CH" sz="2000" dirty="0" err="1" smtClean="0"/>
              <a:t>what</a:t>
            </a:r>
            <a:r>
              <a:rPr lang="fr-CH" sz="2000" dirty="0" smtClean="0"/>
              <a:t> </a:t>
            </a:r>
            <a:r>
              <a:rPr lang="fr-CH" sz="2000" dirty="0" err="1" smtClean="0"/>
              <a:t>it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in PIC</a:t>
            </a:r>
          </a:p>
          <a:p>
            <a:pPr lvl="1"/>
            <a:r>
              <a:rPr lang="fr-CH" sz="2000" dirty="0" smtClean="0"/>
              <a:t>BBLR in IR1 and </a:t>
            </a:r>
            <a:r>
              <a:rPr lang="fr-CH" sz="2000" dirty="0" smtClean="0"/>
              <a:t>IR5 </a:t>
            </a:r>
            <a:r>
              <a:rPr lang="fr-CH" sz="2000" dirty="0" err="1" smtClean="0"/>
              <a:t>located</a:t>
            </a:r>
            <a:r>
              <a:rPr lang="fr-CH" sz="2000" dirty="0" smtClean="0"/>
              <a:t> </a:t>
            </a:r>
            <a:r>
              <a:rPr lang="fr-CH" sz="2000" dirty="0" err="1" smtClean="0"/>
              <a:t>where</a:t>
            </a:r>
            <a:r>
              <a:rPr lang="fr-CH" sz="2000" dirty="0" smtClean="0"/>
              <a:t> effective</a:t>
            </a:r>
            <a:endParaRPr lang="fr-CH" sz="2000" dirty="0" smtClean="0"/>
          </a:p>
          <a:p>
            <a:pPr lvl="1"/>
            <a:r>
              <a:rPr lang="fr-CH" sz="2000" dirty="0" smtClean="0"/>
              <a:t>For 40/10 </a:t>
            </a:r>
            <a:r>
              <a:rPr lang="fr-CH" sz="2000" dirty="0" err="1" smtClean="0"/>
              <a:t>optics</a:t>
            </a:r>
            <a:endParaRPr lang="fr-CH" sz="2000" dirty="0" smtClean="0"/>
          </a:p>
          <a:p>
            <a:pPr lvl="2"/>
            <a:r>
              <a:rPr lang="fr-CH" sz="1600" dirty="0" smtClean="0"/>
              <a:t>new TAN (</a:t>
            </a:r>
            <a:r>
              <a:rPr lang="fr-CH" sz="1600" dirty="0" err="1" smtClean="0"/>
              <a:t>movable</a:t>
            </a:r>
            <a:r>
              <a:rPr lang="fr-CH" sz="1600" dirty="0" smtClean="0"/>
              <a:t> </a:t>
            </a:r>
            <a:r>
              <a:rPr lang="fr-CH" sz="1600" dirty="0" err="1" smtClean="0"/>
              <a:t>jaws</a:t>
            </a:r>
            <a:r>
              <a:rPr lang="fr-CH" sz="1600" dirty="0"/>
              <a:t> </a:t>
            </a:r>
            <a:r>
              <a:rPr lang="fr-CH" sz="1600" dirty="0" err="1" smtClean="0"/>
              <a:t>designed</a:t>
            </a:r>
            <a:r>
              <a:rPr lang="fr-CH" sz="1600" dirty="0" smtClean="0"/>
              <a:t> for </a:t>
            </a:r>
            <a:r>
              <a:rPr lang="fr-CH" sz="1600" dirty="0" err="1" smtClean="0"/>
              <a:t>both</a:t>
            </a:r>
            <a:r>
              <a:rPr lang="fr-CH" sz="1600" dirty="0" smtClean="0"/>
              <a:t> US1 and US2?)</a:t>
            </a:r>
          </a:p>
          <a:p>
            <a:pPr lvl="2"/>
            <a:r>
              <a:rPr lang="fr-CH" sz="1600" dirty="0" err="1"/>
              <a:t>S</a:t>
            </a:r>
            <a:r>
              <a:rPr lang="fr-CH" sz="1600" dirty="0" err="1" smtClean="0"/>
              <a:t>tronger</a:t>
            </a:r>
            <a:r>
              <a:rPr lang="fr-CH" sz="1600" dirty="0" smtClean="0"/>
              <a:t> Q5 IR6, </a:t>
            </a:r>
          </a:p>
          <a:p>
            <a:pPr lvl="2"/>
            <a:r>
              <a:rPr lang="fr-CH" sz="1600" dirty="0" smtClean="0"/>
              <a:t>MS in Q10</a:t>
            </a:r>
          </a:p>
          <a:p>
            <a:pPr lvl="2"/>
            <a:r>
              <a:rPr lang="fr-CH" sz="1600" dirty="0" err="1" smtClean="0"/>
              <a:t>beam</a:t>
            </a:r>
            <a:r>
              <a:rPr lang="fr-CH" sz="1600" dirty="0" smtClean="0"/>
              <a:t> </a:t>
            </a:r>
            <a:r>
              <a:rPr lang="fr-CH" sz="1600" dirty="0" err="1" smtClean="0"/>
              <a:t>screen</a:t>
            </a:r>
            <a:r>
              <a:rPr lang="fr-CH" sz="1600" dirty="0" smtClean="0"/>
              <a:t> rotations</a:t>
            </a:r>
          </a:p>
          <a:p>
            <a:pPr lvl="2"/>
            <a:r>
              <a:rPr lang="fr-CH" sz="1600" dirty="0" smtClean="0">
                <a:sym typeface="Wingdings" pitchFamily="2" charset="2"/>
              </a:rPr>
              <a:t>Are the </a:t>
            </a:r>
            <a:r>
              <a:rPr lang="fr-CH" sz="1600" dirty="0" err="1" smtClean="0">
                <a:sym typeface="Wingdings" pitchFamily="2" charset="2"/>
              </a:rPr>
              <a:t>mactching</a:t>
            </a:r>
            <a:r>
              <a:rPr lang="fr-CH" sz="1600" dirty="0" smtClean="0">
                <a:sym typeface="Wingdings" pitchFamily="2" charset="2"/>
              </a:rPr>
              <a:t> section </a:t>
            </a:r>
            <a:r>
              <a:rPr lang="fr-CH" sz="1600" dirty="0" err="1" smtClean="0">
                <a:sym typeface="Wingdings" pitchFamily="2" charset="2"/>
              </a:rPr>
              <a:t>magnet</a:t>
            </a:r>
            <a:r>
              <a:rPr lang="fr-CH" sz="1600" dirty="0" smtClean="0">
                <a:sym typeface="Wingdings" pitchFamily="2" charset="2"/>
              </a:rPr>
              <a:t> </a:t>
            </a:r>
            <a:r>
              <a:rPr lang="fr-CH" sz="1600" dirty="0" smtClean="0">
                <a:sym typeface="Wingdings" pitchFamily="2" charset="2"/>
              </a:rPr>
              <a:t>apertures </a:t>
            </a:r>
            <a:r>
              <a:rPr lang="fr-CH" sz="1600" dirty="0" err="1" smtClean="0">
                <a:sym typeface="Wingdings" pitchFamily="2" charset="2"/>
              </a:rPr>
              <a:t>still</a:t>
            </a:r>
            <a:r>
              <a:rPr lang="fr-CH" sz="1600" dirty="0" smtClean="0">
                <a:sym typeface="Wingdings" pitchFamily="2" charset="2"/>
              </a:rPr>
              <a:t> </a:t>
            </a:r>
            <a:r>
              <a:rPr lang="fr-CH" sz="1600" dirty="0" err="1" smtClean="0">
                <a:sym typeface="Wingdings" pitchFamily="2" charset="2"/>
              </a:rPr>
              <a:t>protected</a:t>
            </a:r>
            <a:r>
              <a:rPr lang="fr-CH" sz="1600" dirty="0" smtClean="0">
                <a:sym typeface="Wingdings" pitchFamily="2" charset="2"/>
              </a:rPr>
              <a:t>?</a:t>
            </a:r>
            <a:endParaRPr lang="fr-CH" sz="1600" dirty="0">
              <a:sym typeface="Wingdings" pitchFamily="2" charset="2"/>
            </a:endParaRPr>
          </a:p>
          <a:p>
            <a:pPr marL="228600" lvl="1" indent="0">
              <a:buNone/>
            </a:pPr>
            <a:endParaRPr lang="fr-CH" sz="2000" dirty="0" smtClean="0">
              <a:sym typeface="Wingdings" pitchFamily="2" charset="2"/>
            </a:endParaRPr>
          </a:p>
          <a:p>
            <a:pPr marL="228600" lvl="1" indent="0">
              <a:buNone/>
            </a:pPr>
            <a:r>
              <a:rPr lang="fr-CH" sz="2000" dirty="0" smtClean="0">
                <a:sym typeface="Wingdings" pitchFamily="2" charset="2"/>
              </a:rPr>
              <a:t>US2</a:t>
            </a:r>
          </a:p>
          <a:p>
            <a:pPr lvl="1"/>
            <a:r>
              <a:rPr lang="fr-CH" sz="2000" dirty="0" smtClean="0">
                <a:sym typeface="Wingdings" pitchFamily="2" charset="2"/>
              </a:rPr>
              <a:t>All </a:t>
            </a:r>
            <a:r>
              <a:rPr lang="fr-CH" sz="2000" dirty="0" err="1" smtClean="0">
                <a:sym typeface="Wingdings" pitchFamily="2" charset="2"/>
              </a:rPr>
              <a:t>what</a:t>
            </a:r>
            <a:r>
              <a:rPr lang="fr-CH" sz="2000" dirty="0" smtClean="0">
                <a:sym typeface="Wingdings" pitchFamily="2" charset="2"/>
              </a:rPr>
              <a:t> </a:t>
            </a:r>
            <a:r>
              <a:rPr lang="fr-CH" sz="2000" dirty="0" err="1" smtClean="0">
                <a:sym typeface="Wingdings" pitchFamily="2" charset="2"/>
              </a:rPr>
              <a:t>it</a:t>
            </a:r>
            <a:r>
              <a:rPr lang="fr-CH" sz="2000" dirty="0" smtClean="0">
                <a:sym typeface="Wingdings" pitchFamily="2" charset="2"/>
              </a:rPr>
              <a:t> </a:t>
            </a:r>
            <a:r>
              <a:rPr lang="fr-CH" sz="2000" dirty="0" err="1" smtClean="0">
                <a:sym typeface="Wingdings" pitchFamily="2" charset="2"/>
              </a:rPr>
              <a:t>is</a:t>
            </a:r>
            <a:r>
              <a:rPr lang="fr-CH" sz="2000" dirty="0" smtClean="0">
                <a:sym typeface="Wingdings" pitchFamily="2" charset="2"/>
              </a:rPr>
              <a:t>  </a:t>
            </a:r>
            <a:r>
              <a:rPr lang="fr-CH" sz="2000" dirty="0" smtClean="0">
                <a:sym typeface="Wingdings" pitchFamily="2" charset="2"/>
              </a:rPr>
              <a:t>in </a:t>
            </a:r>
            <a:r>
              <a:rPr lang="fr-CH" sz="2000" dirty="0" smtClean="0">
                <a:sym typeface="Wingdings" pitchFamily="2" charset="2"/>
              </a:rPr>
              <a:t>US1 for 40/10 </a:t>
            </a:r>
            <a:r>
              <a:rPr lang="fr-CH" sz="2000" dirty="0" err="1" smtClean="0">
                <a:sym typeface="Wingdings" pitchFamily="2" charset="2"/>
              </a:rPr>
              <a:t>optics</a:t>
            </a:r>
            <a:endParaRPr lang="fr-CH" sz="2000" dirty="0" smtClean="0">
              <a:sym typeface="Wingdings" pitchFamily="2" charset="2"/>
            </a:endParaRPr>
          </a:p>
          <a:p>
            <a:pPr lvl="1"/>
            <a:r>
              <a:rPr lang="fr-CH" sz="2000" dirty="0" err="1" smtClean="0">
                <a:sym typeface="Wingdings" pitchFamily="2" charset="2"/>
              </a:rPr>
              <a:t>Crab</a:t>
            </a:r>
            <a:r>
              <a:rPr lang="fr-CH" sz="2000" dirty="0" smtClean="0">
                <a:sym typeface="Wingdings" pitchFamily="2" charset="2"/>
              </a:rPr>
              <a:t> </a:t>
            </a:r>
            <a:r>
              <a:rPr lang="fr-CH" sz="2000" dirty="0" err="1" smtClean="0">
                <a:sym typeface="Wingdings" pitchFamily="2" charset="2"/>
              </a:rPr>
              <a:t>cavities</a:t>
            </a:r>
            <a:r>
              <a:rPr lang="fr-CH" sz="2000" dirty="0" smtClean="0">
                <a:sym typeface="Wingdings" pitchFamily="2" charset="2"/>
              </a:rPr>
              <a:t>, new D2, Q4, Q5 in IR1-5 </a:t>
            </a:r>
            <a:r>
              <a:rPr lang="fr-CH" sz="2000" dirty="0" err="1" smtClean="0">
                <a:sym typeface="Wingdings" pitchFamily="2" charset="2"/>
              </a:rPr>
              <a:t>with</a:t>
            </a:r>
            <a:r>
              <a:rPr lang="fr-CH" sz="2000" dirty="0" smtClean="0">
                <a:sym typeface="Wingdings" pitchFamily="2" charset="2"/>
              </a:rPr>
              <a:t> line </a:t>
            </a:r>
            <a:r>
              <a:rPr lang="fr-CH" sz="2000" dirty="0" err="1" smtClean="0">
                <a:sym typeface="Wingdings" pitchFamily="2" charset="2"/>
              </a:rPr>
              <a:t>shielding</a:t>
            </a:r>
            <a:r>
              <a:rPr lang="fr-CH" sz="2000" dirty="0" smtClean="0">
                <a:sym typeface="Wingdings" pitchFamily="2" charset="2"/>
              </a:rPr>
              <a:t>, 800MHz?, e-</a:t>
            </a:r>
            <a:r>
              <a:rPr lang="fr-CH" sz="2000" dirty="0" err="1" smtClean="0">
                <a:sym typeface="Wingdings" pitchFamily="2" charset="2"/>
              </a:rPr>
              <a:t>lens</a:t>
            </a:r>
            <a:r>
              <a:rPr lang="fr-CH" sz="2000" dirty="0" smtClean="0">
                <a:sym typeface="Wingdings" pitchFamily="2" charset="2"/>
              </a:rPr>
              <a:t>?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914400"/>
          </a:xfrm>
        </p:spPr>
        <p:txBody>
          <a:bodyPr/>
          <a:lstStyle/>
          <a:p>
            <a:r>
              <a:rPr lang="it-IT" sz="3200" dirty="0" smtClean="0"/>
              <a:t>Scenarios for consideration with 140 pile-up limit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510793"/>
              </p:ext>
            </p:extLst>
          </p:nvPr>
        </p:nvGraphicFramePr>
        <p:xfrm>
          <a:off x="50802" y="1254477"/>
          <a:ext cx="9000727" cy="22795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693"/>
                <a:gridCol w="450256"/>
                <a:gridCol w="405441"/>
                <a:gridCol w="439948"/>
                <a:gridCol w="396815"/>
                <a:gridCol w="362309"/>
                <a:gridCol w="733245"/>
                <a:gridCol w="474453"/>
                <a:gridCol w="595223"/>
                <a:gridCol w="543464"/>
                <a:gridCol w="327804"/>
                <a:gridCol w="396815"/>
                <a:gridCol w="646981"/>
                <a:gridCol w="871268"/>
                <a:gridCol w="662222"/>
                <a:gridCol w="718004"/>
                <a:gridCol w="7097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0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err="1" smtClean="0">
                          <a:effectLst/>
                        </a:rPr>
                        <a:t>N</a:t>
                      </a:r>
                      <a:r>
                        <a:rPr lang="en-US" sz="1200" b="0" kern="1200" baseline="-25000" dirty="0" err="1" smtClean="0">
                          <a:effectLst/>
                        </a:rPr>
                        <a:t>b</a:t>
                      </a:r>
                      <a:r>
                        <a:rPr lang="en-US" sz="1200" b="0" kern="1200" baseline="-25000" dirty="0" smtClean="0">
                          <a:effectLst/>
                        </a:rPr>
                        <a:t> </a:t>
                      </a:r>
                      <a:r>
                        <a:rPr lang="en-US" sz="1200" b="0" kern="1200" baseline="-25000" dirty="0" err="1" smtClean="0">
                          <a:effectLst/>
                        </a:rPr>
                        <a:t>inj</a:t>
                      </a:r>
                      <a:endParaRPr lang="en-US" sz="1200" b="0" kern="1200" baseline="-25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</a:rPr>
                        <a:t>[10</a:t>
                      </a:r>
                      <a:r>
                        <a:rPr lang="en-US" sz="1200" b="0" kern="1200" baseline="30000" dirty="0" smtClean="0">
                          <a:effectLst/>
                        </a:rPr>
                        <a:t>11</a:t>
                      </a:r>
                      <a:r>
                        <a:rPr lang="en-US" sz="1200" b="0" kern="1200" dirty="0" smtClean="0">
                          <a:effectLst/>
                        </a:rPr>
                        <a:t>]</a:t>
                      </a:r>
                      <a:endParaRPr lang="it-IT" sz="1200" b="0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lang="en-US" sz="1200" b="0" kern="1200" dirty="0" smtClean="0">
                          <a:effectLst/>
                        </a:rPr>
                        <a:t>*</a:t>
                      </a:r>
                      <a:r>
                        <a:rPr lang="en-US" sz="1200" b="0" kern="1200" baseline="-25000" dirty="0" err="1" smtClean="0">
                          <a:effectLst/>
                        </a:rPr>
                        <a:t>inj</a:t>
                      </a:r>
                      <a:endParaRPr lang="en-US" sz="1200" b="0" kern="12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</a:rPr>
                        <a:t>[</a:t>
                      </a:r>
                      <a:r>
                        <a:rPr lang="en-US" sz="1200" b="0" kern="120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200" b="0" kern="1200" dirty="0" smtClean="0">
                          <a:effectLst/>
                        </a:rPr>
                        <a:t>m]</a:t>
                      </a:r>
                      <a:endParaRPr lang="it-IT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err="1" smtClean="0">
                          <a:effectLst/>
                        </a:rPr>
                        <a:t>N</a:t>
                      </a:r>
                      <a:r>
                        <a:rPr lang="en-US" sz="1200" b="0" kern="1200" baseline="-25000" dirty="0" err="1" smtClean="0">
                          <a:effectLst/>
                        </a:rPr>
                        <a:t>b</a:t>
                      </a:r>
                      <a:r>
                        <a:rPr lang="en-US" sz="1200" b="0" kern="1200" baseline="-25000" dirty="0" smtClean="0">
                          <a:effectLst/>
                        </a:rPr>
                        <a:t> </a:t>
                      </a:r>
                      <a:r>
                        <a:rPr lang="en-US" sz="1200" b="0" kern="1200" baseline="-25000" dirty="0" err="1" smtClean="0">
                          <a:effectLst/>
                        </a:rPr>
                        <a:t>coll</a:t>
                      </a:r>
                      <a:endParaRPr lang="en-US" sz="1200" b="0" kern="1200" baseline="-25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</a:rPr>
                        <a:t>[10</a:t>
                      </a:r>
                      <a:r>
                        <a:rPr lang="en-US" sz="1200" b="0" kern="1200" baseline="30000" dirty="0" smtClean="0">
                          <a:effectLst/>
                        </a:rPr>
                        <a:t>11</a:t>
                      </a:r>
                      <a:r>
                        <a:rPr lang="en-US" sz="1200" b="0" kern="1200" dirty="0" smtClean="0">
                          <a:effectLst/>
                        </a:rPr>
                        <a:t>]</a:t>
                      </a:r>
                      <a:endParaRPr lang="it-IT" sz="1200" b="0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lang="en-US" sz="1200" b="0" kern="1200" dirty="0" smtClean="0">
                          <a:effectLst/>
                        </a:rPr>
                        <a:t>*</a:t>
                      </a:r>
                      <a:r>
                        <a:rPr lang="en-US" sz="1200" b="0" kern="1200" baseline="-25000" dirty="0" err="1" smtClean="0">
                          <a:effectLst/>
                        </a:rPr>
                        <a:t>coll</a:t>
                      </a:r>
                      <a:endParaRPr lang="en-US" sz="1200" b="0" kern="12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effectLst/>
                        </a:rPr>
                        <a:t>[</a:t>
                      </a:r>
                      <a:r>
                        <a:rPr lang="en-US" sz="1200" b="0" kern="1200" dirty="0" smtClean="0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US" sz="1200" b="0" kern="1200" dirty="0" smtClean="0">
                          <a:effectLst/>
                        </a:rPr>
                        <a:t>m</a:t>
                      </a:r>
                      <a:r>
                        <a:rPr lang="en-US" sz="1200" b="0" kern="1200" dirty="0">
                          <a:effectLst/>
                        </a:rPr>
                        <a:t>]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B-B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0" baseline="0" dirty="0" smtClean="0">
                          <a:effectLst/>
                          <a:latin typeface="Symbol" pitchFamily="18" charset="2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(xing/sep)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[cm]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angle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200" b="0" dirty="0" smtClean="0">
                          <a:effectLst/>
                          <a:latin typeface="Symbol" pitchFamily="18" charset="2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rad]</a:t>
                      </a:r>
                      <a:endParaRPr lang="it-IT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it-IT" sz="1200" b="0" baseline="-25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peak</a:t>
                      </a:r>
                      <a:endParaRPr lang="it-IT" sz="1200" b="0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[10</a:t>
                      </a:r>
                      <a:r>
                        <a:rPr lang="it-IT" sz="12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cm</a:t>
                      </a:r>
                      <a:r>
                        <a:rPr lang="it-IT" sz="12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it-IT" sz="12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lang="it-IT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it-IT" sz="1200" b="0" baseline="-25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</a:t>
                      </a:r>
                      <a:endParaRPr lang="it-IT" sz="1200" b="0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[10</a:t>
                      </a:r>
                      <a:r>
                        <a:rPr lang="it-IT" sz="12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cm</a:t>
                      </a:r>
                      <a:r>
                        <a:rPr lang="it-IT" sz="12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it-IT" sz="12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lang="it-IT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effectLst/>
                          <a:latin typeface="Symbol" pitchFamily="18" charset="2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it-IT" sz="1200" b="0" baseline="-25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lumi</a:t>
                      </a:r>
                      <a:endParaRPr lang="it-IT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[h]</a:t>
                      </a: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[h]</a:t>
                      </a: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Machine </a:t>
                      </a: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eff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6 h </a:t>
                      </a: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fills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[%]</a:t>
                      </a: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Machine eff.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opt. fill length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[%]</a:t>
                      </a:r>
                      <a:endParaRPr lang="it-IT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Fill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length</a:t>
                      </a:r>
                      <a:endParaRPr lang="it-IT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[h]</a:t>
                      </a: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Avg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Peak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-pile-up density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[ev./mm]</a:t>
                      </a:r>
                    </a:p>
                  </a:txBody>
                  <a:tcPr marL="38402" marR="384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Target </a:t>
                      </a:r>
                      <a:r>
                        <a:rPr lang="it-IT" sz="12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</a:t>
                      </a:r>
                      <a:r>
                        <a:rPr lang="it-IT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it-IT" sz="1200" b="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Lumi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[fb</a:t>
                      </a:r>
                      <a:r>
                        <a:rPr lang="it-IT" sz="12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200" b="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it-IT" sz="12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lang="it-IT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402" marR="38402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1.54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40/20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200" b="0" i="0" u="none" strike="noStrike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33.9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33.6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1.24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1.98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40/20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35.0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35.0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0.97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40/10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2.62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40/10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</a:t>
                      </a:r>
                      <a:endParaRPr lang="en-GB" sz="1200" b="0" i="0" u="none" strike="noStrike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41.8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41.4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7.2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1.45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2.62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40/20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</a:t>
                      </a:r>
                      <a:endParaRPr lang="en-GB" sz="1200" b="0" i="0" u="none" strike="noStrike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49.4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49.4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6.2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1.45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2.32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15/15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590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3)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57.3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47.3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4)</a:t>
                      </a:r>
                      <a:endParaRPr lang="en-GB" sz="1200" b="0" i="0" u="none" strike="noStrike" baseline="300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30/7.5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&lt;1.24</a:t>
                      </a:r>
                      <a:r>
                        <a:rPr lang="en-GB" sz="1200" b="0" i="0" u="none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5)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7CEF-754E-4AA9-93B8-91EB9B7F920E}" type="slidenum">
              <a:rPr lang="it-IT" smtClean="0"/>
              <a:t>4</a:t>
            </a:fld>
            <a:endParaRPr lang="it-IT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114360" y="3700311"/>
            <a:ext cx="8937169" cy="147267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en-US" sz="1200" dirty="0" smtClean="0"/>
              <a:t>Using total bunch length of 1 ns and 2760 bunches where not specified differently.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en-US" sz="1200" dirty="0" smtClean="0"/>
              <a:t> Average pile-up density calculated but not included in the optimization.</a:t>
            </a:r>
            <a:endParaRPr lang="en-US" sz="1200" dirty="0"/>
          </a:p>
          <a:p>
            <a:pPr marL="637200" indent="-4572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en-US" sz="1200" dirty="0" smtClean="0"/>
              <a:t>BCMS scheme (2508 colliding pairs in IP1/5)</a:t>
            </a:r>
          </a:p>
          <a:p>
            <a:pPr marL="637200" indent="-4572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en-US" sz="1200" dirty="0"/>
              <a:t>Standard PS production scheme (2760 colliding pairs in IP1/5</a:t>
            </a:r>
            <a:r>
              <a:rPr lang="en-US" sz="1200" dirty="0" smtClean="0"/>
              <a:t>)</a:t>
            </a:r>
          </a:p>
          <a:p>
            <a:pPr marL="637200" indent="-4572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en-US" sz="1200" dirty="0" smtClean="0"/>
              <a:t>Crab cavities used </a:t>
            </a:r>
            <a:endParaRPr lang="en-US" sz="1200" dirty="0"/>
          </a:p>
          <a:p>
            <a:pPr marL="637200" indent="-4572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en-US" sz="1200" dirty="0" smtClean="0"/>
              <a:t>BBLR used (parameters to </a:t>
            </a:r>
            <a:r>
              <a:rPr lang="en-US" sz="1200" smtClean="0"/>
              <a:t>be matched)</a:t>
            </a:r>
            <a:endParaRPr lang="en-US" sz="1200" dirty="0" smtClean="0"/>
          </a:p>
          <a:p>
            <a:pPr marL="637200" indent="-4572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en-US" sz="1200" dirty="0" smtClean="0"/>
              <a:t>Crab kissing scheme can be used to reduce and the average pile-up density (S</a:t>
            </a:r>
            <a:r>
              <a:rPr lang="en-US" sz="1200" dirty="0"/>
              <a:t>. Fartoukh</a:t>
            </a:r>
            <a:r>
              <a:rPr lang="en-US" sz="1200" dirty="0" smtClean="0"/>
              <a:t>)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0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IBS (Rogelio, Octavio)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IBS at injection and during the ramp/squeeze (Rogelio, Octavio):</a:t>
            </a:r>
          </a:p>
          <a:p>
            <a:pPr lvl="1"/>
            <a:r>
              <a:rPr lang="en-GB" sz="2400" smtClean="0"/>
              <a:t>Check longitudinal/RF </a:t>
            </a:r>
            <a:r>
              <a:rPr lang="en-GB" sz="2400" dirty="0" smtClean="0"/>
              <a:t>parameters with Elena, Philippe</a:t>
            </a:r>
          </a:p>
          <a:p>
            <a:pPr lvl="2"/>
            <a:r>
              <a:rPr lang="en-GB" sz="2000" dirty="0" smtClean="0"/>
              <a:t>Longitudinal parameters after capture</a:t>
            </a:r>
          </a:p>
          <a:p>
            <a:pPr lvl="2"/>
            <a:r>
              <a:rPr lang="en-GB" sz="2000" dirty="0" smtClean="0"/>
              <a:t>Longitudinal blow-up at injection/during ramp</a:t>
            </a:r>
          </a:p>
          <a:p>
            <a:pPr lvl="2"/>
            <a:r>
              <a:rPr lang="en-GB" sz="2000" dirty="0" smtClean="0"/>
              <a:t>RF voltage during the ramp. Can we limit the voltage to 10 MV?</a:t>
            </a:r>
          </a:p>
          <a:p>
            <a:pPr lvl="1"/>
            <a:r>
              <a:rPr lang="en-GB" sz="2400" dirty="0" smtClean="0"/>
              <a:t>Provide table with </a:t>
            </a:r>
            <a:r>
              <a:rPr lang="en-GB" sz="2400" dirty="0" err="1" smtClean="0"/>
              <a:t>emittances</a:t>
            </a:r>
            <a:r>
              <a:rPr lang="en-GB" sz="2400" dirty="0" smtClean="0"/>
              <a:t> in collision with IBS only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04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Aperture, Optics (Riccardo, Roderik)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Are the assumed parameters compatible with protection at 12 sigma? If not by how much we have to re-scale apertures?</a:t>
            </a:r>
          </a:p>
          <a:p>
            <a:r>
              <a:rPr lang="en-GB" dirty="0" smtClean="0"/>
              <a:t>Are the proposed optics compatible with the assumed upgrades? If not what are the modifications required?</a:t>
            </a:r>
          </a:p>
          <a:p>
            <a:r>
              <a:rPr lang="en-GB" dirty="0" smtClean="0"/>
              <a:t>Strengths compatible with 7 </a:t>
            </a:r>
            <a:r>
              <a:rPr lang="en-GB" dirty="0" err="1" smtClean="0"/>
              <a:t>TeV</a:t>
            </a:r>
            <a:r>
              <a:rPr lang="en-GB" dirty="0" smtClean="0"/>
              <a:t> operation (</a:t>
            </a:r>
            <a:r>
              <a:rPr lang="en-GB" dirty="0" err="1" smtClean="0"/>
              <a:t>e.g</a:t>
            </a:r>
            <a:r>
              <a:rPr lang="en-GB" dirty="0" smtClean="0"/>
              <a:t> 40/10)?</a:t>
            </a:r>
          </a:p>
          <a:p>
            <a:r>
              <a:rPr lang="en-GB" dirty="0" smtClean="0"/>
              <a:t>See in particular optics 40/10 for US1. Is it compatible with no modification of the matching section except for TAN?</a:t>
            </a:r>
          </a:p>
          <a:p>
            <a:r>
              <a:rPr lang="en-GB" dirty="0" smtClean="0"/>
              <a:t>When do we need to install an additional MS in Q10?</a:t>
            </a:r>
          </a:p>
          <a:p>
            <a:r>
              <a:rPr lang="en-GB" dirty="0" smtClean="0"/>
              <a:t>Wen do we need a stronger Q5 in point 6?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6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deposition and radiation (Helmut, Luigi, Francesco)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the considered scenarios compatible with energy deposition and radiation limits in the various stages?</a:t>
            </a:r>
          </a:p>
          <a:p>
            <a:r>
              <a:rPr lang="en-GB" dirty="0" smtClean="0"/>
              <a:t>E.g.: can we run with larger triplets and no modifications to the matching section for Pic?</a:t>
            </a:r>
          </a:p>
          <a:p>
            <a:r>
              <a:rPr lang="en-GB" dirty="0" smtClean="0"/>
              <a:t>Do we need to modify the TAN for US1? Is a movable TAN a possible solution for US1 and US2?</a:t>
            </a:r>
          </a:p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0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beam stability and heating (Elias, Benoit, Nicolas)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Are the above schemes compatible with transverse stability taking into account the collimator settings (assuming present jaw materials) presented by Roderik at the WP2 meeting on 13/9?</a:t>
            </a:r>
          </a:p>
          <a:p>
            <a:r>
              <a:rPr lang="en-GB" dirty="0" smtClean="0"/>
              <a:t>At which stage do we need to have </a:t>
            </a:r>
            <a:r>
              <a:rPr lang="fr-CH" dirty="0" err="1"/>
              <a:t>Molybdenum</a:t>
            </a:r>
            <a:r>
              <a:rPr lang="fr-CH" dirty="0"/>
              <a:t>-Graphite </a:t>
            </a:r>
            <a:r>
              <a:rPr lang="fr-CH" dirty="0" err="1"/>
              <a:t>jaws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Molybdenum</a:t>
            </a:r>
            <a:r>
              <a:rPr lang="fr-CH" dirty="0"/>
              <a:t> </a:t>
            </a:r>
            <a:r>
              <a:rPr lang="fr-CH" dirty="0" err="1"/>
              <a:t>coating</a:t>
            </a:r>
            <a:r>
              <a:rPr lang="fr-CH" dirty="0"/>
              <a:t> for </a:t>
            </a:r>
            <a:r>
              <a:rPr lang="fr-CH" dirty="0" err="1"/>
              <a:t>impedance</a:t>
            </a:r>
            <a:r>
              <a:rPr lang="fr-CH" dirty="0"/>
              <a:t> </a:t>
            </a:r>
            <a:r>
              <a:rPr lang="fr-CH" dirty="0" err="1" smtClean="0"/>
              <a:t>reduction</a:t>
            </a:r>
            <a:r>
              <a:rPr lang="fr-CH" dirty="0" smtClean="0"/>
              <a:t>?</a:t>
            </a:r>
          </a:p>
          <a:p>
            <a:r>
              <a:rPr lang="fr-CH" dirty="0" smtClean="0"/>
              <a:t>Is the </a:t>
            </a:r>
            <a:r>
              <a:rPr lang="fr-CH" dirty="0" err="1" smtClean="0"/>
              <a:t>octupole</a:t>
            </a:r>
            <a:r>
              <a:rPr lang="fr-CH" dirty="0" smtClean="0"/>
              <a:t> </a:t>
            </a:r>
            <a:r>
              <a:rPr lang="fr-CH" dirty="0" err="1" smtClean="0"/>
              <a:t>strength</a:t>
            </a:r>
            <a:r>
              <a:rPr lang="fr-CH" dirty="0" smtClean="0"/>
              <a:t> </a:t>
            </a:r>
            <a:r>
              <a:rPr lang="fr-CH" dirty="0" err="1" smtClean="0"/>
              <a:t>sufficient</a:t>
            </a:r>
            <a:r>
              <a:rPr lang="fr-CH" dirty="0" smtClean="0"/>
              <a:t> for all cases up to 7 </a:t>
            </a:r>
            <a:r>
              <a:rPr lang="fr-CH" dirty="0" err="1" smtClean="0"/>
              <a:t>TeV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heating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becoming</a:t>
            </a:r>
            <a:r>
              <a:rPr lang="fr-CH" dirty="0" smtClean="0"/>
              <a:t> an issue for the </a:t>
            </a:r>
            <a:r>
              <a:rPr lang="fr-CH" dirty="0" err="1" smtClean="0"/>
              <a:t>present</a:t>
            </a:r>
            <a:r>
              <a:rPr lang="fr-CH" dirty="0" smtClean="0"/>
              <a:t> hardware?</a:t>
            </a:r>
          </a:p>
          <a:p>
            <a:endParaRPr lang="en-GB" dirty="0" smtClean="0"/>
          </a:p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60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Beam-beam (Sasha, Tatiana)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Is there any scheme among those proposed for BCMS (see next slide) that could pose problems for beam-beam effects?</a:t>
            </a:r>
          </a:p>
          <a:p>
            <a:r>
              <a:rPr lang="en-US" dirty="0" smtClean="0"/>
              <a:t>What is the required beam-beam separation for flat optics and no BBLR? What is the dependence on intensity?</a:t>
            </a:r>
          </a:p>
          <a:p>
            <a:r>
              <a:rPr lang="en-US" dirty="0" smtClean="0"/>
              <a:t>BBLR </a:t>
            </a:r>
            <a:r>
              <a:rPr lang="en-US" dirty="0"/>
              <a:t>position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emittance</a:t>
            </a:r>
            <a:r>
              <a:rPr lang="en-US" dirty="0"/>
              <a:t>, flat beam crossing angle with </a:t>
            </a:r>
            <a:r>
              <a:rPr lang="en-US" dirty="0" smtClean="0"/>
              <a:t>BBLR. Is it compatible with collimation?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064822"/>
      </p:ext>
    </p:extLst>
  </p:cSld>
  <p:clrMapOvr>
    <a:masterClrMapping/>
  </p:clrMapOvr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53D58-F42B-43B9-BDA1-90638D0CBA0D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3768</TotalTime>
  <Words>1375</Words>
  <Application>Microsoft Office PowerPoint</Application>
  <PresentationFormat>On-screen Show (4:3)</PresentationFormat>
  <Paragraphs>335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HiLumiLHC_PresentationTemplate</vt:lpstr>
      <vt:lpstr>Summary of parameters for upgrade scenarios (PIC/US1/US2)</vt:lpstr>
      <vt:lpstr>Hardware changes: PIC</vt:lpstr>
      <vt:lpstr>Hardware changes US1, US2</vt:lpstr>
      <vt:lpstr>Scenarios for consideration with 140 pile-up limit </vt:lpstr>
      <vt:lpstr>IBS (Rogelio, Octavio)</vt:lpstr>
      <vt:lpstr>Aperture, Optics (Riccardo, Roderik)</vt:lpstr>
      <vt:lpstr>Energy deposition and radiation (Helmut, Luigi, Francesco)</vt:lpstr>
      <vt:lpstr>Transverse beam stability and heating (Elias, Benoit, Nicolas)</vt:lpstr>
      <vt:lpstr>Beam-beam (Sasha, Tatiana)</vt:lpstr>
      <vt:lpstr>Filling patterns with BCMS and max of 5 PS train per SPS extraction</vt:lpstr>
      <vt:lpstr>Electron cloud effects (Elias, Giovanni2)</vt:lpstr>
      <vt:lpstr>Longitudinal parameters (Elena)</vt:lpstr>
      <vt:lpstr>PowerPoint Presentation</vt:lpstr>
      <vt:lpstr>Beam/Machine parameters</vt:lpstr>
      <vt:lpstr>Aperture estimates for PIC layouts</vt:lpstr>
      <vt:lpstr>Integrated luminosity targets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HiLumi collaborators</dc:title>
  <dc:creator>Cecile Noels</dc:creator>
  <cp:lastModifiedBy>Riccardo De Maria</cp:lastModifiedBy>
  <cp:revision>271</cp:revision>
  <cp:lastPrinted>2013-09-10T11:06:09Z</cp:lastPrinted>
  <dcterms:created xsi:type="dcterms:W3CDTF">2011-12-13T14:40:13Z</dcterms:created>
  <dcterms:modified xsi:type="dcterms:W3CDTF">2013-09-16T18:25:33Z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