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3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5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68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3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9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3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4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9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E2E9-EE87-4F3E-B959-C3D403C6453F}" type="datetimeFigureOut">
              <a:rPr lang="en-GB" smtClean="0"/>
              <a:t>03/09/2013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02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4525963"/>
          </a:xfrm>
        </p:spPr>
        <p:txBody>
          <a:bodyPr>
            <a:noAutofit/>
          </a:bodyPr>
          <a:lstStyle/>
          <a:p>
            <a:pPr lvl="0"/>
            <a:r>
              <a:rPr lang="en-GB" sz="1800" dirty="0"/>
              <a:t>General</a:t>
            </a:r>
          </a:p>
          <a:p>
            <a:pPr lvl="1"/>
            <a:r>
              <a:rPr lang="en-GB" sz="1400" dirty="0" smtClean="0"/>
              <a:t>using </a:t>
            </a:r>
            <a:r>
              <a:rPr lang="en-GB" sz="1400" dirty="0" smtClean="0"/>
              <a:t>symmetries in CST (Andrea), </a:t>
            </a:r>
            <a:r>
              <a:rPr lang="en-GB" sz="1400" dirty="0" smtClean="0">
                <a:sym typeface="Wingdings" pitchFamily="2" charset="2"/>
              </a:rPr>
              <a:t>presented at the last impedance </a:t>
            </a:r>
            <a:r>
              <a:rPr lang="en-GB" sz="1400" dirty="0" smtClean="0">
                <a:sym typeface="Wingdings" pitchFamily="2" charset="2"/>
              </a:rPr>
              <a:t>meeting</a:t>
            </a:r>
            <a:r>
              <a:rPr lang="en-GB" sz="1400" dirty="0" smtClean="0">
                <a:sym typeface="Wingdings" pitchFamily="2" charset="2"/>
              </a:rPr>
              <a:t>.</a:t>
            </a:r>
            <a:endParaRPr lang="en-GB" sz="1600" dirty="0" smtClean="0">
              <a:sym typeface="Wingdings" pitchFamily="2" charset="2"/>
            </a:endParaRPr>
          </a:p>
          <a:p>
            <a:pPr lvl="1"/>
            <a:r>
              <a:rPr lang="en-GB" sz="1400" dirty="0" smtClean="0">
                <a:sym typeface="Wingdings" pitchFamily="2" charset="2"/>
              </a:rPr>
              <a:t>Transverse impedance of </a:t>
            </a:r>
            <a:r>
              <a:rPr lang="en-GB" sz="1400" dirty="0">
                <a:sym typeface="Wingdings" pitchFamily="2" charset="2"/>
              </a:rPr>
              <a:t>finite length </a:t>
            </a:r>
            <a:r>
              <a:rPr lang="en-GB" sz="1400" dirty="0" smtClean="0">
                <a:sym typeface="Wingdings" pitchFamily="2" charset="2"/>
              </a:rPr>
              <a:t>devices with mode matching (Nicolo), and recall of </a:t>
            </a:r>
            <a:r>
              <a:rPr lang="en-GB" sz="1400" dirty="0" err="1" smtClean="0">
                <a:sym typeface="Wingdings" pitchFamily="2" charset="2"/>
              </a:rPr>
              <a:t>Zotter</a:t>
            </a:r>
            <a:r>
              <a:rPr lang="en-GB" sz="1400" dirty="0" smtClean="0">
                <a:sym typeface="Wingdings" pitchFamily="2" charset="2"/>
              </a:rPr>
              <a:t>/</a:t>
            </a:r>
            <a:r>
              <a:rPr lang="en-GB" sz="1400" dirty="0" err="1" smtClean="0">
                <a:sym typeface="Wingdings" pitchFamily="2" charset="2"/>
              </a:rPr>
              <a:t>Gluckstern</a:t>
            </a:r>
            <a:r>
              <a:rPr lang="en-GB" sz="1400" dirty="0" smtClean="0">
                <a:sym typeface="Wingdings" pitchFamily="2" charset="2"/>
              </a:rPr>
              <a:t> (Elias) presented at the last impedance meeting</a:t>
            </a:r>
          </a:p>
          <a:p>
            <a:pPr lvl="1"/>
            <a:r>
              <a:rPr lang="en-GB" sz="1400" smtClean="0">
                <a:sym typeface="Wingdings" pitchFamily="2" charset="2"/>
              </a:rPr>
              <a:t>CST specialized training coming up. </a:t>
            </a:r>
            <a:endParaRPr lang="en-GB" sz="1400" dirty="0">
              <a:sym typeface="Wingdings" pitchFamily="2" charset="2"/>
            </a:endParaRPr>
          </a:p>
          <a:p>
            <a:pPr lvl="2"/>
            <a:endParaRPr lang="en-GB" sz="1400" dirty="0" smtClean="0"/>
          </a:p>
          <a:p>
            <a:pPr lvl="0"/>
            <a:r>
              <a:rPr lang="en-GB" sz="1800" dirty="0" smtClean="0"/>
              <a:t>HL-LHC</a:t>
            </a:r>
            <a:endParaRPr lang="en-GB" sz="1800" dirty="0"/>
          </a:p>
          <a:p>
            <a:pPr lvl="1"/>
            <a:r>
              <a:rPr lang="en-GB" sz="1400" b="1" dirty="0" smtClean="0">
                <a:solidFill>
                  <a:srgbClr val="FF0000"/>
                </a:solidFill>
              </a:rPr>
              <a:t>Deadline</a:t>
            </a:r>
            <a:r>
              <a:rPr lang="en-GB" sz="1400" b="1" dirty="0">
                <a:solidFill>
                  <a:srgbClr val="FF0000"/>
                </a:solidFill>
              </a:rPr>
              <a:t>: Beam induced heating </a:t>
            </a:r>
            <a:r>
              <a:rPr lang="en-GB" sz="1400" b="1" dirty="0" smtClean="0">
                <a:solidFill>
                  <a:srgbClr val="FF0000"/>
                </a:solidFill>
              </a:rPr>
              <a:t>with HL-LHC parameters for </a:t>
            </a:r>
            <a:r>
              <a:rPr lang="en-GB" sz="1400" b="1" dirty="0">
                <a:solidFill>
                  <a:srgbClr val="FF0000"/>
                </a:solidFill>
              </a:rPr>
              <a:t>end of Summer</a:t>
            </a:r>
          </a:p>
          <a:p>
            <a:pPr lvl="1"/>
            <a:r>
              <a:rPr lang="en-GB" sz="1400" b="1" dirty="0">
                <a:solidFill>
                  <a:srgbClr val="FF0000"/>
                </a:solidFill>
              </a:rPr>
              <a:t>Deadline: impedance model for </a:t>
            </a:r>
            <a:r>
              <a:rPr lang="en-GB" sz="1400" b="1" dirty="0" smtClean="0">
                <a:solidFill>
                  <a:srgbClr val="FF0000"/>
                </a:solidFill>
              </a:rPr>
              <a:t>November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757480"/>
            <a:ext cx="6209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Impedance working group update </a:t>
            </a:r>
            <a:r>
              <a:rPr lang="en-GB" sz="2400" dirty="0" smtClean="0"/>
              <a:t>3rd Sept </a:t>
            </a:r>
            <a:r>
              <a:rPr lang="en-GB" sz="2400" dirty="0" smtClean="0"/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301356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Autofit/>
          </a:bodyPr>
          <a:lstStyle/>
          <a:p>
            <a:pPr lvl="0"/>
            <a:r>
              <a:rPr lang="en-GB" sz="1600" dirty="0" smtClean="0"/>
              <a:t>LHC</a:t>
            </a:r>
          </a:p>
          <a:p>
            <a:pPr lvl="1"/>
            <a:r>
              <a:rPr lang="en-GB" sz="1200" dirty="0" smtClean="0"/>
              <a:t>ALFA: request to increase the gap between the bellow and the filler from 1 mm to 2 mm</a:t>
            </a:r>
            <a:r>
              <a:rPr lang="en-GB" sz="1200" dirty="0" smtClean="0">
                <a:sym typeface="Wingdings" pitchFamily="2" charset="2"/>
              </a:rPr>
              <a:t>.</a:t>
            </a:r>
          </a:p>
          <a:p>
            <a:pPr lvl="1"/>
            <a:r>
              <a:rPr lang="en-GB" sz="1200" dirty="0" smtClean="0">
                <a:sym typeface="Wingdings" pitchFamily="2" charset="2"/>
              </a:rPr>
              <a:t>ALFA recommendation out for comments (Olav)</a:t>
            </a:r>
            <a:endParaRPr lang="en-GB" sz="1200" dirty="0" smtClean="0"/>
          </a:p>
          <a:p>
            <a:pPr lvl="1"/>
            <a:r>
              <a:rPr lang="en-GB" sz="1200" dirty="0" smtClean="0">
                <a:solidFill>
                  <a:srgbClr val="FF0000"/>
                </a:solidFill>
              </a:rPr>
              <a:t>Non-conformities in RF </a:t>
            </a:r>
            <a:r>
              <a:rPr lang="en-GB" sz="1200" dirty="0" smtClean="0">
                <a:solidFill>
                  <a:srgbClr val="FF0000"/>
                </a:solidFill>
              </a:rPr>
              <a:t>contacts</a:t>
            </a:r>
            <a:r>
              <a:rPr lang="en-GB" sz="1200" dirty="0" smtClean="0"/>
              <a:t> (presented at the last impedance meeting, LBOC next week): impedance of damage seems to be small and damage has not evolved from 2009 in the </a:t>
            </a:r>
            <a:r>
              <a:rPr lang="en-GB" sz="1200" dirty="0" err="1" smtClean="0"/>
              <a:t>trplets</a:t>
            </a:r>
            <a:r>
              <a:rPr lang="en-GB" sz="1200" dirty="0" smtClean="0"/>
              <a:t> </a:t>
            </a:r>
            <a:r>
              <a:rPr lang="en-GB" sz="1200" dirty="0" smtClean="0">
                <a:sym typeface="Wingdings" pitchFamily="2" charset="2"/>
              </a:rPr>
              <a:t> no strong push to repair </a:t>
            </a:r>
            <a:r>
              <a:rPr lang="en-GB" sz="1200" dirty="0" smtClean="0">
                <a:sym typeface="Wingdings" pitchFamily="2" charset="2"/>
              </a:rPr>
              <a:t>if isolated as difficult operation.</a:t>
            </a:r>
            <a:endParaRPr lang="en-GB" sz="1200" dirty="0" smtClean="0"/>
          </a:p>
          <a:p>
            <a:pPr lvl="1"/>
            <a:r>
              <a:rPr lang="en-GB" sz="1200" dirty="0" smtClean="0"/>
              <a:t>TDI: trying to increase copper coating thickness, but possibility of peeling in case of beam impact.</a:t>
            </a:r>
            <a:endParaRPr lang="en-GB" sz="1200" dirty="0" smtClean="0"/>
          </a:p>
          <a:p>
            <a:pPr marL="457200" lvl="1" indent="0">
              <a:buNone/>
            </a:pPr>
            <a:endParaRPr lang="en-GB" sz="1200" dirty="0" smtClean="0"/>
          </a:p>
          <a:p>
            <a:pPr lvl="1"/>
            <a:endParaRPr lang="en-GB" sz="1200" dirty="0" smtClean="0"/>
          </a:p>
          <a:p>
            <a:pPr lvl="0"/>
            <a:r>
              <a:rPr lang="en-GB" sz="1400" dirty="0"/>
              <a:t>SPS</a:t>
            </a:r>
          </a:p>
          <a:p>
            <a:pPr lvl="1"/>
            <a:r>
              <a:rPr lang="en-GB" sz="1200" dirty="0" err="1" smtClean="0">
                <a:solidFill>
                  <a:srgbClr val="FF0000"/>
                </a:solidFill>
              </a:rPr>
              <a:t>Wirescanner</a:t>
            </a:r>
            <a:r>
              <a:rPr lang="en-GB" sz="1200" dirty="0"/>
              <a:t>: </a:t>
            </a:r>
            <a:r>
              <a:rPr lang="en-GB" sz="1200" dirty="0" smtClean="0"/>
              <a:t>MSWG last week </a:t>
            </a:r>
            <a:r>
              <a:rPr lang="en-GB" sz="1200" dirty="0" smtClean="0">
                <a:sym typeface="Wingdings" pitchFamily="2" charset="2"/>
              </a:rPr>
              <a:t>most likely the insert tube will be removed</a:t>
            </a:r>
            <a:r>
              <a:rPr lang="en-GB" sz="1200" dirty="0" smtClean="0"/>
              <a:t>.</a:t>
            </a:r>
            <a:endParaRPr lang="en-GB" sz="1200" dirty="0" smtClean="0"/>
          </a:p>
          <a:p>
            <a:pPr lvl="1"/>
            <a:r>
              <a:rPr lang="en-GB" sz="1200" dirty="0" smtClean="0"/>
              <a:t>ZS: discussion with Bruno Balhan, the ZS in LSS2 will not be changed, maybe ZSTF in LSS6, but not much </a:t>
            </a:r>
            <a:r>
              <a:rPr lang="en-GB" sz="1200" dirty="0" smtClean="0"/>
              <a:t>time left.</a:t>
            </a:r>
          </a:p>
          <a:p>
            <a:pPr lvl="1"/>
            <a:r>
              <a:rPr lang="en-GB" sz="1200" dirty="0" smtClean="0"/>
              <a:t>TPSN, TPSG </a:t>
            </a:r>
            <a:r>
              <a:rPr lang="en-GB" sz="1200" dirty="0" smtClean="0">
                <a:sym typeface="Wingdings" pitchFamily="2" charset="2"/>
              </a:rPr>
              <a:t> very similar geometry to dummy septum without screen  likely many modes at low frequency. Serena agreed to study this.</a:t>
            </a:r>
          </a:p>
          <a:p>
            <a:pPr lvl="1"/>
            <a:endParaRPr lang="en-GB" sz="1200" dirty="0" smtClean="0"/>
          </a:p>
          <a:p>
            <a:pPr lvl="0"/>
            <a:r>
              <a:rPr lang="en-GB" sz="1400" dirty="0" smtClean="0"/>
              <a:t>PS</a:t>
            </a:r>
            <a:endParaRPr lang="en-GB" sz="1400" dirty="0"/>
          </a:p>
          <a:p>
            <a:pPr lvl="1"/>
            <a:r>
              <a:rPr lang="en-GB" sz="1200" b="1" dirty="0" smtClean="0">
                <a:solidFill>
                  <a:srgbClr val="FF0000"/>
                </a:solidFill>
              </a:rPr>
              <a:t>Deadline</a:t>
            </a:r>
            <a:r>
              <a:rPr lang="en-GB" sz="1200" b="1" dirty="0">
                <a:solidFill>
                  <a:srgbClr val="FF0000"/>
                </a:solidFill>
              </a:rPr>
              <a:t>: </a:t>
            </a:r>
            <a:r>
              <a:rPr lang="en-GB" sz="1200" b="1" dirty="0" smtClean="0">
                <a:solidFill>
                  <a:srgbClr val="FF0000"/>
                </a:solidFill>
              </a:rPr>
              <a:t>Simone’s correction for TDR are being implemented</a:t>
            </a:r>
            <a:r>
              <a:rPr lang="en-GB" sz="1200" dirty="0" smtClean="0"/>
              <a:t>.</a:t>
            </a:r>
          </a:p>
          <a:p>
            <a:pPr lvl="1"/>
            <a:r>
              <a:rPr lang="en-GB" sz="1200" dirty="0" smtClean="0"/>
              <a:t>Maybe new BGI in PS (Mariusz Sapinski): will contact us.</a:t>
            </a:r>
            <a:endParaRPr lang="en-GB" sz="1200" dirty="0"/>
          </a:p>
          <a:p>
            <a:pPr lvl="0"/>
            <a:r>
              <a:rPr lang="en-GB" sz="1400" dirty="0"/>
              <a:t>PSB</a:t>
            </a:r>
          </a:p>
          <a:p>
            <a:pPr lvl="1"/>
            <a:r>
              <a:rPr lang="en-GB" sz="1200" dirty="0"/>
              <a:t>N</a:t>
            </a:r>
            <a:r>
              <a:rPr lang="en-GB" sz="1200" dirty="0" smtClean="0"/>
              <a:t>o news.</a:t>
            </a:r>
            <a:endParaRPr lang="en-GB" sz="1200" dirty="0"/>
          </a:p>
          <a:p>
            <a:pPr lvl="0"/>
            <a:r>
              <a:rPr lang="en-GB" sz="1400" dirty="0" smtClean="0"/>
              <a:t>CLIC</a:t>
            </a:r>
          </a:p>
          <a:p>
            <a:pPr lvl="1"/>
            <a:r>
              <a:rPr lang="en-GB" sz="1000" dirty="0" smtClean="0"/>
              <a:t>No news</a:t>
            </a:r>
          </a:p>
          <a:p>
            <a:pPr lvl="0"/>
            <a:r>
              <a:rPr lang="en-GB" sz="1400" dirty="0" smtClean="0"/>
              <a:t>ELENA</a:t>
            </a:r>
            <a:r>
              <a:rPr lang="en-GB" sz="1400" dirty="0"/>
              <a:t>:</a:t>
            </a:r>
          </a:p>
          <a:p>
            <a:pPr lvl="1"/>
            <a:r>
              <a:rPr lang="en-GB" sz="1200" dirty="0" smtClean="0"/>
              <a:t>No news</a:t>
            </a:r>
            <a:endParaRPr lang="en-GB" sz="1200" dirty="0"/>
          </a:p>
          <a:p>
            <a:pPr lvl="0"/>
            <a:r>
              <a:rPr lang="en-GB" sz="1400" dirty="0"/>
              <a:t>TLEP:</a:t>
            </a:r>
          </a:p>
          <a:p>
            <a:pPr lvl="1"/>
            <a:r>
              <a:rPr lang="en-GB" sz="1000" dirty="0" smtClean="0"/>
              <a:t>No news</a:t>
            </a:r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422434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273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Benoit Salvant</dc:creator>
  <cp:lastModifiedBy>Benoit Salvant</cp:lastModifiedBy>
  <cp:revision>26</cp:revision>
  <dcterms:created xsi:type="dcterms:W3CDTF">2013-08-07T06:46:29Z</dcterms:created>
  <dcterms:modified xsi:type="dcterms:W3CDTF">2013-09-04T06:50:44Z</dcterms:modified>
</cp:coreProperties>
</file>