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6580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033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2650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018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2804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2688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35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593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439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9742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0099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1FE2E9-EE87-4F3E-B959-C3D403C6453F}" type="datetimeFigureOut">
              <a:rPr lang="en-GB" smtClean="0"/>
              <a:t>21/08/2013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EB236-68DA-4B3C-8857-A12D30AF181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026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556792"/>
            <a:ext cx="8856984" cy="4525963"/>
          </a:xfrm>
        </p:spPr>
        <p:txBody>
          <a:bodyPr>
            <a:noAutofit/>
          </a:bodyPr>
          <a:lstStyle/>
          <a:p>
            <a:pPr lvl="0"/>
            <a:r>
              <a:rPr lang="en-GB" sz="1800" dirty="0"/>
              <a:t>General</a:t>
            </a:r>
          </a:p>
          <a:p>
            <a:pPr lvl="1"/>
            <a:r>
              <a:rPr lang="en-GB" sz="1400" dirty="0" smtClean="0">
                <a:solidFill>
                  <a:srgbClr val="FF0000"/>
                </a:solidFill>
              </a:rPr>
              <a:t>Systematic studies to understand our simulation tools:</a:t>
            </a:r>
          </a:p>
          <a:p>
            <a:pPr lvl="2"/>
            <a:r>
              <a:rPr lang="en-GB" sz="1200" dirty="0" smtClean="0"/>
              <a:t>using symmetries in CST (Andrea), </a:t>
            </a:r>
            <a:r>
              <a:rPr lang="en-GB" sz="1200" dirty="0" smtClean="0">
                <a:sym typeface="Wingdings" pitchFamily="2" charset="2"/>
              </a:rPr>
              <a:t>to be presented at the next impedance meeting. </a:t>
            </a:r>
          </a:p>
          <a:p>
            <a:pPr lvl="2"/>
            <a:r>
              <a:rPr lang="en-GB" sz="1200" dirty="0" smtClean="0"/>
              <a:t>using </a:t>
            </a:r>
            <a:r>
              <a:rPr lang="en-GB" sz="1200" dirty="0" err="1" smtClean="0"/>
              <a:t>eigenmode</a:t>
            </a:r>
            <a:r>
              <a:rPr lang="en-GB" sz="1200" dirty="0" smtClean="0"/>
              <a:t> </a:t>
            </a:r>
            <a:r>
              <a:rPr lang="en-GB" sz="1200" dirty="0"/>
              <a:t>and </a:t>
            </a:r>
            <a:r>
              <a:rPr lang="en-GB" sz="1200" dirty="0" err="1"/>
              <a:t>wakefield</a:t>
            </a:r>
            <a:r>
              <a:rPr lang="en-GB" sz="1200" dirty="0"/>
              <a:t> </a:t>
            </a:r>
            <a:r>
              <a:rPr lang="en-GB" sz="1200" dirty="0" smtClean="0"/>
              <a:t>simulations (Berengere), to be presented at this meeting.</a:t>
            </a:r>
          </a:p>
          <a:p>
            <a:pPr lvl="2"/>
            <a:r>
              <a:rPr lang="en-GB" sz="1200" dirty="0" smtClean="0"/>
              <a:t>Simulations with ferrites in </a:t>
            </a:r>
            <a:r>
              <a:rPr lang="en-GB" sz="1200" dirty="0" err="1" smtClean="0"/>
              <a:t>GdfidL</a:t>
            </a:r>
            <a:r>
              <a:rPr lang="en-GB" sz="1200" dirty="0" smtClean="0"/>
              <a:t>  are not in agreement with what we expect (Gianni and Carlo, also confirmed by M. Zobov), Gianni in touch with W. </a:t>
            </a:r>
            <a:r>
              <a:rPr lang="en-GB" sz="1200" dirty="0" err="1" smtClean="0"/>
              <a:t>Bruns</a:t>
            </a:r>
            <a:r>
              <a:rPr lang="en-GB" sz="1200" dirty="0" smtClean="0"/>
              <a:t> to see if something can be done. </a:t>
            </a:r>
            <a:br>
              <a:rPr lang="en-GB" sz="1200" dirty="0" smtClean="0"/>
            </a:br>
            <a:endParaRPr lang="en-GB" sz="1400" dirty="0" smtClean="0"/>
          </a:p>
          <a:p>
            <a:pPr lvl="0"/>
            <a:r>
              <a:rPr lang="en-GB" sz="1800" dirty="0" smtClean="0"/>
              <a:t>HL-LHC</a:t>
            </a:r>
            <a:endParaRPr lang="en-GB" sz="1800" dirty="0"/>
          </a:p>
          <a:p>
            <a:pPr lvl="1"/>
            <a:r>
              <a:rPr lang="en-GB" sz="1400" dirty="0" smtClean="0"/>
              <a:t>Chapter in HL-LHC book written (Elias et al)</a:t>
            </a:r>
          </a:p>
          <a:p>
            <a:pPr lvl="1"/>
            <a:r>
              <a:rPr lang="en-GB" sz="1400" b="1" dirty="0" smtClean="0">
                <a:solidFill>
                  <a:srgbClr val="FF0000"/>
                </a:solidFill>
              </a:rPr>
              <a:t>Deadline</a:t>
            </a:r>
            <a:r>
              <a:rPr lang="en-GB" sz="1400" b="1" dirty="0">
                <a:solidFill>
                  <a:srgbClr val="FF0000"/>
                </a:solidFill>
              </a:rPr>
              <a:t>: Beam induced heating </a:t>
            </a:r>
            <a:r>
              <a:rPr lang="en-GB" sz="1400" b="1" dirty="0" smtClean="0">
                <a:solidFill>
                  <a:srgbClr val="FF0000"/>
                </a:solidFill>
              </a:rPr>
              <a:t>with HL-LHC parameters for </a:t>
            </a:r>
            <a:r>
              <a:rPr lang="en-GB" sz="1400" b="1" dirty="0">
                <a:solidFill>
                  <a:srgbClr val="FF0000"/>
                </a:solidFill>
              </a:rPr>
              <a:t>end of Summer</a:t>
            </a:r>
          </a:p>
          <a:p>
            <a:pPr lvl="1"/>
            <a:r>
              <a:rPr lang="en-GB" sz="1400" b="1" dirty="0">
                <a:solidFill>
                  <a:srgbClr val="FF0000"/>
                </a:solidFill>
              </a:rPr>
              <a:t>Deadline: impedance model for </a:t>
            </a:r>
            <a:r>
              <a:rPr lang="en-GB" sz="1400" b="1" dirty="0" smtClean="0">
                <a:solidFill>
                  <a:srgbClr val="FF0000"/>
                </a:solidFill>
              </a:rPr>
              <a:t>November</a:t>
            </a:r>
            <a:endParaRPr lang="en-GB" sz="14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03648" y="757480"/>
            <a:ext cx="65544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/>
              <a:t>Impedance working group update 21</a:t>
            </a:r>
            <a:r>
              <a:rPr lang="en-GB" sz="2400" baseline="30000" dirty="0" smtClean="0"/>
              <a:t>st</a:t>
            </a:r>
            <a:r>
              <a:rPr lang="en-GB" sz="2400" dirty="0" smtClean="0"/>
              <a:t> August 2013</a:t>
            </a:r>
          </a:p>
        </p:txBody>
      </p:sp>
    </p:spTree>
    <p:extLst>
      <p:ext uri="{BB962C8B-B14F-4D97-AF65-F5344CB8AC3E}">
        <p14:creationId xmlns:p14="http://schemas.microsoft.com/office/powerpoint/2010/main" val="3013564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260648"/>
            <a:ext cx="8640960" cy="6048672"/>
          </a:xfrm>
        </p:spPr>
        <p:txBody>
          <a:bodyPr>
            <a:noAutofit/>
          </a:bodyPr>
          <a:lstStyle/>
          <a:p>
            <a:pPr lvl="0"/>
            <a:r>
              <a:rPr lang="en-GB" sz="1600" dirty="0" smtClean="0"/>
              <a:t>LHC</a:t>
            </a:r>
          </a:p>
          <a:p>
            <a:pPr lvl="1"/>
            <a:r>
              <a:rPr lang="en-GB" sz="1200" dirty="0" smtClean="0"/>
              <a:t>Wire measurements on ALFA completed </a:t>
            </a:r>
            <a:r>
              <a:rPr lang="en-GB" sz="1200" dirty="0"/>
              <a:t>(</a:t>
            </a:r>
            <a:r>
              <a:rPr lang="en-GB" sz="1200" dirty="0" smtClean="0"/>
              <a:t>Olav, Joseph, Fritz and Sune) </a:t>
            </a:r>
            <a:r>
              <a:rPr lang="en-GB" sz="1200" dirty="0" smtClean="0">
                <a:sym typeface="Wingdings" pitchFamily="2" charset="2"/>
              </a:rPr>
              <a:t> good agreement, but one peak seen in simulations and not in measurements. Recommendation given by  the team to use filler with ring ferrites.</a:t>
            </a:r>
            <a:endParaRPr lang="en-GB" sz="1200" dirty="0" smtClean="0"/>
          </a:p>
          <a:p>
            <a:pPr lvl="1"/>
            <a:r>
              <a:rPr lang="en-GB" sz="1200" dirty="0" smtClean="0">
                <a:solidFill>
                  <a:srgbClr val="FF0000"/>
                </a:solidFill>
              </a:rPr>
              <a:t>Non-conformities in RF contacts</a:t>
            </a:r>
            <a:r>
              <a:rPr lang="en-GB" sz="1200" dirty="0" smtClean="0"/>
              <a:t>: no news from TE/VSC.</a:t>
            </a:r>
          </a:p>
          <a:p>
            <a:pPr lvl="1"/>
            <a:r>
              <a:rPr lang="en-GB" sz="1200" dirty="0" smtClean="0"/>
              <a:t>Andrea started simulations for UA9 (design provided by Andrea Danisi). </a:t>
            </a:r>
          </a:p>
          <a:p>
            <a:pPr lvl="1"/>
            <a:r>
              <a:rPr lang="en-GB" sz="1200" dirty="0" smtClean="0"/>
              <a:t>First geometrical wake for collimators produced by M. Zobov</a:t>
            </a:r>
            <a:r>
              <a:rPr lang="en-GB" sz="1200" dirty="0"/>
              <a:t> </a:t>
            </a:r>
            <a:r>
              <a:rPr lang="en-GB" sz="1200" dirty="0" smtClean="0"/>
              <a:t>(5mm half-gap</a:t>
            </a:r>
            <a:r>
              <a:rPr lang="en-GB" sz="1200" dirty="0" smtClean="0"/>
              <a:t>).</a:t>
            </a:r>
          </a:p>
          <a:p>
            <a:pPr lvl="1"/>
            <a:r>
              <a:rPr lang="en-GB" sz="1200" dirty="0" smtClean="0"/>
              <a:t>TDI: ECR for the copper coating in preparation.</a:t>
            </a:r>
          </a:p>
          <a:p>
            <a:pPr lvl="1"/>
            <a:r>
              <a:rPr lang="en-GB" sz="1200" dirty="0" smtClean="0"/>
              <a:t>TCTP measurements: new flanges for 2-wire-measurements are being designed and manufactured (Joseph, Patrice  and EN/MME)</a:t>
            </a:r>
          </a:p>
          <a:p>
            <a:pPr lvl="1"/>
            <a:endParaRPr lang="en-GB" sz="1200" dirty="0" smtClean="0"/>
          </a:p>
          <a:p>
            <a:pPr lvl="0"/>
            <a:r>
              <a:rPr lang="en-GB" sz="1400" dirty="0"/>
              <a:t>SPS</a:t>
            </a:r>
          </a:p>
          <a:p>
            <a:pPr lvl="1"/>
            <a:r>
              <a:rPr lang="en-GB" sz="1200" dirty="0" err="1" smtClean="0">
                <a:solidFill>
                  <a:srgbClr val="FF0000"/>
                </a:solidFill>
              </a:rPr>
              <a:t>Wirescanner</a:t>
            </a:r>
            <a:r>
              <a:rPr lang="en-GB" sz="1200" dirty="0"/>
              <a:t>: </a:t>
            </a:r>
            <a:r>
              <a:rPr lang="en-GB" sz="1200" dirty="0" smtClean="0"/>
              <a:t>studies on-going to understand the mode dependence with the fork movement, and checks with transmission line model </a:t>
            </a:r>
            <a:r>
              <a:rPr lang="en-GB" sz="1200" dirty="0" smtClean="0">
                <a:sym typeface="Wingdings" pitchFamily="2" charset="2"/>
              </a:rPr>
              <a:t> type of boundary condition could be critical for the harmful mode</a:t>
            </a:r>
            <a:r>
              <a:rPr lang="en-GB" sz="1200" dirty="0" smtClean="0"/>
              <a:t> (for MSWG next week).</a:t>
            </a:r>
          </a:p>
          <a:p>
            <a:pPr lvl="1"/>
            <a:r>
              <a:rPr lang="en-GB" sz="1200" dirty="0" smtClean="0">
                <a:solidFill>
                  <a:srgbClr val="FF0000"/>
                </a:solidFill>
              </a:rPr>
              <a:t>High bandwidth feedback</a:t>
            </a:r>
            <a:r>
              <a:rPr lang="en-GB" sz="1200" dirty="0" smtClean="0"/>
              <a:t>: recommendation to be given </a:t>
            </a:r>
            <a:r>
              <a:rPr lang="en-GB" sz="1200" dirty="0" smtClean="0">
                <a:sym typeface="Wingdings" pitchFamily="2" charset="2"/>
              </a:rPr>
              <a:t></a:t>
            </a:r>
            <a:r>
              <a:rPr lang="en-GB" sz="1200" dirty="0" smtClean="0"/>
              <a:t> slide of Carlo at this meeting</a:t>
            </a:r>
          </a:p>
          <a:p>
            <a:pPr lvl="1"/>
            <a:r>
              <a:rPr lang="en-GB" sz="1200" dirty="0" smtClean="0"/>
              <a:t>ZS pumping ports: more realistic  geometry leads to smaller shunt impedance.</a:t>
            </a:r>
          </a:p>
          <a:p>
            <a:pPr lvl="1"/>
            <a:r>
              <a:rPr lang="en-GB" sz="1200" dirty="0" smtClean="0"/>
              <a:t>Continuing effort of LIU-SPS to look for resonant modes in SPS that would be responsible for microwave  instabilities: extensive survey of all cavities in short straight sections maybe Jose and Fritz  found one of the culprits</a:t>
            </a:r>
          </a:p>
          <a:p>
            <a:pPr marL="457200" lvl="1" indent="0">
              <a:buNone/>
            </a:pPr>
            <a:r>
              <a:rPr lang="en-GB" sz="1200" dirty="0">
                <a:sym typeface="Wingdings" pitchFamily="2" charset="2"/>
              </a:rPr>
              <a:t>	</a:t>
            </a:r>
            <a:r>
              <a:rPr lang="en-GB" sz="1200" dirty="0" smtClean="0">
                <a:sym typeface="Wingdings" pitchFamily="2" charset="2"/>
              </a:rPr>
              <a:t>	 the bellow next to the BPMs (narrow band frequency domain simulations with HFSS)</a:t>
            </a:r>
            <a:endParaRPr lang="en-GB" sz="1200" dirty="0" smtClean="0"/>
          </a:p>
          <a:p>
            <a:pPr lvl="0"/>
            <a:r>
              <a:rPr lang="en-GB" sz="1400" dirty="0" smtClean="0"/>
              <a:t>PS</a:t>
            </a:r>
            <a:endParaRPr lang="en-GB" sz="1400" dirty="0"/>
          </a:p>
          <a:p>
            <a:pPr lvl="1"/>
            <a:r>
              <a:rPr lang="en-GB" sz="1200" b="1" dirty="0" smtClean="0">
                <a:solidFill>
                  <a:srgbClr val="FF0000"/>
                </a:solidFill>
              </a:rPr>
              <a:t>Deadline</a:t>
            </a:r>
            <a:r>
              <a:rPr lang="en-GB" sz="1200" b="1" dirty="0">
                <a:solidFill>
                  <a:srgbClr val="FF0000"/>
                </a:solidFill>
              </a:rPr>
              <a:t>: </a:t>
            </a:r>
            <a:r>
              <a:rPr lang="en-GB" sz="1200" b="1" dirty="0" smtClean="0">
                <a:solidFill>
                  <a:srgbClr val="FF0000"/>
                </a:solidFill>
              </a:rPr>
              <a:t>corrected TDR </a:t>
            </a:r>
            <a:r>
              <a:rPr lang="en-GB" sz="1200" b="1" dirty="0">
                <a:solidFill>
                  <a:srgbClr val="FF0000"/>
                </a:solidFill>
              </a:rPr>
              <a:t>chapter </a:t>
            </a:r>
            <a:r>
              <a:rPr lang="en-GB" sz="1200" b="1" dirty="0" smtClean="0">
                <a:solidFill>
                  <a:srgbClr val="FF0000"/>
                </a:solidFill>
              </a:rPr>
              <a:t>to be </a:t>
            </a:r>
            <a:r>
              <a:rPr lang="en-GB" sz="1200" b="1" dirty="0">
                <a:solidFill>
                  <a:srgbClr val="FF0000"/>
                </a:solidFill>
              </a:rPr>
              <a:t>given to </a:t>
            </a:r>
            <a:r>
              <a:rPr lang="en-GB" sz="1200" b="1" dirty="0" smtClean="0">
                <a:solidFill>
                  <a:srgbClr val="FF0000"/>
                </a:solidFill>
              </a:rPr>
              <a:t>Simone</a:t>
            </a:r>
            <a:r>
              <a:rPr lang="en-GB" sz="1200" dirty="0" smtClean="0"/>
              <a:t>.</a:t>
            </a:r>
            <a:endParaRPr lang="en-GB" sz="1200" dirty="0"/>
          </a:p>
          <a:p>
            <a:pPr lvl="0"/>
            <a:r>
              <a:rPr lang="en-GB" sz="1400" dirty="0"/>
              <a:t>PSB</a:t>
            </a:r>
          </a:p>
          <a:p>
            <a:pPr lvl="1"/>
            <a:r>
              <a:rPr lang="en-GB" sz="1200" dirty="0"/>
              <a:t>N</a:t>
            </a:r>
            <a:r>
              <a:rPr lang="en-GB" sz="1200" dirty="0" smtClean="0"/>
              <a:t>o news.</a:t>
            </a:r>
            <a:endParaRPr lang="en-GB" sz="1200" dirty="0"/>
          </a:p>
          <a:p>
            <a:pPr lvl="0"/>
            <a:r>
              <a:rPr lang="en-GB" sz="1400" dirty="0" smtClean="0"/>
              <a:t>CLIC</a:t>
            </a:r>
          </a:p>
          <a:p>
            <a:pPr lvl="1"/>
            <a:r>
              <a:rPr lang="en-GB" sz="1000" smtClean="0"/>
              <a:t>No news</a:t>
            </a:r>
            <a:endParaRPr lang="en-GB" sz="1000" smtClean="0"/>
          </a:p>
          <a:p>
            <a:pPr lvl="0"/>
            <a:r>
              <a:rPr lang="en-GB" sz="1400" dirty="0" smtClean="0"/>
              <a:t>ELENA</a:t>
            </a:r>
            <a:r>
              <a:rPr lang="en-GB" sz="1400" dirty="0"/>
              <a:t>:</a:t>
            </a:r>
          </a:p>
          <a:p>
            <a:pPr lvl="1"/>
            <a:r>
              <a:rPr lang="en-GB" sz="1200" dirty="0" smtClean="0"/>
              <a:t>Many pickup simulations by the </a:t>
            </a:r>
            <a:r>
              <a:rPr lang="en-GB" sz="1200" dirty="0" err="1" smtClean="0"/>
              <a:t>Zanninis</a:t>
            </a:r>
            <a:r>
              <a:rPr lang="en-GB" sz="1200" dirty="0" smtClean="0"/>
              <a:t>.</a:t>
            </a:r>
            <a:endParaRPr lang="en-GB" sz="1200" dirty="0"/>
          </a:p>
          <a:p>
            <a:pPr lvl="0"/>
            <a:r>
              <a:rPr lang="en-GB" sz="1400" dirty="0"/>
              <a:t>TLEP:</a:t>
            </a:r>
          </a:p>
          <a:p>
            <a:pPr lvl="1"/>
            <a:r>
              <a:rPr lang="en-GB" sz="1200" dirty="0"/>
              <a:t>i</a:t>
            </a:r>
            <a:r>
              <a:rPr lang="en-GB" sz="1200" dirty="0" smtClean="0"/>
              <a:t>mpedance of RF cavities was evaluated by a collaborator.</a:t>
            </a:r>
            <a:endParaRPr lang="en-GB" sz="900" dirty="0" smtClean="0"/>
          </a:p>
        </p:txBody>
      </p:sp>
    </p:spTree>
    <p:extLst>
      <p:ext uri="{BB962C8B-B14F-4D97-AF65-F5344CB8AC3E}">
        <p14:creationId xmlns:p14="http://schemas.microsoft.com/office/powerpoint/2010/main" val="42243457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548680"/>
            <a:ext cx="7108899" cy="53306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39752" y="6340678"/>
            <a:ext cx="2992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Example of unshielded bellow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77721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302</Words>
  <Application>Microsoft Office PowerPoint</Application>
  <PresentationFormat>On-screen Show (4:3)</PresentationFormat>
  <Paragraphs>35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CERN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Benoit Salvant</dc:creator>
  <cp:lastModifiedBy>Benoit Salvant</cp:lastModifiedBy>
  <cp:revision>20</cp:revision>
  <dcterms:created xsi:type="dcterms:W3CDTF">2013-08-07T06:46:29Z</dcterms:created>
  <dcterms:modified xsi:type="dcterms:W3CDTF">2013-08-21T10:31:42Z</dcterms:modified>
</cp:coreProperties>
</file>