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1FE2E9-EE87-4F3E-B959-C3D403C6453F}" type="datetimeFigureOut">
              <a:rPr lang="en-GB" smtClean="0"/>
              <a:t>07/08/2013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39465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1FE2E9-EE87-4F3E-B959-C3D403C6453F}" type="datetimeFigureOut">
              <a:rPr lang="en-GB" smtClean="0"/>
              <a:t>07/08/2013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14403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1FE2E9-EE87-4F3E-B959-C3D403C6453F}" type="datetimeFigureOut">
              <a:rPr lang="en-GB" smtClean="0"/>
              <a:t>07/08/2013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2312650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1FE2E9-EE87-4F3E-B959-C3D403C6453F}" type="datetimeFigureOut">
              <a:rPr lang="en-GB" smtClean="0"/>
              <a:t>07/08/2013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3480186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FE2E9-EE87-4F3E-B959-C3D403C6453F}" type="datetimeFigureOut">
              <a:rPr lang="en-GB" smtClean="0"/>
              <a:t>07/08/2013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111280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1FE2E9-EE87-4F3E-B959-C3D403C6453F}" type="datetimeFigureOut">
              <a:rPr lang="en-GB" smtClean="0"/>
              <a:t>07/08/2013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424268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1FE2E9-EE87-4F3E-B959-C3D403C6453F}" type="datetimeFigureOut">
              <a:rPr lang="en-GB" smtClean="0"/>
              <a:t>07/08/2013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22223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1FE2E9-EE87-4F3E-B959-C3D403C6453F}" type="datetimeFigureOut">
              <a:rPr lang="en-GB" smtClean="0"/>
              <a:t>07/08/2013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427959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FE2E9-EE87-4F3E-B959-C3D403C6453F}" type="datetimeFigureOut">
              <a:rPr lang="en-GB" smtClean="0"/>
              <a:t>07/08/2013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579439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FE2E9-EE87-4F3E-B959-C3D403C6453F}" type="datetimeFigureOut">
              <a:rPr lang="en-GB" smtClean="0"/>
              <a:t>07/08/2013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3559742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FE2E9-EE87-4F3E-B959-C3D403C6453F}" type="datetimeFigureOut">
              <a:rPr lang="en-GB" smtClean="0"/>
              <a:t>07/08/2013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7EB236-68DA-4B3C-8857-A12D30AF181D}" type="slidenum">
              <a:rPr lang="en-GB" smtClean="0"/>
              <a:t>‹#›</a:t>
            </a:fld>
            <a:endParaRPr lang="en-GB"/>
          </a:p>
        </p:txBody>
      </p:sp>
    </p:spTree>
    <p:extLst>
      <p:ext uri="{BB962C8B-B14F-4D97-AF65-F5344CB8AC3E}">
        <p14:creationId xmlns:p14="http://schemas.microsoft.com/office/powerpoint/2010/main" val="416009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FE2E9-EE87-4F3E-B959-C3D403C6453F}" type="datetimeFigureOut">
              <a:rPr lang="en-GB" smtClean="0"/>
              <a:t>07/08/2013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EB236-68DA-4B3C-8857-A12D30AF181D}" type="slidenum">
              <a:rPr lang="en-GB" smtClean="0"/>
              <a:t>‹#›</a:t>
            </a:fld>
            <a:endParaRPr lang="en-GB"/>
          </a:p>
        </p:txBody>
      </p:sp>
    </p:spTree>
    <p:extLst>
      <p:ext uri="{BB962C8B-B14F-4D97-AF65-F5344CB8AC3E}">
        <p14:creationId xmlns:p14="http://schemas.microsoft.com/office/powerpoint/2010/main" val="371702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8229600" cy="4525963"/>
          </a:xfrm>
        </p:spPr>
        <p:txBody>
          <a:bodyPr>
            <a:noAutofit/>
          </a:bodyPr>
          <a:lstStyle/>
          <a:p>
            <a:pPr lvl="0"/>
            <a:r>
              <a:rPr lang="en-GB" sz="1800" dirty="0"/>
              <a:t>General</a:t>
            </a:r>
          </a:p>
          <a:p>
            <a:pPr lvl="1"/>
            <a:r>
              <a:rPr lang="en-GB" sz="1400" dirty="0">
                <a:solidFill>
                  <a:srgbClr val="FF0000"/>
                </a:solidFill>
              </a:rPr>
              <a:t>mode matching for transverse impedance </a:t>
            </a:r>
            <a:r>
              <a:rPr lang="en-GB" sz="1400" dirty="0"/>
              <a:t>being compared with CST and infinitely long pipes (Nicolo)</a:t>
            </a:r>
          </a:p>
          <a:p>
            <a:pPr lvl="1"/>
            <a:r>
              <a:rPr lang="en-GB" sz="1400" dirty="0"/>
              <a:t>Carlo found a way to </a:t>
            </a:r>
            <a:r>
              <a:rPr lang="en-GB" sz="1400" dirty="0">
                <a:solidFill>
                  <a:srgbClr val="FF0000"/>
                </a:solidFill>
              </a:rPr>
              <a:t>disentangle direct space charge </a:t>
            </a:r>
            <a:r>
              <a:rPr lang="en-GB" sz="1400" dirty="0"/>
              <a:t>from CST simulations with low beta.</a:t>
            </a:r>
          </a:p>
          <a:p>
            <a:pPr lvl="1"/>
            <a:r>
              <a:rPr lang="en-GB" sz="1400" dirty="0"/>
              <a:t>Work of Berengere to </a:t>
            </a:r>
            <a:r>
              <a:rPr lang="en-GB" sz="1400" dirty="0">
                <a:solidFill>
                  <a:srgbClr val="FF0000"/>
                </a:solidFill>
              </a:rPr>
              <a:t>benchmark resonance parameters obtained from </a:t>
            </a:r>
            <a:r>
              <a:rPr lang="en-GB" sz="1400" dirty="0" err="1">
                <a:solidFill>
                  <a:srgbClr val="FF0000"/>
                </a:solidFill>
              </a:rPr>
              <a:t>eigenmode</a:t>
            </a:r>
            <a:r>
              <a:rPr lang="en-GB" sz="1400" dirty="0">
                <a:solidFill>
                  <a:srgbClr val="FF0000"/>
                </a:solidFill>
              </a:rPr>
              <a:t> and </a:t>
            </a:r>
            <a:r>
              <a:rPr lang="en-GB" sz="1400" dirty="0" err="1">
                <a:solidFill>
                  <a:srgbClr val="FF0000"/>
                </a:solidFill>
              </a:rPr>
              <a:t>wakefield</a:t>
            </a:r>
            <a:r>
              <a:rPr lang="en-GB" sz="1400" dirty="0">
                <a:solidFill>
                  <a:srgbClr val="FF0000"/>
                </a:solidFill>
              </a:rPr>
              <a:t> </a:t>
            </a:r>
            <a:r>
              <a:rPr lang="en-GB" sz="1400" dirty="0"/>
              <a:t>simulations (transverse and longitudinal).</a:t>
            </a:r>
          </a:p>
          <a:p>
            <a:pPr lvl="0"/>
            <a:r>
              <a:rPr lang="en-GB" sz="1800" dirty="0"/>
              <a:t>HL-LHC</a:t>
            </a:r>
          </a:p>
          <a:p>
            <a:pPr lvl="1"/>
            <a:r>
              <a:rPr lang="en-GB" sz="1400" b="1" dirty="0">
                <a:solidFill>
                  <a:srgbClr val="FF0000"/>
                </a:solidFill>
              </a:rPr>
              <a:t>Deadline: Beam induced heating for end of Summer</a:t>
            </a:r>
          </a:p>
          <a:p>
            <a:pPr lvl="1"/>
            <a:r>
              <a:rPr lang="en-GB" sz="1400" b="1" dirty="0">
                <a:solidFill>
                  <a:srgbClr val="FF0000"/>
                </a:solidFill>
              </a:rPr>
              <a:t>Deadline: impedance model for </a:t>
            </a:r>
            <a:r>
              <a:rPr lang="en-GB" sz="1400" b="1" dirty="0" smtClean="0">
                <a:solidFill>
                  <a:srgbClr val="FF0000"/>
                </a:solidFill>
              </a:rPr>
              <a:t>November</a:t>
            </a:r>
            <a:endParaRPr lang="en-GB" sz="1400" b="1" dirty="0">
              <a:solidFill>
                <a:srgbClr val="FF0000"/>
              </a:solidFill>
            </a:endParaRPr>
          </a:p>
        </p:txBody>
      </p:sp>
      <p:sp>
        <p:nvSpPr>
          <p:cNvPr id="4" name="TextBox 3"/>
          <p:cNvSpPr txBox="1"/>
          <p:nvPr/>
        </p:nvSpPr>
        <p:spPr>
          <a:xfrm>
            <a:off x="1403648" y="757480"/>
            <a:ext cx="6741076" cy="461665"/>
          </a:xfrm>
          <a:prstGeom prst="rect">
            <a:avLst/>
          </a:prstGeom>
          <a:noFill/>
        </p:spPr>
        <p:txBody>
          <a:bodyPr wrap="none" rtlCol="0">
            <a:spAutoFit/>
          </a:bodyPr>
          <a:lstStyle/>
          <a:p>
            <a:r>
              <a:rPr lang="en-GB" sz="2400" dirty="0" smtClean="0"/>
              <a:t>Impedance working group update 07</a:t>
            </a:r>
            <a:r>
              <a:rPr lang="en-GB" sz="2400" baseline="30000" dirty="0" smtClean="0"/>
              <a:t>th</a:t>
            </a:r>
            <a:r>
              <a:rPr lang="en-GB" sz="2400" dirty="0" smtClean="0"/>
              <a:t> August 2013</a:t>
            </a:r>
            <a:endParaRPr lang="en-GB" sz="2400" dirty="0"/>
          </a:p>
        </p:txBody>
      </p:sp>
    </p:spTree>
    <p:extLst>
      <p:ext uri="{BB962C8B-B14F-4D97-AF65-F5344CB8AC3E}">
        <p14:creationId xmlns:p14="http://schemas.microsoft.com/office/powerpoint/2010/main" val="301356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192688"/>
          </a:xfrm>
        </p:spPr>
        <p:txBody>
          <a:bodyPr>
            <a:noAutofit/>
          </a:bodyPr>
          <a:lstStyle/>
          <a:p>
            <a:pPr lvl="0"/>
            <a:r>
              <a:rPr lang="en-GB" sz="1800" dirty="0" smtClean="0"/>
              <a:t>LHC</a:t>
            </a:r>
          </a:p>
          <a:p>
            <a:pPr lvl="1"/>
            <a:r>
              <a:rPr lang="en-GB" sz="1400" dirty="0" smtClean="0">
                <a:solidFill>
                  <a:srgbClr val="FF0000"/>
                </a:solidFill>
              </a:rPr>
              <a:t>Wire measurements on new RF fingers </a:t>
            </a:r>
            <a:r>
              <a:rPr lang="en-GB" sz="1400" dirty="0" smtClean="0"/>
              <a:t>design completed by Olav and Joseph.</a:t>
            </a:r>
          </a:p>
          <a:p>
            <a:pPr lvl="1"/>
            <a:r>
              <a:rPr lang="en-GB" sz="1400" dirty="0" smtClean="0">
                <a:solidFill>
                  <a:srgbClr val="FF0000"/>
                </a:solidFill>
              </a:rPr>
              <a:t>Wire measurements on TCTP prototype </a:t>
            </a:r>
            <a:r>
              <a:rPr lang="en-GB" sz="1400" dirty="0" smtClean="0"/>
              <a:t>with Andrea, Joseph, Carlo and Patrice: it will be very hard to identify the potentially harmful transverse mode. This was also confirmed by simulations with wires. Will improve the setup and try 2 wire measurements.</a:t>
            </a:r>
          </a:p>
          <a:p>
            <a:pPr lvl="1"/>
            <a:r>
              <a:rPr lang="en-GB" sz="1400" dirty="0" smtClean="0"/>
              <a:t>Mikhail Zobov and Oscar Frasciello (INFN) (re-)computed the </a:t>
            </a:r>
            <a:r>
              <a:rPr lang="en-GB" sz="1400" dirty="0" smtClean="0">
                <a:solidFill>
                  <a:srgbClr val="FF0000"/>
                </a:solidFill>
              </a:rPr>
              <a:t>geometric impedance of the current LHC collimators </a:t>
            </a:r>
            <a:r>
              <a:rPr lang="en-GB" sz="1400" dirty="0" smtClean="0"/>
              <a:t>with very fine meshes with </a:t>
            </a:r>
            <a:r>
              <a:rPr lang="en-GB" sz="1400" dirty="0" err="1" smtClean="0"/>
              <a:t>GdfidL</a:t>
            </a:r>
            <a:r>
              <a:rPr lang="en-GB" sz="1400" dirty="0" smtClean="0"/>
              <a:t>, for simulated bunch length of 5mm and 7.5cm, enabling to find the low frequency impedance value that seems close to what Alexei obtained in the past. Transverse kick factors were also computed and compared to the resistive-wall one (both analytic formula for classic thick wall and by Nicolas using the definition + his flat chamber theory), showing that for tungsten the geometric kick factor is always larger than the resistive-wall one, while for CFC it becomes larger for half-gaps bigger than 7mm. In any case the geometric impedance of collimator seems to be rather important and underestimated in the current LHC impedance model, which goes in the right direction to explain last years’ observations on tune shifts. Work is </a:t>
            </a:r>
            <a:r>
              <a:rPr lang="en-GB" sz="1400" dirty="0" err="1" smtClean="0"/>
              <a:t>ongoing</a:t>
            </a:r>
            <a:r>
              <a:rPr lang="en-GB" sz="1400" dirty="0" smtClean="0"/>
              <a:t> to get the full geometric impedance / wake function of collimators.</a:t>
            </a:r>
          </a:p>
          <a:p>
            <a:pPr lvl="1"/>
            <a:r>
              <a:rPr lang="en-GB" sz="1400" dirty="0" smtClean="0">
                <a:solidFill>
                  <a:srgbClr val="FF0000"/>
                </a:solidFill>
              </a:rPr>
              <a:t>LTEX review for ALFA and TOTEM</a:t>
            </a:r>
            <a:r>
              <a:rPr lang="en-GB" sz="1400" dirty="0" smtClean="0"/>
              <a:t>: no showstopper identified for the consolidation and upgrade before the measurements start (wire measurements started this week by Olav for ALFA).</a:t>
            </a:r>
          </a:p>
          <a:p>
            <a:pPr lvl="1"/>
            <a:r>
              <a:rPr lang="en-GB" sz="1400" dirty="0" smtClean="0">
                <a:solidFill>
                  <a:srgbClr val="FF0000"/>
                </a:solidFill>
              </a:rPr>
              <a:t>Non-conformities in RF contacts</a:t>
            </a:r>
            <a:r>
              <a:rPr lang="en-GB" sz="1400" dirty="0" smtClean="0"/>
              <a:t>: talk foreseen at LBOC to gather related info by the end of August (deadline). Nothing seen on vac or </a:t>
            </a:r>
            <a:r>
              <a:rPr lang="en-GB" sz="1400" dirty="0" err="1" smtClean="0"/>
              <a:t>cryo</a:t>
            </a:r>
            <a:r>
              <a:rPr lang="en-GB" sz="1400" dirty="0" smtClean="0"/>
              <a:t> observables.</a:t>
            </a:r>
          </a:p>
          <a:p>
            <a:pPr lvl="1"/>
            <a:r>
              <a:rPr lang="en-GB" sz="1400" dirty="0" smtClean="0">
                <a:solidFill>
                  <a:srgbClr val="FF0000"/>
                </a:solidFill>
              </a:rPr>
              <a:t>BGV</a:t>
            </a:r>
            <a:r>
              <a:rPr lang="en-GB" sz="1400" dirty="0" smtClean="0"/>
              <a:t>: several meetings with BI and </a:t>
            </a:r>
            <a:r>
              <a:rPr lang="en-GB" sz="1400" dirty="0" err="1" smtClean="0"/>
              <a:t>LHCb</a:t>
            </a:r>
            <a:r>
              <a:rPr lang="en-GB" sz="1400" dirty="0" smtClean="0"/>
              <a:t>. The reduction in the foreseen diameter from 147 mm to 106 mm solved a lot of issues and enables to stay within a more reasonable impedance range (</a:t>
            </a:r>
            <a:r>
              <a:rPr lang="en-GB" sz="1400" dirty="0" err="1" smtClean="0"/>
              <a:t>berengere</a:t>
            </a:r>
            <a:r>
              <a:rPr lang="en-GB" sz="1400" dirty="0" smtClean="0"/>
              <a:t>).</a:t>
            </a:r>
          </a:p>
          <a:p>
            <a:pPr lvl="1"/>
            <a:r>
              <a:rPr lang="en-GB" sz="1400" dirty="0" smtClean="0">
                <a:solidFill>
                  <a:srgbClr val="FF0000"/>
                </a:solidFill>
              </a:rPr>
              <a:t>MKI</a:t>
            </a:r>
            <a:r>
              <a:rPr lang="en-GB" sz="1400" dirty="0" smtClean="0"/>
              <a:t>: MKI8D which had a very different behaviour from the others was found to have a serious manufacturing issue (90 degrees twist of the contacts from one end to the other).</a:t>
            </a:r>
          </a:p>
          <a:p>
            <a:pPr lvl="1"/>
            <a:r>
              <a:rPr lang="en-GB" sz="1400" dirty="0" smtClean="0"/>
              <a:t>ECR for the </a:t>
            </a:r>
            <a:r>
              <a:rPr lang="en-GB" sz="1400" dirty="0" smtClean="0">
                <a:solidFill>
                  <a:srgbClr val="FF0000"/>
                </a:solidFill>
              </a:rPr>
              <a:t>spare experimental chamber of ATLAS </a:t>
            </a:r>
            <a:r>
              <a:rPr lang="en-GB" sz="1400" dirty="0" smtClean="0"/>
              <a:t>in case the smaller diameter option does not work for some reason. Small impact foreseen.</a:t>
            </a:r>
          </a:p>
          <a:p>
            <a:pPr lvl="1"/>
            <a:r>
              <a:rPr lang="en-GB" sz="1400" dirty="0" smtClean="0"/>
              <a:t>Titanium/Carbon pipe ready for bench measurements.</a:t>
            </a:r>
          </a:p>
          <a:p>
            <a:pPr lvl="1"/>
            <a:r>
              <a:rPr lang="en-GB" sz="1400" dirty="0" smtClean="0">
                <a:solidFill>
                  <a:srgbClr val="FF0000"/>
                </a:solidFill>
              </a:rPr>
              <a:t>TDI</a:t>
            </a:r>
            <a:r>
              <a:rPr lang="en-GB" sz="1400" dirty="0" smtClean="0"/>
              <a:t>: a coating of 1 micron is under preparation (EN/STI and TE/VSC).</a:t>
            </a:r>
            <a:endParaRPr lang="en-GB" sz="3600" dirty="0"/>
          </a:p>
        </p:txBody>
      </p:sp>
    </p:spTree>
    <p:extLst>
      <p:ext uri="{BB962C8B-B14F-4D97-AF65-F5344CB8AC3E}">
        <p14:creationId xmlns:p14="http://schemas.microsoft.com/office/powerpoint/2010/main" val="4224345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fontScale="55000" lnSpcReduction="20000"/>
          </a:bodyPr>
          <a:lstStyle/>
          <a:p>
            <a:pPr lvl="0"/>
            <a:r>
              <a:rPr lang="en-GB" dirty="0" smtClean="0"/>
              <a:t>SPS</a:t>
            </a:r>
          </a:p>
          <a:p>
            <a:pPr lvl="1"/>
            <a:r>
              <a:rPr lang="en-GB" dirty="0" smtClean="0">
                <a:solidFill>
                  <a:srgbClr val="FF0000"/>
                </a:solidFill>
              </a:rPr>
              <a:t>High bandwidth feedback </a:t>
            </a:r>
            <a:r>
              <a:rPr lang="en-GB" dirty="0" smtClean="0"/>
              <a:t>review on July 31st: impedance of the planned options (</a:t>
            </a:r>
            <a:r>
              <a:rPr lang="en-GB" dirty="0" err="1" smtClean="0"/>
              <a:t>stripline</a:t>
            </a:r>
            <a:r>
              <a:rPr lang="en-GB" dirty="0" smtClean="0"/>
              <a:t> and </a:t>
            </a:r>
            <a:r>
              <a:rPr lang="en-GB" dirty="0" err="1" smtClean="0"/>
              <a:t>slotline</a:t>
            </a:r>
            <a:r>
              <a:rPr lang="en-GB" dirty="0" smtClean="0"/>
              <a:t>) were computed and are expected to be small compared to the rest of the machine. Paragraph will be written by Carlo for the design report (deadline).</a:t>
            </a:r>
          </a:p>
          <a:p>
            <a:pPr lvl="1"/>
            <a:r>
              <a:rPr lang="en-GB" dirty="0" err="1" smtClean="0">
                <a:solidFill>
                  <a:srgbClr val="FF0000"/>
                </a:solidFill>
              </a:rPr>
              <a:t>Wirescanner</a:t>
            </a:r>
            <a:r>
              <a:rPr lang="en-GB" dirty="0" smtClean="0"/>
              <a:t>: practical solution not found yet. Will study the coupler option before the MSWG talk foreseen for August 27.</a:t>
            </a:r>
          </a:p>
          <a:p>
            <a:pPr lvl="1"/>
            <a:r>
              <a:rPr lang="en-GB" dirty="0" smtClean="0"/>
              <a:t>Studies continue to hunt the </a:t>
            </a:r>
            <a:r>
              <a:rPr lang="en-GB" dirty="0" smtClean="0">
                <a:solidFill>
                  <a:srgbClr val="FF0000"/>
                </a:solidFill>
              </a:rPr>
              <a:t>longitudinal resonant modes</a:t>
            </a:r>
            <a:r>
              <a:rPr lang="en-GB" dirty="0" smtClean="0"/>
              <a:t> beyond 1 GHz (ZS pumping ports, BPMs, flanges, </a:t>
            </a:r>
            <a:r>
              <a:rPr lang="en-GB" dirty="0" err="1" smtClean="0"/>
              <a:t>etc</a:t>
            </a:r>
            <a:r>
              <a:rPr lang="en-GB" dirty="0" smtClean="0"/>
              <a:t>).</a:t>
            </a:r>
          </a:p>
          <a:p>
            <a:pPr lvl="1"/>
            <a:r>
              <a:rPr lang="en-GB" dirty="0" smtClean="0"/>
              <a:t>ECR to replace </a:t>
            </a:r>
            <a:r>
              <a:rPr lang="en-GB" dirty="0" smtClean="0">
                <a:solidFill>
                  <a:srgbClr val="FF0000"/>
                </a:solidFill>
              </a:rPr>
              <a:t>TPSN</a:t>
            </a:r>
            <a:r>
              <a:rPr lang="en-GB" dirty="0" smtClean="0"/>
              <a:t> with TPST in LSS2: question about impedance shielding to be solved with Bruno Balhan. </a:t>
            </a:r>
          </a:p>
          <a:p>
            <a:pPr lvl="0"/>
            <a:r>
              <a:rPr lang="en-GB" dirty="0" smtClean="0"/>
              <a:t>PS</a:t>
            </a:r>
          </a:p>
          <a:p>
            <a:pPr lvl="1"/>
            <a:r>
              <a:rPr lang="en-GB" dirty="0" smtClean="0"/>
              <a:t>Very nice effort of the “</a:t>
            </a:r>
            <a:r>
              <a:rPr lang="en-GB" dirty="0" err="1" smtClean="0"/>
              <a:t>Sapienza</a:t>
            </a:r>
            <a:r>
              <a:rPr lang="en-GB" dirty="0" smtClean="0"/>
              <a:t> gang” to produce the </a:t>
            </a:r>
            <a:r>
              <a:rPr lang="en-GB" dirty="0" smtClean="0">
                <a:solidFill>
                  <a:srgbClr val="FF0000"/>
                </a:solidFill>
              </a:rPr>
              <a:t>PS impedance model </a:t>
            </a:r>
            <a:r>
              <a:rPr lang="en-GB" dirty="0" smtClean="0"/>
              <a:t>in time for the TDR of LIU-PS. As for LHC and SPS, we miss a significant percentage compared to tune shift measurements.</a:t>
            </a:r>
          </a:p>
          <a:p>
            <a:pPr lvl="1"/>
            <a:r>
              <a:rPr lang="en-GB" b="1" dirty="0" smtClean="0">
                <a:solidFill>
                  <a:srgbClr val="FF0000"/>
                </a:solidFill>
              </a:rPr>
              <a:t>Deadline: TDR chapter written by Mauro to be completed and given to Simone by mid-August</a:t>
            </a:r>
            <a:r>
              <a:rPr lang="en-GB" dirty="0" smtClean="0"/>
              <a:t>.</a:t>
            </a:r>
          </a:p>
          <a:p>
            <a:pPr lvl="0"/>
            <a:r>
              <a:rPr lang="en-GB" dirty="0" smtClean="0"/>
              <a:t>PSB</a:t>
            </a:r>
          </a:p>
          <a:p>
            <a:pPr lvl="1"/>
            <a:r>
              <a:rPr lang="en-GB" dirty="0" smtClean="0"/>
              <a:t>Impedance model: Carlo simulated the </a:t>
            </a:r>
            <a:r>
              <a:rPr lang="en-GB" dirty="0" smtClean="0">
                <a:solidFill>
                  <a:srgbClr val="FF0000"/>
                </a:solidFill>
              </a:rPr>
              <a:t>indirect space charge </a:t>
            </a:r>
            <a:r>
              <a:rPr lang="en-GB" dirty="0" smtClean="0"/>
              <a:t>of the ring and geometric impedance of </a:t>
            </a:r>
            <a:r>
              <a:rPr lang="en-GB" dirty="0" smtClean="0">
                <a:solidFill>
                  <a:srgbClr val="FF0000"/>
                </a:solidFill>
              </a:rPr>
              <a:t>transitions</a:t>
            </a:r>
            <a:r>
              <a:rPr lang="en-GB" dirty="0" smtClean="0"/>
              <a:t> using the layout provided by Olav. Work on-going to understand the tune shift measurements of Diego at different energies.</a:t>
            </a:r>
          </a:p>
          <a:p>
            <a:pPr lvl="0"/>
            <a:r>
              <a:rPr lang="en-GB" dirty="0" smtClean="0"/>
              <a:t>ELENA:</a:t>
            </a:r>
          </a:p>
          <a:p>
            <a:pPr lvl="1"/>
            <a:r>
              <a:rPr lang="en-GB" dirty="0" err="1" smtClean="0"/>
              <a:t>Studie</a:t>
            </a:r>
            <a:r>
              <a:rPr lang="en-GB" dirty="0" smtClean="0"/>
              <a:t> for </a:t>
            </a:r>
            <a:r>
              <a:rPr lang="en-GB" dirty="0" smtClean="0">
                <a:solidFill>
                  <a:srgbClr val="FF0000"/>
                </a:solidFill>
              </a:rPr>
              <a:t>resistive wall and </a:t>
            </a:r>
            <a:r>
              <a:rPr lang="en-GB" dirty="0" err="1" smtClean="0">
                <a:solidFill>
                  <a:srgbClr val="FF0000"/>
                </a:solidFill>
              </a:rPr>
              <a:t>stripline</a:t>
            </a:r>
            <a:r>
              <a:rPr lang="en-GB" dirty="0" smtClean="0">
                <a:solidFill>
                  <a:srgbClr val="FF0000"/>
                </a:solidFill>
              </a:rPr>
              <a:t> </a:t>
            </a:r>
            <a:r>
              <a:rPr lang="en-GB" dirty="0" smtClean="0"/>
              <a:t>on-going.</a:t>
            </a:r>
          </a:p>
          <a:p>
            <a:pPr lvl="0"/>
            <a:r>
              <a:rPr lang="en-GB" dirty="0" smtClean="0"/>
              <a:t>TLEP:</a:t>
            </a:r>
          </a:p>
          <a:p>
            <a:pPr lvl="1"/>
            <a:r>
              <a:rPr lang="en-GB" dirty="0" smtClean="0"/>
              <a:t>Nicolas is “convener” for collective effects (together with Ralph Assmann and Simon White).</a:t>
            </a:r>
          </a:p>
          <a:p>
            <a:endParaRPr lang="en-GB" dirty="0"/>
          </a:p>
        </p:txBody>
      </p:sp>
    </p:spTree>
    <p:extLst>
      <p:ext uri="{BB962C8B-B14F-4D97-AF65-F5344CB8AC3E}">
        <p14:creationId xmlns:p14="http://schemas.microsoft.com/office/powerpoint/2010/main" val="3421352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719</Words>
  <Application>Microsoft Office PowerPoint</Application>
  <PresentationFormat>On-screen Show (4:3)</PresentationFormat>
  <Paragraphs>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CERN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Benoit Salvant</dc:creator>
  <cp:lastModifiedBy>Benoit Salvant</cp:lastModifiedBy>
  <cp:revision>2</cp:revision>
  <dcterms:created xsi:type="dcterms:W3CDTF">2013-08-07T06:46:29Z</dcterms:created>
  <dcterms:modified xsi:type="dcterms:W3CDTF">2013-08-07T06:53:16Z</dcterms:modified>
</cp:coreProperties>
</file>