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9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4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4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7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8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3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4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2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A5E3B-F550-5C41-9596-9CB0B90FFA09}" type="datetimeFigureOut">
              <a:rPr lang="en-US" smtClean="0"/>
              <a:t>8/7/13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8434B-7666-DA49-82A6-75461C689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2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ategoryDisplay.py?categId=502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26308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26602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cloud meetings: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20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&amp; review all together the objectives of the electron cloud studies machine by machine, according to the new/existing requests and </a:t>
            </a:r>
            <a:r>
              <a:rPr lang="en-US" dirty="0" smtClean="0"/>
              <a:t>needs</a:t>
            </a:r>
            <a:endParaRPr lang="en-US" dirty="0"/>
          </a:p>
          <a:p>
            <a:pPr lvl="1"/>
            <a:r>
              <a:rPr lang="en-US" dirty="0" smtClean="0"/>
              <a:t>Present </a:t>
            </a:r>
            <a:r>
              <a:rPr lang="en-US" dirty="0"/>
              <a:t>the work progress and </a:t>
            </a:r>
            <a:r>
              <a:rPr lang="en-US" dirty="0" smtClean="0"/>
              <a:t>follow </a:t>
            </a:r>
            <a:r>
              <a:rPr lang="en-US" dirty="0"/>
              <a:t>up </a:t>
            </a:r>
            <a:r>
              <a:rPr lang="en-US" dirty="0" smtClean="0"/>
              <a:t>on emerging issues</a:t>
            </a:r>
            <a:endParaRPr lang="en-US" dirty="0"/>
          </a:p>
          <a:p>
            <a:pPr lvl="1"/>
            <a:r>
              <a:rPr lang="en-US" dirty="0" smtClean="0"/>
              <a:t>Discuss </a:t>
            </a:r>
            <a:r>
              <a:rPr lang="en-US" dirty="0"/>
              <a:t>relevant new results as well as raise </a:t>
            </a:r>
            <a:r>
              <a:rPr lang="en-US" dirty="0" smtClean="0"/>
              <a:t>questions </a:t>
            </a:r>
            <a:r>
              <a:rPr lang="en-US" dirty="0"/>
              <a:t>of different </a:t>
            </a:r>
            <a:r>
              <a:rPr lang="en-US" dirty="0" smtClean="0"/>
              <a:t>nature</a:t>
            </a:r>
          </a:p>
          <a:p>
            <a:r>
              <a:rPr lang="en-US" dirty="0" smtClean="0"/>
              <a:t>Participation</a:t>
            </a:r>
          </a:p>
          <a:p>
            <a:pPr lvl="1"/>
            <a:r>
              <a:rPr lang="en-US" dirty="0" smtClean="0"/>
              <a:t>Normal meetings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invitation </a:t>
            </a:r>
            <a:r>
              <a:rPr lang="en-US" dirty="0" smtClean="0"/>
              <a:t>only to be-</a:t>
            </a:r>
            <a:r>
              <a:rPr lang="en-US" dirty="0" err="1" smtClean="0"/>
              <a:t>ecloud</a:t>
            </a:r>
            <a:r>
              <a:rPr lang="en-US" dirty="0" smtClean="0"/>
              <a:t>-members</a:t>
            </a:r>
          </a:p>
          <a:p>
            <a:pPr lvl="1"/>
            <a:r>
              <a:rPr lang="en-US" dirty="0" smtClean="0"/>
              <a:t>Special </a:t>
            </a:r>
            <a:r>
              <a:rPr lang="en-US" dirty="0" smtClean="0"/>
              <a:t>topics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smtClean="0"/>
              <a:t>invitation extended to additional sub-groups of people, according to the machine/project</a:t>
            </a:r>
          </a:p>
          <a:p>
            <a:pPr lvl="1"/>
            <a:r>
              <a:rPr lang="en-US" dirty="0" smtClean="0"/>
              <a:t>Style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interactive &amp; informal, </a:t>
            </a:r>
            <a:r>
              <a:rPr lang="en-US" dirty="0" smtClean="0"/>
              <a:t>presentations are mainly meant to animate discussions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336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395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Documentation:</a:t>
            </a:r>
          </a:p>
          <a:p>
            <a:pPr lvl="1"/>
            <a:r>
              <a:rPr lang="en-US" dirty="0" err="1" smtClean="0"/>
              <a:t>Indico</a:t>
            </a:r>
            <a:r>
              <a:rPr lang="en-US" dirty="0" smtClean="0"/>
              <a:t> subcategory:</a:t>
            </a:r>
          </a:p>
          <a:p>
            <a:pPr marL="457200" lvl="1" indent="0">
              <a:buNone/>
            </a:pPr>
            <a:r>
              <a:rPr lang="en-US" dirty="0" smtClean="0"/>
              <a:t>Home &gt;&gt; Projects  &gt;&gt; Electron </a:t>
            </a:r>
            <a:r>
              <a:rPr lang="en-US" dirty="0"/>
              <a:t>Cloud and Numerical Simulations  </a:t>
            </a:r>
            <a:r>
              <a:rPr lang="en-US" dirty="0" smtClean="0"/>
              <a:t>&gt;&gt; Electron </a:t>
            </a:r>
            <a:r>
              <a:rPr lang="en-US" dirty="0"/>
              <a:t>Cloud </a:t>
            </a:r>
            <a:r>
              <a:rPr lang="en-US" dirty="0" smtClean="0"/>
              <a:t>meetings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err="1" smtClean="0">
                <a:hlinkClick r:id="rId2"/>
              </a:rPr>
              <a:t>indico.cern.ch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categoryDisplay.py?categId</a:t>
            </a:r>
            <a:r>
              <a:rPr lang="en-US" dirty="0" smtClean="0">
                <a:hlinkClick r:id="rId2"/>
              </a:rPr>
              <a:t>=5020</a:t>
            </a:r>
            <a:endParaRPr lang="en-US" dirty="0"/>
          </a:p>
          <a:p>
            <a:pPr lvl="1"/>
            <a:r>
              <a:rPr lang="en-US" dirty="0" smtClean="0"/>
              <a:t>Skeleton minutes </a:t>
            </a:r>
            <a:r>
              <a:rPr lang="en-US" dirty="0" smtClean="0"/>
              <a:t>are posted </a:t>
            </a:r>
            <a:r>
              <a:rPr lang="en-US" dirty="0" smtClean="0"/>
              <a:t>on the web page after each meeting.</a:t>
            </a:r>
          </a:p>
          <a:p>
            <a:r>
              <a:rPr lang="en-US" dirty="0" smtClean="0"/>
              <a:t>Frequency &amp; location</a:t>
            </a:r>
          </a:p>
          <a:p>
            <a:pPr lvl="1"/>
            <a:r>
              <a:rPr lang="en-US" dirty="0" smtClean="0"/>
              <a:t>Aim at monthly meetings, or could be more frequent when necessary (depending on requests &amp; progress)</a:t>
            </a:r>
          </a:p>
          <a:p>
            <a:pPr lvl="1"/>
            <a:r>
              <a:rPr lang="en-US" dirty="0" smtClean="0"/>
              <a:t>Meeting duration: should not exceed two hours</a:t>
            </a:r>
          </a:p>
          <a:p>
            <a:pPr lvl="1"/>
            <a:r>
              <a:rPr lang="en-US" dirty="0" smtClean="0"/>
              <a:t>When (</a:t>
            </a:r>
            <a:r>
              <a:rPr lang="en-US" dirty="0"/>
              <a:t>H</a:t>
            </a:r>
            <a:r>
              <a:rPr lang="en-US" dirty="0" smtClean="0"/>
              <a:t>ow about Thursday afternoon at 14:00 ?)</a:t>
            </a:r>
          </a:p>
          <a:p>
            <a:pPr lvl="1"/>
            <a:r>
              <a:rPr lang="en-US" dirty="0" smtClean="0"/>
              <a:t>Where (According to room availability, 6-2-008 ?)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Electron cloud meetings: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20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meetings so far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meeting on 22 July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17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Measurements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uild up in different conditions and at different cycle times </a:t>
            </a:r>
          </a:p>
          <a:p>
            <a:pPr lvl="1"/>
            <a:r>
              <a:rPr lang="en-US" dirty="0" smtClean="0"/>
              <a:t>Horizontal instabilities</a:t>
            </a:r>
            <a:endParaRPr lang="en-US" dirty="0"/>
          </a:p>
          <a:p>
            <a:r>
              <a:rPr lang="en-US" dirty="0" smtClean="0"/>
              <a:t>Systematic comparison </a:t>
            </a:r>
            <a:r>
              <a:rPr lang="en-US" dirty="0"/>
              <a:t>between measurements and simulations</a:t>
            </a:r>
          </a:p>
          <a:p>
            <a:r>
              <a:rPr lang="en-US" dirty="0"/>
              <a:t>M</a:t>
            </a:r>
            <a:r>
              <a:rPr lang="en-US" dirty="0" smtClean="0"/>
              <a:t>itigation measures (experimental &amp; simulations)</a:t>
            </a:r>
          </a:p>
          <a:p>
            <a:pPr lvl="1"/>
            <a:r>
              <a:rPr lang="en-US" dirty="0" smtClean="0"/>
              <a:t>Double-step bunch rotation</a:t>
            </a:r>
          </a:p>
          <a:p>
            <a:pPr lvl="1"/>
            <a:r>
              <a:rPr lang="en-US" dirty="0" smtClean="0"/>
              <a:t>Reduced voltage</a:t>
            </a:r>
          </a:p>
          <a:p>
            <a:pPr lvl="1"/>
            <a:r>
              <a:rPr lang="en-US" dirty="0" smtClean="0"/>
              <a:t>Feedback system</a:t>
            </a:r>
            <a:endParaRPr lang="en-US" dirty="0"/>
          </a:p>
          <a:p>
            <a:r>
              <a:rPr lang="en-US" dirty="0" smtClean="0"/>
              <a:t>Full </a:t>
            </a:r>
            <a:r>
              <a:rPr lang="en-US" dirty="0" err="1"/>
              <a:t>characterisation</a:t>
            </a:r>
            <a:r>
              <a:rPr lang="en-US" dirty="0"/>
              <a:t> of the electron cloud in the machine (different chambers, combined function magnets)</a:t>
            </a:r>
          </a:p>
          <a:p>
            <a:r>
              <a:rPr lang="en-US" dirty="0"/>
              <a:t>I</a:t>
            </a:r>
            <a:r>
              <a:rPr lang="en-US" dirty="0" smtClean="0"/>
              <a:t>nput </a:t>
            </a:r>
            <a:r>
              <a:rPr lang="en-US" dirty="0"/>
              <a:t>for more measurement techniques to be developed and hopefully applied after LS1 (based on e-cloud monitors in magnets and/or synchrotron phase shift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Short term: Write up of the LIU-PS TDR</a:t>
            </a:r>
          </a:p>
          <a:p>
            <a:r>
              <a:rPr lang="en-US" dirty="0" smtClean="0"/>
              <a:t>Long term simulation plan: Develop a </a:t>
            </a:r>
            <a:r>
              <a:rPr lang="en-US" dirty="0" err="1" smtClean="0"/>
              <a:t>PyECLOUD</a:t>
            </a:r>
            <a:r>
              <a:rPr lang="en-US" dirty="0" smtClean="0"/>
              <a:t>-HEADTAIL combined code to study the instabilities?</a:t>
            </a:r>
          </a:p>
        </p:txBody>
      </p:sp>
    </p:spTree>
    <p:extLst>
      <p:ext uri="{BB962C8B-B14F-4D97-AF65-F5344CB8AC3E}">
        <p14:creationId xmlns:p14="http://schemas.microsoft.com/office/powerpoint/2010/main" val="2384323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meetings so far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meeting on 22 July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3642"/>
            <a:ext cx="8229600" cy="385689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https://indico.cern.ch/conferenceDisplay.py?confId=</a:t>
            </a:r>
            <a:r>
              <a:rPr lang="en-US" dirty="0" smtClean="0">
                <a:hlinkClick r:id="rId2"/>
              </a:rPr>
              <a:t>263082</a:t>
            </a:r>
            <a:endParaRPr lang="en-US" dirty="0"/>
          </a:p>
          <a:p>
            <a:r>
              <a:rPr lang="en-US" dirty="0" smtClean="0"/>
              <a:t>General introduction</a:t>
            </a:r>
          </a:p>
          <a:p>
            <a:r>
              <a:rPr lang="en-US" dirty="0" smtClean="0"/>
              <a:t>Review of the vacuum observations in the LHC by Octavio</a:t>
            </a:r>
            <a:endParaRPr lang="en-US" dirty="0"/>
          </a:p>
          <a:p>
            <a:pPr lvl="1"/>
            <a:r>
              <a:rPr lang="en-US" dirty="0" smtClean="0"/>
              <a:t>Check of several vacuum gauges for both 50 ns and 25 ns operation</a:t>
            </a:r>
          </a:p>
          <a:p>
            <a:pPr lvl="1"/>
            <a:r>
              <a:rPr lang="en-US" dirty="0" smtClean="0"/>
              <a:t>Simulation study to assess thresholds as a function of intensity for the 50 ns beams</a:t>
            </a:r>
            <a:endParaRPr lang="en-US" dirty="0" smtClean="0"/>
          </a:p>
          <a:p>
            <a:pPr lvl="1"/>
            <a:r>
              <a:rPr lang="en-US" dirty="0" smtClean="0"/>
              <a:t>Efficiency of scrubbing on vacuum</a:t>
            </a:r>
            <a:endParaRPr lang="en-US" dirty="0" smtClean="0"/>
          </a:p>
          <a:p>
            <a:pPr lvl="1"/>
            <a:r>
              <a:rPr lang="en-US" dirty="0" smtClean="0"/>
              <a:t>Behavior of pressure rise in the different beam processes (injection, ramp, top energy)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27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meetings so far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meeting on 05 August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3642"/>
            <a:ext cx="8229600" cy="40427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https://indico.cern.ch/conferenceDisplay.py?confId=</a:t>
            </a:r>
            <a:r>
              <a:rPr lang="en-US" dirty="0" smtClean="0">
                <a:hlinkClick r:id="rId2"/>
              </a:rPr>
              <a:t>266026</a:t>
            </a:r>
            <a:endParaRPr lang="en-US" dirty="0" smtClean="0"/>
          </a:p>
          <a:p>
            <a:r>
              <a:rPr lang="en-US" dirty="0" smtClean="0"/>
              <a:t>Comments and follow ups from previous meeting</a:t>
            </a:r>
          </a:p>
          <a:p>
            <a:r>
              <a:rPr lang="en-US" dirty="0" smtClean="0"/>
              <a:t>PS simulations by Sergio</a:t>
            </a:r>
            <a:endParaRPr lang="en-US" dirty="0"/>
          </a:p>
          <a:p>
            <a:pPr lvl="1"/>
            <a:r>
              <a:rPr lang="en-US" dirty="0" smtClean="0"/>
              <a:t>Survey different PS chambers and magnetic field configurations (main magnets)</a:t>
            </a:r>
          </a:p>
          <a:p>
            <a:pPr lvl="1"/>
            <a:r>
              <a:rPr lang="en-US" dirty="0" smtClean="0"/>
              <a:t>Simulation results as a function of bunch intensity (1 – 2.6 x 10</a:t>
            </a:r>
            <a:r>
              <a:rPr lang="en-US" baseline="30000" dirty="0" smtClean="0"/>
              <a:t>11</a:t>
            </a:r>
            <a:r>
              <a:rPr lang="en-US" dirty="0" smtClean="0"/>
              <a:t> ppb) and bunch length ( 4 – 16 ns) </a:t>
            </a:r>
            <a:endParaRPr lang="en-US" dirty="0" smtClean="0"/>
          </a:p>
          <a:p>
            <a:pPr lvl="1"/>
            <a:r>
              <a:rPr lang="en-US" dirty="0" smtClean="0"/>
              <a:t>Determination of buildup thresholds (and comparison with drift sections)</a:t>
            </a:r>
            <a:endParaRPr lang="en-US" dirty="0" smtClean="0"/>
          </a:p>
          <a:p>
            <a:pPr lvl="1"/>
            <a:r>
              <a:rPr lang="en-US" dirty="0" smtClean="0"/>
              <a:t>Estimation of energy loss and stable phase shift (~1 degree for SEY=1.6)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2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Two meetings so far</a:t>
            </a:r>
            <a:br>
              <a:rPr lang="en-US" sz="3400" dirty="0" smtClean="0"/>
            </a:br>
            <a:r>
              <a:rPr lang="en-US" sz="3400" dirty="0" smtClean="0"/>
              <a:t>3</a:t>
            </a:r>
            <a:r>
              <a:rPr lang="en-US" sz="3400" baseline="30000" dirty="0" smtClean="0"/>
              <a:t>rd</a:t>
            </a:r>
            <a:r>
              <a:rPr lang="en-US" sz="3400" dirty="0" smtClean="0"/>
              <a:t> meeting foreseen on 09 September 2013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3642"/>
            <a:ext cx="8229600" cy="404277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Comments and follow ups from previous meeting</a:t>
            </a:r>
          </a:p>
          <a:p>
            <a:r>
              <a:rPr lang="en-US" dirty="0" smtClean="0"/>
              <a:t>Triplet simulations by Gianni</a:t>
            </a:r>
            <a:endParaRPr lang="en-US" dirty="0"/>
          </a:p>
          <a:p>
            <a:pPr lvl="1"/>
            <a:r>
              <a:rPr lang="en-US" dirty="0" err="1" smtClean="0"/>
              <a:t>PyECLOUD</a:t>
            </a:r>
            <a:r>
              <a:rPr lang="en-US" dirty="0" smtClean="0"/>
              <a:t> upgrade to deal with triplets (not centered beams with hybri</a:t>
            </a:r>
            <a:r>
              <a:rPr lang="en-US" dirty="0" smtClean="0"/>
              <a:t>d bunch spacing configurations)</a:t>
            </a:r>
            <a:endParaRPr lang="en-US" dirty="0" smtClean="0"/>
          </a:p>
          <a:p>
            <a:pPr lvl="1"/>
            <a:r>
              <a:rPr lang="en-US" dirty="0" smtClean="0"/>
              <a:t>Determination of buildup thresholds  for 25 and 50 ns beams and comparison with heat load data</a:t>
            </a:r>
            <a:endParaRPr lang="en-US" dirty="0" smtClean="0"/>
          </a:p>
          <a:p>
            <a:pPr lvl="1"/>
            <a:r>
              <a:rPr lang="en-US" dirty="0" smtClean="0"/>
              <a:t>Estimation of the SEY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41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535</Words>
  <Application>Microsoft Macintosh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Electron cloud meetings: Structure</vt:lpstr>
      <vt:lpstr>PowerPoint Presentation</vt:lpstr>
      <vt:lpstr>Two meetings so far 1st meeting on 22 July 2013</vt:lpstr>
      <vt:lpstr>Two meetings so far 1st meeting on 22 July 2013</vt:lpstr>
      <vt:lpstr>Two meetings so far 2nd meeting on 05 August 2013</vt:lpstr>
      <vt:lpstr>Two meetings so far 3rd meeting foreseen on 09 September 2013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meetings</dc:title>
  <dc:creator>Giovanni Rumolo</dc:creator>
  <cp:lastModifiedBy>Giovanni Rumolo</cp:lastModifiedBy>
  <cp:revision>29</cp:revision>
  <dcterms:created xsi:type="dcterms:W3CDTF">2013-07-22T06:40:43Z</dcterms:created>
  <dcterms:modified xsi:type="dcterms:W3CDTF">2013-08-07T06:37:52Z</dcterms:modified>
</cp:coreProperties>
</file>