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2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84" r:id="rId22"/>
    <p:sldId id="285" r:id="rId23"/>
    <p:sldId id="283" r:id="rId24"/>
    <p:sldId id="276" r:id="rId25"/>
    <p:sldId id="277" r:id="rId26"/>
    <p:sldId id="278" r:id="rId27"/>
    <p:sldId id="281" r:id="rId28"/>
    <p:sldId id="279" r:id="rId29"/>
    <p:sldId id="280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875" autoAdjust="0"/>
  </p:normalViewPr>
  <p:slideViewPr>
    <p:cSldViewPr snapToGrid="0" snapToObjects="1">
      <p:cViewPr>
        <p:scale>
          <a:sx n="103" d="100"/>
          <a:sy n="103" d="100"/>
        </p:scale>
        <p:origin x="-570" y="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86665-762F-C74E-A5D6-3E5EB3ED6E0E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F668C-FB3C-434B-9F1B-F745C092B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83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86665-762F-C74E-A5D6-3E5EB3ED6E0E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F668C-FB3C-434B-9F1B-F745C092B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11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86665-762F-C74E-A5D6-3E5EB3ED6E0E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F668C-FB3C-434B-9F1B-F745C092B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06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86665-762F-C74E-A5D6-3E5EB3ED6E0E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F668C-FB3C-434B-9F1B-F745C092B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78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86665-762F-C74E-A5D6-3E5EB3ED6E0E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F668C-FB3C-434B-9F1B-F745C092B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14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86665-762F-C74E-A5D6-3E5EB3ED6E0E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F668C-FB3C-434B-9F1B-F745C092B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574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86665-762F-C74E-A5D6-3E5EB3ED6E0E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F668C-FB3C-434B-9F1B-F745C092B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31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86665-762F-C74E-A5D6-3E5EB3ED6E0E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F668C-FB3C-434B-9F1B-F745C092B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70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86665-762F-C74E-A5D6-3E5EB3ED6E0E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F668C-FB3C-434B-9F1B-F745C092B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13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86665-762F-C74E-A5D6-3E5EB3ED6E0E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F668C-FB3C-434B-9F1B-F745C092B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76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86665-762F-C74E-A5D6-3E5EB3ED6E0E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F668C-FB3C-434B-9F1B-F745C092B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39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86665-762F-C74E-A5D6-3E5EB3ED6E0E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F668C-FB3C-434B-9F1B-F745C092B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66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b-mgt-md-users.web.cern.ch/ab-mgt-md-users/2012/index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38.png"/><Relationship Id="rId4" Type="http://schemas.openxmlformats.org/officeDocument/2006/relationships/image" Target="../media/image3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avi"/><Relationship Id="rId7" Type="http://schemas.openxmlformats.org/officeDocument/2006/relationships/image" Target="../media/image9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02667" y="2057400"/>
            <a:ext cx="8701471" cy="13447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Bookman Old Style"/>
                <a:cs typeface="Bookman Old Style"/>
              </a:rPr>
              <a:t>Overview on the collective effects studied in 2013 MDs in the LHC injectors</a:t>
            </a:r>
            <a:endParaRPr lang="en-US" sz="4000" b="1" dirty="0">
              <a:latin typeface="Bookman Old Style"/>
              <a:cs typeface="Bookman Old Style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02667" y="3733800"/>
            <a:ext cx="8701471" cy="944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Giovanni Rumolo</a:t>
            </a:r>
            <a:endParaRPr lang="en-US" sz="800" dirty="0" smtClean="0"/>
          </a:p>
          <a:p>
            <a:endParaRPr lang="en-US" sz="800" dirty="0" smtClean="0"/>
          </a:p>
          <a:p>
            <a:r>
              <a:rPr lang="en-US" sz="1800" dirty="0"/>
              <a:t>o</a:t>
            </a:r>
            <a:r>
              <a:rPr lang="en-US" sz="1800" dirty="0" smtClean="0"/>
              <a:t>n behalf of all MD users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856" y="6512578"/>
            <a:ext cx="6906003" cy="31748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Giovanni Rumolo, ICE meeting, 26 June 2013, CERN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26000"/>
          </a:blip>
          <a:stretch>
            <a:fillRect/>
          </a:stretch>
        </p:blipFill>
        <p:spPr>
          <a:xfrm>
            <a:off x="176372" y="389625"/>
            <a:ext cx="8843158" cy="10799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2586" y="1139997"/>
            <a:ext cx="5714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3"/>
              </a:rPr>
              <a:t>https://</a:t>
            </a:r>
            <a:r>
              <a:rPr lang="en-US" sz="1400" dirty="0" err="1" smtClean="0">
                <a:hlinkClick r:id="rId3"/>
              </a:rPr>
              <a:t>ab</a:t>
            </a:r>
            <a:r>
              <a:rPr lang="en-US" sz="1400" dirty="0" smtClean="0">
                <a:hlinkClick r:id="rId3"/>
              </a:rPr>
              <a:t>-</a:t>
            </a:r>
            <a:r>
              <a:rPr lang="en-US" sz="1400" dirty="0" err="1" smtClean="0">
                <a:hlinkClick r:id="rId3"/>
              </a:rPr>
              <a:t>mgt</a:t>
            </a:r>
            <a:r>
              <a:rPr lang="en-US" sz="1400" dirty="0" smtClean="0">
                <a:hlinkClick r:id="rId3"/>
              </a:rPr>
              <a:t>-md-</a:t>
            </a:r>
            <a:r>
              <a:rPr lang="en-US" sz="1400" dirty="0" err="1" smtClean="0">
                <a:hlinkClick r:id="rId3"/>
              </a:rPr>
              <a:t>users.web.cern.ch</a:t>
            </a:r>
            <a:r>
              <a:rPr lang="en-US" sz="1400" dirty="0" smtClean="0">
                <a:hlinkClick r:id="rId3"/>
              </a:rPr>
              <a:t>/</a:t>
            </a:r>
            <a:r>
              <a:rPr lang="en-US" sz="1400" dirty="0" err="1" smtClean="0">
                <a:hlinkClick r:id="rId3"/>
              </a:rPr>
              <a:t>ab</a:t>
            </a:r>
            <a:r>
              <a:rPr lang="en-US" sz="1400" dirty="0" smtClean="0">
                <a:hlinkClick r:id="rId3"/>
              </a:rPr>
              <a:t>-</a:t>
            </a:r>
            <a:r>
              <a:rPr lang="en-US" sz="1400" dirty="0" err="1" smtClean="0">
                <a:hlinkClick r:id="rId3"/>
              </a:rPr>
              <a:t>mgt</a:t>
            </a:r>
            <a:r>
              <a:rPr lang="en-US" sz="1400" dirty="0" smtClean="0">
                <a:hlinkClick r:id="rId3"/>
              </a:rPr>
              <a:t>-md-users/2012/</a:t>
            </a:r>
            <a:r>
              <a:rPr lang="en-US" sz="1400" dirty="0" err="1" smtClean="0">
                <a:hlinkClick r:id="rId3"/>
              </a:rPr>
              <a:t>index.html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2239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1169041" y="521822"/>
            <a:ext cx="7325561" cy="562539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06704" y="521822"/>
            <a:ext cx="7304864" cy="7476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</a:t>
            </a:r>
            <a:r>
              <a:rPr lang="en-US" sz="3900" b="1" dirty="0" smtClean="0"/>
              <a:t>Transverse feedback system</a:t>
            </a:r>
            <a:br>
              <a:rPr lang="en-US" sz="3900" b="1" dirty="0" smtClean="0"/>
            </a:br>
            <a:r>
              <a:rPr lang="en-US" sz="3900" b="1" dirty="0" smtClean="0"/>
              <a:t>(electron cloud instability at 26 </a:t>
            </a:r>
            <a:r>
              <a:rPr lang="en-US" sz="3900" b="1" dirty="0" err="1" smtClean="0"/>
              <a:t>GeV</a:t>
            </a:r>
            <a:r>
              <a:rPr lang="en-US" sz="3900" b="1" dirty="0" smtClean="0"/>
              <a:t>/c)</a:t>
            </a:r>
            <a:endParaRPr lang="en-US" sz="39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6303" y="110961"/>
            <a:ext cx="1097341" cy="57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/>
              <a:t>PS</a:t>
            </a:r>
            <a:endParaRPr lang="en-US" sz="35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9992" y="6458635"/>
            <a:ext cx="3805807" cy="338554"/>
          </a:xfrm>
          <a:prstGeom prst="rect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G. </a:t>
            </a:r>
            <a:r>
              <a:rPr lang="en-US" sz="1600" dirty="0" err="1" smtClean="0">
                <a:solidFill>
                  <a:srgbClr val="FFFFFF"/>
                </a:solidFill>
              </a:rPr>
              <a:t>Sterbini</a:t>
            </a:r>
            <a:r>
              <a:rPr lang="en-US" sz="1600" dirty="0" smtClean="0">
                <a:solidFill>
                  <a:srgbClr val="FFFFFF"/>
                </a:solidFill>
              </a:rPr>
              <a:t>, A. Blas, G. </a:t>
            </a:r>
            <a:r>
              <a:rPr lang="en-US" sz="1600" dirty="0" err="1" smtClean="0">
                <a:solidFill>
                  <a:srgbClr val="FFFFFF"/>
                </a:solidFill>
              </a:rPr>
              <a:t>Iadarola</a:t>
            </a:r>
            <a:r>
              <a:rPr lang="en-US" sz="1600" dirty="0" smtClean="0">
                <a:solidFill>
                  <a:srgbClr val="FFFFFF"/>
                </a:solidFill>
              </a:rPr>
              <a:t>, et al.</a:t>
            </a:r>
            <a:endParaRPr lang="en-US" sz="1600" dirty="0">
              <a:solidFill>
                <a:srgbClr val="FFFFFF"/>
              </a:solidFill>
            </a:endParaRPr>
          </a:p>
        </p:txBody>
      </p:sp>
      <p:grpSp>
        <p:nvGrpSpPr>
          <p:cNvPr id="18" name="Group 1"/>
          <p:cNvGrpSpPr/>
          <p:nvPr/>
        </p:nvGrpSpPr>
        <p:grpSpPr>
          <a:xfrm>
            <a:off x="2754781" y="1430352"/>
            <a:ext cx="6208908" cy="4931406"/>
            <a:chOff x="617371" y="720840"/>
            <a:chExt cx="7707611" cy="6120051"/>
          </a:xfrm>
        </p:grpSpPr>
        <p:pic>
          <p:nvPicPr>
            <p:cNvPr id="19" name="Content Placeholder 5" descr="instability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3" r="6342" b="799"/>
            <a:stretch/>
          </p:blipFill>
          <p:spPr>
            <a:xfrm>
              <a:off x="617371" y="720840"/>
              <a:ext cx="7707611" cy="6120051"/>
            </a:xfrm>
            <a:prstGeom prst="rect">
              <a:avLst/>
            </a:prstGeom>
          </p:spPr>
        </p:pic>
        <p:sp>
          <p:nvSpPr>
            <p:cNvPr id="20" name="Striped Right Arrow 5"/>
            <p:cNvSpPr/>
            <p:nvPr/>
          </p:nvSpPr>
          <p:spPr>
            <a:xfrm>
              <a:off x="5628837" y="3661414"/>
              <a:ext cx="663562" cy="114419"/>
            </a:xfrm>
            <a:prstGeom prst="strip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6"/>
            <p:cNvSpPr txBox="1"/>
            <p:nvPr/>
          </p:nvSpPr>
          <p:spPr>
            <a:xfrm>
              <a:off x="5611887" y="3255234"/>
              <a:ext cx="854080" cy="420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10 ms</a:t>
              </a:r>
              <a:endParaRPr lang="en-US" sz="1600" b="1" dirty="0"/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711" y="5057470"/>
            <a:ext cx="2302568" cy="172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040" y="3294456"/>
            <a:ext cx="2302570" cy="17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370" y="1528385"/>
            <a:ext cx="2302570" cy="17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0579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1169041" y="521822"/>
            <a:ext cx="7325561" cy="562539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06704" y="521822"/>
            <a:ext cx="7304864" cy="7476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</a:t>
            </a:r>
            <a:r>
              <a:rPr lang="en-US" sz="3900" b="1" dirty="0" smtClean="0"/>
              <a:t>Transverse feedback system</a:t>
            </a:r>
            <a:br>
              <a:rPr lang="en-US" sz="3900" b="1" dirty="0" smtClean="0"/>
            </a:br>
            <a:r>
              <a:rPr lang="en-US" sz="3900" b="1" dirty="0" smtClean="0"/>
              <a:t>(transition instability)</a:t>
            </a:r>
            <a:endParaRPr lang="en-US" sz="39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6303" y="110961"/>
            <a:ext cx="1097341" cy="57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/>
              <a:t>PS</a:t>
            </a:r>
            <a:endParaRPr lang="en-US" sz="35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9992" y="6458635"/>
            <a:ext cx="3805807" cy="338554"/>
          </a:xfrm>
          <a:prstGeom prst="rect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G. </a:t>
            </a:r>
            <a:r>
              <a:rPr lang="en-US" sz="1600" dirty="0" err="1" smtClean="0">
                <a:solidFill>
                  <a:srgbClr val="FFFFFF"/>
                </a:solidFill>
              </a:rPr>
              <a:t>Sterbini</a:t>
            </a:r>
            <a:r>
              <a:rPr lang="en-US" sz="1600" dirty="0" smtClean="0">
                <a:solidFill>
                  <a:srgbClr val="FFFFFF"/>
                </a:solidFill>
              </a:rPr>
              <a:t>, A. Blas, et al.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14" name="Picture 13" descr="spectrogra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147489"/>
            <a:ext cx="3987692" cy="216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0636" y="1776430"/>
            <a:ext cx="372778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While doing SPS MDs with single bunch, a very fast single bunch transition instability for intensity above 45e10 ppb and 0.25-0.3 </a:t>
            </a:r>
            <a:r>
              <a:rPr lang="en-US" dirty="0" err="1" smtClean="0"/>
              <a:t>eVs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00"/>
                </a:solidFill>
              </a:rPr>
              <a:t>was observed.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It was attempted to set up the TFB to cure the instability. 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Lucida Grande"/>
              <a:buChar char="→"/>
            </a:pPr>
            <a:r>
              <a:rPr lang="en-US" dirty="0" smtClean="0">
                <a:solidFill>
                  <a:srgbClr val="FF0000"/>
                </a:solidFill>
              </a:rPr>
              <a:t>The TFB did not have any effect.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From the spectrogram it is possible to see that this instability is beyond the BW of the system. </a:t>
            </a:r>
          </a:p>
        </p:txBody>
      </p:sp>
      <p:pic>
        <p:nvPicPr>
          <p:cNvPr id="2" name="Picture 1" descr="Losses-transi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773" y="1613215"/>
            <a:ext cx="4648632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7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1169041" y="521822"/>
            <a:ext cx="7325561" cy="562539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6224" y="521822"/>
            <a:ext cx="7304864" cy="7476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</a:t>
            </a:r>
            <a:r>
              <a:rPr lang="en-US" sz="3900" b="1" dirty="0" smtClean="0"/>
              <a:t>Longitudinal coupled bunch instabilities and feedback</a:t>
            </a:r>
            <a:endParaRPr lang="en-US" sz="39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6303" y="110961"/>
            <a:ext cx="1097341" cy="57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/>
              <a:t>PS</a:t>
            </a:r>
            <a:endParaRPr lang="en-US" sz="3500" b="1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304800" y="1828800"/>
            <a:ext cx="7222435" cy="3886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63600">
              <a:buFont typeface="+mj-lt"/>
              <a:buAutoNum type="arabicPeriod"/>
            </a:pPr>
            <a:r>
              <a:rPr lang="en-US" sz="2000" dirty="0" smtClean="0">
                <a:solidFill>
                  <a:schemeClr val="tx1"/>
                </a:solidFill>
              </a:rPr>
              <a:t>Excitation and damping of coupled-bunch modes</a:t>
            </a:r>
          </a:p>
          <a:p>
            <a:pPr marL="892800" lvl="1" indent="-360000">
              <a:buFont typeface="Lucida Grande"/>
              <a:buChar char="→"/>
            </a:pPr>
            <a:r>
              <a:rPr lang="en-US" dirty="0" smtClean="0"/>
              <a:t>Spare 10 MHz cavity C10-11 could be used as kicker                  cavity for the feedback (no high intensity beams to LHC                      in 2013), tuned to the mode to be damped</a:t>
            </a:r>
          </a:p>
          <a:p>
            <a:pPr marL="892800" lvl="1" indent="-360000">
              <a:buFont typeface="Lucida Grande"/>
              <a:buChar char="→"/>
            </a:pPr>
            <a:r>
              <a:rPr lang="en-US" dirty="0" smtClean="0"/>
              <a:t>Mode scans (excite modes individually and measure            spectra)</a:t>
            </a:r>
          </a:p>
          <a:p>
            <a:pPr marL="892800" lvl="1" indent="-360000">
              <a:buFont typeface="Lucida Grande"/>
              <a:buChar char="→"/>
            </a:pPr>
            <a:r>
              <a:rPr lang="en-US" dirty="0" smtClean="0"/>
              <a:t>Damping time vs. kicker (voltage) strength</a:t>
            </a:r>
          </a:p>
          <a:p>
            <a:pPr marL="892800" lvl="1" indent="-358775">
              <a:buFont typeface="Lucida Grande"/>
              <a:buChar char="→"/>
            </a:pPr>
            <a:r>
              <a:rPr lang="en-US" dirty="0" smtClean="0"/>
              <a:t>Damping times versus longitudinal </a:t>
            </a:r>
            <a:r>
              <a:rPr lang="en-US" dirty="0" err="1" smtClean="0"/>
              <a:t>emittance</a:t>
            </a:r>
            <a:r>
              <a:rPr lang="en-US" dirty="0" smtClean="0"/>
              <a:t>, intensity and feedback gain</a:t>
            </a:r>
          </a:p>
          <a:p>
            <a:pPr marL="892800" lvl="1" indent="-358775">
              <a:buFont typeface="Lucida Grande"/>
              <a:buChar char="→"/>
            </a:pPr>
            <a:r>
              <a:rPr lang="en-US" dirty="0" smtClean="0"/>
              <a:t>Damping times for modes around h = 19 and 20 along the cycle</a:t>
            </a:r>
          </a:p>
          <a:p>
            <a:pPr marL="457200" indent="-363600"/>
            <a:endParaRPr lang="en-US" sz="2000" dirty="0" smtClean="0">
              <a:solidFill>
                <a:srgbClr val="000000"/>
              </a:solidFill>
            </a:endParaRPr>
          </a:p>
          <a:p>
            <a:pPr marL="550800" indent="-457200">
              <a:buFont typeface="+mj-lt"/>
              <a:buAutoNum type="arabicPeriod" startAt="2"/>
            </a:pPr>
            <a:r>
              <a:rPr lang="en-US" sz="2000" dirty="0" smtClean="0">
                <a:solidFill>
                  <a:srgbClr val="000000"/>
                </a:solidFill>
              </a:rPr>
              <a:t>Goal was to extract relevant voltage requirement and estimate performance of new longitudinal damper with wide-band kicker cavity (installed during LS1)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0" y="6458635"/>
            <a:ext cx="1447799" cy="338554"/>
          </a:xfrm>
          <a:prstGeom prst="rect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H. </a:t>
            </a:r>
            <a:r>
              <a:rPr lang="en-US" sz="1600" dirty="0" err="1" smtClean="0">
                <a:solidFill>
                  <a:srgbClr val="FFFFFF"/>
                </a:solidFill>
              </a:rPr>
              <a:t>Damerau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363" y="838200"/>
            <a:ext cx="270563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0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1169041" y="521822"/>
            <a:ext cx="7325561" cy="562539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6224" y="521822"/>
            <a:ext cx="7304864" cy="7476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</a:t>
            </a:r>
            <a:r>
              <a:rPr lang="en-US" sz="3900" b="1" dirty="0" smtClean="0"/>
              <a:t>E-cloud measurements</a:t>
            </a:r>
            <a:endParaRPr lang="en-US" sz="39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6303" y="110961"/>
            <a:ext cx="1097341" cy="57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/>
              <a:t>PS</a:t>
            </a:r>
            <a:endParaRPr lang="en-US" sz="3500" b="1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904993" y="1628800"/>
            <a:ext cx="7269568" cy="3886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636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</a:rPr>
              <a:t>Study on e-cloud formation BEFORE bunch rotation (last splitting + adiabatic shortening):</a:t>
            </a:r>
          </a:p>
          <a:p>
            <a:pPr marL="892800" lvl="1" indent="-360000">
              <a:buFont typeface="Lucida Grande"/>
              <a:buChar char="→"/>
            </a:pPr>
            <a:r>
              <a:rPr lang="en-US" sz="2000" dirty="0" smtClean="0">
                <a:solidFill>
                  <a:srgbClr val="000000"/>
                </a:solidFill>
              </a:rPr>
              <a:t>Found to be the main contribution to the measured pressure rise in drift section</a:t>
            </a:r>
          </a:p>
          <a:p>
            <a:pPr marL="892800" lvl="1" indent="-360000">
              <a:buFont typeface="Lucida Grande"/>
              <a:buChar char="→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607950" indent="-51435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</a:rPr>
              <a:t>Tested possible mitigation strategies (for different intensities):</a:t>
            </a:r>
          </a:p>
          <a:p>
            <a:pPr marL="892800" lvl="1" indent="-360000">
              <a:buFont typeface="Lucida Grande"/>
              <a:buChar char="→"/>
            </a:pPr>
            <a:r>
              <a:rPr lang="en-US" dirty="0" smtClean="0"/>
              <a:t>Lower RF voltage during splitting</a:t>
            </a:r>
          </a:p>
          <a:p>
            <a:pPr marL="892800" lvl="1" indent="-360000">
              <a:buFont typeface="Lucida Grande"/>
              <a:buChar char="→"/>
            </a:pPr>
            <a:r>
              <a:rPr lang="en-US" dirty="0" smtClean="0"/>
              <a:t>Double bunch rotation</a:t>
            </a:r>
          </a:p>
          <a:p>
            <a:pPr marL="892800" lvl="1" indent="-360000">
              <a:buFont typeface="Lucida Grande"/>
              <a:buChar char="→"/>
            </a:pPr>
            <a:r>
              <a:rPr lang="en-US" dirty="0" smtClean="0"/>
              <a:t>Shorter trains (60b. or 48.b)</a:t>
            </a:r>
          </a:p>
          <a:p>
            <a:pPr marL="892800" lvl="1" indent="-360000">
              <a:buFont typeface="Lucida Grande"/>
              <a:buChar char="→"/>
            </a:pPr>
            <a:endParaRPr lang="en-US" dirty="0" smtClean="0"/>
          </a:p>
          <a:p>
            <a:pPr marL="607950" indent="-51435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</a:rPr>
              <a:t>No e-cloud before bunch rotation observed with 50 ns beams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2120" y="6458635"/>
            <a:ext cx="2653679" cy="338554"/>
          </a:xfrm>
          <a:prstGeom prst="rect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H. </a:t>
            </a:r>
            <a:r>
              <a:rPr lang="en-US" sz="1600" dirty="0" err="1" smtClean="0">
                <a:solidFill>
                  <a:srgbClr val="FFFFFF"/>
                </a:solidFill>
              </a:rPr>
              <a:t>Damerau</a:t>
            </a:r>
            <a:r>
              <a:rPr lang="en-US" sz="1600" dirty="0" smtClean="0">
                <a:solidFill>
                  <a:srgbClr val="FFFFFF"/>
                </a:solidFill>
              </a:rPr>
              <a:t>, G. </a:t>
            </a:r>
            <a:r>
              <a:rPr lang="en-US" sz="1600" dirty="0" err="1" smtClean="0">
                <a:solidFill>
                  <a:srgbClr val="FFFFFF"/>
                </a:solidFill>
              </a:rPr>
              <a:t>Iadarola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45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1169041" y="521822"/>
            <a:ext cx="7325561" cy="562539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6224" y="275242"/>
            <a:ext cx="7304864" cy="7476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</a:t>
            </a:r>
            <a:r>
              <a:rPr lang="en-US" sz="3900" b="1" dirty="0" smtClean="0"/>
              <a:t>E-cloud measurements</a:t>
            </a:r>
            <a:endParaRPr lang="en-US" sz="39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6303" y="110961"/>
            <a:ext cx="1097341" cy="57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/>
              <a:t>PS</a:t>
            </a:r>
            <a:endParaRPr lang="en-US" sz="35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652120" y="6458635"/>
            <a:ext cx="2653679" cy="338554"/>
          </a:xfrm>
          <a:prstGeom prst="rect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H. </a:t>
            </a:r>
            <a:r>
              <a:rPr lang="en-US" sz="1600" dirty="0" err="1" smtClean="0">
                <a:solidFill>
                  <a:srgbClr val="FFFFFF"/>
                </a:solidFill>
              </a:rPr>
              <a:t>Damerau</a:t>
            </a:r>
            <a:r>
              <a:rPr lang="en-US" sz="1600" dirty="0" smtClean="0">
                <a:solidFill>
                  <a:srgbClr val="FFFFFF"/>
                </a:solidFill>
              </a:rPr>
              <a:t>, G. </a:t>
            </a:r>
            <a:r>
              <a:rPr lang="en-US" sz="1600" dirty="0" err="1" smtClean="0">
                <a:solidFill>
                  <a:srgbClr val="FFFFFF"/>
                </a:solidFill>
              </a:rPr>
              <a:t>Iadarola</a:t>
            </a:r>
            <a:endParaRPr lang="en-US" sz="1600" dirty="0">
              <a:solidFill>
                <a:srgbClr val="FFFFFF"/>
              </a:solidFill>
            </a:endParaRPr>
          </a:p>
        </p:txBody>
      </p:sp>
      <p:grpSp>
        <p:nvGrpSpPr>
          <p:cNvPr id="7" name="Gruppo 30"/>
          <p:cNvGrpSpPr/>
          <p:nvPr/>
        </p:nvGrpSpPr>
        <p:grpSpPr>
          <a:xfrm>
            <a:off x="218490" y="1066800"/>
            <a:ext cx="6400800" cy="5519410"/>
            <a:chOff x="304800" y="1066800"/>
            <a:chExt cx="6400800" cy="5519410"/>
          </a:xfrm>
        </p:grpSpPr>
        <p:sp>
          <p:nvSpPr>
            <p:cNvPr id="10" name="Rettangolo 36"/>
            <p:cNvSpPr/>
            <p:nvPr/>
          </p:nvSpPr>
          <p:spPr>
            <a:xfrm>
              <a:off x="304800" y="1066800"/>
              <a:ext cx="6400800" cy="5257800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uppo 30"/>
            <p:cNvGrpSpPr/>
            <p:nvPr/>
          </p:nvGrpSpPr>
          <p:grpSpPr>
            <a:xfrm>
              <a:off x="457200" y="1219200"/>
              <a:ext cx="5792143" cy="5367010"/>
              <a:chOff x="1547664" y="838200"/>
              <a:chExt cx="5792143" cy="5367010"/>
            </a:xfrm>
          </p:grpSpPr>
          <p:sp>
            <p:nvSpPr>
              <p:cNvPr id="14" name="Rettangolo 38"/>
              <p:cNvSpPr/>
              <p:nvPr/>
            </p:nvSpPr>
            <p:spPr>
              <a:xfrm>
                <a:off x="5943600" y="1516380"/>
                <a:ext cx="609600" cy="3657600"/>
              </a:xfrm>
              <a:prstGeom prst="rect">
                <a:avLst/>
              </a:prstGeom>
              <a:solidFill>
                <a:srgbClr val="FF000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ttangolo 39"/>
              <p:cNvSpPr/>
              <p:nvPr/>
            </p:nvSpPr>
            <p:spPr>
              <a:xfrm>
                <a:off x="2419350" y="1516380"/>
                <a:ext cx="3524250" cy="3657600"/>
              </a:xfrm>
              <a:prstGeom prst="rect">
                <a:avLst/>
              </a:prstGeom>
              <a:solidFill>
                <a:schemeClr val="accent6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uppo 30"/>
              <p:cNvGrpSpPr/>
              <p:nvPr/>
            </p:nvGrpSpPr>
            <p:grpSpPr>
              <a:xfrm>
                <a:off x="1547664" y="1124744"/>
                <a:ext cx="5544616" cy="4689812"/>
                <a:chOff x="1547664" y="1124744"/>
                <a:chExt cx="5544616" cy="4689812"/>
              </a:xfrm>
            </p:grpSpPr>
            <p:sp>
              <p:nvSpPr>
                <p:cNvPr id="31" name="Figura a mano libera 55"/>
                <p:cNvSpPr/>
                <p:nvPr/>
              </p:nvSpPr>
              <p:spPr>
                <a:xfrm>
                  <a:off x="5953944" y="4019382"/>
                  <a:ext cx="326867" cy="653734"/>
                </a:xfrm>
                <a:custGeom>
                  <a:avLst/>
                  <a:gdLst>
                    <a:gd name="connsiteX0" fmla="*/ 0 w 330315"/>
                    <a:gd name="connsiteY0" fmla="*/ 674422 h 674422"/>
                    <a:gd name="connsiteX1" fmla="*/ 53788 w 330315"/>
                    <a:gd name="connsiteY1" fmla="*/ 628909 h 674422"/>
                    <a:gd name="connsiteX2" fmla="*/ 107576 w 330315"/>
                    <a:gd name="connsiteY2" fmla="*/ 550295 h 674422"/>
                    <a:gd name="connsiteX3" fmla="*/ 177915 w 330315"/>
                    <a:gd name="connsiteY3" fmla="*/ 442719 h 674422"/>
                    <a:gd name="connsiteX4" fmla="*/ 260666 w 330315"/>
                    <a:gd name="connsiteY4" fmla="*/ 260666 h 674422"/>
                    <a:gd name="connsiteX5" fmla="*/ 293766 w 330315"/>
                    <a:gd name="connsiteY5" fmla="*/ 153090 h 674422"/>
                    <a:gd name="connsiteX6" fmla="*/ 326867 w 330315"/>
                    <a:gd name="connsiteY6" fmla="*/ 20688 h 674422"/>
                    <a:gd name="connsiteX7" fmla="*/ 314454 w 330315"/>
                    <a:gd name="connsiteY7" fmla="*/ 28963 h 674422"/>
                    <a:gd name="connsiteX0" fmla="*/ 0 w 326867"/>
                    <a:gd name="connsiteY0" fmla="*/ 653734 h 653734"/>
                    <a:gd name="connsiteX1" fmla="*/ 53788 w 326867"/>
                    <a:gd name="connsiteY1" fmla="*/ 608221 h 653734"/>
                    <a:gd name="connsiteX2" fmla="*/ 107576 w 326867"/>
                    <a:gd name="connsiteY2" fmla="*/ 529607 h 653734"/>
                    <a:gd name="connsiteX3" fmla="*/ 177915 w 326867"/>
                    <a:gd name="connsiteY3" fmla="*/ 422031 h 653734"/>
                    <a:gd name="connsiteX4" fmla="*/ 260666 w 326867"/>
                    <a:gd name="connsiteY4" fmla="*/ 239978 h 653734"/>
                    <a:gd name="connsiteX5" fmla="*/ 293766 w 326867"/>
                    <a:gd name="connsiteY5" fmla="*/ 132402 h 653734"/>
                    <a:gd name="connsiteX6" fmla="*/ 326867 w 326867"/>
                    <a:gd name="connsiteY6" fmla="*/ 0 h 653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6867" h="653734">
                      <a:moveTo>
                        <a:pt x="0" y="653734"/>
                      </a:moveTo>
                      <a:cubicBezTo>
                        <a:pt x="17929" y="641321"/>
                        <a:pt x="35859" y="628909"/>
                        <a:pt x="53788" y="608221"/>
                      </a:cubicBezTo>
                      <a:cubicBezTo>
                        <a:pt x="71717" y="587533"/>
                        <a:pt x="86888" y="560639"/>
                        <a:pt x="107576" y="529607"/>
                      </a:cubicBezTo>
                      <a:cubicBezTo>
                        <a:pt x="128264" y="498575"/>
                        <a:pt x="152400" y="470302"/>
                        <a:pt x="177915" y="422031"/>
                      </a:cubicBezTo>
                      <a:cubicBezTo>
                        <a:pt x="203430" y="373760"/>
                        <a:pt x="241357" y="288250"/>
                        <a:pt x="260666" y="239978"/>
                      </a:cubicBezTo>
                      <a:cubicBezTo>
                        <a:pt x="279975" y="191706"/>
                        <a:pt x="282733" y="172398"/>
                        <a:pt x="293766" y="132402"/>
                      </a:cubicBezTo>
                      <a:cubicBezTo>
                        <a:pt x="304799" y="92406"/>
                        <a:pt x="323419" y="20688"/>
                        <a:pt x="326867" y="0"/>
                      </a:cubicBezTo>
                    </a:path>
                  </a:pathLst>
                </a:custGeom>
                <a:ln w="28575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2" name="Connettore 1 56"/>
                <p:cNvCxnSpPr>
                  <a:stCxn id="31" idx="0"/>
                </p:cNvCxnSpPr>
                <p:nvPr/>
              </p:nvCxnSpPr>
              <p:spPr>
                <a:xfrm flipH="1">
                  <a:off x="4427984" y="4673116"/>
                  <a:ext cx="1525960" cy="150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ttore 1 57"/>
                <p:cNvCxnSpPr/>
                <p:nvPr/>
              </p:nvCxnSpPr>
              <p:spPr>
                <a:xfrm flipH="1">
                  <a:off x="2483768" y="4674622"/>
                  <a:ext cx="1944216" cy="432048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ttore 1 58"/>
                <p:cNvCxnSpPr/>
                <p:nvPr/>
              </p:nvCxnSpPr>
              <p:spPr>
                <a:xfrm flipH="1">
                  <a:off x="2411760" y="5106670"/>
                  <a:ext cx="72008" cy="72008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ttore 1 59"/>
                <p:cNvCxnSpPr/>
                <p:nvPr/>
              </p:nvCxnSpPr>
              <p:spPr>
                <a:xfrm flipV="1">
                  <a:off x="6324600" y="1720850"/>
                  <a:ext cx="0" cy="346075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ttore 1 60"/>
                <p:cNvCxnSpPr/>
                <p:nvPr/>
              </p:nvCxnSpPr>
              <p:spPr>
                <a:xfrm>
                  <a:off x="6273006" y="1722294"/>
                  <a:ext cx="58738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ttore 2 61"/>
                <p:cNvCxnSpPr/>
                <p:nvPr/>
              </p:nvCxnSpPr>
              <p:spPr>
                <a:xfrm>
                  <a:off x="2411760" y="5178678"/>
                  <a:ext cx="468052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ttore 2 62"/>
                <p:cNvCxnSpPr/>
                <p:nvPr/>
              </p:nvCxnSpPr>
              <p:spPr>
                <a:xfrm flipV="1">
                  <a:off x="2411760" y="1124744"/>
                  <a:ext cx="0" cy="405393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9" name="Gruppo 42"/>
                <p:cNvGrpSpPr/>
                <p:nvPr/>
              </p:nvGrpSpPr>
              <p:grpSpPr>
                <a:xfrm>
                  <a:off x="2267744" y="5106670"/>
                  <a:ext cx="4464496" cy="410562"/>
                  <a:chOff x="2267744" y="4149080"/>
                  <a:chExt cx="4234183" cy="410562"/>
                </a:xfrm>
              </p:grpSpPr>
              <p:sp>
                <p:nvSpPr>
                  <p:cNvPr id="61" name="CasellaDiTesto 24"/>
                  <p:cNvSpPr txBox="1"/>
                  <p:nvPr/>
                </p:nvSpPr>
                <p:spPr>
                  <a:xfrm>
                    <a:off x="2267744" y="4221088"/>
                    <a:ext cx="288862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/>
                      <a:t>0</a:t>
                    </a:r>
                    <a:endParaRPr lang="en-US" sz="1600" dirty="0"/>
                  </a:p>
                </p:txBody>
              </p:sp>
              <p:grpSp>
                <p:nvGrpSpPr>
                  <p:cNvPr id="62" name="Gruppo 36"/>
                  <p:cNvGrpSpPr/>
                  <p:nvPr/>
                </p:nvGrpSpPr>
                <p:grpSpPr>
                  <a:xfrm>
                    <a:off x="2862860" y="4149080"/>
                    <a:ext cx="393056" cy="410562"/>
                    <a:chOff x="2862860" y="4458598"/>
                    <a:chExt cx="393056" cy="410562"/>
                  </a:xfrm>
                </p:grpSpPr>
                <p:cxnSp>
                  <p:nvCxnSpPr>
                    <p:cNvPr id="78" name="Connettore 1 102"/>
                    <p:cNvCxnSpPr/>
                    <p:nvPr/>
                  </p:nvCxnSpPr>
                  <p:spPr>
                    <a:xfrm>
                      <a:off x="3059832" y="4458598"/>
                      <a:ext cx="0" cy="7200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9" name="CasellaDiTesto 103"/>
                    <p:cNvSpPr txBox="1"/>
                    <p:nvPr/>
                  </p:nvSpPr>
                  <p:spPr>
                    <a:xfrm>
                      <a:off x="2862860" y="4530606"/>
                      <a:ext cx="393056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p:txBody>
                </p:sp>
              </p:grpSp>
              <p:grpSp>
                <p:nvGrpSpPr>
                  <p:cNvPr id="63" name="Gruppo 37"/>
                  <p:cNvGrpSpPr/>
                  <p:nvPr/>
                </p:nvGrpSpPr>
                <p:grpSpPr>
                  <a:xfrm>
                    <a:off x="3515695" y="4149080"/>
                    <a:ext cx="393056" cy="410562"/>
                    <a:chOff x="3515695" y="4458598"/>
                    <a:chExt cx="393056" cy="410562"/>
                  </a:xfrm>
                </p:grpSpPr>
                <p:cxnSp>
                  <p:nvCxnSpPr>
                    <p:cNvPr id="76" name="Connettore 1 15"/>
                    <p:cNvCxnSpPr/>
                    <p:nvPr/>
                  </p:nvCxnSpPr>
                  <p:spPr>
                    <a:xfrm>
                      <a:off x="3707904" y="4458598"/>
                      <a:ext cx="0" cy="7200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7" name="CasellaDiTesto 101"/>
                    <p:cNvSpPr txBox="1"/>
                    <p:nvPr/>
                  </p:nvSpPr>
                  <p:spPr>
                    <a:xfrm>
                      <a:off x="3515695" y="4530606"/>
                      <a:ext cx="393056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 smtClean="0"/>
                        <a:t>20</a:t>
                      </a:r>
                      <a:endParaRPr lang="en-US" sz="1600" dirty="0"/>
                    </a:p>
                  </p:txBody>
                </p:sp>
              </p:grpSp>
              <p:grpSp>
                <p:nvGrpSpPr>
                  <p:cNvPr id="64" name="Gruppo 38"/>
                  <p:cNvGrpSpPr/>
                  <p:nvPr/>
                </p:nvGrpSpPr>
                <p:grpSpPr>
                  <a:xfrm>
                    <a:off x="4159567" y="4149080"/>
                    <a:ext cx="393056" cy="410562"/>
                    <a:chOff x="4159567" y="4458598"/>
                    <a:chExt cx="393056" cy="410562"/>
                  </a:xfrm>
                </p:grpSpPr>
                <p:cxnSp>
                  <p:nvCxnSpPr>
                    <p:cNvPr id="74" name="Connettore 1 18"/>
                    <p:cNvCxnSpPr/>
                    <p:nvPr/>
                  </p:nvCxnSpPr>
                  <p:spPr>
                    <a:xfrm>
                      <a:off x="4355976" y="4458598"/>
                      <a:ext cx="0" cy="7200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5" name="CasellaDiTesto 99"/>
                    <p:cNvSpPr txBox="1"/>
                    <p:nvPr/>
                  </p:nvSpPr>
                  <p:spPr>
                    <a:xfrm>
                      <a:off x="4159567" y="4530606"/>
                      <a:ext cx="393056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 smtClean="0"/>
                        <a:t>30</a:t>
                      </a:r>
                      <a:endParaRPr lang="en-US" sz="1600" dirty="0"/>
                    </a:p>
                  </p:txBody>
                </p:sp>
              </p:grpSp>
              <p:grpSp>
                <p:nvGrpSpPr>
                  <p:cNvPr id="65" name="Gruppo 39"/>
                  <p:cNvGrpSpPr/>
                  <p:nvPr/>
                </p:nvGrpSpPr>
                <p:grpSpPr>
                  <a:xfrm>
                    <a:off x="4811839" y="4149080"/>
                    <a:ext cx="393056" cy="410562"/>
                    <a:chOff x="4811839" y="4458598"/>
                    <a:chExt cx="393056" cy="410562"/>
                  </a:xfrm>
                </p:grpSpPr>
                <p:cxnSp>
                  <p:nvCxnSpPr>
                    <p:cNvPr id="72" name="Connettore 1 19"/>
                    <p:cNvCxnSpPr/>
                    <p:nvPr/>
                  </p:nvCxnSpPr>
                  <p:spPr>
                    <a:xfrm>
                      <a:off x="5004048" y="4458598"/>
                      <a:ext cx="0" cy="7200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3" name="CasellaDiTesto 97"/>
                    <p:cNvSpPr txBox="1"/>
                    <p:nvPr/>
                  </p:nvSpPr>
                  <p:spPr>
                    <a:xfrm>
                      <a:off x="4811839" y="4530606"/>
                      <a:ext cx="393056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 smtClean="0"/>
                        <a:t>40</a:t>
                      </a:r>
                      <a:endParaRPr lang="en-US" sz="1600" dirty="0"/>
                    </a:p>
                  </p:txBody>
                </p:sp>
              </p:grpSp>
              <p:grpSp>
                <p:nvGrpSpPr>
                  <p:cNvPr id="66" name="Gruppo 40"/>
                  <p:cNvGrpSpPr/>
                  <p:nvPr/>
                </p:nvGrpSpPr>
                <p:grpSpPr>
                  <a:xfrm>
                    <a:off x="5459911" y="4149080"/>
                    <a:ext cx="393056" cy="410562"/>
                    <a:chOff x="5459911" y="4458598"/>
                    <a:chExt cx="393056" cy="410562"/>
                  </a:xfrm>
                </p:grpSpPr>
                <p:cxnSp>
                  <p:nvCxnSpPr>
                    <p:cNvPr id="70" name="Connettore 1 22"/>
                    <p:cNvCxnSpPr/>
                    <p:nvPr/>
                  </p:nvCxnSpPr>
                  <p:spPr>
                    <a:xfrm>
                      <a:off x="5652120" y="4458598"/>
                      <a:ext cx="0" cy="7200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1" name="CasellaDiTesto 95"/>
                    <p:cNvSpPr txBox="1"/>
                    <p:nvPr/>
                  </p:nvSpPr>
                  <p:spPr>
                    <a:xfrm>
                      <a:off x="5459911" y="4530606"/>
                      <a:ext cx="393056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 smtClean="0"/>
                        <a:t>50</a:t>
                      </a:r>
                      <a:endParaRPr lang="en-US" sz="1600" dirty="0"/>
                    </a:p>
                  </p:txBody>
                </p:sp>
              </p:grpSp>
              <p:grpSp>
                <p:nvGrpSpPr>
                  <p:cNvPr id="67" name="Gruppo 41"/>
                  <p:cNvGrpSpPr/>
                  <p:nvPr/>
                </p:nvGrpSpPr>
                <p:grpSpPr>
                  <a:xfrm>
                    <a:off x="6108871" y="4149080"/>
                    <a:ext cx="393056" cy="410562"/>
                    <a:chOff x="6108871" y="4458598"/>
                    <a:chExt cx="393056" cy="410562"/>
                  </a:xfrm>
                </p:grpSpPr>
                <p:cxnSp>
                  <p:nvCxnSpPr>
                    <p:cNvPr id="68" name="Connettore 1 23"/>
                    <p:cNvCxnSpPr/>
                    <p:nvPr/>
                  </p:nvCxnSpPr>
                  <p:spPr>
                    <a:xfrm>
                      <a:off x="6300192" y="4458598"/>
                      <a:ext cx="0" cy="7200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9" name="CasellaDiTesto 93"/>
                    <p:cNvSpPr txBox="1"/>
                    <p:nvPr/>
                  </p:nvSpPr>
                  <p:spPr>
                    <a:xfrm>
                      <a:off x="6108871" y="4530606"/>
                      <a:ext cx="393056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 smtClean="0"/>
                        <a:t>60</a:t>
                      </a: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40" name="Gruppo 50"/>
                <p:cNvGrpSpPr/>
                <p:nvPr/>
              </p:nvGrpSpPr>
              <p:grpSpPr>
                <a:xfrm>
                  <a:off x="1907704" y="1556792"/>
                  <a:ext cx="583207" cy="3218874"/>
                  <a:chOff x="1907704" y="1556792"/>
                  <a:chExt cx="583207" cy="3218874"/>
                </a:xfrm>
              </p:grpSpPr>
              <p:grpSp>
                <p:nvGrpSpPr>
                  <p:cNvPr id="43" name="Gruppo 49"/>
                  <p:cNvGrpSpPr/>
                  <p:nvPr/>
                </p:nvGrpSpPr>
                <p:grpSpPr>
                  <a:xfrm>
                    <a:off x="2008178" y="4437112"/>
                    <a:ext cx="482733" cy="338554"/>
                    <a:chOff x="2008178" y="4437112"/>
                    <a:chExt cx="482733" cy="338554"/>
                  </a:xfrm>
                </p:grpSpPr>
                <p:cxnSp>
                  <p:nvCxnSpPr>
                    <p:cNvPr id="59" name="Connettore 1 83"/>
                    <p:cNvCxnSpPr/>
                    <p:nvPr/>
                  </p:nvCxnSpPr>
                  <p:spPr>
                    <a:xfrm rot="16200000">
                      <a:off x="2454907" y="4574980"/>
                      <a:ext cx="0" cy="7200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0" name="CasellaDiTesto 84"/>
                    <p:cNvSpPr txBox="1"/>
                    <p:nvPr/>
                  </p:nvSpPr>
                  <p:spPr>
                    <a:xfrm>
                      <a:off x="2008178" y="4437112"/>
                      <a:ext cx="393056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 smtClean="0"/>
                        <a:t>50</a:t>
                      </a:r>
                      <a:endParaRPr lang="en-US" sz="1600" dirty="0"/>
                    </a:p>
                  </p:txBody>
                </p:sp>
              </p:grpSp>
              <p:grpSp>
                <p:nvGrpSpPr>
                  <p:cNvPr id="44" name="Gruppo 47"/>
                  <p:cNvGrpSpPr/>
                  <p:nvPr/>
                </p:nvGrpSpPr>
                <p:grpSpPr>
                  <a:xfrm>
                    <a:off x="1907704" y="3284984"/>
                    <a:ext cx="583207" cy="338554"/>
                    <a:chOff x="1907704" y="3284984"/>
                    <a:chExt cx="583207" cy="338554"/>
                  </a:xfrm>
                </p:grpSpPr>
                <p:cxnSp>
                  <p:nvCxnSpPr>
                    <p:cNvPr id="57" name="Connettore 1 81"/>
                    <p:cNvCxnSpPr/>
                    <p:nvPr/>
                  </p:nvCxnSpPr>
                  <p:spPr>
                    <a:xfrm rot="16200000">
                      <a:off x="2454907" y="3419504"/>
                      <a:ext cx="0" cy="7200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8" name="CasellaDiTesto 82"/>
                    <p:cNvSpPr txBox="1"/>
                    <p:nvPr/>
                  </p:nvSpPr>
                  <p:spPr>
                    <a:xfrm>
                      <a:off x="1907704" y="3284984"/>
                      <a:ext cx="49725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 smtClean="0"/>
                        <a:t>150</a:t>
                      </a:r>
                      <a:endParaRPr lang="en-US" sz="1600" dirty="0"/>
                    </a:p>
                  </p:txBody>
                </p:sp>
              </p:grpSp>
              <p:grpSp>
                <p:nvGrpSpPr>
                  <p:cNvPr id="45" name="Gruppo 45"/>
                  <p:cNvGrpSpPr/>
                  <p:nvPr/>
                </p:nvGrpSpPr>
                <p:grpSpPr>
                  <a:xfrm>
                    <a:off x="1907704" y="2132856"/>
                    <a:ext cx="583207" cy="338554"/>
                    <a:chOff x="1907704" y="2132856"/>
                    <a:chExt cx="583207" cy="338554"/>
                  </a:xfrm>
                </p:grpSpPr>
                <p:cxnSp>
                  <p:nvCxnSpPr>
                    <p:cNvPr id="55" name="Connettore 1 79"/>
                    <p:cNvCxnSpPr/>
                    <p:nvPr/>
                  </p:nvCxnSpPr>
                  <p:spPr>
                    <a:xfrm rot="16200000">
                      <a:off x="2454907" y="2264028"/>
                      <a:ext cx="0" cy="7200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6" name="CasellaDiTesto 80"/>
                    <p:cNvSpPr txBox="1"/>
                    <p:nvPr/>
                  </p:nvSpPr>
                  <p:spPr>
                    <a:xfrm>
                      <a:off x="1907704" y="2132856"/>
                      <a:ext cx="49725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 smtClean="0"/>
                        <a:t>250</a:t>
                      </a:r>
                      <a:endParaRPr lang="en-US" sz="1600" dirty="0"/>
                    </a:p>
                  </p:txBody>
                </p:sp>
              </p:grpSp>
              <p:grpSp>
                <p:nvGrpSpPr>
                  <p:cNvPr id="46" name="Gruppo 44"/>
                  <p:cNvGrpSpPr/>
                  <p:nvPr/>
                </p:nvGrpSpPr>
                <p:grpSpPr>
                  <a:xfrm>
                    <a:off x="1907704" y="1556792"/>
                    <a:ext cx="583207" cy="338554"/>
                    <a:chOff x="1907704" y="1556792"/>
                    <a:chExt cx="583207" cy="338554"/>
                  </a:xfrm>
                </p:grpSpPr>
                <p:cxnSp>
                  <p:nvCxnSpPr>
                    <p:cNvPr id="53" name="Connettore 1 77"/>
                    <p:cNvCxnSpPr/>
                    <p:nvPr/>
                  </p:nvCxnSpPr>
                  <p:spPr>
                    <a:xfrm rot="16200000">
                      <a:off x="2454907" y="1686290"/>
                      <a:ext cx="0" cy="7200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4" name="CasellaDiTesto 78"/>
                    <p:cNvSpPr txBox="1"/>
                    <p:nvPr/>
                  </p:nvSpPr>
                  <p:spPr>
                    <a:xfrm>
                      <a:off x="1907704" y="1556792"/>
                      <a:ext cx="49725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 smtClean="0"/>
                        <a:t>300</a:t>
                      </a:r>
                      <a:endParaRPr lang="en-US" sz="1600" dirty="0"/>
                    </a:p>
                  </p:txBody>
                </p:sp>
              </p:grpSp>
              <p:grpSp>
                <p:nvGrpSpPr>
                  <p:cNvPr id="47" name="Gruppo 46"/>
                  <p:cNvGrpSpPr/>
                  <p:nvPr/>
                </p:nvGrpSpPr>
                <p:grpSpPr>
                  <a:xfrm>
                    <a:off x="1907704" y="2701378"/>
                    <a:ext cx="583207" cy="338554"/>
                    <a:chOff x="1907704" y="2701378"/>
                    <a:chExt cx="583207" cy="338554"/>
                  </a:xfrm>
                </p:grpSpPr>
                <p:cxnSp>
                  <p:nvCxnSpPr>
                    <p:cNvPr id="51" name="Connettore 1 75"/>
                    <p:cNvCxnSpPr/>
                    <p:nvPr/>
                  </p:nvCxnSpPr>
                  <p:spPr>
                    <a:xfrm rot="16200000">
                      <a:off x="2454907" y="2841766"/>
                      <a:ext cx="0" cy="7200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2" name="CasellaDiTesto 76"/>
                    <p:cNvSpPr txBox="1"/>
                    <p:nvPr/>
                  </p:nvSpPr>
                  <p:spPr>
                    <a:xfrm>
                      <a:off x="1907704" y="2701378"/>
                      <a:ext cx="49725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 smtClean="0"/>
                        <a:t>200</a:t>
                      </a:r>
                      <a:endParaRPr lang="en-US" sz="1600" dirty="0"/>
                    </a:p>
                  </p:txBody>
                </p:sp>
              </p:grpSp>
              <p:grpSp>
                <p:nvGrpSpPr>
                  <p:cNvPr id="48" name="Gruppo 48"/>
                  <p:cNvGrpSpPr/>
                  <p:nvPr/>
                </p:nvGrpSpPr>
                <p:grpSpPr>
                  <a:xfrm>
                    <a:off x="1907704" y="3853506"/>
                    <a:ext cx="583207" cy="338554"/>
                    <a:chOff x="1907704" y="3853506"/>
                    <a:chExt cx="583207" cy="338554"/>
                  </a:xfrm>
                </p:grpSpPr>
                <p:cxnSp>
                  <p:nvCxnSpPr>
                    <p:cNvPr id="49" name="Connettore 1 73"/>
                    <p:cNvCxnSpPr/>
                    <p:nvPr/>
                  </p:nvCxnSpPr>
                  <p:spPr>
                    <a:xfrm rot="16200000">
                      <a:off x="2454907" y="3997242"/>
                      <a:ext cx="0" cy="7200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0" name="CasellaDiTesto 74"/>
                    <p:cNvSpPr txBox="1"/>
                    <p:nvPr/>
                  </p:nvSpPr>
                  <p:spPr>
                    <a:xfrm>
                      <a:off x="1907704" y="3853506"/>
                      <a:ext cx="49725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 smtClean="0"/>
                        <a:t>100</a:t>
                      </a:r>
                      <a:endParaRPr lang="en-US" sz="1600" dirty="0"/>
                    </a:p>
                  </p:txBody>
                </p:sp>
              </p:grpSp>
            </p:grpSp>
            <p:sp>
              <p:nvSpPr>
                <p:cNvPr id="41" name="CasellaDiTesto 65"/>
                <p:cNvSpPr txBox="1"/>
                <p:nvPr/>
              </p:nvSpPr>
              <p:spPr>
                <a:xfrm rot="16200000">
                  <a:off x="-175882" y="3136322"/>
                  <a:ext cx="38164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 smtClean="0"/>
                    <a:t>40 MHz RF Voltage [kV]</a:t>
                  </a:r>
                  <a:endParaRPr lang="en-US" b="1" dirty="0"/>
                </a:p>
              </p:txBody>
            </p:sp>
            <p:sp>
              <p:nvSpPr>
                <p:cNvPr id="42" name="CasellaDiTesto 66"/>
                <p:cNvSpPr txBox="1"/>
                <p:nvPr/>
              </p:nvSpPr>
              <p:spPr>
                <a:xfrm>
                  <a:off x="2411760" y="5445224"/>
                  <a:ext cx="446449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 smtClean="0"/>
                    <a:t>Time [ms]</a:t>
                  </a:r>
                  <a:endParaRPr lang="en-US" b="1" dirty="0"/>
                </a:p>
              </p:txBody>
            </p:sp>
          </p:grpSp>
          <p:pic>
            <p:nvPicPr>
              <p:cNvPr id="17" name="Picture 2" descr="C:\Heiko\CPS\2012-01_LHCBeamSlides\LHC25\foursplitb12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6716" t="1254" r="5275" b="70805"/>
              <a:stretch>
                <a:fillRect/>
              </a:stretch>
            </p:blipFill>
            <p:spPr bwMode="auto">
              <a:xfrm rot="5400000">
                <a:off x="2976059" y="1672141"/>
                <a:ext cx="2016224" cy="3091542"/>
              </a:xfrm>
              <a:prstGeom prst="rect">
                <a:avLst/>
              </a:prstGeom>
              <a:noFill/>
            </p:spPr>
          </p:pic>
          <p:sp>
            <p:nvSpPr>
              <p:cNvPr id="18" name="Rettangolo 42"/>
              <p:cNvSpPr/>
              <p:nvPr/>
            </p:nvSpPr>
            <p:spPr>
              <a:xfrm>
                <a:off x="2514600" y="838200"/>
                <a:ext cx="167640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tx2"/>
                    </a:solidFill>
                    <a:latin typeface="Calibri" pitchFamily="34" charset="0"/>
                  </a:rPr>
                  <a:t>h=42</a:t>
                </a:r>
              </a:p>
              <a:p>
                <a:pPr algn="ctr"/>
                <a:r>
                  <a:rPr lang="en-US" sz="1400" b="1" dirty="0" err="1" smtClean="0">
                    <a:solidFill>
                      <a:schemeClr val="tx2"/>
                    </a:solidFill>
                    <a:latin typeface="Calibri" pitchFamily="34" charset="0"/>
                  </a:rPr>
                  <a:t>b.sp</a:t>
                </a:r>
                <a:r>
                  <a:rPr lang="en-US" sz="1400" b="1" dirty="0" smtClean="0">
                    <a:solidFill>
                      <a:schemeClr val="tx2"/>
                    </a:solidFill>
                    <a:latin typeface="Calibri" pitchFamily="34" charset="0"/>
                  </a:rPr>
                  <a:t>. = 50 ns (36 b.) </a:t>
                </a:r>
                <a:r>
                  <a:rPr lang="en-US" sz="1400" b="1" dirty="0" smtClean="0">
                    <a:solidFill>
                      <a:schemeClr val="tx2"/>
                    </a:solidFill>
                    <a:latin typeface="Calibri" pitchFamily="34" charset="0"/>
                    <a:sym typeface="Wingdings" pitchFamily="2" charset="2"/>
                  </a:rPr>
                  <a:t> </a:t>
                </a:r>
                <a:endParaRPr lang="en-US" sz="1400" dirty="0"/>
              </a:p>
            </p:txBody>
          </p:sp>
          <p:cxnSp>
            <p:nvCxnSpPr>
              <p:cNvPr id="19" name="Straight Arrow Connector 19"/>
              <p:cNvCxnSpPr>
                <a:stCxn id="18" idx="2"/>
              </p:cNvCxnSpPr>
              <p:nvPr/>
            </p:nvCxnSpPr>
            <p:spPr>
              <a:xfrm flipH="1">
                <a:off x="2514600" y="1361420"/>
                <a:ext cx="838200" cy="695980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stealth" w="lg" len="lg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0" name="Rettangolo 44"/>
              <p:cNvSpPr/>
              <p:nvPr/>
            </p:nvSpPr>
            <p:spPr>
              <a:xfrm>
                <a:off x="4343400" y="838200"/>
                <a:ext cx="167640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tx2"/>
                    </a:solidFill>
                    <a:latin typeface="Calibri" pitchFamily="34" charset="0"/>
                  </a:rPr>
                  <a:t>h=84</a:t>
                </a:r>
              </a:p>
              <a:p>
                <a:pPr algn="ctr"/>
                <a:r>
                  <a:rPr lang="en-US" sz="1400" b="1" dirty="0" err="1" smtClean="0">
                    <a:solidFill>
                      <a:schemeClr val="tx2"/>
                    </a:solidFill>
                    <a:latin typeface="Calibri" pitchFamily="34" charset="0"/>
                  </a:rPr>
                  <a:t>b.sp</a:t>
                </a:r>
                <a:r>
                  <a:rPr lang="en-US" sz="1400" b="1" dirty="0" smtClean="0">
                    <a:solidFill>
                      <a:schemeClr val="tx2"/>
                    </a:solidFill>
                    <a:latin typeface="Calibri" pitchFamily="34" charset="0"/>
                  </a:rPr>
                  <a:t>. = 25 ns (72 b.) </a:t>
                </a:r>
                <a:r>
                  <a:rPr lang="en-US" sz="1400" b="1" dirty="0" smtClean="0">
                    <a:solidFill>
                      <a:schemeClr val="tx2"/>
                    </a:solidFill>
                    <a:latin typeface="Calibri" pitchFamily="34" charset="0"/>
                    <a:sym typeface="Wingdings" pitchFamily="2" charset="2"/>
                  </a:rPr>
                  <a:t> </a:t>
                </a:r>
                <a:endParaRPr lang="en-US" sz="1400" dirty="0"/>
              </a:p>
            </p:txBody>
          </p:sp>
          <p:cxnSp>
            <p:nvCxnSpPr>
              <p:cNvPr id="21" name="Straight Arrow Connector 19"/>
              <p:cNvCxnSpPr>
                <a:stCxn id="20" idx="2"/>
              </p:cNvCxnSpPr>
              <p:nvPr/>
            </p:nvCxnSpPr>
            <p:spPr>
              <a:xfrm>
                <a:off x="5181600" y="1361420"/>
                <a:ext cx="762000" cy="695980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stealth" w="lg" len="lg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2" name="Rettangolo 46"/>
              <p:cNvSpPr/>
              <p:nvPr/>
            </p:nvSpPr>
            <p:spPr>
              <a:xfrm>
                <a:off x="2443920" y="1905000"/>
                <a:ext cx="307848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accent6"/>
                    </a:solidFill>
                    <a:latin typeface="Calibri" pitchFamily="34" charset="0"/>
                  </a:rPr>
                  <a:t>Double splitting</a:t>
                </a:r>
                <a:endParaRPr lang="en-US" sz="1400" dirty="0">
                  <a:solidFill>
                    <a:schemeClr val="accent6"/>
                  </a:solidFill>
                </a:endParaRPr>
              </a:p>
            </p:txBody>
          </p:sp>
          <p:cxnSp>
            <p:nvCxnSpPr>
              <p:cNvPr id="23" name="Connettore 1 47"/>
              <p:cNvCxnSpPr/>
              <p:nvPr/>
            </p:nvCxnSpPr>
            <p:spPr>
              <a:xfrm flipV="1">
                <a:off x="6281738" y="1714501"/>
                <a:ext cx="0" cy="230504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ttangolo 48"/>
              <p:cNvSpPr/>
              <p:nvPr/>
            </p:nvSpPr>
            <p:spPr>
              <a:xfrm>
                <a:off x="5876495" y="5681990"/>
                <a:ext cx="99060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FF0000"/>
                    </a:solidFill>
                    <a:latin typeface="Calibri" pitchFamily="34" charset="0"/>
                  </a:rPr>
                  <a:t>Adiabatic shortening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Rettangolo 49"/>
              <p:cNvSpPr/>
              <p:nvPr/>
            </p:nvSpPr>
            <p:spPr>
              <a:xfrm>
                <a:off x="6273006" y="3039932"/>
                <a:ext cx="106680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FF0000"/>
                    </a:solidFill>
                    <a:latin typeface="Calibri" pitchFamily="34" charset="0"/>
                  </a:rPr>
                  <a:t>Bunch rotation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Rettangolo 50"/>
              <p:cNvSpPr/>
              <p:nvPr/>
            </p:nvSpPr>
            <p:spPr>
              <a:xfrm>
                <a:off x="4800600" y="4343400"/>
                <a:ext cx="1536192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00B050"/>
                    </a:solidFill>
                    <a:latin typeface="Calibri" pitchFamily="34" charset="0"/>
                  </a:rPr>
                  <a:t>b.l.≈14 ns</a:t>
                </a:r>
                <a:endParaRPr lang="en-US" sz="14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27" name="Rettangolo 51"/>
              <p:cNvSpPr/>
              <p:nvPr/>
            </p:nvSpPr>
            <p:spPr>
              <a:xfrm>
                <a:off x="5689600" y="3810000"/>
                <a:ext cx="67310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00B050"/>
                    </a:solidFill>
                    <a:latin typeface="Calibri" pitchFamily="34" charset="0"/>
                  </a:rPr>
                  <a:t>11 ns</a:t>
                </a:r>
                <a:endParaRPr lang="en-US" sz="14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28" name="Rettangolo 52"/>
              <p:cNvSpPr/>
              <p:nvPr/>
            </p:nvSpPr>
            <p:spPr>
              <a:xfrm>
                <a:off x="5867400" y="1473200"/>
                <a:ext cx="53340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00B050"/>
                    </a:solidFill>
                    <a:latin typeface="Calibri" pitchFamily="34" charset="0"/>
                  </a:rPr>
                  <a:t>4 ns</a:t>
                </a:r>
                <a:endParaRPr lang="en-US" sz="1400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29" name="Straight Arrow Connector 19"/>
              <p:cNvCxnSpPr>
                <a:endCxn id="31" idx="3"/>
              </p:cNvCxnSpPr>
              <p:nvPr/>
            </p:nvCxnSpPr>
            <p:spPr>
              <a:xfrm flipH="1" flipV="1">
                <a:off x="6131859" y="4441413"/>
                <a:ext cx="141147" cy="132479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19"/>
              <p:cNvCxnSpPr>
                <a:stCxn id="25" idx="0"/>
              </p:cNvCxnSpPr>
              <p:nvPr/>
            </p:nvCxnSpPr>
            <p:spPr>
              <a:xfrm flipH="1" flipV="1">
                <a:off x="6400800" y="2471410"/>
                <a:ext cx="405607" cy="56852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pic>
        <p:nvPicPr>
          <p:cNvPr id="8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7705" y="1358400"/>
            <a:ext cx="2906766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3" descr="C:\Users\Gianni2\Downloads\20130124170659.png"/>
          <p:cNvPicPr>
            <a:picLocks noChangeAspect="1" noChangeArrowheads="1"/>
          </p:cNvPicPr>
          <p:nvPr/>
        </p:nvPicPr>
        <p:blipFill>
          <a:blip r:embed="rId5" cstate="print"/>
          <a:srcRect t="7778" r="29492" b="61111"/>
          <a:stretch>
            <a:fillRect/>
          </a:stretch>
        </p:blipFill>
        <p:spPr bwMode="auto">
          <a:xfrm>
            <a:off x="5986027" y="3999013"/>
            <a:ext cx="3153062" cy="1800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623826" y="5045705"/>
            <a:ext cx="832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40 kV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07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1169041" y="521822"/>
            <a:ext cx="7325561" cy="562539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6224" y="275242"/>
            <a:ext cx="7304864" cy="7476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</a:t>
            </a:r>
            <a:r>
              <a:rPr lang="en-US" sz="3900" b="1" dirty="0" smtClean="0"/>
              <a:t>E-cloud measurements</a:t>
            </a:r>
            <a:endParaRPr lang="en-US" sz="39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6303" y="110961"/>
            <a:ext cx="1097341" cy="57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/>
              <a:t>PS</a:t>
            </a:r>
            <a:endParaRPr lang="en-US" sz="35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652120" y="6458635"/>
            <a:ext cx="2653679" cy="338554"/>
          </a:xfrm>
          <a:prstGeom prst="rect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H. </a:t>
            </a:r>
            <a:r>
              <a:rPr lang="en-US" sz="1600" dirty="0" err="1" smtClean="0">
                <a:solidFill>
                  <a:srgbClr val="FFFFFF"/>
                </a:solidFill>
              </a:rPr>
              <a:t>Damerau</a:t>
            </a:r>
            <a:r>
              <a:rPr lang="en-US" sz="1600" dirty="0" smtClean="0">
                <a:solidFill>
                  <a:srgbClr val="FFFFFF"/>
                </a:solidFill>
              </a:rPr>
              <a:t>, G. </a:t>
            </a:r>
            <a:r>
              <a:rPr lang="en-US" sz="1600" dirty="0" err="1" smtClean="0">
                <a:solidFill>
                  <a:srgbClr val="FFFFFF"/>
                </a:solidFill>
              </a:rPr>
              <a:t>Iadarola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80" name="Picture 4" descr="D:\047_ps_ecloud_MSWG\buildup_measurements\oasis_csv_parser\002_press_tricks_1.2e11_0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47772" y="685800"/>
            <a:ext cx="4368800" cy="3276600"/>
          </a:xfrm>
          <a:prstGeom prst="rect">
            <a:avLst/>
          </a:prstGeom>
          <a:noFill/>
        </p:spPr>
      </p:pic>
      <p:pic>
        <p:nvPicPr>
          <p:cNvPr id="81" name="Picture 2" descr="C:\Users\Gianni2\AppData\Local\Temp\20130125225159.png"/>
          <p:cNvPicPr>
            <a:picLocks noChangeAspect="1" noChangeArrowheads="1"/>
          </p:cNvPicPr>
          <p:nvPr/>
        </p:nvPicPr>
        <p:blipFill>
          <a:blip r:embed="rId4" cstate="print"/>
          <a:srcRect l="48511" t="15214" r="14578" b="68632"/>
          <a:stretch>
            <a:fillRect/>
          </a:stretch>
        </p:blipFill>
        <p:spPr bwMode="auto">
          <a:xfrm>
            <a:off x="3733800" y="4191000"/>
            <a:ext cx="4953000" cy="2057400"/>
          </a:xfrm>
          <a:prstGeom prst="rect">
            <a:avLst/>
          </a:prstGeom>
          <a:noFill/>
        </p:spPr>
      </p:pic>
      <p:sp>
        <p:nvSpPr>
          <p:cNvPr id="82" name="Rectangle 65"/>
          <p:cNvSpPr/>
          <p:nvPr/>
        </p:nvSpPr>
        <p:spPr>
          <a:xfrm>
            <a:off x="228600" y="1488212"/>
            <a:ext cx="4800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Aft>
                <a:spcPts val="1200"/>
              </a:spcAft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The signal from the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pressure gauge at SS98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, can be used as an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“time integrated” e-cloud indicator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along the cycle (actually along the last ~60ms before extraction) </a:t>
            </a:r>
          </a:p>
        </p:txBody>
      </p:sp>
      <p:pic>
        <p:nvPicPr>
          <p:cNvPr id="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696" y="3258116"/>
            <a:ext cx="348650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595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1169041" y="521822"/>
            <a:ext cx="7325561" cy="562539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6224" y="275242"/>
            <a:ext cx="7304864" cy="7476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</a:t>
            </a:r>
            <a:r>
              <a:rPr lang="en-US" sz="3900" b="1" dirty="0" smtClean="0"/>
              <a:t>E-cloud measurements</a:t>
            </a:r>
            <a:endParaRPr lang="en-US" sz="39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6303" y="110961"/>
            <a:ext cx="1097341" cy="57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/>
              <a:t>PS</a:t>
            </a:r>
            <a:endParaRPr lang="en-US" sz="35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652120" y="6458635"/>
            <a:ext cx="2653679" cy="338554"/>
          </a:xfrm>
          <a:prstGeom prst="rect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H. </a:t>
            </a:r>
            <a:r>
              <a:rPr lang="en-US" sz="1600" dirty="0" err="1" smtClean="0">
                <a:solidFill>
                  <a:srgbClr val="FFFFFF"/>
                </a:solidFill>
              </a:rPr>
              <a:t>Damerau</a:t>
            </a:r>
            <a:r>
              <a:rPr lang="en-US" sz="1600" dirty="0" smtClean="0">
                <a:solidFill>
                  <a:srgbClr val="FFFFFF"/>
                </a:solidFill>
              </a:rPr>
              <a:t>, G. </a:t>
            </a:r>
            <a:r>
              <a:rPr lang="en-US" sz="1600" dirty="0" err="1" smtClean="0">
                <a:solidFill>
                  <a:srgbClr val="FFFFFF"/>
                </a:solidFill>
              </a:rPr>
              <a:t>Iadarola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10" name="Picture 2" descr="D:\047_ps_ecloud_MSWG\buildup_measurements\oasis_csv_parser\002_press_tricks_1.2e11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03" y="1447423"/>
            <a:ext cx="4828042" cy="3621031"/>
          </a:xfrm>
          <a:prstGeom prst="rect">
            <a:avLst/>
          </a:prstGeom>
          <a:noFill/>
        </p:spPr>
      </p:pic>
      <p:pic>
        <p:nvPicPr>
          <p:cNvPr id="11" name="Picture 3" descr="D:\047_ps_ecloud_MSWG\buildup_measurements\oasis_csv_parser\002_press_tricks_1.2e11legend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43125" t="12778" r="11875" b="66389"/>
          <a:stretch>
            <a:fillRect/>
          </a:stretch>
        </p:blipFill>
        <p:spPr bwMode="auto">
          <a:xfrm>
            <a:off x="1353986" y="1933800"/>
            <a:ext cx="1988820" cy="69056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pic>
        <p:nvPicPr>
          <p:cNvPr id="14" name="Picture 3" descr="D:\047_ps_ecloud_MSWG\buildup_measurements\oasis_csv_parser\003_press_tricks_1.45e11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63344" y="1432454"/>
            <a:ext cx="4848000" cy="3636000"/>
          </a:xfrm>
          <a:prstGeom prst="rect">
            <a:avLst/>
          </a:prstGeom>
          <a:noFill/>
        </p:spPr>
      </p:pic>
      <p:pic>
        <p:nvPicPr>
          <p:cNvPr id="15" name="Picture 4" descr="D:\047_ps_ecloud_MSWG\buildup_measurements\oasis_csv_parser\003_press_tricks_1.45e11legend.png"/>
          <p:cNvPicPr>
            <a:picLocks noChangeAspect="1" noChangeArrowheads="1"/>
          </p:cNvPicPr>
          <p:nvPr/>
        </p:nvPicPr>
        <p:blipFill>
          <a:blip r:embed="rId6" cstate="print"/>
          <a:srcRect l="43509" t="13013" r="12030" b="49950"/>
          <a:stretch>
            <a:fillRect/>
          </a:stretch>
        </p:blipFill>
        <p:spPr bwMode="auto">
          <a:xfrm>
            <a:off x="5593779" y="1297626"/>
            <a:ext cx="2016756" cy="1260000"/>
          </a:xfrm>
          <a:prstGeom prst="rect">
            <a:avLst/>
          </a:prstGeom>
          <a:noFill/>
        </p:spPr>
      </p:pic>
      <p:sp>
        <p:nvSpPr>
          <p:cNvPr id="16" name="Rettangolo 75"/>
          <p:cNvSpPr/>
          <p:nvPr/>
        </p:nvSpPr>
        <p:spPr>
          <a:xfrm>
            <a:off x="1813375" y="5285940"/>
            <a:ext cx="1361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1.25e11 ppb</a:t>
            </a:r>
            <a:endParaRPr lang="en-US" b="1" dirty="0"/>
          </a:p>
        </p:txBody>
      </p:sp>
      <p:sp>
        <p:nvSpPr>
          <p:cNvPr id="17" name="Rettangolo 91"/>
          <p:cNvSpPr/>
          <p:nvPr/>
        </p:nvSpPr>
        <p:spPr>
          <a:xfrm>
            <a:off x="6339108" y="5292014"/>
            <a:ext cx="1369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1.45e11 ppb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5178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6224" y="681075"/>
            <a:ext cx="7304864" cy="7476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</a:t>
            </a:r>
            <a:r>
              <a:rPr lang="en-US" sz="3900" b="1" dirty="0" smtClean="0"/>
              <a:t>RF MDs</a:t>
            </a:r>
            <a:endParaRPr lang="en-US" sz="39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6303" y="110961"/>
            <a:ext cx="1097341" cy="57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/>
              <a:t>SPS</a:t>
            </a:r>
            <a:endParaRPr lang="en-US" sz="3500" b="1" dirty="0"/>
          </a:p>
        </p:txBody>
      </p:sp>
      <p:pic>
        <p:nvPicPr>
          <p:cNvPr id="18" name="Picture 17" descr="spslayout.gif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6000"/>
          </a:blip>
          <a:srcRect t="16015" r="3638"/>
          <a:stretch>
            <a:fillRect/>
          </a:stretch>
        </p:blipFill>
        <p:spPr>
          <a:xfrm>
            <a:off x="856974" y="494221"/>
            <a:ext cx="7544952" cy="6323108"/>
          </a:xfrm>
          <a:prstGeom prst="rect">
            <a:avLst/>
          </a:prstGeom>
        </p:spPr>
      </p:pic>
      <p:sp>
        <p:nvSpPr>
          <p:cNvPr id="19" name="Text Placeholder 2"/>
          <p:cNvSpPr txBox="1">
            <a:spLocks/>
          </p:cNvSpPr>
          <p:nvPr/>
        </p:nvSpPr>
        <p:spPr>
          <a:xfrm>
            <a:off x="854765" y="1695407"/>
            <a:ext cx="7222435" cy="3886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636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</a:rPr>
              <a:t>Synchrotron frequency shift with intensity - reference impedance measurements (single bunches in Q26)</a:t>
            </a:r>
          </a:p>
          <a:p>
            <a:pPr marL="857250" lvl="1" indent="-363600">
              <a:buFont typeface="Lucida Grande"/>
              <a:buChar char="→"/>
            </a:pPr>
            <a:r>
              <a:rPr lang="en-US" dirty="0" smtClean="0"/>
              <a:t>to see effect of impedance reduction (MKEs)</a:t>
            </a:r>
          </a:p>
          <a:p>
            <a:pPr marL="857250" lvl="1" indent="-363600">
              <a:buFont typeface="Lucida Grande"/>
              <a:buChar char="→"/>
            </a:pPr>
            <a:r>
              <a:rPr lang="en-US" dirty="0" smtClean="0">
                <a:solidFill>
                  <a:srgbClr val="000000"/>
                </a:solidFill>
              </a:rPr>
              <a:t>to compare with simulations (test the impedance model)  </a:t>
            </a:r>
          </a:p>
          <a:p>
            <a:pPr marL="857250" lvl="1" indent="-363600">
              <a:buFont typeface="Lucida Grande"/>
              <a:buChar char="→"/>
            </a:pPr>
            <a:endParaRPr lang="en-US" dirty="0" smtClean="0">
              <a:solidFill>
                <a:srgbClr val="000000"/>
              </a:solidFill>
            </a:endParaRPr>
          </a:p>
          <a:p>
            <a:pPr marL="457200" indent="-3636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</a:rPr>
              <a:t>Spectra of long unstable bunches with RF off  in Q20 </a:t>
            </a:r>
          </a:p>
          <a:p>
            <a:pPr marL="857250" lvl="1" indent="-363600">
              <a:buFont typeface="Lucida Grande"/>
              <a:buChar char="→"/>
            </a:pPr>
            <a:r>
              <a:rPr lang="en-US" dirty="0" smtClean="0"/>
              <a:t>to compare with measurements in Q26 (from 2012)</a:t>
            </a:r>
          </a:p>
          <a:p>
            <a:pPr marL="857250" lvl="1" indent="-363600">
              <a:buFont typeface="Lucida Grande"/>
              <a:buChar char="→"/>
            </a:pPr>
            <a:r>
              <a:rPr lang="en-US" dirty="0" smtClean="0"/>
              <a:t>to identify high impedances (resonant frequencies) </a:t>
            </a:r>
          </a:p>
          <a:p>
            <a:pPr marL="857250" lvl="1" indent="-363600">
              <a:buFont typeface="Lucida Grande"/>
              <a:buChar char="→"/>
            </a:pPr>
            <a:endParaRPr lang="en-US" dirty="0" smtClean="0"/>
          </a:p>
          <a:p>
            <a:pPr marL="457200" indent="-3636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</a:rPr>
              <a:t>Single bunch stability in a single and a double RF systems (in Q26 and Q20)</a:t>
            </a:r>
          </a:p>
          <a:p>
            <a:pPr marL="857250" lvl="1" indent="-363600">
              <a:buFont typeface="Lucida Grande"/>
              <a:buChar char="→"/>
            </a:pPr>
            <a:r>
              <a:rPr lang="en-US" dirty="0" smtClean="0"/>
              <a:t>to compare with simulations</a:t>
            </a:r>
          </a:p>
          <a:p>
            <a:pPr marL="857250" lvl="1" indent="-363600">
              <a:buFont typeface="Lucida Grande"/>
              <a:buChar char="→"/>
            </a:pPr>
            <a:r>
              <a:rPr lang="en-US" dirty="0" smtClean="0"/>
              <a:t>to see effect of phase-space distribution (after rotation in PS)</a:t>
            </a:r>
          </a:p>
          <a:p>
            <a:pPr marL="857250" lvl="1" indent="-363600">
              <a:buFont typeface="Lucida Grande"/>
              <a:buChar char="→"/>
            </a:pPr>
            <a:r>
              <a:rPr lang="en-US" dirty="0" smtClean="0"/>
              <a:t>to compare with measured multi-bunch instability thresholds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882470" y="5866201"/>
            <a:ext cx="3657599" cy="584776"/>
          </a:xfrm>
          <a:prstGeom prst="rect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E. </a:t>
            </a:r>
            <a:r>
              <a:rPr lang="en-US" sz="1600" dirty="0" err="1" smtClean="0">
                <a:solidFill>
                  <a:srgbClr val="FFFFFF"/>
                </a:solidFill>
              </a:rPr>
              <a:t>Shaposhnikova</a:t>
            </a:r>
            <a:r>
              <a:rPr lang="en-US" sz="1600" dirty="0" smtClean="0">
                <a:solidFill>
                  <a:srgbClr val="FFFFFF"/>
                </a:solidFill>
              </a:rPr>
              <a:t>, T. </a:t>
            </a:r>
            <a:r>
              <a:rPr lang="en-US" sz="1600" dirty="0" err="1" smtClean="0">
                <a:solidFill>
                  <a:srgbClr val="FFFFFF"/>
                </a:solidFill>
              </a:rPr>
              <a:t>Argyropulos</a:t>
            </a:r>
            <a:r>
              <a:rPr lang="en-US" sz="1600" dirty="0" smtClean="0">
                <a:solidFill>
                  <a:srgbClr val="FFFFFF"/>
                </a:solidFill>
              </a:rPr>
              <a:t>, T. </a:t>
            </a:r>
            <a:r>
              <a:rPr lang="en-US" sz="1600" dirty="0" err="1" smtClean="0">
                <a:solidFill>
                  <a:srgbClr val="FFFFFF"/>
                </a:solidFill>
              </a:rPr>
              <a:t>Bohl</a:t>
            </a:r>
            <a:r>
              <a:rPr lang="en-US" sz="1600" dirty="0" smtClean="0">
                <a:solidFill>
                  <a:srgbClr val="FFFFFF"/>
                </a:solidFill>
              </a:rPr>
              <a:t>, J. Esteban-</a:t>
            </a:r>
            <a:r>
              <a:rPr lang="en-US" sz="1600" dirty="0" err="1" smtClean="0">
                <a:solidFill>
                  <a:srgbClr val="FFFFFF"/>
                </a:solidFill>
              </a:rPr>
              <a:t>Müller</a:t>
            </a:r>
            <a:r>
              <a:rPr lang="en-US" sz="1600" dirty="0" smtClean="0">
                <a:solidFill>
                  <a:srgbClr val="FFFFFF"/>
                </a:solidFill>
              </a:rPr>
              <a:t>, H. </a:t>
            </a:r>
            <a:r>
              <a:rPr lang="en-US" sz="1600" dirty="0" err="1" smtClean="0">
                <a:solidFill>
                  <a:srgbClr val="FFFFFF"/>
                </a:solidFill>
              </a:rPr>
              <a:t>Timkó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94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pslayout.gif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6000"/>
          </a:blip>
          <a:srcRect t="16015" r="3638"/>
          <a:stretch>
            <a:fillRect/>
          </a:stretch>
        </p:blipFill>
        <p:spPr>
          <a:xfrm>
            <a:off x="856974" y="494221"/>
            <a:ext cx="7544952" cy="6323108"/>
          </a:xfrm>
          <a:prstGeom prst="rect">
            <a:avLst/>
          </a:prstGeom>
        </p:spPr>
      </p:pic>
      <p:pic>
        <p:nvPicPr>
          <p:cNvPr id="7" name="Picture 2" descr="C:\MatlabFiles\MD_2013_02_04_analysis\analysis_plots\lineDensities_inject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12" y="1494426"/>
            <a:ext cx="5625597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6224" y="681075"/>
            <a:ext cx="7304864" cy="7476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</a:t>
            </a:r>
            <a:r>
              <a:rPr lang="en-US" sz="3900" b="1" dirty="0" smtClean="0"/>
              <a:t>RF MDs</a:t>
            </a:r>
            <a:endParaRPr lang="en-US" sz="39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6303" y="110961"/>
            <a:ext cx="1097341" cy="57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/>
              <a:t>SPS</a:t>
            </a:r>
            <a:endParaRPr lang="en-US" sz="35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334001" y="6158589"/>
            <a:ext cx="3657599" cy="584776"/>
          </a:xfrm>
          <a:prstGeom prst="rect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E. </a:t>
            </a:r>
            <a:r>
              <a:rPr lang="en-US" sz="1600" dirty="0" err="1" smtClean="0">
                <a:solidFill>
                  <a:srgbClr val="FFFFFF"/>
                </a:solidFill>
              </a:rPr>
              <a:t>Shaposhnikova</a:t>
            </a:r>
            <a:r>
              <a:rPr lang="en-US" sz="1600" dirty="0" smtClean="0">
                <a:solidFill>
                  <a:srgbClr val="FFFFFF"/>
                </a:solidFill>
              </a:rPr>
              <a:t>, T. </a:t>
            </a:r>
            <a:r>
              <a:rPr lang="en-US" sz="1600" dirty="0" err="1" smtClean="0">
                <a:solidFill>
                  <a:srgbClr val="FFFFFF"/>
                </a:solidFill>
              </a:rPr>
              <a:t>Argyropulos</a:t>
            </a:r>
            <a:r>
              <a:rPr lang="en-US" sz="1600" dirty="0" smtClean="0">
                <a:solidFill>
                  <a:srgbClr val="FFFFFF"/>
                </a:solidFill>
              </a:rPr>
              <a:t>, T. </a:t>
            </a:r>
            <a:r>
              <a:rPr lang="en-US" sz="1600" dirty="0" err="1" smtClean="0">
                <a:solidFill>
                  <a:srgbClr val="FFFFFF"/>
                </a:solidFill>
              </a:rPr>
              <a:t>Bohl</a:t>
            </a:r>
            <a:r>
              <a:rPr lang="en-US" sz="1600" dirty="0" smtClean="0">
                <a:solidFill>
                  <a:srgbClr val="FFFFFF"/>
                </a:solidFill>
              </a:rPr>
              <a:t>, J. Esteban-</a:t>
            </a:r>
            <a:r>
              <a:rPr lang="en-US" sz="1600" dirty="0" err="1" smtClean="0">
                <a:solidFill>
                  <a:srgbClr val="FFFFFF"/>
                </a:solidFill>
              </a:rPr>
              <a:t>Müller</a:t>
            </a:r>
            <a:r>
              <a:rPr lang="en-US" sz="1600" dirty="0" smtClean="0">
                <a:solidFill>
                  <a:srgbClr val="FFFFFF"/>
                </a:solidFill>
              </a:rPr>
              <a:t>, H. </a:t>
            </a:r>
            <a:r>
              <a:rPr lang="en-US" sz="1600" dirty="0" err="1" smtClean="0">
                <a:solidFill>
                  <a:srgbClr val="FFFFFF"/>
                </a:solidFill>
              </a:rPr>
              <a:t>Timkó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5350" y="3888426"/>
            <a:ext cx="3048000" cy="83099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Intensity/longitudinal </a:t>
            </a:r>
            <a:r>
              <a:rPr lang="en-US" sz="1600" dirty="0" err="1" smtClean="0"/>
              <a:t>emittance</a:t>
            </a:r>
            <a:r>
              <a:rPr lang="en-US" sz="1600" dirty="0" smtClean="0"/>
              <a:t> defined at the PSB with new C16 knob (S. Hancock)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853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pslayout.gif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6000"/>
          </a:blip>
          <a:srcRect t="16015" r="3638"/>
          <a:stretch>
            <a:fillRect/>
          </a:stretch>
        </p:blipFill>
        <p:spPr>
          <a:xfrm>
            <a:off x="856974" y="494221"/>
            <a:ext cx="7544952" cy="632310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6224" y="681075"/>
            <a:ext cx="7304864" cy="7476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</a:t>
            </a:r>
            <a:r>
              <a:rPr lang="en-US" sz="3900" b="1" dirty="0" smtClean="0"/>
              <a:t>RF MDs</a:t>
            </a:r>
            <a:endParaRPr lang="en-US" sz="39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6303" y="110961"/>
            <a:ext cx="1097341" cy="57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/>
              <a:t>SPS</a:t>
            </a:r>
            <a:endParaRPr lang="en-US" sz="35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334001" y="6158589"/>
            <a:ext cx="3657599" cy="584776"/>
          </a:xfrm>
          <a:prstGeom prst="rect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E. </a:t>
            </a:r>
            <a:r>
              <a:rPr lang="en-US" sz="1600" dirty="0" err="1" smtClean="0">
                <a:solidFill>
                  <a:srgbClr val="FFFFFF"/>
                </a:solidFill>
              </a:rPr>
              <a:t>Shaposhnikova</a:t>
            </a:r>
            <a:r>
              <a:rPr lang="en-US" sz="1600" dirty="0" smtClean="0">
                <a:solidFill>
                  <a:srgbClr val="FFFFFF"/>
                </a:solidFill>
              </a:rPr>
              <a:t>, T. </a:t>
            </a:r>
            <a:r>
              <a:rPr lang="en-US" sz="1600" dirty="0" err="1" smtClean="0">
                <a:solidFill>
                  <a:srgbClr val="FFFFFF"/>
                </a:solidFill>
              </a:rPr>
              <a:t>Argyropulos</a:t>
            </a:r>
            <a:r>
              <a:rPr lang="en-US" sz="1600" dirty="0" smtClean="0">
                <a:solidFill>
                  <a:srgbClr val="FFFFFF"/>
                </a:solidFill>
              </a:rPr>
              <a:t>, T. </a:t>
            </a:r>
            <a:r>
              <a:rPr lang="en-US" sz="1600" dirty="0" err="1" smtClean="0">
                <a:solidFill>
                  <a:srgbClr val="FFFFFF"/>
                </a:solidFill>
              </a:rPr>
              <a:t>Bohl</a:t>
            </a:r>
            <a:r>
              <a:rPr lang="en-US" sz="1600" dirty="0" smtClean="0">
                <a:solidFill>
                  <a:srgbClr val="FFFFFF"/>
                </a:solidFill>
              </a:rPr>
              <a:t>, J. Esteban-</a:t>
            </a:r>
            <a:r>
              <a:rPr lang="en-US" sz="1600" dirty="0" err="1" smtClean="0">
                <a:solidFill>
                  <a:srgbClr val="FFFFFF"/>
                </a:solidFill>
              </a:rPr>
              <a:t>Müller</a:t>
            </a:r>
            <a:r>
              <a:rPr lang="en-US" sz="1600" dirty="0" smtClean="0">
                <a:solidFill>
                  <a:srgbClr val="FFFFFF"/>
                </a:solidFill>
              </a:rPr>
              <a:t>, H. </a:t>
            </a:r>
            <a:r>
              <a:rPr lang="en-US" sz="1600" dirty="0" err="1" smtClean="0">
                <a:solidFill>
                  <a:srgbClr val="FFFFFF"/>
                </a:solidFill>
              </a:rPr>
              <a:t>Timkó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96517"/>
            <a:ext cx="4657725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MatlabFiles\MD_2013_02_04_analysis\analysis_plots\slopes_vs_taumea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368" y="2161335"/>
            <a:ext cx="3728727" cy="279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517850" y="1469698"/>
            <a:ext cx="79928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algn="ctr"/>
            <a:r>
              <a:rPr lang="en-US" sz="2200" dirty="0" smtClean="0">
                <a:cs typeface="Arial" charset="0"/>
                <a:sym typeface="Wingdings" pitchFamily="2" charset="2"/>
              </a:rPr>
              <a:t>Slope of synchrotron frequency shift                                      </a:t>
            </a:r>
          </a:p>
          <a:p>
            <a:pPr lvl="1" algn="ctr"/>
            <a:r>
              <a:rPr lang="en-US" sz="2200" dirty="0" smtClean="0">
                <a:cs typeface="Arial" charset="0"/>
                <a:sym typeface="Wingdings" pitchFamily="2" charset="2"/>
              </a:rPr>
              <a:t>  as a function of bunch length</a:t>
            </a:r>
            <a:endParaRPr lang="en-GB" sz="2200" dirty="0" smtClean="0">
              <a:cs typeface="Arial" charset="0"/>
              <a:sym typeface="Wingdings" pitchFamily="2" charset="2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85056" y="5252925"/>
            <a:ext cx="79928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742950" lvl="1" indent="-285750">
              <a:buFont typeface="Wingdings" pitchFamily="2" charset="2"/>
              <a:buChar char="Ø"/>
            </a:pPr>
            <a:r>
              <a:rPr lang="en-GB" b="1" dirty="0" smtClean="0">
                <a:cs typeface="Arial" charset="0"/>
                <a:sym typeface="Wingdings" pitchFamily="2" charset="2"/>
              </a:rPr>
              <a:t>Comparison with 2008  shows that longitudinal impedance is reduced (serigraphy of MKEs)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b="1" dirty="0" smtClean="0">
                <a:cs typeface="Arial" charset="0"/>
                <a:sym typeface="Wingdings" pitchFamily="2" charset="2"/>
              </a:rPr>
              <a:t>More studies </a:t>
            </a:r>
            <a:r>
              <a:rPr lang="en-GB" b="1" dirty="0" err="1" smtClean="0">
                <a:cs typeface="Arial" charset="0"/>
                <a:sym typeface="Wingdings" pitchFamily="2" charset="2"/>
              </a:rPr>
              <a:t>ongoing</a:t>
            </a:r>
            <a:r>
              <a:rPr lang="en-GB" b="1" dirty="0" smtClean="0">
                <a:cs typeface="Arial" charset="0"/>
                <a:sym typeface="Wingdings" pitchFamily="2" charset="2"/>
              </a:rPr>
              <a:t> on the identification of the 1.4 GHz impedance source</a:t>
            </a:r>
          </a:p>
        </p:txBody>
      </p:sp>
    </p:spTree>
    <p:extLst>
      <p:ext uri="{BB962C8B-B14F-4D97-AF65-F5344CB8AC3E}">
        <p14:creationId xmlns:p14="http://schemas.microsoft.com/office/powerpoint/2010/main" val="281167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52624" y="576315"/>
            <a:ext cx="5834855" cy="7476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</a:t>
            </a:r>
            <a:r>
              <a:rPr lang="en-US" sz="3900" b="1" dirty="0" smtClean="0"/>
              <a:t>Introduction</a:t>
            </a:r>
            <a:endParaRPr lang="en-US" sz="3900" b="1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557586" y="1396119"/>
            <a:ext cx="7961068" cy="5047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8400" indent="-360000">
              <a:buFont typeface="+mj-lt"/>
              <a:buAutoNum type="arabicPeriod"/>
            </a:pPr>
            <a:r>
              <a:rPr lang="en-US" sz="2000" dirty="0" smtClean="0">
                <a:solidFill>
                  <a:schemeClr val="tx1"/>
                </a:solidFill>
              </a:rPr>
              <a:t>Prolongation of the MD run into 2012 agreed by LMC on 17/10/2012, as a result of the Beam Studies Review (28/08/2012)</a:t>
            </a:r>
          </a:p>
          <a:p>
            <a:pPr marL="518400" indent="-360000">
              <a:buFont typeface="+mj-lt"/>
              <a:buAutoNum type="arabicPeriod"/>
            </a:pPr>
            <a:r>
              <a:rPr lang="en-US" sz="2000" dirty="0" smtClean="0">
                <a:solidFill>
                  <a:schemeClr val="tx1"/>
                </a:solidFill>
              </a:rPr>
              <a:t>Originally four additional weeks for studies</a:t>
            </a:r>
          </a:p>
          <a:p>
            <a:pPr marL="1098000" lvl="1" indent="-424800">
              <a:buFont typeface="Wingdings" charset="2"/>
              <a:buChar char="ü"/>
            </a:pPr>
            <a:r>
              <a:rPr lang="en-US" dirty="0" smtClean="0"/>
              <a:t>The final run extension allowed for an extra week of MDs during the LHC run with protons at intermediate energy</a:t>
            </a:r>
          </a:p>
          <a:p>
            <a:pPr marL="518400" indent="-3636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</a:rPr>
              <a:t>PSB and PS had parallel MDs ongoing all the time with several MD users (no limitations as there were no physics users). PS MDs only stopped during LHC filling</a:t>
            </a:r>
          </a:p>
          <a:p>
            <a:pPr marL="518400" indent="-3636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</a:rPr>
              <a:t>SPS had at least one parallel cycle all the time MD users requested for it – in addition to the NA ion physics cycle</a:t>
            </a:r>
          </a:p>
          <a:p>
            <a:pPr marL="1098000" lvl="1" indent="-424800">
              <a:buFont typeface="Wingdings" charset="2"/>
              <a:buChar char="ü"/>
            </a:pPr>
            <a:r>
              <a:rPr lang="en-US" dirty="0" smtClean="0"/>
              <a:t>No MD including ramps to 450 </a:t>
            </a:r>
            <a:r>
              <a:rPr lang="en-US" dirty="0" err="1" smtClean="0"/>
              <a:t>GeV</a:t>
            </a:r>
            <a:r>
              <a:rPr lang="en-US" dirty="0" smtClean="0"/>
              <a:t>/c to limit the energy consumption (only exception was for orbit measurements at top energy with Q26) </a:t>
            </a:r>
          </a:p>
          <a:p>
            <a:pPr marL="1098000" lvl="1" indent="-424800">
              <a:buFont typeface="Wingdings" charset="2"/>
              <a:buChar char="ü"/>
            </a:pPr>
            <a:r>
              <a:rPr lang="en-US" dirty="0" smtClean="0"/>
              <a:t>Possibly only single bunch MDs in order not to increase the activation level of the dump before LS1 (few exceptions with 25ns beams)  </a:t>
            </a:r>
          </a:p>
          <a:p>
            <a:pPr marL="69850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21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pslayout.gif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6000"/>
          </a:blip>
          <a:srcRect t="16015" r="3638"/>
          <a:stretch>
            <a:fillRect/>
          </a:stretch>
        </p:blipFill>
        <p:spPr>
          <a:xfrm>
            <a:off x="856974" y="494221"/>
            <a:ext cx="7544952" cy="632310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6224" y="681075"/>
            <a:ext cx="7304864" cy="7476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</a:t>
            </a:r>
            <a:r>
              <a:rPr lang="en-US" sz="3900" b="1" dirty="0" smtClean="0"/>
              <a:t>Transverse MDs</a:t>
            </a:r>
            <a:endParaRPr lang="en-US" sz="39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6303" y="110961"/>
            <a:ext cx="1097341" cy="57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/>
              <a:t>SPS</a:t>
            </a:r>
            <a:endParaRPr lang="en-US" sz="3500" b="1" dirty="0"/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854765" y="1732394"/>
            <a:ext cx="7222435" cy="403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636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</a:rPr>
              <a:t>TMCI threshold</a:t>
            </a:r>
          </a:p>
          <a:p>
            <a:pPr marL="857250" lvl="1" indent="-363600">
              <a:buFont typeface="Lucida Grande"/>
              <a:buChar char="→"/>
            </a:pPr>
            <a:r>
              <a:rPr lang="en-US" dirty="0" smtClean="0"/>
              <a:t>Detailed studies done for Q20 and Q26 in parallel in same </a:t>
            </a:r>
            <a:r>
              <a:rPr lang="en-US" dirty="0" err="1" smtClean="0"/>
              <a:t>supercycle</a:t>
            </a:r>
            <a:r>
              <a:rPr lang="en-US" dirty="0" smtClean="0"/>
              <a:t> </a:t>
            </a:r>
          </a:p>
          <a:p>
            <a:pPr marL="857250" lvl="1" indent="-363600">
              <a:buFont typeface="Lucida Grande"/>
              <a:buChar char="→"/>
            </a:pPr>
            <a:r>
              <a:rPr lang="en-US" dirty="0" smtClean="0"/>
              <a:t>Broad region of longitudinal </a:t>
            </a:r>
            <a:r>
              <a:rPr lang="en-US" dirty="0" err="1" smtClean="0"/>
              <a:t>emittance</a:t>
            </a:r>
            <a:r>
              <a:rPr lang="en-US" dirty="0" smtClean="0"/>
              <a:t> vs. intensity space covered</a:t>
            </a:r>
          </a:p>
          <a:p>
            <a:pPr marL="1314450" lvl="2" indent="-363600">
              <a:buFont typeface="Lucida Grande"/>
              <a:buChar char="→"/>
            </a:pPr>
            <a:r>
              <a:rPr lang="en-US" dirty="0" smtClean="0"/>
              <a:t>Low chromaticity for TMCI scans</a:t>
            </a:r>
          </a:p>
          <a:p>
            <a:pPr marL="1314450" lvl="2" indent="-363600">
              <a:buFont typeface="Lucida Grande"/>
              <a:buChar char="→"/>
            </a:pPr>
            <a:r>
              <a:rPr lang="en-US" dirty="0"/>
              <a:t>N</a:t>
            </a:r>
            <a:r>
              <a:rPr lang="en-US" dirty="0" smtClean="0"/>
              <a:t>egative chromaticity scanned in both optics</a:t>
            </a:r>
          </a:p>
          <a:p>
            <a:pPr marL="857250" lvl="1" indent="-363600">
              <a:buFont typeface="Lucida Grande"/>
              <a:buChar char="→"/>
            </a:pPr>
            <a:r>
              <a:rPr lang="en-US" dirty="0" smtClean="0"/>
              <a:t>Different voltages, always in double RF with voltage of 800MHz at 10% of that of 200 MHz</a:t>
            </a:r>
          </a:p>
          <a:p>
            <a:pPr marL="857250" lvl="1" indent="-363600">
              <a:buFont typeface="Lucida Grande"/>
              <a:buChar char="→"/>
            </a:pPr>
            <a:r>
              <a:rPr lang="en-US" dirty="0" smtClean="0"/>
              <a:t>Recorded all data from </a:t>
            </a:r>
            <a:r>
              <a:rPr lang="en-US" dirty="0" err="1" smtClean="0"/>
              <a:t>Qmeter</a:t>
            </a:r>
            <a:r>
              <a:rPr lang="en-US" dirty="0" smtClean="0"/>
              <a:t>, BBQ, BCT, WCM, </a:t>
            </a:r>
            <a:r>
              <a:rPr lang="en-US" dirty="0" err="1" smtClean="0"/>
              <a:t>Wirescanner</a:t>
            </a:r>
            <a:r>
              <a:rPr lang="en-US" dirty="0" smtClean="0"/>
              <a:t>, </a:t>
            </a:r>
            <a:r>
              <a:rPr lang="en-US" dirty="0" err="1" smtClean="0"/>
              <a:t>Headtail</a:t>
            </a:r>
            <a:r>
              <a:rPr lang="en-US" dirty="0" smtClean="0"/>
              <a:t> monitor, </a:t>
            </a:r>
            <a:r>
              <a:rPr lang="en-US" dirty="0" err="1" smtClean="0"/>
              <a:t>εl</a:t>
            </a:r>
            <a:r>
              <a:rPr lang="en-US" dirty="0" smtClean="0"/>
              <a:t> (PS), PS BCT </a:t>
            </a:r>
            <a:r>
              <a:rPr lang="en-US" dirty="0" smtClean="0">
                <a:sym typeface="Wingdings"/>
              </a:rPr>
              <a:t> to be analyzed in detail and compared with simulations!</a:t>
            </a:r>
            <a:r>
              <a:rPr lang="en-US" dirty="0" smtClean="0"/>
              <a:t> </a:t>
            </a:r>
            <a:endParaRPr lang="en-US" dirty="0"/>
          </a:p>
          <a:p>
            <a:pPr marL="857250" lvl="1" indent="-363600">
              <a:buFont typeface="Lucida Grande"/>
              <a:buChar char="→"/>
            </a:pPr>
            <a:endParaRPr lang="en-US" dirty="0" smtClean="0"/>
          </a:p>
          <a:p>
            <a:pPr marL="457200" indent="-3636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</a:rPr>
              <a:t>Doublet 25ns beam</a:t>
            </a:r>
          </a:p>
          <a:p>
            <a:pPr marL="857250" lvl="1" indent="-363600">
              <a:buFont typeface="Lucida Grande"/>
              <a:buChar char="→"/>
            </a:pPr>
            <a:r>
              <a:rPr lang="en-US" dirty="0" smtClean="0"/>
              <a:t>First tests: injection of two bunches with voltage dip</a:t>
            </a:r>
          </a:p>
          <a:p>
            <a:pPr marL="857250" lvl="1" indent="-363600">
              <a:buFont typeface="Lucida Grande"/>
              <a:buChar char="→"/>
            </a:pPr>
            <a:r>
              <a:rPr lang="en-US" dirty="0" smtClean="0"/>
              <a:t>Short test of injection of two batches</a:t>
            </a:r>
          </a:p>
          <a:p>
            <a:pPr marL="857250" lvl="1" indent="-363600">
              <a:buFont typeface="Lucida Grande"/>
              <a:buChar char="→"/>
            </a:pPr>
            <a:r>
              <a:rPr lang="en-US" dirty="0" smtClean="0"/>
              <a:t>Voltage program optimized to efficiently split the bunches in both batches (however, TFB still to be set up for this beam!)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105400" y="6248400"/>
            <a:ext cx="3200399" cy="338554"/>
          </a:xfrm>
          <a:prstGeom prst="rect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H. </a:t>
            </a:r>
            <a:r>
              <a:rPr lang="en-US" sz="1600" dirty="0" err="1" smtClean="0">
                <a:solidFill>
                  <a:srgbClr val="FFFFFF"/>
                </a:solidFill>
              </a:rPr>
              <a:t>Bartosik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&amp; G. </a:t>
            </a:r>
            <a:r>
              <a:rPr lang="en-US" sz="1600" dirty="0" err="1" smtClean="0">
                <a:solidFill>
                  <a:srgbClr val="FFFFFF"/>
                </a:solidFill>
              </a:rPr>
              <a:t>Iadarola</a:t>
            </a:r>
            <a:r>
              <a:rPr lang="en-US" sz="1600" dirty="0" smtClean="0">
                <a:solidFill>
                  <a:srgbClr val="FFFFFF"/>
                </a:solidFill>
              </a:rPr>
              <a:t>, et al.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95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pslayout.gif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6000"/>
          </a:blip>
          <a:srcRect t="16015" r="3638"/>
          <a:stretch>
            <a:fillRect/>
          </a:stretch>
        </p:blipFill>
        <p:spPr>
          <a:xfrm>
            <a:off x="856974" y="494221"/>
            <a:ext cx="7544952" cy="632310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6224" y="681075"/>
            <a:ext cx="7304864" cy="7476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</a:t>
            </a:r>
            <a:r>
              <a:rPr lang="en-US" sz="3900" b="1" dirty="0" smtClean="0"/>
              <a:t>Transverse MDs (TMCI)</a:t>
            </a:r>
            <a:endParaRPr lang="en-US" sz="39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6303" y="110961"/>
            <a:ext cx="1097341" cy="57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/>
              <a:t>SPS</a:t>
            </a:r>
            <a:endParaRPr lang="en-US" sz="35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105400" y="6248400"/>
            <a:ext cx="3200399" cy="338554"/>
          </a:xfrm>
          <a:prstGeom prst="rect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H. </a:t>
            </a:r>
            <a:r>
              <a:rPr lang="en-US" sz="1600" dirty="0" err="1" smtClean="0">
                <a:solidFill>
                  <a:srgbClr val="FFFFFF"/>
                </a:solidFill>
              </a:rPr>
              <a:t>Bartosik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&amp; G. </a:t>
            </a:r>
            <a:r>
              <a:rPr lang="en-US" sz="1600" dirty="0" err="1" smtClean="0">
                <a:solidFill>
                  <a:srgbClr val="FFFFFF"/>
                </a:solidFill>
              </a:rPr>
              <a:t>Iadarola</a:t>
            </a:r>
            <a:r>
              <a:rPr lang="en-US" sz="1600" dirty="0" smtClean="0">
                <a:solidFill>
                  <a:srgbClr val="FFFFFF"/>
                </a:solidFill>
              </a:rPr>
              <a:t>, et al.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5" name="Picture 4" descr="Q26_StabilityRegion_1.4M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918" y="1402637"/>
            <a:ext cx="6221484" cy="46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53836" y="3649724"/>
            <a:ext cx="3762170" cy="12003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Border between stable and unstable region is a line</a:t>
            </a:r>
          </a:p>
          <a:p>
            <a:r>
              <a:rPr lang="en-US" dirty="0" smtClean="0"/>
              <a:t>No stability found for intensities larger than 2 x 10</a:t>
            </a:r>
            <a:r>
              <a:rPr lang="en-US" baseline="30000" dirty="0" smtClean="0"/>
              <a:t>11</a:t>
            </a:r>
            <a:r>
              <a:rPr lang="en-US" dirty="0" smtClean="0"/>
              <a:t> ppb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11760" y="1844824"/>
            <a:ext cx="1343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Q26 optics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934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pslayout.gif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6000"/>
          </a:blip>
          <a:srcRect t="16015" r="3638"/>
          <a:stretch>
            <a:fillRect/>
          </a:stretch>
        </p:blipFill>
        <p:spPr>
          <a:xfrm>
            <a:off x="856974" y="494221"/>
            <a:ext cx="7544952" cy="632310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6224" y="681075"/>
            <a:ext cx="7304864" cy="7476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</a:t>
            </a:r>
            <a:r>
              <a:rPr lang="en-US" sz="3900" b="1" dirty="0" smtClean="0"/>
              <a:t>Transverse MDs (TMCI)</a:t>
            </a:r>
            <a:endParaRPr lang="en-US" sz="39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6303" y="110961"/>
            <a:ext cx="1097341" cy="57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/>
              <a:t>SPS</a:t>
            </a:r>
            <a:endParaRPr lang="en-US" sz="35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105400" y="6248400"/>
            <a:ext cx="3200399" cy="338554"/>
          </a:xfrm>
          <a:prstGeom prst="rect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H. </a:t>
            </a:r>
            <a:r>
              <a:rPr lang="en-US" sz="1600" dirty="0" err="1" smtClean="0">
                <a:solidFill>
                  <a:srgbClr val="FFFFFF"/>
                </a:solidFill>
              </a:rPr>
              <a:t>Bartosik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&amp; G. </a:t>
            </a:r>
            <a:r>
              <a:rPr lang="en-US" sz="1600" dirty="0" err="1" smtClean="0">
                <a:solidFill>
                  <a:srgbClr val="FFFFFF"/>
                </a:solidFill>
              </a:rPr>
              <a:t>Iadarola</a:t>
            </a:r>
            <a:r>
              <a:rPr lang="en-US" sz="1600" dirty="0" smtClean="0">
                <a:solidFill>
                  <a:srgbClr val="FFFFFF"/>
                </a:solidFill>
              </a:rPr>
              <a:t>, et al.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7" name="Picture 6" descr="Q20_StabilityRegion_4MV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470000"/>
            <a:ext cx="6221483" cy="46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42869" y="3957948"/>
            <a:ext cx="3762170" cy="9233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“Island’ of slow instability observed for intermediate intensity and small </a:t>
            </a:r>
            <a:r>
              <a:rPr lang="en-US" dirty="0" err="1" smtClean="0"/>
              <a:t>ε</a:t>
            </a:r>
            <a:r>
              <a:rPr lang="en-US" baseline="-25000" dirty="0" err="1" smtClean="0"/>
              <a:t>l</a:t>
            </a:r>
            <a:endParaRPr lang="en-US" baseline="-25000" dirty="0" smtClean="0"/>
          </a:p>
          <a:p>
            <a:r>
              <a:rPr lang="en-US" dirty="0" smtClean="0"/>
              <a:t>Different behavior than Q26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875463" y="5142998"/>
            <a:ext cx="1200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Q20 optics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0602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pslayout.gif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16000"/>
          </a:blip>
          <a:srcRect t="16015" r="3638"/>
          <a:stretch>
            <a:fillRect/>
          </a:stretch>
        </p:blipFill>
        <p:spPr>
          <a:xfrm>
            <a:off x="856974" y="494221"/>
            <a:ext cx="7544952" cy="632310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6224" y="681075"/>
            <a:ext cx="7304864" cy="7476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</a:t>
            </a:r>
            <a:r>
              <a:rPr lang="en-US" sz="3900" b="1" dirty="0" smtClean="0"/>
              <a:t>Transverse MDs (TMCI)</a:t>
            </a:r>
            <a:endParaRPr lang="en-US" sz="39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6303" y="110961"/>
            <a:ext cx="1097341" cy="57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/>
              <a:t>SPS</a:t>
            </a:r>
            <a:endParaRPr lang="en-US" sz="35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105400" y="6248400"/>
            <a:ext cx="3200399" cy="338554"/>
          </a:xfrm>
          <a:prstGeom prst="rect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H. </a:t>
            </a:r>
            <a:r>
              <a:rPr lang="en-US" sz="1600" dirty="0" err="1" smtClean="0">
                <a:solidFill>
                  <a:srgbClr val="FFFFFF"/>
                </a:solidFill>
              </a:rPr>
              <a:t>Bartosik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&amp; G. </a:t>
            </a:r>
            <a:r>
              <a:rPr lang="en-US" sz="1600" dirty="0" err="1" smtClean="0">
                <a:solidFill>
                  <a:srgbClr val="FFFFFF"/>
                </a:solidFill>
              </a:rPr>
              <a:t>Iadarola</a:t>
            </a:r>
            <a:r>
              <a:rPr lang="en-US" sz="1600" dirty="0" smtClean="0">
                <a:solidFill>
                  <a:srgbClr val="FFFFFF"/>
                </a:solidFill>
              </a:rPr>
              <a:t>, et al.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2" name="SPS_SPS-HighIntensitySingleBunch_2013.02.09HeadTail_2013-02-09_123446_SC#3883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1088" y="1428729"/>
            <a:ext cx="624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6224" y="681075"/>
            <a:ext cx="7304864" cy="7476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</a:t>
            </a:r>
            <a:r>
              <a:rPr lang="en-US" sz="3900" b="1" dirty="0" smtClean="0"/>
              <a:t>Transverse MDs (doublet beam)</a:t>
            </a:r>
            <a:endParaRPr lang="en-US" sz="39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6303" y="110961"/>
            <a:ext cx="1097341" cy="57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/>
              <a:t>SPS</a:t>
            </a:r>
            <a:endParaRPr lang="en-US" sz="35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105400" y="6248400"/>
            <a:ext cx="3200399" cy="338554"/>
          </a:xfrm>
          <a:prstGeom prst="rect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H. </a:t>
            </a:r>
            <a:r>
              <a:rPr lang="en-US" sz="1600" dirty="0" err="1" smtClean="0">
                <a:solidFill>
                  <a:srgbClr val="FFFFFF"/>
                </a:solidFill>
              </a:rPr>
              <a:t>Bartosik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&amp; G. </a:t>
            </a:r>
            <a:r>
              <a:rPr lang="en-US" sz="1600" dirty="0" err="1" smtClean="0">
                <a:solidFill>
                  <a:srgbClr val="FFFFFF"/>
                </a:solidFill>
              </a:rPr>
              <a:t>Iadarola</a:t>
            </a:r>
            <a:r>
              <a:rPr lang="en-US" sz="1600" dirty="0" smtClean="0">
                <a:solidFill>
                  <a:srgbClr val="FFFFFF"/>
                </a:solidFill>
              </a:rPr>
              <a:t>, et al.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17" name="Picture 3" descr="H:\Analysis\SPS_MD_20121115_analysis\N_bun_increase_BC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049" y="1553453"/>
            <a:ext cx="5786405" cy="433980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23746" y="2354837"/>
            <a:ext cx="2194684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Low injection losses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Higher </a:t>
            </a:r>
            <a:r>
              <a:rPr lang="en-US" dirty="0" err="1" smtClean="0"/>
              <a:t>chroma</a:t>
            </a:r>
            <a:r>
              <a:rPr lang="en-US" dirty="0" smtClean="0"/>
              <a:t> needed for trains longer than 48 bunches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Good capture, as visible from the low losses at the beginning of ramp</a:t>
            </a:r>
            <a:endParaRPr lang="en-US" dirty="0"/>
          </a:p>
        </p:txBody>
      </p:sp>
      <p:pic>
        <p:nvPicPr>
          <p:cNvPr id="19" name="Picture 18" descr="spslayout.gif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16000"/>
          </a:blip>
          <a:srcRect t="16015" r="3638"/>
          <a:stretch>
            <a:fillRect/>
          </a:stretch>
        </p:blipFill>
        <p:spPr>
          <a:xfrm>
            <a:off x="856974" y="494221"/>
            <a:ext cx="7544952" cy="632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2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6224" y="681075"/>
            <a:ext cx="7304864" cy="7476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</a:t>
            </a:r>
            <a:r>
              <a:rPr lang="en-US" sz="3900" b="1" dirty="0" smtClean="0"/>
              <a:t>Transverse MDs (doublet beam)</a:t>
            </a:r>
            <a:endParaRPr lang="en-US" sz="39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6303" y="110961"/>
            <a:ext cx="1097341" cy="57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/>
              <a:t>SPS</a:t>
            </a:r>
            <a:endParaRPr lang="en-US" sz="35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105400" y="6248400"/>
            <a:ext cx="3200399" cy="338554"/>
          </a:xfrm>
          <a:prstGeom prst="rect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H. </a:t>
            </a:r>
            <a:r>
              <a:rPr lang="en-US" sz="1600" dirty="0" err="1" smtClean="0">
                <a:solidFill>
                  <a:srgbClr val="FFFFFF"/>
                </a:solidFill>
              </a:rPr>
              <a:t>Bartosik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&amp; G. </a:t>
            </a:r>
            <a:r>
              <a:rPr lang="en-US" sz="1600" dirty="0" err="1" smtClean="0">
                <a:solidFill>
                  <a:srgbClr val="FFFFFF"/>
                </a:solidFill>
              </a:rPr>
              <a:t>Iadarola</a:t>
            </a:r>
            <a:r>
              <a:rPr lang="en-US" sz="1600" dirty="0" smtClean="0">
                <a:solidFill>
                  <a:srgbClr val="FFFFFF"/>
                </a:solidFill>
              </a:rPr>
              <a:t>, et al.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1371600"/>
            <a:ext cx="10137522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ttangolo 11"/>
          <p:cNvSpPr/>
          <p:nvPr/>
        </p:nvSpPr>
        <p:spPr>
          <a:xfrm>
            <a:off x="762000" y="1295400"/>
            <a:ext cx="2590453" cy="3865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1" indent="-342900">
              <a:lnSpc>
                <a:spcPct val="130000"/>
              </a:lnSpc>
              <a:spcAft>
                <a:spcPts val="1200"/>
              </a:spcAft>
            </a:pPr>
            <a:r>
              <a:rPr lang="en-US" sz="1600" b="1" dirty="0" smtClean="0">
                <a:solidFill>
                  <a:schemeClr val="tx2"/>
                </a:solidFill>
                <a:latin typeface="Calibri" pitchFamily="34" charset="0"/>
              </a:rPr>
              <a:t>Beam profile along the cycle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81100" y="1600200"/>
            <a:ext cx="7330080" cy="4404104"/>
            <a:chOff x="1181100" y="1600200"/>
            <a:chExt cx="7330080" cy="4404104"/>
          </a:xfrm>
        </p:grpSpPr>
        <p:sp>
          <p:nvSpPr>
            <p:cNvPr id="12" name="Ovale 16"/>
            <p:cNvSpPr/>
            <p:nvPr/>
          </p:nvSpPr>
          <p:spPr>
            <a:xfrm>
              <a:off x="1181100" y="1600200"/>
              <a:ext cx="381000" cy="4267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Connettore 1 17"/>
            <p:cNvCxnSpPr>
              <a:stCxn id="12" idx="0"/>
            </p:cNvCxnSpPr>
            <p:nvPr/>
          </p:nvCxnSpPr>
          <p:spPr>
            <a:xfrm>
              <a:off x="1371600" y="1600200"/>
              <a:ext cx="1805580" cy="40360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8"/>
            <p:cNvCxnSpPr/>
            <p:nvPr/>
          </p:nvCxnSpPr>
          <p:spPr>
            <a:xfrm>
              <a:off x="1371600" y="5867400"/>
              <a:ext cx="1805580" cy="13690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77180" y="2003804"/>
              <a:ext cx="5334000" cy="40005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</p:pic>
      </p:grpSp>
      <p:pic>
        <p:nvPicPr>
          <p:cNvPr id="17" name="Picture 16" descr="spslayout.gif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9000"/>
          </a:blip>
          <a:srcRect t="16015" r="3638"/>
          <a:stretch>
            <a:fillRect/>
          </a:stretch>
        </p:blipFill>
        <p:spPr>
          <a:xfrm>
            <a:off x="856974" y="494221"/>
            <a:ext cx="7544952" cy="632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2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spslayout.gif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2000"/>
          </a:blip>
          <a:srcRect t="16015" r="3638"/>
          <a:stretch>
            <a:fillRect/>
          </a:stretch>
        </p:blipFill>
        <p:spPr>
          <a:xfrm>
            <a:off x="856974" y="494221"/>
            <a:ext cx="7544952" cy="632310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2520" y="409838"/>
            <a:ext cx="7304864" cy="7476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</a:t>
            </a:r>
            <a:r>
              <a:rPr lang="en-US" sz="3900" b="1" dirty="0" smtClean="0"/>
              <a:t>Transverse MDs (doublet beam)</a:t>
            </a:r>
            <a:endParaRPr lang="en-US" sz="39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6303" y="110961"/>
            <a:ext cx="1097341" cy="57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/>
              <a:t>SPS</a:t>
            </a:r>
            <a:endParaRPr lang="en-US" sz="35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866151" y="6363471"/>
            <a:ext cx="3200399" cy="338554"/>
          </a:xfrm>
          <a:prstGeom prst="rect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H. </a:t>
            </a:r>
            <a:r>
              <a:rPr lang="en-US" sz="1600" dirty="0" err="1" smtClean="0">
                <a:solidFill>
                  <a:srgbClr val="FFFFFF"/>
                </a:solidFill>
              </a:rPr>
              <a:t>Bartosik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&amp; G. </a:t>
            </a:r>
            <a:r>
              <a:rPr lang="en-US" sz="1600" dirty="0" err="1" smtClean="0">
                <a:solidFill>
                  <a:srgbClr val="FFFFFF"/>
                </a:solidFill>
              </a:rPr>
              <a:t>Iadarola</a:t>
            </a:r>
            <a:r>
              <a:rPr lang="en-US" sz="1600" dirty="0" smtClean="0">
                <a:solidFill>
                  <a:srgbClr val="FFFFFF"/>
                </a:solidFill>
              </a:rPr>
              <a:t>, et al.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17" name="Picture 2" descr="H:\Analysis\SPS_MD_20121115_analysis\stripes_Nb_scan_ecm1a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6951" y="914400"/>
            <a:ext cx="7315200" cy="5486400"/>
          </a:xfrm>
          <a:prstGeom prst="rect">
            <a:avLst/>
          </a:prstGeom>
          <a:noFill/>
        </p:spPr>
      </p:pic>
      <p:sp>
        <p:nvSpPr>
          <p:cNvPr id="18" name="Rettangolo 11"/>
          <p:cNvSpPr/>
          <p:nvPr/>
        </p:nvSpPr>
        <p:spPr>
          <a:xfrm>
            <a:off x="1751351" y="990600"/>
            <a:ext cx="5620987" cy="386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algn="ctr">
              <a:lnSpc>
                <a:spcPct val="130000"/>
              </a:lnSpc>
              <a:spcAft>
                <a:spcPts val="1200"/>
              </a:spcAft>
            </a:pPr>
            <a:r>
              <a:rPr lang="en-US" sz="1600" b="1" dirty="0" smtClean="0">
                <a:solidFill>
                  <a:schemeClr val="tx2"/>
                </a:solidFill>
                <a:latin typeface="Calibri" pitchFamily="34" charset="0"/>
              </a:rPr>
              <a:t>MBA-like Stainless Steel liner</a:t>
            </a:r>
          </a:p>
        </p:txBody>
      </p:sp>
      <p:pic>
        <p:nvPicPr>
          <p:cNvPr id="19" name="Picture 3" descr="H:\Analysis\SPS_MD_20121115_analysis\stripes_Nb_scan_ecm1a_legend2.png"/>
          <p:cNvPicPr>
            <a:picLocks noChangeAspect="1" noChangeArrowheads="1"/>
          </p:cNvPicPr>
          <p:nvPr/>
        </p:nvPicPr>
        <p:blipFill>
          <a:blip r:embed="rId4" cstate="print"/>
          <a:srcRect l="45833" t="11805" r="11459" b="28212"/>
          <a:stretch>
            <a:fillRect/>
          </a:stretch>
        </p:blipFill>
        <p:spPr bwMode="auto">
          <a:xfrm>
            <a:off x="5866151" y="1600200"/>
            <a:ext cx="2286000" cy="2407967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998704" y="6148027"/>
            <a:ext cx="1820071" cy="55399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tx2"/>
                </a:solidFill>
              </a:rPr>
              <a:t>25ns standard</a:t>
            </a:r>
          </a:p>
          <a:p>
            <a:pPr algn="ctr"/>
            <a:r>
              <a:rPr lang="en-US" sz="1500" b="1" dirty="0" smtClean="0">
                <a:solidFill>
                  <a:schemeClr val="tx2"/>
                </a:solidFill>
              </a:rPr>
              <a:t> (1.6e11p/bunch)</a:t>
            </a:r>
            <a:endParaRPr lang="en-US" sz="1500" b="1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19"/>
          <p:cNvCxnSpPr/>
          <p:nvPr/>
        </p:nvCxnSpPr>
        <p:spPr>
          <a:xfrm flipV="1">
            <a:off x="2818775" y="5375098"/>
            <a:ext cx="1373317" cy="988374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15"/>
          <p:cNvSpPr txBox="1"/>
          <p:nvPr/>
        </p:nvSpPr>
        <p:spPr>
          <a:xfrm>
            <a:off x="1763688" y="1600200"/>
            <a:ext cx="2232248" cy="55399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tx2"/>
                </a:solidFill>
              </a:rPr>
              <a:t>25ns “doublet” (1.7e11p/doublet)</a:t>
            </a:r>
            <a:endParaRPr lang="en-US" sz="1500" b="1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19"/>
          <p:cNvCxnSpPr>
            <a:stCxn id="22" idx="2"/>
          </p:cNvCxnSpPr>
          <p:nvPr/>
        </p:nvCxnSpPr>
        <p:spPr>
          <a:xfrm>
            <a:off x="2879812" y="2154198"/>
            <a:ext cx="928939" cy="589002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59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pslayout.gif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6000"/>
          </a:blip>
          <a:srcRect t="16015" r="3638"/>
          <a:stretch>
            <a:fillRect/>
          </a:stretch>
        </p:blipFill>
        <p:spPr>
          <a:xfrm>
            <a:off x="856974" y="494221"/>
            <a:ext cx="7544952" cy="632310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6224" y="681075"/>
            <a:ext cx="7304864" cy="7476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</a:t>
            </a:r>
            <a:r>
              <a:rPr lang="en-US" sz="3900" b="1" dirty="0" smtClean="0"/>
              <a:t>Transverse MDs (</a:t>
            </a:r>
            <a:r>
              <a:rPr lang="en-US" sz="3900" b="1" smtClean="0"/>
              <a:t>doublet beam)</a:t>
            </a:r>
            <a:endParaRPr lang="en-US" sz="39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6303" y="110961"/>
            <a:ext cx="1097341" cy="57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/>
              <a:t>SPS</a:t>
            </a:r>
            <a:endParaRPr lang="en-US" sz="35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105400" y="6248400"/>
            <a:ext cx="3200399" cy="338554"/>
          </a:xfrm>
          <a:prstGeom prst="rect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H. </a:t>
            </a:r>
            <a:r>
              <a:rPr lang="en-US" sz="1600" dirty="0" err="1" smtClean="0">
                <a:solidFill>
                  <a:srgbClr val="FFFFFF"/>
                </a:solidFill>
              </a:rPr>
              <a:t>Bartosik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&amp; G. </a:t>
            </a:r>
            <a:r>
              <a:rPr lang="en-US" sz="1600" dirty="0" err="1" smtClean="0">
                <a:solidFill>
                  <a:srgbClr val="FFFFFF"/>
                </a:solidFill>
              </a:rPr>
              <a:t>Iadarola</a:t>
            </a:r>
            <a:r>
              <a:rPr lang="en-US" sz="1600" dirty="0" smtClean="0">
                <a:solidFill>
                  <a:srgbClr val="FFFFFF"/>
                </a:solidFill>
              </a:rPr>
              <a:t>, et al.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3746" y="2354837"/>
            <a:ext cx="21946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Two batches injected and split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Low losses along the flat bottom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Improved capture with optimization of the voltage program around 2</a:t>
            </a:r>
            <a:r>
              <a:rPr lang="en-US" baseline="30000" dirty="0" smtClean="0"/>
              <a:t>nd</a:t>
            </a:r>
            <a:r>
              <a:rPr lang="en-US" dirty="0" smtClean="0"/>
              <a:t> injection</a:t>
            </a:r>
            <a:endParaRPr lang="en-US" dirty="0"/>
          </a:p>
        </p:txBody>
      </p:sp>
      <p:pic>
        <p:nvPicPr>
          <p:cNvPr id="9" name="Picture 2" descr="D:\doublet_SPS\february\bct.png"/>
          <p:cNvPicPr>
            <a:picLocks noChangeAspect="1" noChangeArrowheads="1"/>
          </p:cNvPicPr>
          <p:nvPr/>
        </p:nvPicPr>
        <p:blipFill>
          <a:blip r:embed="rId3" cstate="print"/>
          <a:srcRect l="686" t="8520" r="23842" b="18471"/>
          <a:stretch>
            <a:fillRect/>
          </a:stretch>
        </p:blipFill>
        <p:spPr bwMode="auto">
          <a:xfrm>
            <a:off x="678127" y="1543946"/>
            <a:ext cx="5511373" cy="4307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95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pslayout.gif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6000"/>
          </a:blip>
          <a:srcRect t="16015" r="3638"/>
          <a:stretch>
            <a:fillRect/>
          </a:stretch>
        </p:blipFill>
        <p:spPr>
          <a:xfrm>
            <a:off x="856974" y="494221"/>
            <a:ext cx="7544952" cy="632310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54765" y="671727"/>
            <a:ext cx="7304864" cy="7476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</a:t>
            </a:r>
            <a:r>
              <a:rPr lang="en-US" sz="3900" b="1" dirty="0" smtClean="0"/>
              <a:t>High bandwidth transverse damper</a:t>
            </a:r>
            <a:endParaRPr lang="en-US" sz="39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6303" y="110961"/>
            <a:ext cx="1097341" cy="57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/>
              <a:t>SPS</a:t>
            </a:r>
            <a:endParaRPr lang="en-US" sz="3500" b="1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854765" y="1683078"/>
            <a:ext cx="7222435" cy="403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63600">
              <a:buFont typeface="+mj-lt"/>
              <a:buAutoNum type="arabicPeriod"/>
            </a:pPr>
            <a:r>
              <a:rPr lang="en-US" sz="2000" dirty="0" smtClean="0">
                <a:solidFill>
                  <a:schemeClr val="tx1"/>
                </a:solidFill>
              </a:rPr>
              <a:t>Driven motion studies</a:t>
            </a:r>
          </a:p>
          <a:p>
            <a:pPr marL="857250" lvl="1" indent="-363600">
              <a:buFont typeface="Lucida Grande"/>
              <a:buChar char="→"/>
            </a:pPr>
            <a:r>
              <a:rPr lang="en-US" dirty="0" smtClean="0"/>
              <a:t>Excite the beam through tailored excitation</a:t>
            </a:r>
          </a:p>
          <a:p>
            <a:pPr marL="857250" lvl="1" indent="-363600">
              <a:buFont typeface="Lucida Grande"/>
              <a:buChar char="→"/>
            </a:pPr>
            <a:r>
              <a:rPr lang="en-US" dirty="0" smtClean="0"/>
              <a:t>Control on selected modes by sweeping frequency</a:t>
            </a:r>
          </a:p>
          <a:p>
            <a:pPr marL="857250" lvl="1" indent="-363600">
              <a:buFont typeface="Lucida Grande"/>
              <a:buChar char="→"/>
            </a:pPr>
            <a:r>
              <a:rPr lang="en-US" dirty="0" smtClean="0"/>
              <a:t>Characterization of the response of the combined beam-feedback system</a:t>
            </a:r>
          </a:p>
          <a:p>
            <a:pPr marL="857250" lvl="1" indent="-363600">
              <a:buFont typeface="Lucida Grande"/>
              <a:buChar char="→"/>
            </a:pPr>
            <a:endParaRPr lang="en-US" dirty="0" smtClean="0"/>
          </a:p>
          <a:p>
            <a:pPr marL="457200" indent="-3636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</a:rPr>
              <a:t>Feedback studies of naturally unstable or marginally stable beams</a:t>
            </a:r>
          </a:p>
          <a:p>
            <a:pPr marL="857250" lvl="1" indent="-363600">
              <a:buFont typeface="Lucida Grande"/>
              <a:buChar char="→"/>
            </a:pPr>
            <a:r>
              <a:rPr lang="en-US" dirty="0" smtClean="0"/>
              <a:t>Make the beam unstable with negative chromaticity (mode zero excited) </a:t>
            </a:r>
          </a:p>
          <a:p>
            <a:pPr marL="857250" lvl="1" indent="-363600">
              <a:buFont typeface="Lucida Grande"/>
              <a:buChar char="→"/>
            </a:pPr>
            <a:r>
              <a:rPr lang="en-US" dirty="0" smtClean="0"/>
              <a:t>Find feedback settings to suppress the instability and show that beam becomes unstable with FB off  </a:t>
            </a:r>
          </a:p>
          <a:p>
            <a:pPr marL="857250" lvl="1" indent="-363600">
              <a:buFont typeface="Lucida Grande"/>
              <a:buChar char="→"/>
            </a:pPr>
            <a:r>
              <a:rPr lang="en-US" dirty="0" smtClean="0"/>
              <a:t>Feedback control needed to make more studies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88024" y="6021288"/>
            <a:ext cx="4038599" cy="584776"/>
          </a:xfrm>
          <a:prstGeom prst="rect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W. </a:t>
            </a:r>
            <a:r>
              <a:rPr lang="en-US" sz="1600" dirty="0" err="1" smtClean="0">
                <a:solidFill>
                  <a:srgbClr val="FFFFFF"/>
                </a:solidFill>
              </a:rPr>
              <a:t>Höfle</a:t>
            </a:r>
            <a:r>
              <a:rPr lang="en-US" sz="1600" dirty="0" smtClean="0">
                <a:solidFill>
                  <a:srgbClr val="FFFFFF"/>
                </a:solidFill>
              </a:rPr>
              <a:t>, J. </a:t>
            </a:r>
            <a:r>
              <a:rPr lang="en-US" sz="1600" dirty="0" err="1" smtClean="0">
                <a:solidFill>
                  <a:srgbClr val="FFFFFF"/>
                </a:solidFill>
              </a:rPr>
              <a:t>Cesaratto</a:t>
            </a:r>
            <a:r>
              <a:rPr lang="en-US" sz="1600" dirty="0" smtClean="0">
                <a:solidFill>
                  <a:srgbClr val="FFFFFF"/>
                </a:solidFill>
              </a:rPr>
              <a:t>, J. </a:t>
            </a:r>
            <a:r>
              <a:rPr lang="en-US" sz="1600" dirty="0" err="1" smtClean="0">
                <a:solidFill>
                  <a:srgbClr val="FFFFFF"/>
                </a:solidFill>
              </a:rPr>
              <a:t>Dusatko</a:t>
            </a:r>
            <a:r>
              <a:rPr lang="en-US" sz="1600" dirty="0" smtClean="0">
                <a:solidFill>
                  <a:srgbClr val="FFFFFF"/>
                </a:solidFill>
              </a:rPr>
              <a:t>, J. Fox, G. </a:t>
            </a:r>
            <a:r>
              <a:rPr lang="en-US" sz="1600" dirty="0" err="1" smtClean="0">
                <a:solidFill>
                  <a:srgbClr val="FFFFFF"/>
                </a:solidFill>
              </a:rPr>
              <a:t>Kotzian</a:t>
            </a:r>
            <a:r>
              <a:rPr lang="en-US" sz="1600" dirty="0" smtClean="0">
                <a:solidFill>
                  <a:srgbClr val="FFFFFF"/>
                </a:solidFill>
              </a:rPr>
              <a:t>, C. </a:t>
            </a:r>
            <a:r>
              <a:rPr lang="en-US" sz="1600" dirty="0" err="1" smtClean="0">
                <a:solidFill>
                  <a:srgbClr val="FFFFFF"/>
                </a:solidFill>
              </a:rPr>
              <a:t>Rivetta</a:t>
            </a:r>
            <a:r>
              <a:rPr lang="en-US" sz="1600" dirty="0" smtClean="0">
                <a:solidFill>
                  <a:srgbClr val="FFFFFF"/>
                </a:solidFill>
              </a:rPr>
              <a:t>, U. </a:t>
            </a:r>
            <a:r>
              <a:rPr lang="en-US" sz="1600" dirty="0" err="1" smtClean="0">
                <a:solidFill>
                  <a:srgbClr val="FFFFFF"/>
                </a:solidFill>
              </a:rPr>
              <a:t>Wehrle</a:t>
            </a:r>
            <a:r>
              <a:rPr lang="en-US" sz="1600" dirty="0" smtClean="0">
                <a:solidFill>
                  <a:srgbClr val="FFFFFF"/>
                </a:solidFill>
              </a:rPr>
              <a:t>, H. </a:t>
            </a:r>
            <a:r>
              <a:rPr lang="en-US" sz="1600" dirty="0" err="1" smtClean="0">
                <a:solidFill>
                  <a:srgbClr val="FFFFFF"/>
                </a:solidFill>
              </a:rPr>
              <a:t>Bartosik</a:t>
            </a:r>
            <a:r>
              <a:rPr lang="en-US" sz="1600" dirty="0" smtClean="0">
                <a:solidFill>
                  <a:srgbClr val="FFFFFF"/>
                </a:solidFill>
              </a:rPr>
              <a:t>, K. Li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72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pslayout.gif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6000"/>
          </a:blip>
          <a:srcRect t="16015" r="3638"/>
          <a:stretch>
            <a:fillRect/>
          </a:stretch>
        </p:blipFill>
        <p:spPr>
          <a:xfrm>
            <a:off x="856974" y="494221"/>
            <a:ext cx="7544952" cy="632310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54765" y="671727"/>
            <a:ext cx="7304864" cy="7476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</a:t>
            </a:r>
            <a:r>
              <a:rPr lang="en-US" sz="3900" b="1" dirty="0" smtClean="0"/>
              <a:t>High bandwidth transverse damper</a:t>
            </a:r>
            <a:endParaRPr lang="en-US" sz="39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6303" y="110961"/>
            <a:ext cx="1097341" cy="57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/>
              <a:t>SPS</a:t>
            </a:r>
            <a:endParaRPr lang="en-US" sz="35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788024" y="6021288"/>
            <a:ext cx="4038599" cy="584776"/>
          </a:xfrm>
          <a:prstGeom prst="rect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W. </a:t>
            </a:r>
            <a:r>
              <a:rPr lang="en-US" sz="1600" dirty="0" err="1" smtClean="0">
                <a:solidFill>
                  <a:srgbClr val="FFFFFF"/>
                </a:solidFill>
              </a:rPr>
              <a:t>Höfle</a:t>
            </a:r>
            <a:r>
              <a:rPr lang="en-US" sz="1600" dirty="0" smtClean="0">
                <a:solidFill>
                  <a:srgbClr val="FFFFFF"/>
                </a:solidFill>
              </a:rPr>
              <a:t>, J. </a:t>
            </a:r>
            <a:r>
              <a:rPr lang="en-US" sz="1600" dirty="0" err="1" smtClean="0">
                <a:solidFill>
                  <a:srgbClr val="FFFFFF"/>
                </a:solidFill>
              </a:rPr>
              <a:t>Cesaratto</a:t>
            </a:r>
            <a:r>
              <a:rPr lang="en-US" sz="1600" dirty="0" smtClean="0">
                <a:solidFill>
                  <a:srgbClr val="FFFFFF"/>
                </a:solidFill>
              </a:rPr>
              <a:t>, J. </a:t>
            </a:r>
            <a:r>
              <a:rPr lang="en-US" sz="1600" dirty="0" err="1" smtClean="0">
                <a:solidFill>
                  <a:srgbClr val="FFFFFF"/>
                </a:solidFill>
              </a:rPr>
              <a:t>Dusatko</a:t>
            </a:r>
            <a:r>
              <a:rPr lang="en-US" sz="1600" dirty="0" smtClean="0">
                <a:solidFill>
                  <a:srgbClr val="FFFFFF"/>
                </a:solidFill>
              </a:rPr>
              <a:t>, J. Fox, G. </a:t>
            </a:r>
            <a:r>
              <a:rPr lang="en-US" sz="1600" dirty="0" err="1" smtClean="0">
                <a:solidFill>
                  <a:srgbClr val="FFFFFF"/>
                </a:solidFill>
              </a:rPr>
              <a:t>Kotzian</a:t>
            </a:r>
            <a:r>
              <a:rPr lang="en-US" sz="1600" dirty="0" smtClean="0">
                <a:solidFill>
                  <a:srgbClr val="FFFFFF"/>
                </a:solidFill>
              </a:rPr>
              <a:t>, C. </a:t>
            </a:r>
            <a:r>
              <a:rPr lang="en-US" sz="1600" dirty="0" err="1" smtClean="0">
                <a:solidFill>
                  <a:srgbClr val="FFFFFF"/>
                </a:solidFill>
              </a:rPr>
              <a:t>Rivetta</a:t>
            </a:r>
            <a:r>
              <a:rPr lang="en-US" sz="1600" dirty="0" smtClean="0">
                <a:solidFill>
                  <a:srgbClr val="FFFFFF"/>
                </a:solidFill>
              </a:rPr>
              <a:t>, U. </a:t>
            </a:r>
            <a:r>
              <a:rPr lang="en-US" sz="1600" dirty="0" err="1" smtClean="0">
                <a:solidFill>
                  <a:srgbClr val="FFFFFF"/>
                </a:solidFill>
              </a:rPr>
              <a:t>Wehrle</a:t>
            </a:r>
            <a:r>
              <a:rPr lang="en-US" sz="1600" dirty="0" smtClean="0">
                <a:solidFill>
                  <a:srgbClr val="FFFFFF"/>
                </a:solidFill>
              </a:rPr>
              <a:t>, H. </a:t>
            </a:r>
            <a:r>
              <a:rPr lang="en-US" sz="1600" dirty="0" err="1" smtClean="0">
                <a:solidFill>
                  <a:srgbClr val="FFFFFF"/>
                </a:solidFill>
              </a:rPr>
              <a:t>Bartosik</a:t>
            </a:r>
            <a:r>
              <a:rPr lang="en-US" sz="1600" dirty="0" smtClean="0">
                <a:solidFill>
                  <a:srgbClr val="FFFFFF"/>
                </a:solidFill>
              </a:rPr>
              <a:t>, K. Li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84" y="1675838"/>
            <a:ext cx="4428452" cy="36000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rot="5400000">
            <a:off x="-489561" y="3706370"/>
            <a:ext cx="3709281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3264" y="4748534"/>
            <a:ext cx="1303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Chroma</a:t>
            </a:r>
            <a:r>
              <a:rPr lang="en-US" sz="1400" b="1" dirty="0" smtClean="0"/>
              <a:t> ramped down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104911" y="340341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Beam loss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365874" y="4189411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Instability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804064" y="4189411"/>
            <a:ext cx="1143000" cy="30777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Feedback off</a:t>
            </a:r>
            <a:endParaRPr lang="en-US" sz="14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533" y="1591086"/>
            <a:ext cx="4307141" cy="3600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836023" y="252498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Instability</a:t>
            </a:r>
            <a:endParaRPr lang="en-US" sz="1400" b="1" dirty="0"/>
          </a:p>
        </p:txBody>
      </p:sp>
      <p:cxnSp>
        <p:nvCxnSpPr>
          <p:cNvPr id="21" name="Straight Connector 20"/>
          <p:cNvCxnSpPr/>
          <p:nvPr/>
        </p:nvCxnSpPr>
        <p:spPr>
          <a:xfrm rot="5400000">
            <a:off x="5950318" y="3707165"/>
            <a:ext cx="3709281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943393" y="5098198"/>
            <a:ext cx="1303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Feedback switch off</a:t>
            </a:r>
            <a:endParaRPr lang="en-US" sz="1400" b="1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3879590" y="3725819"/>
            <a:ext cx="3709281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582415" y="4767983"/>
            <a:ext cx="1303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Chroma</a:t>
            </a:r>
            <a:r>
              <a:rPr lang="en-US" sz="1400" b="1" dirty="0" smtClean="0"/>
              <a:t> ramped down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623464" y="4189411"/>
            <a:ext cx="1143000" cy="30777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Feedback on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43203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52624" y="576315"/>
            <a:ext cx="5834855" cy="7476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</a:t>
            </a:r>
            <a:r>
              <a:rPr lang="en-US" sz="3900" b="1" dirty="0" smtClean="0"/>
              <a:t>Disclaimer</a:t>
            </a:r>
            <a:endParaRPr lang="en-US" sz="3900" b="1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838200" y="1666020"/>
            <a:ext cx="7222435" cy="4412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8400" indent="-360000">
              <a:buFont typeface="Arial"/>
              <a:buChar char="•"/>
            </a:pPr>
            <a:r>
              <a:rPr lang="en-US" sz="2200" dirty="0" smtClean="0">
                <a:solidFill>
                  <a:srgbClr val="000000"/>
                </a:solidFill>
              </a:rPr>
              <a:t>Some studies already reported in detail in previous ICE meetings will not be reviewed again here. For ex.</a:t>
            </a:r>
          </a:p>
          <a:p>
            <a:pPr marL="1072800" lvl="1" indent="-457200">
              <a:buFont typeface="Wingdings" charset="2"/>
              <a:buChar char="ü"/>
            </a:pPr>
            <a:r>
              <a:rPr lang="en-US" dirty="0" smtClean="0">
                <a:solidFill>
                  <a:srgbClr val="000000"/>
                </a:solidFill>
              </a:rPr>
              <a:t>Space charge</a:t>
            </a:r>
          </a:p>
          <a:p>
            <a:pPr marL="1072800" lvl="1" indent="-457200">
              <a:buFont typeface="Wingdings" charset="2"/>
              <a:buChar char="ü"/>
            </a:pPr>
            <a:r>
              <a:rPr lang="en-US" dirty="0" smtClean="0">
                <a:solidFill>
                  <a:srgbClr val="000000"/>
                </a:solidFill>
              </a:rPr>
              <a:t>Impedance localization</a:t>
            </a:r>
          </a:p>
          <a:p>
            <a:pPr marL="518400" indent="-360000">
              <a:buFont typeface="Arial"/>
              <a:buChar char="•"/>
            </a:pPr>
            <a:r>
              <a:rPr lang="en-US" sz="2200" dirty="0" smtClean="0">
                <a:solidFill>
                  <a:srgbClr val="000000"/>
                </a:solidFill>
              </a:rPr>
              <a:t>Huge amount of data acquired and stored in these five weeks …..</a:t>
            </a:r>
          </a:p>
          <a:p>
            <a:pPr marL="518400" indent="-360000">
              <a:buFont typeface="Arial"/>
              <a:buChar char="•"/>
            </a:pPr>
            <a:r>
              <a:rPr lang="en-US" sz="2200" dirty="0" smtClean="0">
                <a:solidFill>
                  <a:srgbClr val="000000"/>
                </a:solidFill>
              </a:rPr>
              <a:t>For most of the MDs, the data analysis will probably require quite a long time to be completed (also including all the simulation work needed for the interpretation)</a:t>
            </a:r>
          </a:p>
          <a:p>
            <a:pPr marL="518400" indent="-360000">
              <a:buFont typeface="Arial"/>
              <a:buChar char="•"/>
            </a:pPr>
            <a:r>
              <a:rPr lang="en-US" sz="2200" dirty="0" smtClean="0">
                <a:solidFill>
                  <a:srgbClr val="000000"/>
                </a:solidFill>
              </a:rPr>
              <a:t>Most of the results/plots shown in this presentation are </a:t>
            </a:r>
            <a:r>
              <a:rPr lang="en-US" sz="2200" b="1" dirty="0" smtClean="0">
                <a:solidFill>
                  <a:srgbClr val="000000"/>
                </a:solidFill>
              </a:rPr>
              <a:t>PRELIMINARY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</a:p>
          <a:p>
            <a:pPr marL="69850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53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218210" y="504118"/>
            <a:ext cx="7363076" cy="552876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7630" y="706306"/>
            <a:ext cx="7186576" cy="7476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</a:t>
            </a:r>
            <a:r>
              <a:rPr lang="en-US" sz="3900" b="1" dirty="0" smtClean="0"/>
              <a:t>Transverse instabilities</a:t>
            </a:r>
            <a:endParaRPr lang="en-US" sz="3900" b="1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083364" y="1680853"/>
            <a:ext cx="7222435" cy="3886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636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</a:rPr>
              <a:t>Detailed study of the instability at c370</a:t>
            </a:r>
          </a:p>
          <a:p>
            <a:pPr marL="892800" lvl="1" indent="-360000">
              <a:buFont typeface="Lucida Grande"/>
              <a:buChar char="→"/>
            </a:pPr>
            <a:r>
              <a:rPr lang="en-US" dirty="0" smtClean="0"/>
              <a:t>Scan intensities in single and double RF (determine thresholds)</a:t>
            </a:r>
          </a:p>
          <a:p>
            <a:pPr marL="892800" lvl="1" indent="-360000">
              <a:buFont typeface="Lucida Grande"/>
              <a:buChar char="→"/>
            </a:pPr>
            <a:r>
              <a:rPr lang="en-US" dirty="0" smtClean="0"/>
              <a:t>Scan C04 voltage</a:t>
            </a:r>
          </a:p>
          <a:p>
            <a:pPr marL="892800" lvl="1" indent="-360000">
              <a:buFont typeface="Lucida Grande"/>
              <a:buChar char="→"/>
            </a:pPr>
            <a:r>
              <a:rPr lang="en-US" dirty="0" smtClean="0"/>
              <a:t>Scan chromaticity by means of the harmonic </a:t>
            </a:r>
            <a:r>
              <a:rPr lang="en-US" dirty="0" err="1" smtClean="0"/>
              <a:t>sextupoles</a:t>
            </a:r>
            <a:r>
              <a:rPr lang="en-US" dirty="0" smtClean="0"/>
              <a:t>. This was found to affect the instability threshold (the beam was stable throughout the cycle with horizontal chromaticity close to 2)</a:t>
            </a:r>
          </a:p>
          <a:p>
            <a:pPr marL="892800" lvl="1" indent="-360000">
              <a:buFont typeface="Lucida Grande"/>
              <a:buChar char="→"/>
            </a:pPr>
            <a:r>
              <a:rPr lang="en-US" dirty="0" smtClean="0"/>
              <a:t>Scan damper gain</a:t>
            </a:r>
          </a:p>
          <a:p>
            <a:pPr marL="892800" lvl="1" indent="-360000">
              <a:buFont typeface="Lucida Grande"/>
              <a:buChar char="→"/>
            </a:pPr>
            <a:r>
              <a:rPr lang="en-US" dirty="0" smtClean="0"/>
              <a:t>Record instability data with Q-meter and with TFB pick-up</a:t>
            </a:r>
          </a:p>
          <a:p>
            <a:pPr marL="457200" indent="-363600"/>
            <a:endParaRPr lang="en-US" dirty="0" smtClean="0"/>
          </a:p>
          <a:p>
            <a:pPr marL="457200" indent="-3636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</a:rPr>
              <a:t>Few scans for the “second” instability at c480</a:t>
            </a:r>
          </a:p>
          <a:p>
            <a:pPr marL="892800" lvl="1" indent="-358775">
              <a:buFont typeface="Lucida Grande"/>
              <a:buChar char="→"/>
            </a:pPr>
            <a:r>
              <a:rPr lang="en-US" dirty="0" smtClean="0"/>
              <a:t>Determine thresholds in double RF </a:t>
            </a:r>
          </a:p>
          <a:p>
            <a:pPr marL="892800" lvl="1" indent="-358775">
              <a:buFont typeface="Lucida Grande"/>
              <a:buChar char="→"/>
            </a:pPr>
            <a:r>
              <a:rPr lang="en-US" dirty="0" smtClean="0"/>
              <a:t>Record instability data with Q-meter and with TFB pick-up</a:t>
            </a:r>
          </a:p>
          <a:p>
            <a:pPr marL="892800" lvl="1" indent="-358775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18247" y="6458635"/>
            <a:ext cx="2387552" cy="338554"/>
          </a:xfrm>
          <a:prstGeom prst="rect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FFFF"/>
                </a:solidFill>
              </a:rPr>
              <a:t>K. Li</a:t>
            </a:r>
            <a:r>
              <a:rPr lang="en-GB" sz="1600" dirty="0">
                <a:solidFill>
                  <a:srgbClr val="FFFFFF"/>
                </a:solidFill>
              </a:rPr>
              <a:t> </a:t>
            </a:r>
            <a:r>
              <a:rPr lang="en-GB" sz="1600" dirty="0" smtClean="0">
                <a:solidFill>
                  <a:srgbClr val="FFFFFF"/>
                </a:solidFill>
              </a:rPr>
              <a:t>&amp; N. </a:t>
            </a:r>
            <a:r>
              <a:rPr lang="en-GB" sz="1600" dirty="0" err="1" smtClean="0">
                <a:solidFill>
                  <a:srgbClr val="FFFFFF"/>
                </a:solidFill>
              </a:rPr>
              <a:t>Mounet</a:t>
            </a:r>
            <a:r>
              <a:rPr lang="en-GB" sz="1600" dirty="0" smtClean="0">
                <a:solidFill>
                  <a:srgbClr val="FFFFFF"/>
                </a:solidFill>
              </a:rPr>
              <a:t>, et al.</a:t>
            </a:r>
            <a:endParaRPr lang="en-US" sz="1500" dirty="0">
              <a:ln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6303" y="110961"/>
            <a:ext cx="1097341" cy="57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/>
              <a:t>PSB</a:t>
            </a:r>
            <a:endParaRPr lang="en-US" sz="3500" b="1" dirty="0"/>
          </a:p>
        </p:txBody>
      </p:sp>
    </p:spTree>
    <p:extLst>
      <p:ext uri="{BB962C8B-B14F-4D97-AF65-F5344CB8AC3E}">
        <p14:creationId xmlns:p14="http://schemas.microsoft.com/office/powerpoint/2010/main" val="292736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218210" y="504118"/>
            <a:ext cx="7363076" cy="55287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18247" y="6458635"/>
            <a:ext cx="2387552" cy="338554"/>
          </a:xfrm>
          <a:prstGeom prst="rect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FFFF"/>
                </a:solidFill>
              </a:rPr>
              <a:t>K. Li</a:t>
            </a:r>
            <a:r>
              <a:rPr lang="en-GB" sz="1600" dirty="0">
                <a:solidFill>
                  <a:srgbClr val="FFFFFF"/>
                </a:solidFill>
              </a:rPr>
              <a:t> </a:t>
            </a:r>
            <a:r>
              <a:rPr lang="en-GB" sz="1600" dirty="0" smtClean="0">
                <a:solidFill>
                  <a:srgbClr val="FFFFFF"/>
                </a:solidFill>
              </a:rPr>
              <a:t>&amp; N. </a:t>
            </a:r>
            <a:r>
              <a:rPr lang="en-GB" sz="1600" dirty="0" err="1" smtClean="0">
                <a:solidFill>
                  <a:srgbClr val="FFFFFF"/>
                </a:solidFill>
              </a:rPr>
              <a:t>Mounet</a:t>
            </a:r>
            <a:r>
              <a:rPr lang="en-GB" sz="1600" dirty="0" smtClean="0">
                <a:solidFill>
                  <a:srgbClr val="FFFFFF"/>
                </a:solidFill>
              </a:rPr>
              <a:t>, et al.</a:t>
            </a:r>
            <a:endParaRPr lang="en-US" sz="1500" dirty="0">
              <a:ln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6303" y="110961"/>
            <a:ext cx="1097341" cy="57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/>
              <a:t>PSB</a:t>
            </a:r>
            <a:endParaRPr lang="en-US" sz="35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2478295" y="2304661"/>
            <a:ext cx="6158421" cy="4305858"/>
            <a:chOff x="279819" y="1193275"/>
            <a:chExt cx="5234490" cy="3901565"/>
          </a:xfrm>
          <a:solidFill>
            <a:schemeClr val="bg1"/>
          </a:solidFill>
        </p:grpSpPr>
        <p:pic>
          <p:nvPicPr>
            <p:cNvPr id="10" name="Picture 9" descr="nombetaPSB.pdf"/>
            <p:cNvPicPr>
              <a:picLocks noChangeAspect="1"/>
            </p:cNvPicPr>
            <p:nvPr/>
          </p:nvPicPr>
          <p:blipFill>
            <a:blip r:embed="rId3"/>
            <a:srcRect l="14316" t="9264" r="3579" b="9264"/>
            <a:stretch>
              <a:fillRect/>
            </a:stretch>
          </p:blipFill>
          <p:spPr>
            <a:xfrm>
              <a:off x="474584" y="1259402"/>
              <a:ext cx="4704559" cy="3607389"/>
            </a:xfrm>
            <a:prstGeom prst="rect">
              <a:avLst/>
            </a:prstGeom>
            <a:grpFill/>
            <a:ln w="12700" cmpd="sng">
              <a:noFill/>
            </a:ln>
          </p:spPr>
        </p:pic>
        <p:cxnSp>
          <p:nvCxnSpPr>
            <p:cNvPr id="11" name="Straight Connector 10"/>
            <p:cNvCxnSpPr/>
            <p:nvPr/>
          </p:nvCxnSpPr>
          <p:spPr>
            <a:xfrm rot="16200000" flipH="1">
              <a:off x="-561289" y="3057470"/>
              <a:ext cx="3618637" cy="1"/>
            </a:xfrm>
            <a:prstGeom prst="line">
              <a:avLst/>
            </a:prstGeom>
            <a:grpFill/>
            <a:ln w="28575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2427827" y="3254429"/>
              <a:ext cx="3223135" cy="1588"/>
            </a:xfrm>
            <a:prstGeom prst="line">
              <a:avLst/>
            </a:prstGeom>
            <a:grpFill/>
            <a:ln w="25400" cap="flat" cmpd="sng" algn="ctr">
              <a:solidFill>
                <a:srgbClr val="A6A6A6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62961" y="4815962"/>
              <a:ext cx="1524000" cy="278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>
                      <a:lumMod val="65000"/>
                    </a:schemeClr>
                  </a:solidFill>
                </a:rPr>
                <a:t>Injection@c275</a:t>
              </a:r>
              <a:endParaRPr lang="en-US" sz="1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87971" y="1561841"/>
              <a:ext cx="1426338" cy="27887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A6A6A6"/>
                  </a:solidFill>
                </a:rPr>
                <a:t>Extraction@c805</a:t>
              </a:r>
              <a:endParaRPr lang="en-US" sz="1400" b="1" dirty="0">
                <a:solidFill>
                  <a:srgbClr val="A6A6A6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9819" y="1193275"/>
              <a:ext cx="311353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Symbol" charset="2"/>
                  <a:cs typeface="Symbol" charset="2"/>
                </a:rPr>
                <a:t>b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140955" y="2640128"/>
            <a:ext cx="25403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PSB acceleration cycle</a:t>
            </a:r>
            <a:endParaRPr lang="en-US" sz="1500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3639401" y="3253879"/>
            <a:ext cx="3263000" cy="174800"/>
            <a:chOff x="3195521" y="2773048"/>
            <a:chExt cx="3263000" cy="174800"/>
          </a:xfrm>
        </p:grpSpPr>
        <p:sp>
          <p:nvSpPr>
            <p:cNvPr id="22" name="Freeform 21"/>
            <p:cNvSpPr/>
            <p:nvPr/>
          </p:nvSpPr>
          <p:spPr>
            <a:xfrm>
              <a:off x="3195521" y="2773048"/>
              <a:ext cx="515714" cy="174800"/>
            </a:xfrm>
            <a:custGeom>
              <a:avLst/>
              <a:gdLst>
                <a:gd name="connsiteX0" fmla="*/ 0 w 2887436"/>
                <a:gd name="connsiteY0" fmla="*/ 0 h 336522"/>
                <a:gd name="connsiteX1" fmla="*/ 238811 w 2887436"/>
                <a:gd name="connsiteY1" fmla="*/ 260534 h 336522"/>
                <a:gd name="connsiteX2" fmla="*/ 879257 w 2887436"/>
                <a:gd name="connsiteY2" fmla="*/ 325667 h 336522"/>
                <a:gd name="connsiteX3" fmla="*/ 2887436 w 2887436"/>
                <a:gd name="connsiteY3" fmla="*/ 325667 h 336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7436" h="336522">
                  <a:moveTo>
                    <a:pt x="0" y="0"/>
                  </a:moveTo>
                  <a:cubicBezTo>
                    <a:pt x="46134" y="103128"/>
                    <a:pt x="92268" y="206256"/>
                    <a:pt x="238811" y="260534"/>
                  </a:cubicBezTo>
                  <a:cubicBezTo>
                    <a:pt x="385354" y="314812"/>
                    <a:pt x="437820" y="314812"/>
                    <a:pt x="879257" y="325667"/>
                  </a:cubicBezTo>
                  <a:cubicBezTo>
                    <a:pt x="1320694" y="336522"/>
                    <a:pt x="2104065" y="331094"/>
                    <a:pt x="2887436" y="325667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3711235" y="2947848"/>
              <a:ext cx="2747286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6275836" y="3638567"/>
            <a:ext cx="2213717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Feedback on, beam stable</a:t>
            </a:r>
            <a:endParaRPr lang="en-US" sz="1500" dirty="0"/>
          </a:p>
        </p:txBody>
      </p:sp>
      <p:sp>
        <p:nvSpPr>
          <p:cNvPr id="29" name="TextBox 28"/>
          <p:cNvSpPr txBox="1"/>
          <p:nvPr/>
        </p:nvSpPr>
        <p:spPr>
          <a:xfrm>
            <a:off x="5933417" y="4426107"/>
            <a:ext cx="312892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Feedback off, beam unstable @c370 and @c480</a:t>
            </a:r>
            <a:endParaRPr lang="en-US" sz="1500" dirty="0"/>
          </a:p>
        </p:txBody>
      </p:sp>
      <p:pic>
        <p:nvPicPr>
          <p:cNvPr id="30" name="Picture 29" descr="Tomo_c28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1" y="4036199"/>
            <a:ext cx="2477472" cy="2700000"/>
          </a:xfrm>
          <a:prstGeom prst="rect">
            <a:avLst/>
          </a:prstGeom>
        </p:spPr>
      </p:pic>
      <p:pic>
        <p:nvPicPr>
          <p:cNvPr id="32" name="Picture 31" descr="tomogr-ext.png"/>
          <p:cNvPicPr>
            <a:picLocks noChangeAspect="1"/>
          </p:cNvPicPr>
          <p:nvPr/>
        </p:nvPicPr>
        <p:blipFill>
          <a:blip r:embed="rId5"/>
          <a:srcRect l="52115"/>
          <a:stretch>
            <a:fillRect/>
          </a:stretch>
        </p:blipFill>
        <p:spPr>
          <a:xfrm>
            <a:off x="6547301" y="12265"/>
            <a:ext cx="2515043" cy="2700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639401" y="3256073"/>
            <a:ext cx="3263000" cy="1170034"/>
            <a:chOff x="3639401" y="3256073"/>
            <a:chExt cx="3263000" cy="1170034"/>
          </a:xfrm>
        </p:grpSpPr>
        <p:grpSp>
          <p:nvGrpSpPr>
            <p:cNvPr id="24" name="Group 23"/>
            <p:cNvGrpSpPr/>
            <p:nvPr/>
          </p:nvGrpSpPr>
          <p:grpSpPr>
            <a:xfrm>
              <a:off x="3639401" y="3256073"/>
              <a:ext cx="1181509" cy="780126"/>
              <a:chOff x="3195521" y="3132783"/>
              <a:chExt cx="1181509" cy="780126"/>
            </a:xfrm>
          </p:grpSpPr>
          <p:sp>
            <p:nvSpPr>
              <p:cNvPr id="18" name="Freeform 17"/>
              <p:cNvSpPr/>
              <p:nvPr/>
            </p:nvSpPr>
            <p:spPr>
              <a:xfrm>
                <a:off x="3195521" y="3132783"/>
                <a:ext cx="515714" cy="174800"/>
              </a:xfrm>
              <a:custGeom>
                <a:avLst/>
                <a:gdLst>
                  <a:gd name="connsiteX0" fmla="*/ 0 w 2887436"/>
                  <a:gd name="connsiteY0" fmla="*/ 0 h 336522"/>
                  <a:gd name="connsiteX1" fmla="*/ 238811 w 2887436"/>
                  <a:gd name="connsiteY1" fmla="*/ 260534 h 336522"/>
                  <a:gd name="connsiteX2" fmla="*/ 879257 w 2887436"/>
                  <a:gd name="connsiteY2" fmla="*/ 325667 h 336522"/>
                  <a:gd name="connsiteX3" fmla="*/ 2887436 w 2887436"/>
                  <a:gd name="connsiteY3" fmla="*/ 325667 h 336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7436" h="336522">
                    <a:moveTo>
                      <a:pt x="0" y="0"/>
                    </a:moveTo>
                    <a:cubicBezTo>
                      <a:pt x="46134" y="103128"/>
                      <a:pt x="92268" y="206256"/>
                      <a:pt x="238811" y="260534"/>
                    </a:cubicBezTo>
                    <a:cubicBezTo>
                      <a:pt x="385354" y="314812"/>
                      <a:pt x="437820" y="314812"/>
                      <a:pt x="879257" y="325667"/>
                    </a:cubicBezTo>
                    <a:cubicBezTo>
                      <a:pt x="1320694" y="336522"/>
                      <a:pt x="2104065" y="331094"/>
                      <a:pt x="2887436" y="325667"/>
                    </a:cubicBezTo>
                  </a:path>
                </a:pathLst>
              </a:cu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" name="Straight Connector 2"/>
              <p:cNvCxnSpPr>
                <a:stCxn id="18" idx="3"/>
              </p:cNvCxnSpPr>
              <p:nvPr/>
            </p:nvCxnSpPr>
            <p:spPr>
              <a:xfrm>
                <a:off x="3711235" y="3301945"/>
                <a:ext cx="0" cy="61096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3711235" y="3912909"/>
                <a:ext cx="66579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Straight Connector 35"/>
            <p:cNvCxnSpPr/>
            <p:nvPr/>
          </p:nvCxnSpPr>
          <p:spPr>
            <a:xfrm>
              <a:off x="4820910" y="4036199"/>
              <a:ext cx="0" cy="38990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808576" y="4426107"/>
              <a:ext cx="2093825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48" y="404664"/>
            <a:ext cx="3229266" cy="22969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2368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218210" y="504118"/>
            <a:ext cx="7363076" cy="552876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7630" y="965215"/>
            <a:ext cx="7186576" cy="7476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</a:t>
            </a:r>
            <a:r>
              <a:rPr lang="en-US" sz="3900" b="1" dirty="0" smtClean="0"/>
              <a:t>Transverse instabilities</a:t>
            </a:r>
            <a:endParaRPr lang="en-US" sz="39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18247" y="6458635"/>
            <a:ext cx="2387552" cy="338554"/>
          </a:xfrm>
          <a:prstGeom prst="rect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FFFF"/>
                </a:solidFill>
              </a:rPr>
              <a:t>K. Li</a:t>
            </a:r>
            <a:r>
              <a:rPr lang="en-GB" sz="1600" dirty="0">
                <a:solidFill>
                  <a:srgbClr val="FFFFFF"/>
                </a:solidFill>
              </a:rPr>
              <a:t> </a:t>
            </a:r>
            <a:r>
              <a:rPr lang="en-GB" sz="1600" dirty="0" smtClean="0">
                <a:solidFill>
                  <a:srgbClr val="FFFFFF"/>
                </a:solidFill>
              </a:rPr>
              <a:t>&amp; N. </a:t>
            </a:r>
            <a:r>
              <a:rPr lang="en-GB" sz="1600" dirty="0" err="1" smtClean="0">
                <a:solidFill>
                  <a:srgbClr val="FFFFFF"/>
                </a:solidFill>
              </a:rPr>
              <a:t>Mounet</a:t>
            </a:r>
            <a:r>
              <a:rPr lang="en-GB" sz="1600" dirty="0" smtClean="0">
                <a:solidFill>
                  <a:srgbClr val="FFFFFF"/>
                </a:solidFill>
              </a:rPr>
              <a:t>, et al.</a:t>
            </a:r>
            <a:endParaRPr lang="en-US" sz="1500" dirty="0">
              <a:ln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6303" y="110961"/>
            <a:ext cx="1097341" cy="57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/>
              <a:t>PSB</a:t>
            </a:r>
            <a:endParaRPr lang="en-US" sz="3500" b="1" dirty="0"/>
          </a:p>
        </p:txBody>
      </p:sp>
      <p:pic>
        <p:nvPicPr>
          <p:cNvPr id="9" name="Picture 8" descr="Traces-shortbunc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000" y="1679686"/>
            <a:ext cx="3900000" cy="4680000"/>
          </a:xfrm>
          <a:prstGeom prst="rect">
            <a:avLst/>
          </a:prstGeom>
        </p:spPr>
      </p:pic>
      <p:pic>
        <p:nvPicPr>
          <p:cNvPr id="10" name="Picture 9" descr="Traces-xi17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681274"/>
            <a:ext cx="3900000" cy="468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7630" y="2153670"/>
            <a:ext cx="895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Symbol" pitchFamily="18" charset="2"/>
              </a:rPr>
              <a:t>x</a:t>
            </a:r>
            <a:r>
              <a:rPr lang="en-US" sz="1600" baseline="-25000" dirty="0" smtClean="0"/>
              <a:t>x</a:t>
            </a:r>
            <a:r>
              <a:rPr lang="en-US" sz="1600" dirty="0" smtClean="0"/>
              <a:t> = 2.5</a:t>
            </a:r>
            <a:endParaRPr lang="en-GB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807384" y="2153670"/>
            <a:ext cx="895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Symbol" pitchFamily="18" charset="2"/>
              </a:rPr>
              <a:t>x</a:t>
            </a:r>
            <a:r>
              <a:rPr lang="en-US" sz="1600" baseline="-25000" dirty="0" smtClean="0"/>
              <a:t>x</a:t>
            </a:r>
            <a:r>
              <a:rPr lang="en-US" sz="1600" dirty="0" smtClean="0"/>
              <a:t> = 0.9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2443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alphaModFix amt="25000"/>
          </a:blip>
          <a:stretch>
            <a:fillRect/>
          </a:stretch>
        </p:blipFill>
        <p:spPr>
          <a:xfrm>
            <a:off x="1218210" y="504118"/>
            <a:ext cx="7363076" cy="552876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7630" y="826675"/>
            <a:ext cx="7186576" cy="7476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</a:t>
            </a:r>
            <a:r>
              <a:rPr lang="en-US" sz="3900" b="1" dirty="0" smtClean="0"/>
              <a:t>Transverse instabilities</a:t>
            </a:r>
            <a:endParaRPr lang="en-US" sz="39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18247" y="6458635"/>
            <a:ext cx="2387552" cy="338554"/>
          </a:xfrm>
          <a:prstGeom prst="rect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FFFF"/>
                </a:solidFill>
              </a:rPr>
              <a:t>K. Li</a:t>
            </a:r>
            <a:r>
              <a:rPr lang="en-GB" sz="1600" dirty="0">
                <a:solidFill>
                  <a:srgbClr val="FFFFFF"/>
                </a:solidFill>
              </a:rPr>
              <a:t> </a:t>
            </a:r>
            <a:r>
              <a:rPr lang="en-GB" sz="1600" dirty="0" smtClean="0">
                <a:solidFill>
                  <a:srgbClr val="FFFFFF"/>
                </a:solidFill>
              </a:rPr>
              <a:t>&amp; N. </a:t>
            </a:r>
            <a:r>
              <a:rPr lang="en-GB" sz="1600" dirty="0" err="1" smtClean="0">
                <a:solidFill>
                  <a:srgbClr val="FFFFFF"/>
                </a:solidFill>
              </a:rPr>
              <a:t>Mounet</a:t>
            </a:r>
            <a:r>
              <a:rPr lang="en-GB" sz="1600" dirty="0" smtClean="0">
                <a:solidFill>
                  <a:srgbClr val="FFFFFF"/>
                </a:solidFill>
              </a:rPr>
              <a:t>, et al.</a:t>
            </a:r>
            <a:endParaRPr lang="en-US" sz="1500" dirty="0">
              <a:ln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6303" y="110961"/>
            <a:ext cx="1097341" cy="57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/>
              <a:t>PSB</a:t>
            </a:r>
            <a:endParaRPr lang="en-US" sz="3500" b="1" dirty="0"/>
          </a:p>
        </p:txBody>
      </p:sp>
      <p:pic>
        <p:nvPicPr>
          <p:cNvPr id="3" name="Traces-xi17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4973" y="1582387"/>
            <a:ext cx="3900000" cy="4680000"/>
          </a:xfrm>
          <a:prstGeom prst="rect">
            <a:avLst/>
          </a:prstGeom>
        </p:spPr>
      </p:pic>
      <p:pic>
        <p:nvPicPr>
          <p:cNvPr id="5" name="Traces-shortbunch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45941" y="1582387"/>
            <a:ext cx="390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1070401" y="521822"/>
            <a:ext cx="7325561" cy="562539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7630" y="965215"/>
            <a:ext cx="7186576" cy="7476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</a:t>
            </a:r>
            <a:r>
              <a:rPr lang="en-US" sz="3900" b="1" dirty="0" smtClean="0"/>
              <a:t>Transverse feedback system</a:t>
            </a:r>
            <a:endParaRPr lang="en-US" sz="39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6303" y="110961"/>
            <a:ext cx="1097341" cy="57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/>
              <a:t>PS</a:t>
            </a:r>
            <a:endParaRPr lang="en-US" sz="3500" b="1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1137478" y="1976748"/>
            <a:ext cx="7222435" cy="3886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63600">
              <a:buFont typeface="+mj-lt"/>
              <a:buAutoNum type="arabicPeriod"/>
            </a:pPr>
            <a:r>
              <a:rPr lang="en-US" sz="2000" dirty="0" smtClean="0">
                <a:solidFill>
                  <a:schemeClr val="tx1"/>
                </a:solidFill>
              </a:rPr>
              <a:t>Excite and cure with the transverse feedback the head-tail instabilities of the uncoupled machine at injection energy</a:t>
            </a:r>
          </a:p>
          <a:p>
            <a:pPr marL="892800" lvl="1" indent="-360000">
              <a:buFont typeface="Lucida Grande"/>
              <a:buChar char="→"/>
            </a:pPr>
            <a:r>
              <a:rPr lang="en-US" dirty="0" smtClean="0"/>
              <a:t>Correct coupling (excite)</a:t>
            </a:r>
          </a:p>
          <a:p>
            <a:pPr marL="892800" lvl="1" indent="-360000">
              <a:buFont typeface="Lucida Grande"/>
              <a:buChar char="→"/>
            </a:pPr>
            <a:r>
              <a:rPr lang="en-US" dirty="0" smtClean="0"/>
              <a:t>Scan chromaticity to change the mode number (change intra-bunch pattern) </a:t>
            </a:r>
          </a:p>
          <a:p>
            <a:pPr marL="892800" lvl="1" indent="-360000">
              <a:buFont typeface="Lucida Grande"/>
              <a:buChar char="→"/>
            </a:pPr>
            <a:r>
              <a:rPr lang="en-US" sz="2000" dirty="0" smtClean="0">
                <a:solidFill>
                  <a:srgbClr val="000000"/>
                </a:solidFill>
              </a:rPr>
              <a:t>Switch on transverse damper </a:t>
            </a:r>
          </a:p>
          <a:p>
            <a:pPr marL="457200" indent="-363600"/>
            <a:endParaRPr lang="en-US" sz="2000" dirty="0" smtClean="0">
              <a:solidFill>
                <a:srgbClr val="000000"/>
              </a:solidFill>
            </a:endParaRPr>
          </a:p>
          <a:p>
            <a:pPr marL="457200" indent="-3636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</a:rPr>
              <a:t>Other studies</a:t>
            </a:r>
          </a:p>
          <a:p>
            <a:pPr marL="892800" lvl="1" indent="-358775">
              <a:buFont typeface="Lucida Grande"/>
              <a:buChar char="→"/>
            </a:pPr>
            <a:r>
              <a:rPr lang="en-US" dirty="0" smtClean="0"/>
              <a:t>Damping of injection oscillations</a:t>
            </a:r>
          </a:p>
          <a:p>
            <a:pPr marL="892800" lvl="1" indent="-358775">
              <a:buFont typeface="Lucida Grande"/>
              <a:buChar char="→"/>
            </a:pPr>
            <a:r>
              <a:rPr lang="en-US" dirty="0" smtClean="0"/>
              <a:t>Try to suppress H instability at 26 </a:t>
            </a:r>
            <a:r>
              <a:rPr lang="en-US" dirty="0" err="1" smtClean="0"/>
              <a:t>GeV</a:t>
            </a:r>
            <a:r>
              <a:rPr lang="en-US" dirty="0" smtClean="0"/>
              <a:t> (electron cloud?), clear beneficial effect observed but not full suppression</a:t>
            </a:r>
          </a:p>
          <a:p>
            <a:pPr marL="892800" lvl="1" indent="-358775">
              <a:buFont typeface="Lucida Grande"/>
              <a:buChar char="→"/>
            </a:pPr>
            <a:r>
              <a:rPr lang="en-US" dirty="0" smtClean="0"/>
              <a:t>Not effective against TMCI at transition on high intensity LHCINDIV (instability frequency beyond TFB bandwidth)</a:t>
            </a:r>
          </a:p>
          <a:p>
            <a:pPr marL="892800" lvl="1" indent="-358775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27984" y="6458635"/>
            <a:ext cx="3877815" cy="338554"/>
          </a:xfrm>
          <a:prstGeom prst="rect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G. </a:t>
            </a:r>
            <a:r>
              <a:rPr lang="en-US" sz="1600" dirty="0" err="1" smtClean="0">
                <a:solidFill>
                  <a:srgbClr val="FFFFFF"/>
                </a:solidFill>
              </a:rPr>
              <a:t>Sterbini</a:t>
            </a:r>
            <a:r>
              <a:rPr lang="en-US" sz="1600" dirty="0" smtClean="0">
                <a:solidFill>
                  <a:srgbClr val="FFFFFF"/>
                </a:solidFill>
              </a:rPr>
              <a:t>, N. </a:t>
            </a:r>
            <a:r>
              <a:rPr lang="en-US" sz="1600" dirty="0" err="1" smtClean="0">
                <a:solidFill>
                  <a:srgbClr val="FFFFFF"/>
                </a:solidFill>
              </a:rPr>
              <a:t>Mounet</a:t>
            </a:r>
            <a:r>
              <a:rPr lang="en-US" sz="1600" dirty="0" smtClean="0">
                <a:solidFill>
                  <a:srgbClr val="FFFFFF"/>
                </a:solidFill>
              </a:rPr>
              <a:t>, A. Blas, D. </a:t>
            </a:r>
            <a:r>
              <a:rPr lang="en-US" sz="1600" dirty="0" err="1" smtClean="0">
                <a:solidFill>
                  <a:srgbClr val="FFFFFF"/>
                </a:solidFill>
              </a:rPr>
              <a:t>Perrelet</a:t>
            </a:r>
            <a:r>
              <a:rPr lang="en-US" sz="1600" dirty="0" smtClean="0">
                <a:solidFill>
                  <a:srgbClr val="FFFFFF"/>
                </a:solidFill>
              </a:rPr>
              <a:t>  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5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1070401" y="521822"/>
            <a:ext cx="7325561" cy="562539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06704" y="521822"/>
            <a:ext cx="7186576" cy="7476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</a:t>
            </a:r>
            <a:r>
              <a:rPr lang="en-US" sz="3900" b="1" dirty="0" smtClean="0"/>
              <a:t>Transverse feedback system</a:t>
            </a:r>
            <a:br>
              <a:rPr lang="en-US" sz="3900" b="1" dirty="0" smtClean="0"/>
            </a:br>
            <a:r>
              <a:rPr lang="en-US" sz="3900" b="1" dirty="0" smtClean="0"/>
              <a:t>(</a:t>
            </a:r>
            <a:r>
              <a:rPr lang="en-US" sz="3900" b="1" dirty="0" err="1" smtClean="0"/>
              <a:t>headtail</a:t>
            </a:r>
            <a:r>
              <a:rPr lang="en-US" sz="3900" b="1" dirty="0" smtClean="0"/>
              <a:t> instability @1.4 </a:t>
            </a:r>
            <a:r>
              <a:rPr lang="en-US" sz="3900" b="1" dirty="0" err="1" smtClean="0"/>
              <a:t>GeV</a:t>
            </a:r>
            <a:r>
              <a:rPr lang="en-US" sz="3900" b="1" dirty="0" smtClean="0"/>
              <a:t>)</a:t>
            </a:r>
            <a:endParaRPr lang="en-US" sz="39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6303" y="110961"/>
            <a:ext cx="1097341" cy="57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/>
              <a:t>PS</a:t>
            </a:r>
            <a:endParaRPr lang="en-US" sz="35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9992" y="6458635"/>
            <a:ext cx="3805807" cy="338554"/>
          </a:xfrm>
          <a:prstGeom prst="rect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G. </a:t>
            </a:r>
            <a:r>
              <a:rPr lang="en-US" sz="1600" dirty="0" err="1" smtClean="0">
                <a:solidFill>
                  <a:srgbClr val="FFFFFF"/>
                </a:solidFill>
              </a:rPr>
              <a:t>Sterbini</a:t>
            </a:r>
            <a:r>
              <a:rPr lang="en-US" sz="1600" dirty="0" smtClean="0">
                <a:solidFill>
                  <a:srgbClr val="FFFFFF"/>
                </a:solidFill>
              </a:rPr>
              <a:t>, N. </a:t>
            </a:r>
            <a:r>
              <a:rPr lang="en-US" sz="1600" dirty="0" err="1" smtClean="0">
                <a:solidFill>
                  <a:srgbClr val="FFFFFF"/>
                </a:solidFill>
              </a:rPr>
              <a:t>Mounet</a:t>
            </a:r>
            <a:r>
              <a:rPr lang="en-US" sz="1600" dirty="0" smtClean="0">
                <a:solidFill>
                  <a:srgbClr val="FFFFFF"/>
                </a:solidFill>
              </a:rPr>
              <a:t>, A. Blas, D. </a:t>
            </a:r>
            <a:r>
              <a:rPr lang="en-US" sz="1600" dirty="0" err="1" smtClean="0">
                <a:solidFill>
                  <a:srgbClr val="FFFFFF"/>
                </a:solidFill>
              </a:rPr>
              <a:t>Perrelet</a:t>
            </a:r>
            <a:r>
              <a:rPr lang="en-US" sz="1600" dirty="0" smtClean="0">
                <a:solidFill>
                  <a:srgbClr val="FFFFFF"/>
                </a:solidFill>
              </a:rPr>
              <a:t>  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954800"/>
            <a:ext cx="3949715" cy="21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097189"/>
            <a:ext cx="3682846" cy="270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62200" y="1770134"/>
            <a:ext cx="91440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TFB off</a:t>
            </a:r>
            <a:endParaRPr lang="en-US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246" y="3663186"/>
            <a:ext cx="3777683" cy="270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1527890"/>
            <a:ext cx="3915634" cy="21352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959729" y="3478520"/>
            <a:ext cx="91440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TFB 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8047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1655</Words>
  <Application>Microsoft Office PowerPoint</Application>
  <PresentationFormat>On-screen Show (4:3)</PresentationFormat>
  <Paragraphs>243</Paragraphs>
  <Slides>29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 Introduction</vt:lpstr>
      <vt:lpstr> Disclaimer</vt:lpstr>
      <vt:lpstr> Transverse instabilities</vt:lpstr>
      <vt:lpstr>PowerPoint Presentation</vt:lpstr>
      <vt:lpstr> Transverse instabilities</vt:lpstr>
      <vt:lpstr> Transverse instabilities</vt:lpstr>
      <vt:lpstr> Transverse feedback system</vt:lpstr>
      <vt:lpstr> Transverse feedback system (headtail instability @1.4 GeV)</vt:lpstr>
      <vt:lpstr> Transverse feedback system (electron cloud instability at 26 GeV/c)</vt:lpstr>
      <vt:lpstr> Transverse feedback system (transition instability)</vt:lpstr>
      <vt:lpstr> Longitudinal coupled bunch instabilities and feedback</vt:lpstr>
      <vt:lpstr> E-cloud measurements</vt:lpstr>
      <vt:lpstr> E-cloud measurements</vt:lpstr>
      <vt:lpstr> E-cloud measurements</vt:lpstr>
      <vt:lpstr> E-cloud measurements</vt:lpstr>
      <vt:lpstr> RF MDs</vt:lpstr>
      <vt:lpstr> RF MDs</vt:lpstr>
      <vt:lpstr> RF MDs</vt:lpstr>
      <vt:lpstr> Transverse MDs</vt:lpstr>
      <vt:lpstr> Transverse MDs (TMCI)</vt:lpstr>
      <vt:lpstr> Transverse MDs (TMCI)</vt:lpstr>
      <vt:lpstr> Transverse MDs (TMCI)</vt:lpstr>
      <vt:lpstr> Transverse MDs (doublet beam)</vt:lpstr>
      <vt:lpstr> Transverse MDs (doublet beam)</vt:lpstr>
      <vt:lpstr> Transverse MDs (doublet beam)</vt:lpstr>
      <vt:lpstr> Transverse MDs (doublet beam)</vt:lpstr>
      <vt:lpstr> High bandwidth transverse damper</vt:lpstr>
      <vt:lpstr> High bandwidth transverse damper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Giovanni Rumolo</dc:creator>
  <cp:lastModifiedBy>Giovanni Rumolo</cp:lastModifiedBy>
  <cp:revision>41</cp:revision>
  <dcterms:created xsi:type="dcterms:W3CDTF">2013-06-25T08:43:55Z</dcterms:created>
  <dcterms:modified xsi:type="dcterms:W3CDTF">2013-06-26T06:19:39Z</dcterms:modified>
</cp:coreProperties>
</file>