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256" r:id="rId3"/>
    <p:sldId id="275" r:id="rId4"/>
    <p:sldId id="276" r:id="rId5"/>
    <p:sldId id="277" r:id="rId6"/>
    <p:sldId id="278" r:id="rId7"/>
    <p:sldId id="283" r:id="rId8"/>
    <p:sldId id="285" r:id="rId9"/>
    <p:sldId id="292" r:id="rId10"/>
    <p:sldId id="294" r:id="rId11"/>
    <p:sldId id="293" r:id="rId12"/>
    <p:sldId id="295" r:id="rId13"/>
    <p:sldId id="296" r:id="rId14"/>
    <p:sldId id="297" r:id="rId15"/>
    <p:sldId id="281" r:id="rId16"/>
    <p:sldId id="282" r:id="rId17"/>
    <p:sldId id="287" r:id="rId18"/>
    <p:sldId id="288" r:id="rId19"/>
    <p:sldId id="289" r:id="rId20"/>
    <p:sldId id="290" r:id="rId21"/>
    <p:sldId id="291" r:id="rId22"/>
    <p:sldId id="298" r:id="rId23"/>
    <p:sldId id="299" r:id="rId24"/>
    <p:sldId id="260" r:id="rId25"/>
    <p:sldId id="261" r:id="rId26"/>
    <p:sldId id="263" r:id="rId27"/>
    <p:sldId id="264" r:id="rId28"/>
    <p:sldId id="300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84" r:id="rId39"/>
    <p:sldId id="279" r:id="rId40"/>
    <p:sldId id="280" r:id="rId41"/>
    <p:sldId id="286" r:id="rId42"/>
    <p:sldId id="26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00"/>
    <a:srgbClr val="000099"/>
    <a:srgbClr val="003399"/>
    <a:srgbClr val="000066"/>
    <a:srgbClr val="002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9" autoAdjust="0"/>
    <p:restoredTop sz="94152" autoAdjust="0"/>
  </p:normalViewPr>
  <p:slideViewPr>
    <p:cSldViewPr snapToGrid="0">
      <p:cViewPr varScale="1">
        <p:scale>
          <a:sx n="85" d="100"/>
          <a:sy n="85" d="100"/>
        </p:scale>
        <p:origin x="-1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3FF56-C903-DC40-9564-8174B9A46737}" type="datetimeFigureOut">
              <a:rPr lang="en-US" smtClean="0"/>
              <a:t>6/16/13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4502B-9C1F-EB47-929E-30D319546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035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AF7D9-995B-4639-9C98-1ACF804D91BC}" type="datetimeFigureOut">
              <a:rPr lang="en-US" smtClean="0"/>
              <a:pPr/>
              <a:t>6/16/13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970FC-1409-4546-86F6-A9A37DEDE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72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7B447-B6BF-408B-A286-D001ED99F2CD}" type="slidenum">
              <a:rPr lang="en-US"/>
              <a:pPr/>
              <a:t>14</a:t>
            </a:fld>
            <a:endParaRPr lang="en-US"/>
          </a:p>
        </p:txBody>
      </p:sp>
      <p:sp>
        <p:nvSpPr>
          <p:cNvPr id="574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574467" name="Notes Placeholder 2"/>
          <p:cNvSpPr>
            <a:spLocks noGrp="1"/>
          </p:cNvSpPr>
          <p:nvPr>
            <p:ph type="body" idx="1"/>
          </p:nvPr>
        </p:nvSpPr>
        <p:spPr>
          <a:xfrm>
            <a:off x="914402" y="4343403"/>
            <a:ext cx="5029200" cy="4116388"/>
          </a:xfrm>
        </p:spPr>
        <p:txBody>
          <a:bodyPr lIns="93787" tIns="46885" rIns="93787" bIns="46885"/>
          <a:lstStyle/>
          <a:p>
            <a:endParaRPr lang="en-US"/>
          </a:p>
        </p:txBody>
      </p:sp>
      <p:sp>
        <p:nvSpPr>
          <p:cNvPr id="574468" name="Header Placeholder 3"/>
          <p:cNvSpPr txBox="1">
            <a:spLocks noGrp="1"/>
          </p:cNvSpPr>
          <p:nvPr/>
        </p:nvSpPr>
        <p:spPr bwMode="auto">
          <a:xfrm>
            <a:off x="2" y="2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87" tIns="46885" rIns="93787" bIns="46885"/>
          <a:lstStyle/>
          <a:p>
            <a:pPr defTabSz="939425" eaLnBrk="0" hangingPunct="0">
              <a:spcBef>
                <a:spcPct val="0"/>
              </a:spcBef>
            </a:pPr>
            <a:r>
              <a:rPr lang="en-US" sz="1300" dirty="0">
                <a:latin typeface="Times New Roman" pitchFamily="18" charset="0"/>
              </a:rPr>
              <a:t>Test</a:t>
            </a:r>
          </a:p>
        </p:txBody>
      </p:sp>
      <p:sp>
        <p:nvSpPr>
          <p:cNvPr id="574469" name="Slide Number Placeholder 4"/>
          <p:cNvSpPr txBox="1">
            <a:spLocks noGrp="1"/>
          </p:cNvSpPr>
          <p:nvPr/>
        </p:nvSpPr>
        <p:spPr bwMode="auto">
          <a:xfrm>
            <a:off x="3884615" y="8686802"/>
            <a:ext cx="297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87" tIns="46885" rIns="93787" bIns="46885" anchor="b"/>
          <a:lstStyle/>
          <a:p>
            <a:pPr defTabSz="939425" eaLnBrk="0" hangingPunct="0">
              <a:spcBef>
                <a:spcPct val="0"/>
              </a:spcBef>
            </a:pPr>
            <a:fld id="{DE16711C-54E6-4137-9902-664502C4C0A3}" type="slidenum">
              <a:rPr lang="en-US" sz="1300">
                <a:latin typeface="Times New Roman" pitchFamily="18" charset="0"/>
              </a:rPr>
              <a:pPr defTabSz="939425" eaLnBrk="0" hangingPunct="0">
                <a:spcBef>
                  <a:spcPct val="0"/>
                </a:spcBef>
              </a:pPr>
              <a:t>14</a:t>
            </a:fld>
            <a:endParaRPr lang="en-US" sz="13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ADS Development with Nuclear Energy Applications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indent="-287338"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defRPr sz="1800"/>
            </a:lvl2pPr>
            <a:lvl3pPr>
              <a:defRPr sz="1800">
                <a:solidFill>
                  <a:srgbClr val="00660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mar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33400"/>
            <a:ext cx="685800" cy="685800"/>
          </a:xfrm>
          <a:prstGeom prst="rect">
            <a:avLst/>
          </a:prstGeom>
        </p:spPr>
      </p:pic>
      <p:pic>
        <p:nvPicPr>
          <p:cNvPr id="8" name="Picture 7" descr="projectx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1600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457200" y="15240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61722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08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jec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90487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>
            <a:lvl1pPr marL="287338" indent="-287338"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defRPr sz="1800"/>
            </a:lvl2pPr>
            <a:lvl3pPr>
              <a:defRPr sz="1800">
                <a:solidFill>
                  <a:srgbClr val="00660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4572000" cy="365125"/>
          </a:xfrm>
        </p:spPr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ark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58125" y="381000"/>
            <a:ext cx="685800" cy="685800"/>
          </a:xfrm>
          <a:prstGeom prst="rect">
            <a:avLst/>
          </a:prstGeom>
        </p:spPr>
      </p:pic>
      <p:pic>
        <p:nvPicPr>
          <p:cNvPr id="8" name="Picture 7" descr="projectxLogo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1600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485775" y="12192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5775" y="63246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L. Prost, Project X Overview, CERN  Accelerator Physics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L. Prost, Project X Overview, CERN  Accelerator Physics forum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8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066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Project X Overview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048000"/>
            <a:ext cx="6400800" cy="2362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L. Prost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for the Project X team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FNAL</a:t>
            </a:r>
            <a:endParaRPr 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Accelerator Physics forum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CERN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June 17, </a:t>
            </a:r>
            <a:r>
              <a:rPr 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4102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Many slides taken from</a:t>
            </a:r>
            <a:b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V. </a:t>
            </a:r>
            <a:r>
              <a:rPr lang="en-US" sz="1600" i="1" dirty="0" err="1" smtClean="0">
                <a:solidFill>
                  <a:schemeClr val="bg2">
                    <a:lumMod val="50000"/>
                  </a:schemeClr>
                </a:solidFill>
              </a:rPr>
              <a:t>Lebedev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, S. </a:t>
            </a:r>
            <a:r>
              <a:rPr lang="en-US" sz="1600" i="1" dirty="0" err="1" smtClean="0">
                <a:solidFill>
                  <a:schemeClr val="bg2">
                    <a:lumMod val="50000"/>
                  </a:schemeClr>
                </a:solidFill>
              </a:rPr>
              <a:t>Nagaitsev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b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S. Holmes and A. </a:t>
            </a:r>
            <a:r>
              <a:rPr lang="en-US" sz="1600" i="1" dirty="0" err="1" smtClean="0">
                <a:solidFill>
                  <a:schemeClr val="bg2">
                    <a:lumMod val="50000"/>
                  </a:schemeClr>
                </a:solidFill>
              </a:rPr>
              <a:t>Shemyakin</a:t>
            </a:r>
            <a:r>
              <a:rPr lang="en-US" sz="1600" i="1" dirty="0" smtClean="0">
                <a:solidFill>
                  <a:schemeClr val="bg2">
                    <a:lumMod val="50000"/>
                  </a:schemeClr>
                </a:solidFill>
              </a:rPr>
              <a:t> former presentations</a:t>
            </a:r>
            <a:endParaRPr lang="en-US" sz="16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Main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Bunch repetition rate of 162.5 MHz is set by RFQ</a:t>
            </a:r>
          </a:p>
          <a:p>
            <a:pPr lvl="1"/>
            <a:r>
              <a:rPr lang="en-US" dirty="0" smtClean="0"/>
              <a:t>Sub-harmonic of the ILC frequency</a:t>
            </a:r>
          </a:p>
          <a:p>
            <a:pPr lvl="1"/>
            <a:r>
              <a:rPr lang="en-US" dirty="0" smtClean="0"/>
              <a:t>The fastest rate compatible with bunch-by-bunch chopping</a:t>
            </a:r>
          </a:p>
          <a:p>
            <a:r>
              <a:rPr lang="en-US" dirty="0" smtClean="0"/>
              <a:t>Beam energies are determined by experimental program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GeV</a:t>
            </a:r>
            <a:r>
              <a:rPr lang="en-US" dirty="0" smtClean="0"/>
              <a:t> – nuclear physics, nuclear energy and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-to-e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GeV</a:t>
            </a:r>
            <a:r>
              <a:rPr lang="en-US" dirty="0" smtClean="0"/>
              <a:t> – </a:t>
            </a:r>
            <a:r>
              <a:rPr lang="en-US" dirty="0" err="1" smtClean="0"/>
              <a:t>kaon</a:t>
            </a:r>
            <a:r>
              <a:rPr lang="en-US" dirty="0" smtClean="0"/>
              <a:t> and </a:t>
            </a:r>
            <a:r>
              <a:rPr lang="en-US" dirty="0" err="1" smtClean="0"/>
              <a:t>muon</a:t>
            </a:r>
            <a:r>
              <a:rPr lang="en-US" dirty="0" smtClean="0"/>
              <a:t> experiments</a:t>
            </a:r>
          </a:p>
          <a:p>
            <a:r>
              <a:rPr lang="en-US" dirty="0" smtClean="0"/>
              <a:t>Beam current</a:t>
            </a:r>
          </a:p>
          <a:p>
            <a:pPr lvl="1"/>
            <a:r>
              <a:rPr lang="en-US" dirty="0" smtClean="0"/>
              <a:t>5 </a:t>
            </a:r>
            <a:r>
              <a:rPr lang="en-US" dirty="0" err="1" smtClean="0"/>
              <a:t>mA</a:t>
            </a:r>
            <a:r>
              <a:rPr lang="en-US" dirty="0" smtClean="0"/>
              <a:t> from the ion source </a:t>
            </a:r>
          </a:p>
          <a:p>
            <a:pPr lvl="2"/>
            <a:r>
              <a:rPr lang="en-US" dirty="0" smtClean="0"/>
              <a:t>Bunch-by-bunch chopping allows to create desired bunch patterns and powers for all experiments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mA</a:t>
            </a:r>
            <a:r>
              <a:rPr lang="en-US" dirty="0" smtClean="0"/>
              <a:t> in 1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Then the current is equally split between 1 &amp; 3 </a:t>
            </a:r>
            <a:r>
              <a:rPr lang="en-US" dirty="0" err="1" smtClean="0"/>
              <a:t>GeV</a:t>
            </a:r>
            <a:r>
              <a:rPr lang="en-US" dirty="0" smtClean="0"/>
              <a:t> experiments 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mA</a:t>
            </a:r>
            <a:r>
              <a:rPr lang="en-US" dirty="0" smtClean="0"/>
              <a:t> in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delivers 3 MW to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CW Linac – Beam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Lattice design &amp; beam dynamics optimization are made utilizing the TRACK, TraceWin and GenLinWin codes.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914524"/>
            <a:ext cx="6905625" cy="4311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4751" y="4162425"/>
            <a:ext cx="110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bunch length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751" y="2105025"/>
            <a:ext cx="1257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Transverse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and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envelopes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2275" y="4257675"/>
            <a:ext cx="2724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GeV arc is presented as a short drift.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:\TD_SCRF\ProjectX\Acc_Physics\Arun\Arun2012\CW-LINAC\CW_v7_0\Temp\3_Cav_LB\Output\plots\emittanc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295399"/>
            <a:ext cx="594360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Emittance growth in CW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5549" y="2743201"/>
            <a:ext cx="2524125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Emittance growth is within Project X specifications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398" y="5372101"/>
            <a:ext cx="62388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e</a:t>
            </a:r>
            <a:r>
              <a:rPr lang="en-US" baseline="-25000" dirty="0" smtClean="0"/>
              <a:t>n</a:t>
            </a:r>
            <a:r>
              <a:rPr lang="en-US" baseline="-25000" dirty="0" smtClean="0">
                <a:sym typeface="Symbol"/>
              </a:rPr>
              <a:t></a:t>
            </a:r>
            <a:r>
              <a:rPr lang="en-US" dirty="0" smtClean="0"/>
              <a:t>(magenta) and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baseline="-25000" dirty="0" err="1" smtClean="0"/>
              <a:t>n</a:t>
            </a:r>
            <a:r>
              <a:rPr lang="en-US" baseline="-25000" dirty="0" err="1" smtClean="0">
                <a:sym typeface="Symbol"/>
              </a:rPr>
              <a:t>L</a:t>
            </a:r>
            <a:r>
              <a:rPr lang="en-US" dirty="0" smtClean="0"/>
              <a:t> (green) rms emittances along the </a:t>
            </a:r>
            <a:r>
              <a:rPr lang="en-US" dirty="0" err="1" smtClean="0"/>
              <a:t>linac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Only the 1 GeV part of CW linac is shown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 longitudinal emittance corresponds to 1.6 keV*</a:t>
            </a:r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nsec</a:t>
            </a:r>
            <a:r>
              <a:rPr lang="en-US" sz="1600" b="1" dirty="0" smtClean="0"/>
              <a:t> 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Loss in SC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5724526"/>
            <a:ext cx="8420100" cy="552450"/>
          </a:xfrm>
        </p:spPr>
        <p:txBody>
          <a:bodyPr>
            <a:normAutofit/>
          </a:bodyPr>
          <a:lstStyle/>
          <a:p>
            <a:r>
              <a:rPr lang="en-US" dirty="0" smtClean="0"/>
              <a:t>Intrabeam stripping is the major mechanism resulting in the beam loss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4" y="3467100"/>
            <a:ext cx="5919169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1304924"/>
            <a:ext cx="6155935" cy="2604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6075" y="1819275"/>
            <a:ext cx="2076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Aperture and Particle density distribution along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100,000 particles tracked in PARTRAN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4143375"/>
            <a:ext cx="187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Beam power losses per unit length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Staging</a:t>
            </a:r>
            <a:endParaRPr lang="en-US" dirty="0"/>
          </a:p>
        </p:txBody>
      </p:sp>
      <p:sp>
        <p:nvSpPr>
          <p:cNvPr id="573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Fiscal considerations/constraints have motivated development of a staging plan</a:t>
            </a:r>
          </a:p>
          <a:p>
            <a:endParaRPr lang="en-US" dirty="0" smtClean="0"/>
          </a:p>
          <a:p>
            <a:r>
              <a:rPr lang="en-US" dirty="0" smtClean="0"/>
              <a:t>Staging principles:</a:t>
            </a:r>
          </a:p>
          <a:p>
            <a:pPr lvl="1"/>
            <a:r>
              <a:rPr lang="en-US" dirty="0" smtClean="0"/>
              <a:t>Compelling physics opportunities at each stage</a:t>
            </a:r>
          </a:p>
          <a:p>
            <a:pPr lvl="1"/>
            <a:r>
              <a:rPr lang="en-US" dirty="0" smtClean="0"/>
              <a:t>Cost of each stage substantially &lt;$1B</a:t>
            </a:r>
          </a:p>
          <a:p>
            <a:pPr lvl="1"/>
            <a:r>
              <a:rPr lang="en-US" dirty="0" smtClean="0"/>
              <a:t>Utilize existing infrastructure to the extent possible at each stage</a:t>
            </a:r>
          </a:p>
          <a:p>
            <a:pPr lvl="1"/>
            <a:r>
              <a:rPr lang="en-US" dirty="0" smtClean="0"/>
              <a:t>Minimize interruptions to the ongoing program at each stage</a:t>
            </a:r>
          </a:p>
          <a:p>
            <a:pPr lvl="1"/>
            <a:r>
              <a:rPr lang="en-US" dirty="0" smtClean="0"/>
              <a:t>Achieve full Reference Design capabilities at end of final stage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Three stage plan developed and presented to DOE/OHEP</a:t>
            </a:r>
          </a:p>
          <a:p>
            <a:endParaRPr lang="en-US" dirty="0" smtClean="0"/>
          </a:p>
          <a:p>
            <a:r>
              <a:rPr lang="en-US" dirty="0" smtClean="0"/>
              <a:t>Reference Design </a:t>
            </a:r>
            <a:r>
              <a:rPr lang="en-US" dirty="0" err="1" smtClean="0"/>
              <a:t>siting</a:t>
            </a:r>
            <a:r>
              <a:rPr lang="en-US" dirty="0" smtClean="0"/>
              <a:t> plan developed consistent with staging</a:t>
            </a:r>
          </a:p>
          <a:p>
            <a:pPr lvl="0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Staging</a:t>
            </a:r>
            <a:br>
              <a:rPr lang="en-US" dirty="0" smtClean="0"/>
            </a:br>
            <a:r>
              <a:rPr lang="en-US" dirty="0" smtClean="0"/>
              <a:t>Site Plan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1353671"/>
            <a:ext cx="7496175" cy="485046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583391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Linac Beam</a:t>
            </a:r>
            <a:br>
              <a:rPr lang="en-US" smtClean="0"/>
            </a:br>
            <a:r>
              <a:rPr lang="en-US" smtClean="0"/>
              <a:t>(Stage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48325"/>
            <a:ext cx="8229600" cy="476250"/>
          </a:xfrm>
        </p:spPr>
        <p:txBody>
          <a:bodyPr/>
          <a:lstStyle/>
          <a:p>
            <a:r>
              <a:rPr lang="en-US" dirty="0" smtClean="0"/>
              <a:t>In Stage 1: the Booster injection is 1-ms long (flattop) at 15 Hz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600" y="4800600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-&gt;66.7 ms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4953000"/>
            <a:ext cx="102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Time, ms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600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657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3962400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Linac</a:t>
            </a:r>
            <a:r>
              <a:rPr lang="en-US" dirty="0" smtClean="0">
                <a:solidFill>
                  <a:srgbClr val="C00000"/>
                </a:solidFill>
              </a:rPr>
              <a:t> beam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current, </a:t>
            </a:r>
            <a:r>
              <a:rPr lang="en-US" dirty="0" err="1" smtClean="0">
                <a:solidFill>
                  <a:srgbClr val="C00000"/>
                </a:solidFill>
              </a:rPr>
              <a:t>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7400" y="3505200"/>
            <a:ext cx="1040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Booster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9600" y="3505200"/>
            <a:ext cx="1655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1-GeV program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22860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Pulsed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dipole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0" y="2819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OFF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7800" y="20574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1-GeV CW linac</a:t>
            </a:r>
            <a:br>
              <a:rPr lang="en-US" smtClean="0"/>
            </a:br>
            <a:r>
              <a:rPr lang="en-US" smtClean="0"/>
              <a:t>in Stage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686800" cy="1249363"/>
          </a:xfrm>
        </p:spPr>
        <p:txBody>
          <a:bodyPr/>
          <a:lstStyle/>
          <a:p>
            <a:r>
              <a:rPr lang="en-US" smtClean="0"/>
              <a:t>Ion source operates at ~3.6 mA</a:t>
            </a:r>
          </a:p>
          <a:p>
            <a:r>
              <a:rPr lang="en-US" smtClean="0"/>
              <a:t>Chopper removes unwanted bunches to make ave. beam current 1 mA</a:t>
            </a:r>
          </a:p>
          <a:p>
            <a:r>
              <a:rPr lang="en-US" smtClean="0"/>
              <a:t>Bunches are rf-split between the muon and “nuclear” programs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1" name="Picture 9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313549" cy="3124200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943600" cy="357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Linac Beam</a:t>
            </a:r>
            <a:br>
              <a:rPr lang="en-US" smtClean="0"/>
            </a:br>
            <a:r>
              <a:rPr lang="en-US" smtClean="0"/>
              <a:t>(Stage 2)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5372100"/>
            <a:ext cx="8229600" cy="819150"/>
          </a:xfrm>
        </p:spPr>
        <p:txBody>
          <a:bodyPr/>
          <a:lstStyle/>
          <a:p>
            <a:r>
              <a:rPr lang="en-US" dirty="0" smtClean="0"/>
              <a:t>In Stage 2: The 1-GeV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 err="1" smtClean="0"/>
              <a:t>rf</a:t>
            </a:r>
            <a:r>
              <a:rPr lang="en-US" dirty="0" smtClean="0"/>
              <a:t> power is upgraded to 2-mA</a:t>
            </a:r>
          </a:p>
          <a:p>
            <a:r>
              <a:rPr lang="en-US" dirty="0" smtClean="0"/>
              <a:t>The Booster injection: ~0.5-ms long (flattop) at 15 Hz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4876800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-&gt;66.7 ms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4953000"/>
            <a:ext cx="102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Time, ms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3657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962400"/>
            <a:ext cx="1462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MEBT beam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current, </a:t>
            </a:r>
            <a:r>
              <a:rPr lang="en-US" dirty="0" err="1" smtClean="0">
                <a:solidFill>
                  <a:srgbClr val="C00000"/>
                </a:solidFill>
              </a:rPr>
              <a:t>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3505200"/>
            <a:ext cx="1040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Booster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3352800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1-GeV program (1 </a:t>
            </a:r>
            <a:r>
              <a:rPr lang="en-US" sz="1400" dirty="0" err="1" smtClean="0">
                <a:solidFill>
                  <a:srgbClr val="C00000"/>
                </a:solidFill>
              </a:rPr>
              <a:t>mA</a:t>
            </a:r>
            <a:r>
              <a:rPr lang="en-US" sz="14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and 3-GeV program (1 </a:t>
            </a:r>
            <a:r>
              <a:rPr lang="en-US" sz="1400" dirty="0" err="1" smtClean="0">
                <a:solidFill>
                  <a:srgbClr val="C00000"/>
                </a:solidFill>
              </a:rPr>
              <a:t>mA</a:t>
            </a:r>
            <a:r>
              <a:rPr lang="en-US" sz="1400" dirty="0" smtClean="0">
                <a:solidFill>
                  <a:srgbClr val="C00000"/>
                </a:solidFill>
              </a:rPr>
              <a:t>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2860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Pulsed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dipole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2819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OFF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0" y="20574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495800"/>
            <a:ext cx="5226962" cy="2104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Stage-2 CW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r>
              <a:rPr lang="en-US" dirty="0" smtClean="0"/>
              <a:t>Ion source at 5 </a:t>
            </a:r>
            <a:r>
              <a:rPr lang="en-US" dirty="0" err="1" smtClean="0"/>
              <a:t>mA</a:t>
            </a:r>
            <a:endParaRPr lang="en-US" dirty="0" smtClean="0"/>
          </a:p>
          <a:p>
            <a:r>
              <a:rPr lang="en-US" dirty="0" smtClean="0"/>
              <a:t>2-mA  beam up to 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RF bunch splitter at 1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5943600" cy="3343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2286000"/>
            <a:ext cx="2453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 1-GeV Experimental Area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2743200"/>
            <a:ext cx="2583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To 1-GeV Arc and 3-GeV </a:t>
            </a:r>
            <a:r>
              <a:rPr lang="en-US" sz="1400" dirty="0" err="1" smtClean="0">
                <a:solidFill>
                  <a:srgbClr val="FF0000"/>
                </a:solidFill>
              </a:rPr>
              <a:t>linac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Project X </a:t>
            </a:r>
            <a:r>
              <a:rPr lang="en-US" dirty="0"/>
              <a:t>Facility </a:t>
            </a:r>
            <a:r>
              <a:rPr lang="en-US" dirty="0" smtClean="0"/>
              <a:t>Goals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Reference Design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Staging Strategy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R&amp;D Program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Project X Injector Experiment</a:t>
            </a:r>
          </a:p>
          <a:p>
            <a:pPr>
              <a:spcBef>
                <a:spcPts val="2400"/>
              </a:spcBef>
              <a:buNone/>
            </a:pPr>
            <a:endParaRPr lang="en-US" u="sng" dirty="0" smtClean="0">
              <a:solidFill>
                <a:srgbClr val="006600"/>
              </a:solidFill>
            </a:endParaRPr>
          </a:p>
          <a:p>
            <a:pPr>
              <a:spcBef>
                <a:spcPts val="2400"/>
              </a:spcBef>
              <a:buNone/>
            </a:pPr>
            <a:r>
              <a:rPr lang="en-US" u="sng" dirty="0" smtClean="0">
                <a:solidFill>
                  <a:srgbClr val="006600"/>
                </a:solidFill>
              </a:rPr>
              <a:t>Our websites</a:t>
            </a:r>
            <a:r>
              <a:rPr lang="en-US" dirty="0" smtClean="0">
                <a:solidFill>
                  <a:srgbClr val="006600"/>
                </a:solidFill>
              </a:rPr>
              <a:t>:</a:t>
            </a:r>
          </a:p>
          <a:p>
            <a:pPr>
              <a:spcBef>
                <a:spcPts val="600"/>
              </a:spcBef>
              <a:buNone/>
            </a:pPr>
            <a:r>
              <a:rPr lang="en-US" dirty="0" smtClean="0">
                <a:solidFill>
                  <a:srgbClr val="006600"/>
                </a:solidFill>
              </a:rPr>
              <a:t>			</a:t>
            </a:r>
            <a:r>
              <a:rPr lang="en-US" dirty="0" smtClean="0">
                <a:solidFill>
                  <a:srgbClr val="C00000"/>
                </a:solidFill>
              </a:rPr>
              <a:t>http://projectx.fnal.gov</a:t>
            </a:r>
          </a:p>
          <a:p>
            <a:pPr>
              <a:spcBef>
                <a:spcPts val="600"/>
              </a:spcBef>
              <a:buNone/>
            </a:pPr>
            <a:r>
              <a:rPr lang="en-US" dirty="0" smtClean="0">
                <a:solidFill>
                  <a:srgbClr val="C00000"/>
                </a:solidFill>
              </a:rPr>
              <a:t>			http://projectx-docdb.fnal.gov</a:t>
            </a:r>
          </a:p>
          <a:p>
            <a:pPr>
              <a:spcBef>
                <a:spcPts val="1200"/>
              </a:spcBef>
            </a:pPr>
            <a:endParaRPr lang="en-US" b="1" dirty="0" smtClean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69782"/>
            <a:ext cx="6011362" cy="361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Linac Beam</a:t>
            </a:r>
            <a:br>
              <a:rPr lang="en-US" smtClean="0"/>
            </a:br>
            <a:r>
              <a:rPr lang="en-US" smtClean="0"/>
              <a:t>(Stage 3)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771525"/>
          </a:xfrm>
        </p:spPr>
        <p:txBody>
          <a:bodyPr/>
          <a:lstStyle/>
          <a:p>
            <a:r>
              <a:rPr lang="en-US" dirty="0" smtClean="0"/>
              <a:t>In Stage 3: The 3-8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is added to inject into the Recycler</a:t>
            </a:r>
          </a:p>
          <a:p>
            <a:r>
              <a:rPr lang="en-US" dirty="0" smtClean="0"/>
              <a:t>The Recycler injection is ~4.4-ms long (flattop) at 10 Hz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4876800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-&gt;100 ms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4953000"/>
            <a:ext cx="102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Time, ms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3657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962400"/>
            <a:ext cx="1462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MEBT beam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current, </a:t>
            </a:r>
            <a:r>
              <a:rPr lang="en-US" dirty="0" err="1" smtClean="0">
                <a:solidFill>
                  <a:srgbClr val="C00000"/>
                </a:solidFill>
              </a:rPr>
              <a:t>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3962400"/>
            <a:ext cx="14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Pulsed </a:t>
            </a:r>
            <a:r>
              <a:rPr lang="en-US" sz="1400" dirty="0" err="1" smtClean="0">
                <a:solidFill>
                  <a:srgbClr val="C00000"/>
                </a:solidFill>
              </a:rPr>
              <a:t>Linac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429000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To 1-GeV program (1 </a:t>
            </a:r>
            <a:r>
              <a:rPr lang="en-US" sz="1400" dirty="0" err="1" smtClean="0">
                <a:solidFill>
                  <a:srgbClr val="C00000"/>
                </a:solidFill>
              </a:rPr>
              <a:t>mA</a:t>
            </a:r>
            <a:r>
              <a:rPr lang="en-US" sz="14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and 3-GeV program (1 </a:t>
            </a:r>
            <a:r>
              <a:rPr lang="en-US" sz="1400" dirty="0" err="1" smtClean="0">
                <a:solidFill>
                  <a:srgbClr val="C00000"/>
                </a:solidFill>
              </a:rPr>
              <a:t>mA</a:t>
            </a:r>
            <a:r>
              <a:rPr lang="en-US" sz="1400" dirty="0" smtClean="0">
                <a:solidFill>
                  <a:srgbClr val="C00000"/>
                </a:solidFill>
              </a:rPr>
              <a:t>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2860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Pulsed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dipole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2819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OFF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0" y="20574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R&amp;D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Goal is to be prepared for a construction start in Q1FY18</a:t>
            </a:r>
          </a:p>
          <a:p>
            <a:pPr lvl="1"/>
            <a:r>
              <a:rPr lang="en-US" dirty="0" smtClean="0"/>
              <a:t>Most likely, Stage 1</a:t>
            </a:r>
          </a:p>
          <a:p>
            <a:r>
              <a:rPr lang="en-US" dirty="0" smtClean="0"/>
              <a:t>Goal of the R&amp;D Program is to mitigate risk: technical/cost/schedule</a:t>
            </a:r>
          </a:p>
          <a:p>
            <a:pPr marL="344488" lvl="3" indent="-1588" algn="ctr">
              <a:buClr>
                <a:srgbClr val="002D86"/>
              </a:buClr>
              <a:buSzPct val="125000"/>
              <a:buNone/>
            </a:pPr>
            <a:endParaRPr lang="en-US" sz="1100" dirty="0" smtClean="0">
              <a:solidFill>
                <a:srgbClr val="FF0000"/>
              </a:solidFill>
            </a:endParaRPr>
          </a:p>
          <a:p>
            <a:pPr marL="344488" lvl="3" indent="-1588" algn="ctr">
              <a:buClr>
                <a:srgbClr val="002D86"/>
              </a:buClr>
              <a:buSzPct val="125000"/>
              <a:buNone/>
            </a:pPr>
            <a:r>
              <a:rPr lang="en-US" sz="1900" dirty="0" smtClean="0">
                <a:solidFill>
                  <a:srgbClr val="FF0000"/>
                </a:solidFill>
              </a:rPr>
              <a:t>The unique capabilities of Project X depend </a:t>
            </a:r>
            <a:r>
              <a:rPr lang="en-US" sz="1900" dirty="0" smtClean="0">
                <a:solidFill>
                  <a:srgbClr val="FF0000"/>
                </a:solidFill>
              </a:rPr>
              <a:t>(almost) entirely </a:t>
            </a:r>
            <a:r>
              <a:rPr lang="en-US" sz="1900" dirty="0" smtClean="0">
                <a:solidFill>
                  <a:srgbClr val="FF0000"/>
                </a:solidFill>
              </a:rPr>
              <a:t>on the front end, in particular the wideband chopper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 smtClean="0"/>
          </a:p>
          <a:p>
            <a:r>
              <a:rPr lang="en-US" dirty="0" smtClean="0"/>
              <a:t>Technical Risks</a:t>
            </a:r>
          </a:p>
          <a:p>
            <a:pPr lvl="1"/>
            <a:r>
              <a:rPr lang="en-US" dirty="0" smtClean="0"/>
              <a:t>Front End</a:t>
            </a:r>
          </a:p>
          <a:p>
            <a:pPr lvl="2"/>
            <a:r>
              <a:rPr lang="en-US" dirty="0" smtClean="0"/>
              <a:t>CW ion source through SSR1</a:t>
            </a:r>
          </a:p>
          <a:p>
            <a:pPr lvl="1"/>
            <a:r>
              <a:rPr lang="en-US" dirty="0" smtClean="0"/>
              <a:t>H</a:t>
            </a:r>
            <a:r>
              <a:rPr lang="en-US" baseline="30000" dirty="0" smtClean="0"/>
              <a:t>-</a:t>
            </a:r>
            <a:r>
              <a:rPr lang="en-US" dirty="0" smtClean="0"/>
              <a:t> injection system</a:t>
            </a:r>
          </a:p>
          <a:p>
            <a:pPr lvl="2"/>
            <a:r>
              <a:rPr lang="en-US" dirty="0" smtClean="0"/>
              <a:t>Booster in Stage 1, 2; Recycler in Stage 3 </a:t>
            </a:r>
          </a:p>
          <a:p>
            <a:pPr lvl="1"/>
            <a:r>
              <a:rPr lang="en-US" dirty="0" smtClean="0"/>
              <a:t>High Intensity Recycler/Main Injector operations</a:t>
            </a:r>
          </a:p>
          <a:p>
            <a:pPr lvl="1"/>
            <a:r>
              <a:rPr lang="en-US" dirty="0" smtClean="0"/>
              <a:t>High Power targets</a:t>
            </a:r>
          </a:p>
          <a:p>
            <a:r>
              <a:rPr lang="en-US" dirty="0" smtClean="0"/>
              <a:t>Cost Risks</a:t>
            </a:r>
          </a:p>
          <a:p>
            <a:pPr lvl="1"/>
            <a:r>
              <a:rPr lang="en-US" dirty="0" smtClean="0"/>
              <a:t>Superconducting </a:t>
            </a:r>
            <a:r>
              <a:rPr lang="en-US" dirty="0" err="1" smtClean="0"/>
              <a:t>rf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Cavities, </a:t>
            </a:r>
            <a:r>
              <a:rPr lang="en-US" dirty="0" err="1" smtClean="0"/>
              <a:t>cryomodules</a:t>
            </a:r>
            <a:r>
              <a:rPr lang="en-US" dirty="0" smtClean="0"/>
              <a:t>, </a:t>
            </a:r>
            <a:r>
              <a:rPr lang="en-US" dirty="0" err="1" smtClean="0"/>
              <a:t>rf</a:t>
            </a:r>
            <a:r>
              <a:rPr lang="en-US" dirty="0" smtClean="0"/>
              <a:t> sources – CW to long-pulse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33474" y="3476625"/>
            <a:ext cx="3933825" cy="3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15075" y="4152900"/>
            <a:ext cx="2143125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Project X Injector Experiment (PXIE)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85874" y="5505449"/>
            <a:ext cx="3714751" cy="419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0" idx="6"/>
          </p:cNvCxnSpPr>
          <p:nvPr/>
        </p:nvCxnSpPr>
        <p:spPr>
          <a:xfrm>
            <a:off x="5067299" y="3657600"/>
            <a:ext cx="1247776" cy="5048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3143250" y="4791077"/>
            <a:ext cx="3181350" cy="7143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3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build="allAtOnce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1015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are building an integrated systems test of the first ~30 </a:t>
            </a:r>
            <a:r>
              <a:rPr lang="en-US" dirty="0" err="1" smtClean="0"/>
              <a:t>MeV</a:t>
            </a:r>
            <a:r>
              <a:rPr lang="en-US" dirty="0" smtClean="0"/>
              <a:t> of Project X.</a:t>
            </a:r>
          </a:p>
          <a:p>
            <a:pPr lvl="1"/>
            <a:r>
              <a:rPr lang="en-US" dirty="0" smtClean="0"/>
              <a:t>Validate the concept for the Project X front end</a:t>
            </a:r>
          </a:p>
          <a:p>
            <a:pPr lvl="1"/>
            <a:r>
              <a:rPr lang="en-US" dirty="0" smtClean="0"/>
              <a:t>Demonstrate wideband chopper; low-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acceleration</a:t>
            </a:r>
          </a:p>
          <a:p>
            <a:pPr lvl="1"/>
            <a:r>
              <a:rPr lang="en-US" dirty="0" smtClean="0"/>
              <a:t>Operate at full design parameters</a:t>
            </a:r>
          </a:p>
          <a:p>
            <a:pPr lvl="0"/>
            <a:r>
              <a:rPr lang="en-US" dirty="0" smtClean="0"/>
              <a:t>Integrated systems test goals: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mA</a:t>
            </a:r>
            <a:r>
              <a:rPr lang="en-US" dirty="0" smtClean="0"/>
              <a:t> average current with 80% chopping of beam delivered from RFQ</a:t>
            </a:r>
          </a:p>
          <a:p>
            <a:pPr lvl="1"/>
            <a:r>
              <a:rPr lang="en-US" dirty="0" smtClean="0"/>
              <a:t>Efficient acceleration with minimal emittance dilution through ~30 </a:t>
            </a:r>
            <a:r>
              <a:rPr lang="en-US" dirty="0" err="1" smtClean="0"/>
              <a:t>MeV</a:t>
            </a:r>
            <a:endParaRPr lang="en-US" dirty="0" smtClean="0"/>
          </a:p>
          <a:p>
            <a:pPr lvl="0"/>
            <a:endParaRPr lang="en-US" dirty="0" smtClean="0"/>
          </a:p>
          <a:p>
            <a:pPr lvl="0" indent="-1588">
              <a:buNone/>
            </a:pPr>
            <a:endParaRPr lang="en-US" dirty="0" smtClean="0"/>
          </a:p>
          <a:p>
            <a:pPr marL="685800" lv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685800" lv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685800" lv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162425"/>
            <a:ext cx="726879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Front-End R&amp;D Program</a:t>
            </a:r>
            <a:br>
              <a:rPr lang="en-US" smtClean="0"/>
            </a:br>
            <a:r>
              <a:rPr lang="en-US" smtClean="0"/>
              <a:t>(as proposed in Oct 2011)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6725" y="4105274"/>
            <a:ext cx="3429000" cy="885825"/>
          </a:xfrm>
          <a:prstGeom prst="ellipse">
            <a:avLst/>
          </a:prstGeom>
          <a:noFill/>
          <a:ln w="34925"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700" y="565785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Beam through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=0.1 , 0.2 CM at ~30 </a:t>
            </a:r>
            <a:r>
              <a:rPr lang="en-US" dirty="0" err="1" smtClean="0">
                <a:solidFill>
                  <a:srgbClr val="C00000"/>
                </a:solidFill>
              </a:rPr>
              <a:t>MeV</a:t>
            </a:r>
            <a:r>
              <a:rPr lang="en-US" dirty="0" smtClean="0">
                <a:solidFill>
                  <a:srgbClr val="C00000"/>
                </a:solidFill>
              </a:rPr>
              <a:t> with nearly final parameters (1 </a:t>
            </a:r>
            <a:r>
              <a:rPr lang="en-US" dirty="0" err="1" smtClean="0">
                <a:solidFill>
                  <a:srgbClr val="C00000"/>
                </a:solidFill>
              </a:rPr>
              <a:t>mA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cw</a:t>
            </a:r>
            <a:r>
              <a:rPr lang="en-US" dirty="0" smtClean="0">
                <a:solidFill>
                  <a:srgbClr val="C00000"/>
                </a:solidFill>
              </a:rPr>
              <a:t>, 5 </a:t>
            </a:r>
            <a:r>
              <a:rPr lang="en-US" dirty="0" err="1" smtClean="0">
                <a:solidFill>
                  <a:srgbClr val="C00000"/>
                </a:solidFill>
              </a:rPr>
              <a:t>mA</a:t>
            </a:r>
            <a:r>
              <a:rPr lang="en-US" dirty="0" smtClean="0">
                <a:solidFill>
                  <a:srgbClr val="C00000"/>
                </a:solidFill>
              </a:rPr>
              <a:t> peak, arbitrary bunch chopping)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2766"/>
            <a:ext cx="8229600" cy="3465634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Standard </a:t>
            </a:r>
            <a:r>
              <a:rPr lang="en-US" dirty="0"/>
              <a:t>scheme for </a:t>
            </a:r>
            <a:r>
              <a:rPr lang="en-US" dirty="0" smtClean="0"/>
              <a:t>proton (H</a:t>
            </a:r>
            <a:r>
              <a:rPr lang="en-US" baseline="30000" dirty="0" smtClean="0"/>
              <a:t>-</a:t>
            </a:r>
            <a:r>
              <a:rPr lang="en-US" dirty="0" smtClean="0"/>
              <a:t>) </a:t>
            </a:r>
            <a:r>
              <a:rPr lang="en-US" dirty="0"/>
              <a:t>acceleration </a:t>
            </a:r>
            <a:endParaRPr lang="en-US" dirty="0" smtClean="0"/>
          </a:p>
          <a:p>
            <a:pPr lvl="1"/>
            <a:r>
              <a:rPr lang="en-US" dirty="0" smtClean="0"/>
              <a:t>Ion </a:t>
            </a:r>
            <a:r>
              <a:rPr lang="en-US" dirty="0"/>
              <a:t>source and LEBT </a:t>
            </a:r>
            <a:r>
              <a:rPr lang="en-US" dirty="0" smtClean="0"/>
              <a:t>(</a:t>
            </a:r>
            <a:r>
              <a:rPr lang="en-US" dirty="0"/>
              <a:t>30 </a:t>
            </a:r>
            <a:r>
              <a:rPr lang="en-US" dirty="0" smtClean="0"/>
              <a:t>keV, 5 </a:t>
            </a:r>
            <a:r>
              <a:rPr lang="en-US" dirty="0"/>
              <a:t>mA </a:t>
            </a:r>
            <a:r>
              <a:rPr lang="en-US" dirty="0" smtClean="0"/>
              <a:t>nominal/ </a:t>
            </a:r>
            <a:r>
              <a:rPr lang="en-US" dirty="0"/>
              <a:t>10 mA </a:t>
            </a:r>
            <a:r>
              <a:rPr lang="en-US" dirty="0" smtClean="0"/>
              <a:t>max DC)</a:t>
            </a:r>
            <a:endParaRPr lang="en-US" dirty="0"/>
          </a:p>
          <a:p>
            <a:pPr lvl="2"/>
            <a:r>
              <a:rPr lang="en-US" dirty="0" smtClean="0"/>
              <a:t>Beam </a:t>
            </a:r>
            <a:r>
              <a:rPr lang="en-US" dirty="0"/>
              <a:t>pre-chopping for machine tuning</a:t>
            </a:r>
          </a:p>
          <a:p>
            <a:pPr lvl="1"/>
            <a:r>
              <a:rPr lang="en-US" dirty="0" smtClean="0"/>
              <a:t>162.5 MHz RFQ (</a:t>
            </a:r>
            <a:r>
              <a:rPr lang="en-US" dirty="0"/>
              <a:t>2.1 </a:t>
            </a:r>
            <a:r>
              <a:rPr lang="en-US" dirty="0" smtClean="0"/>
              <a:t>MeV, 5/10 mA CW) </a:t>
            </a:r>
            <a:endParaRPr lang="en-US" dirty="0"/>
          </a:p>
          <a:p>
            <a:pPr lvl="1"/>
            <a:r>
              <a:rPr lang="en-US" dirty="0"/>
              <a:t>MEBT </a:t>
            </a:r>
            <a:r>
              <a:rPr lang="en-US" dirty="0" smtClean="0"/>
              <a:t>(chopping, 5mA CW-&gt;1mA Repetitive Structure )</a:t>
            </a:r>
            <a:endParaRPr lang="en-US" dirty="0"/>
          </a:p>
          <a:p>
            <a:pPr lvl="1"/>
            <a:r>
              <a:rPr lang="en-US" dirty="0"/>
              <a:t>2 SC cryomodules accelerating </a:t>
            </a:r>
            <a:r>
              <a:rPr lang="en-US" dirty="0" smtClean="0"/>
              <a:t>the beam </a:t>
            </a:r>
            <a:r>
              <a:rPr lang="en-US" dirty="0"/>
              <a:t>to 20-30 MeV</a:t>
            </a:r>
          </a:p>
          <a:p>
            <a:pPr lvl="1"/>
            <a:r>
              <a:rPr lang="en-US" dirty="0" smtClean="0"/>
              <a:t>HEBT (beam diagnostics)</a:t>
            </a:r>
            <a:endParaRPr lang="en-US" dirty="0"/>
          </a:p>
          <a:p>
            <a:pPr lvl="1"/>
            <a:r>
              <a:rPr lang="en-US" dirty="0"/>
              <a:t>50 kW beam dump</a:t>
            </a:r>
          </a:p>
          <a:p>
            <a:pPr lvl="0"/>
            <a:r>
              <a:rPr lang="en-US" dirty="0"/>
              <a:t>Total length </a:t>
            </a:r>
            <a:r>
              <a:rPr lang="en-US" dirty="0" smtClean="0"/>
              <a:t>~ </a:t>
            </a:r>
            <a:r>
              <a:rPr lang="en-US" dirty="0"/>
              <a:t>40 m</a:t>
            </a:r>
          </a:p>
          <a:p>
            <a:r>
              <a:rPr lang="en-US" dirty="0" smtClean="0"/>
              <a:t>Collaboration between </a:t>
            </a:r>
            <a:r>
              <a:rPr lang="en-GB" dirty="0" smtClean="0"/>
              <a:t>Fermilab</a:t>
            </a:r>
            <a:r>
              <a:rPr lang="en-GB" dirty="0"/>
              <a:t>, ANL, LBNL, </a:t>
            </a:r>
            <a:r>
              <a:rPr lang="en-GB" dirty="0" smtClean="0"/>
              <a:t>SNS, SLAC, </a:t>
            </a:r>
            <a:r>
              <a:rPr lang="en-GB" dirty="0"/>
              <a:t>and Indian institutions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2144"/>
            <a:ext cx="8439150" cy="146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9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main specific goals</a:t>
            </a:r>
          </a:p>
          <a:p>
            <a:pPr lvl="1"/>
            <a:r>
              <a:rPr lang="en-US" dirty="0" smtClean="0"/>
              <a:t>Demonstrate the bunch-by-bunch chopping </a:t>
            </a:r>
          </a:p>
          <a:p>
            <a:pPr lvl="2"/>
            <a:r>
              <a:rPr lang="en-US" dirty="0" smtClean="0"/>
              <a:t>Kicker and absorber</a:t>
            </a:r>
          </a:p>
          <a:p>
            <a:pPr lvl="1"/>
            <a:r>
              <a:rPr lang="en-US" dirty="0" smtClean="0"/>
              <a:t>Efficient acceleration of 1mA beam in SRF to at least 15 MeV</a:t>
            </a:r>
          </a:p>
          <a:p>
            <a:pPr lvl="2"/>
            <a:r>
              <a:rPr lang="en-US" dirty="0" smtClean="0"/>
              <a:t>Emittance dilution; halo generation and management</a:t>
            </a:r>
          </a:p>
          <a:p>
            <a:r>
              <a:rPr lang="en-US" dirty="0" smtClean="0"/>
              <a:t>Also, address</a:t>
            </a:r>
          </a:p>
          <a:p>
            <a:pPr lvl="1"/>
            <a:r>
              <a:rPr lang="en-US" dirty="0" smtClean="0"/>
              <a:t>Emittance issues and pre-chopping in LEBT</a:t>
            </a:r>
          </a:p>
          <a:p>
            <a:pPr lvl="1"/>
            <a:r>
              <a:rPr lang="en-US" dirty="0" smtClean="0"/>
              <a:t>Reliable CW RFQ</a:t>
            </a:r>
          </a:p>
          <a:p>
            <a:pPr lvl="1"/>
            <a:r>
              <a:rPr lang="en-US" dirty="0" smtClean="0"/>
              <a:t>MEBT/SRF interface (vacuum, </a:t>
            </a:r>
            <a:r>
              <a:rPr lang="en-US" dirty="0" err="1" smtClean="0"/>
              <a:t>microparticle</a:t>
            </a:r>
            <a:r>
              <a:rPr lang="en-US" dirty="0" smtClean="0"/>
              <a:t> migration)</a:t>
            </a:r>
          </a:p>
          <a:p>
            <a:pPr lvl="1"/>
            <a:r>
              <a:rPr lang="en-US" dirty="0" smtClean="0"/>
              <a:t>Diagnostics for testing the extinction of the removed bunches to ~10</a:t>
            </a:r>
            <a:r>
              <a:rPr lang="en-US" baseline="30000" dirty="0" smtClean="0"/>
              <a:t>-9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Gain experience </a:t>
            </a:r>
            <a:r>
              <a:rPr lang="en-US" dirty="0"/>
              <a:t>in design and operation of SC </a:t>
            </a:r>
            <a:r>
              <a:rPr lang="en-US" dirty="0" smtClean="0"/>
              <a:t>cryomodules</a:t>
            </a:r>
          </a:p>
          <a:p>
            <a:pPr lvl="2"/>
            <a:r>
              <a:rPr lang="en-US" dirty="0"/>
              <a:t>SSR1 cryomodule will be designed and built by Fermilab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7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layout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6237446"/>
            <a:ext cx="4572000" cy="0"/>
          </a:xfrm>
          <a:prstGeom prst="straightConnector1">
            <a:avLst/>
          </a:prstGeom>
          <a:ln w="19050">
            <a:solidFill>
              <a:srgbClr val="0033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57625" y="5962649"/>
            <a:ext cx="72390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1600" dirty="0" smtClean="0">
                <a:solidFill>
                  <a:srgbClr val="000099"/>
                </a:solidFill>
              </a:rPr>
              <a:t>41 m</a:t>
            </a:r>
            <a:endParaRPr lang="en-US" sz="1600" dirty="0">
              <a:solidFill>
                <a:srgbClr val="00009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00" y="2080507"/>
            <a:ext cx="7696200" cy="4156937"/>
            <a:chOff x="533400" y="2080509"/>
            <a:chExt cx="7696200" cy="41569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080509"/>
              <a:ext cx="7696200" cy="41569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2475" y="5220414"/>
              <a:ext cx="7239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PXIE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19200" y="5343524"/>
              <a:ext cx="4572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52475" y="2914650"/>
              <a:ext cx="1171575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Cryomodule test stand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1800" y="4035866"/>
              <a:ext cx="10668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</a:rPr>
                <a:t>Cryoplant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543050" y="3429000"/>
              <a:ext cx="590550" cy="1066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18509"/>
            <a:ext cx="2286000" cy="1524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019800" y="2209800"/>
            <a:ext cx="990600" cy="45720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096000" y="5466633"/>
            <a:ext cx="1562100" cy="542213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04825" y="1310285"/>
            <a:ext cx="5895975" cy="770222"/>
          </a:xfrm>
        </p:spPr>
        <p:txBody>
          <a:bodyPr/>
          <a:lstStyle/>
          <a:p>
            <a:r>
              <a:rPr lang="en-US" dirty="0" smtClean="0"/>
              <a:t>PXIE will be assembled in the existing </a:t>
            </a:r>
            <a:r>
              <a:rPr lang="en-US" dirty="0" err="1" smtClean="0"/>
              <a:t>Cryo</a:t>
            </a:r>
            <a:r>
              <a:rPr lang="en-US" dirty="0" smtClean="0"/>
              <a:t> Module Test Facility building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6" y="5220413"/>
            <a:ext cx="1428056" cy="10710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0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baseline="30000" dirty="0" smtClean="0"/>
              <a:t>- </a:t>
            </a:r>
            <a:r>
              <a:rPr lang="en-US" dirty="0" smtClean="0"/>
              <a:t>ion source</a:t>
            </a:r>
          </a:p>
          <a:p>
            <a:pPr lvl="1"/>
            <a:r>
              <a:rPr lang="en-US" dirty="0" smtClean="0"/>
              <a:t>Purchased from D-Pace Inc.</a:t>
            </a:r>
          </a:p>
          <a:p>
            <a:pPr lvl="1"/>
            <a:r>
              <a:rPr lang="en-US" dirty="0" smtClean="0"/>
              <a:t>Was tested and used at LBNL for a year</a:t>
            </a:r>
          </a:p>
          <a:p>
            <a:pPr lvl="2"/>
            <a:r>
              <a:rPr lang="en-US" dirty="0" smtClean="0"/>
              <a:t>Now at </a:t>
            </a:r>
            <a:r>
              <a:rPr lang="en-US" dirty="0" err="1" smtClean="0"/>
              <a:t>Fermilab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10" y="1295399"/>
            <a:ext cx="3016833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4501" y="4105275"/>
            <a:ext cx="29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 </a:t>
            </a:r>
            <a:r>
              <a:rPr lang="en-US" sz="1400" dirty="0" smtClean="0"/>
              <a:t>kV, 15 </a:t>
            </a:r>
            <a:r>
              <a:rPr lang="en-US" sz="1400" dirty="0" err="1" smtClean="0"/>
              <a:t>mA</a:t>
            </a:r>
            <a:r>
              <a:rPr lang="en-US" sz="1400" dirty="0" smtClean="0"/>
              <a:t> DC, </a:t>
            </a:r>
            <a:r>
              <a:rPr lang="el-GR" sz="1400" dirty="0" smtClean="0"/>
              <a:t>ε</a:t>
            </a:r>
            <a:r>
              <a:rPr lang="en-US" sz="1400" baseline="-25000" dirty="0" err="1" smtClean="0"/>
              <a:t>rms,n_x</a:t>
            </a:r>
            <a:r>
              <a:rPr lang="en-US" sz="1400" dirty="0" smtClean="0"/>
              <a:t> </a:t>
            </a:r>
            <a:r>
              <a:rPr lang="en-US" sz="1400" dirty="0">
                <a:sym typeface="Symbol"/>
              </a:rPr>
              <a:t></a:t>
            </a:r>
            <a:r>
              <a:rPr lang="en-US" sz="1400" dirty="0"/>
              <a:t> </a:t>
            </a:r>
            <a:r>
              <a:rPr lang="en-US" sz="1400" dirty="0" smtClean="0"/>
              <a:t>0.12µm</a:t>
            </a:r>
          </a:p>
          <a:p>
            <a:r>
              <a:rPr lang="en-US" sz="1400" dirty="0" smtClean="0"/>
              <a:t>Life time 300 </a:t>
            </a:r>
            <a:r>
              <a:rPr lang="en-US" sz="1400" dirty="0" err="1" smtClean="0"/>
              <a:t>hrs</a:t>
            </a:r>
            <a:endParaRPr lang="en-US" sz="1400" dirty="0"/>
          </a:p>
        </p:txBody>
      </p:sp>
      <p:pic>
        <p:nvPicPr>
          <p:cNvPr id="15" name="Picture 14" descr="P5230035.JPG"/>
          <p:cNvPicPr>
            <a:picLocks noChangeAspect="1"/>
          </p:cNvPicPr>
          <p:nvPr/>
        </p:nvPicPr>
        <p:blipFill>
          <a:blip r:embed="rId3" cstate="print"/>
          <a:srcRect l="10849" t="8333" r="6132"/>
          <a:stretch>
            <a:fillRect/>
          </a:stretch>
        </p:blipFill>
        <p:spPr>
          <a:xfrm>
            <a:off x="1214505" y="3000375"/>
            <a:ext cx="3919469" cy="3245811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900592" y="4585605"/>
            <a:ext cx="1223857" cy="510269"/>
          </a:xfrm>
          <a:custGeom>
            <a:avLst/>
            <a:gdLst>
              <a:gd name="connsiteX0" fmla="*/ 1492898 w 1492898"/>
              <a:gd name="connsiteY0" fmla="*/ 55984 h 55984"/>
              <a:gd name="connsiteX1" fmla="*/ 0 w 1492898"/>
              <a:gd name="connsiteY1" fmla="*/ 0 h 5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2898" h="55984">
                <a:moveTo>
                  <a:pt x="1492898" y="55984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88207" y="4892350"/>
            <a:ext cx="8117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Ground electrode</a:t>
            </a:r>
            <a:endParaRPr lang="en-US" sz="1200" dirty="0"/>
          </a:p>
        </p:txBody>
      </p:sp>
      <p:sp>
        <p:nvSpPr>
          <p:cNvPr id="19" name="Freeform 18"/>
          <p:cNvSpPr/>
          <p:nvPr/>
        </p:nvSpPr>
        <p:spPr>
          <a:xfrm flipH="1">
            <a:off x="1190625" y="4433402"/>
            <a:ext cx="1332720" cy="119548"/>
          </a:xfrm>
          <a:custGeom>
            <a:avLst/>
            <a:gdLst>
              <a:gd name="connsiteX0" fmla="*/ 1492898 w 1492898"/>
              <a:gd name="connsiteY0" fmla="*/ 55984 h 55984"/>
              <a:gd name="connsiteX1" fmla="*/ 0 w 1492898"/>
              <a:gd name="connsiteY1" fmla="*/ 0 h 5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2898" h="55984">
                <a:moveTo>
                  <a:pt x="1492898" y="55984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2455" y="4229296"/>
            <a:ext cx="7899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Port for turbo pump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7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89" y="1301737"/>
            <a:ext cx="3813012" cy="21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5775" y="1228725"/>
            <a:ext cx="508635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LEBT</a:t>
            </a:r>
          </a:p>
          <a:p>
            <a:pPr marL="571500" lvl="1" indent="-228600"/>
            <a:r>
              <a:rPr lang="en-US" dirty="0" smtClean="0"/>
              <a:t>3 solenoids</a:t>
            </a:r>
          </a:p>
          <a:p>
            <a:pPr marL="571500" lvl="1" indent="-228600"/>
            <a:r>
              <a:rPr lang="en-US" dirty="0" smtClean="0"/>
              <a:t>Dipole to accommodate two IS for PX</a:t>
            </a:r>
          </a:p>
          <a:p>
            <a:pPr marL="742950" lvl="2" indent="-171450"/>
            <a:r>
              <a:rPr lang="en-US" dirty="0" smtClean="0"/>
              <a:t>Only one at PXIE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40" y="2517502"/>
            <a:ext cx="5541760" cy="271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2514599"/>
            <a:ext cx="4695825" cy="368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Chopper </a:t>
            </a:r>
          </a:p>
          <a:p>
            <a:pPr marL="857250" lvl="2" indent="-171450"/>
            <a:r>
              <a:rPr lang="en-US" sz="1600" dirty="0" smtClean="0"/>
              <a:t>Pre-chopping,</a:t>
            </a:r>
            <a:br>
              <a:rPr lang="en-US" sz="1600" dirty="0" smtClean="0"/>
            </a:br>
            <a:r>
              <a:rPr lang="en-US" sz="1600" dirty="0" smtClean="0"/>
              <a:t>MPS, pulse mode </a:t>
            </a:r>
          </a:p>
          <a:p>
            <a:pPr lvl="1"/>
            <a:r>
              <a:rPr lang="en-US" dirty="0" smtClean="0"/>
              <a:t>Possibility of partially</a:t>
            </a:r>
            <a:br>
              <a:rPr lang="en-US" dirty="0" smtClean="0"/>
            </a:br>
            <a:r>
              <a:rPr lang="en-US" dirty="0" smtClean="0"/>
              <a:t>un-neutralized transport</a:t>
            </a:r>
          </a:p>
          <a:p>
            <a:pPr lvl="1"/>
            <a:r>
              <a:rPr lang="en-US" dirty="0" smtClean="0"/>
              <a:t>Beam halo scraping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8274" y="1296784"/>
            <a:ext cx="218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3D model of the first, straight stage of LEBT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512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370577"/>
            <a:ext cx="4743451" cy="197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7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5" y="3448050"/>
            <a:ext cx="3687536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66800"/>
          </a:xfrm>
        </p:spPr>
        <p:txBody>
          <a:bodyPr/>
          <a:lstStyle/>
          <a:p>
            <a:pPr lvl="0"/>
            <a:r>
              <a:rPr lang="en-US" dirty="0" smtClean="0"/>
              <a:t>Design (LBNL): 4 vanes CW RFQ</a:t>
            </a:r>
            <a:endParaRPr lang="en-US" dirty="0"/>
          </a:p>
          <a:p>
            <a:pPr lvl="1"/>
            <a:r>
              <a:rPr lang="en-US" dirty="0"/>
              <a:t>162.5 MHz frequency to make bunch-by-bunch chopping possible</a:t>
            </a:r>
          </a:p>
          <a:p>
            <a:pPr lvl="1"/>
            <a:r>
              <a:rPr lang="en-US" dirty="0"/>
              <a:t>2.1 MeV energy to exclude residual radiation in the MEBT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33975" y="2408067"/>
            <a:ext cx="2210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>
                <a:cs typeface="Arial" pitchFamily="34" charset="0"/>
              </a:rPr>
              <a:t>Beam current: 1 – 10 mA</a:t>
            </a:r>
            <a:r>
              <a:rPr lang="en-US" sz="1400" dirty="0" smtClean="0">
                <a:cs typeface="Arial" pitchFamily="34" charset="0"/>
              </a:rPr>
              <a:t>; </a:t>
            </a:r>
            <a:r>
              <a:rPr lang="el-GR" sz="1400" dirty="0" smtClean="0">
                <a:cs typeface="Arial" pitchFamily="34" charset="0"/>
              </a:rPr>
              <a:t>ε</a:t>
            </a:r>
            <a:r>
              <a:rPr lang="en-US" sz="1400" baseline="-25000" dirty="0">
                <a:cs typeface="Arial" pitchFamily="34" charset="0"/>
                <a:sym typeface="Symbol" pitchFamily="18" charset="2"/>
              </a:rPr>
              <a:t></a:t>
            </a:r>
            <a:r>
              <a:rPr lang="en-US" sz="1400" baseline="-25000" dirty="0" err="1">
                <a:cs typeface="Arial" pitchFamily="34" charset="0"/>
              </a:rPr>
              <a:t>n,rms</a:t>
            </a:r>
            <a:r>
              <a:rPr lang="en-US" sz="1400" baseline="-25000" dirty="0">
                <a:cs typeface="Arial" pitchFamily="34" charset="0"/>
              </a:rPr>
              <a:t> </a:t>
            </a:r>
            <a:r>
              <a:rPr lang="en-US" sz="1400" dirty="0">
                <a:cs typeface="Arial" pitchFamily="34" charset="0"/>
              </a:rPr>
              <a:t> &lt; 0.25 </a:t>
            </a:r>
            <a:r>
              <a:rPr lang="en-US" sz="1400" dirty="0" smtClean="0">
                <a:cs typeface="Arial" pitchFamily="34" charset="0"/>
              </a:rPr>
              <a:t>µm      </a:t>
            </a:r>
            <a:r>
              <a:rPr lang="el-GR" sz="1400" dirty="0" smtClean="0">
                <a:cs typeface="Arial" pitchFamily="34" charset="0"/>
              </a:rPr>
              <a:t>ε</a:t>
            </a:r>
            <a:r>
              <a:rPr lang="en-US" sz="1400" baseline="-25000" dirty="0">
                <a:cs typeface="Arial" pitchFamily="34" charset="0"/>
              </a:rPr>
              <a:t>||</a:t>
            </a:r>
            <a:r>
              <a:rPr lang="en-US" sz="1400" baseline="-25000" dirty="0" err="1">
                <a:cs typeface="Arial" pitchFamily="34" charset="0"/>
              </a:rPr>
              <a:t>n,rms</a:t>
            </a:r>
            <a:r>
              <a:rPr lang="en-US" sz="1400" baseline="-25000" dirty="0">
                <a:cs typeface="Arial" pitchFamily="34" charset="0"/>
              </a:rPr>
              <a:t> </a:t>
            </a:r>
            <a:r>
              <a:rPr lang="en-US" sz="1400" dirty="0">
                <a:cs typeface="Arial" pitchFamily="34" charset="0"/>
              </a:rPr>
              <a:t> ≤1.0 </a:t>
            </a:r>
            <a:r>
              <a:rPr lang="en-US" sz="1400" dirty="0" smtClean="0">
                <a:cs typeface="Arial" pitchFamily="34" charset="0"/>
              </a:rPr>
              <a:t>keV-ns </a:t>
            </a:r>
            <a:r>
              <a:rPr lang="en-US" sz="1400" dirty="0">
                <a:cs typeface="Arial" pitchFamily="34" charset="0"/>
              </a:rPr>
              <a:t>Length: ~4.4 </a:t>
            </a:r>
            <a:r>
              <a:rPr lang="en-US" sz="1400" dirty="0" smtClean="0">
                <a:cs typeface="Arial" pitchFamily="34" charset="0"/>
              </a:rPr>
              <a:t>m</a:t>
            </a:r>
            <a:endParaRPr lang="en-US" sz="1400" dirty="0"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05866"/>
            <a:ext cx="4724400" cy="234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90525" y="4688379"/>
            <a:ext cx="4038600" cy="171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Simulations completed</a:t>
            </a:r>
          </a:p>
          <a:p>
            <a:pPr lvl="2"/>
            <a:r>
              <a:rPr lang="en-US" dirty="0" smtClean="0"/>
              <a:t>RF, beam, thermal, stress</a:t>
            </a:r>
          </a:p>
          <a:p>
            <a:pPr lvl="1"/>
            <a:r>
              <a:rPr lang="en-US" dirty="0" smtClean="0"/>
              <a:t>Finalizing the production drawings</a:t>
            </a:r>
          </a:p>
          <a:p>
            <a:pPr lvl="1"/>
            <a:r>
              <a:rPr lang="en-US" dirty="0" smtClean="0"/>
              <a:t>Manufacturing tests</a:t>
            </a:r>
            <a:endParaRPr 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848" t="27621" r="6171" b="38382"/>
          <a:stretch>
            <a:fillRect/>
          </a:stretch>
        </p:blipFill>
        <p:spPr bwMode="auto">
          <a:xfrm>
            <a:off x="3381374" y="5736664"/>
            <a:ext cx="1743075" cy="48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695951" y="5928329"/>
            <a:ext cx="300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RF coupler has been designed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9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114800"/>
            <a:ext cx="6019799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Transverse focusing – 9 quadrupole doublets/triplets</a:t>
            </a:r>
          </a:p>
          <a:p>
            <a:pPr lvl="1"/>
            <a:r>
              <a:rPr lang="en-US" dirty="0"/>
              <a:t>Small </a:t>
            </a:r>
            <a:r>
              <a:rPr lang="el-GR" dirty="0" smtClean="0"/>
              <a:t>β</a:t>
            </a:r>
            <a:r>
              <a:rPr lang="en-US" dirty="0" smtClean="0"/>
              <a:t>-function variation</a:t>
            </a:r>
          </a:p>
          <a:p>
            <a:pPr lvl="1"/>
            <a:r>
              <a:rPr lang="en-US" dirty="0" smtClean="0"/>
              <a:t>Quads/dipole correctors  are being designed by BARC, India </a:t>
            </a:r>
          </a:p>
          <a:p>
            <a:r>
              <a:rPr lang="en-US" dirty="0" smtClean="0"/>
              <a:t>Longitudinal focusing – 3 bunching cavities</a:t>
            </a:r>
          </a:p>
          <a:p>
            <a:pPr lvl="1"/>
            <a:r>
              <a:rPr lang="en-US" dirty="0" smtClean="0"/>
              <a:t>Production drawings preparation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6400800" cy="150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8942"/>
            <a:ext cx="6553200" cy="10696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0" y="1397455"/>
            <a:ext cx="182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MEBT sections and optics. </a:t>
            </a:r>
            <a:r>
              <a:rPr lang="en-US" sz="1400" dirty="0" smtClean="0"/>
              <a:t>3</a:t>
            </a:r>
            <a:r>
              <a:rPr lang="el-GR" sz="1400" dirty="0" smtClean="0"/>
              <a:t>σ</a:t>
            </a:r>
            <a:r>
              <a:rPr lang="en-US" sz="1400" dirty="0" smtClean="0"/>
              <a:t> envelopes of passing bunches – thin lines, removed bunches- thick lines. </a:t>
            </a:r>
          </a:p>
          <a:p>
            <a:r>
              <a:rPr lang="en-US" sz="1400" dirty="0" smtClean="0"/>
              <a:t>Red squares- quads, blue – bunching cavities.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46552"/>
            <a:ext cx="1781175" cy="130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15076" y="5257800"/>
            <a:ext cx="2453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</a:rPr>
              <a:t>Frequency  </a:t>
            </a:r>
            <a:r>
              <a:rPr lang="en-US" sz="1600" dirty="0" smtClean="0"/>
              <a:t>162.5 MHz </a:t>
            </a:r>
          </a:p>
          <a:p>
            <a:r>
              <a:rPr lang="en-US" sz="1600" dirty="0" smtClean="0">
                <a:solidFill>
                  <a:schemeClr val="accent5"/>
                </a:solidFill>
              </a:rPr>
              <a:t>Max voltage      </a:t>
            </a:r>
            <a:r>
              <a:rPr lang="en-US" sz="1600" dirty="0" smtClean="0"/>
              <a:t>100 kV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Gap</a:t>
            </a:r>
            <a:r>
              <a:rPr lang="en-US" sz="1600" dirty="0" smtClean="0"/>
              <a:t>	       2x23 mm</a:t>
            </a:r>
          </a:p>
          <a:p>
            <a:r>
              <a:rPr lang="en-US" sz="1600" dirty="0" smtClean="0">
                <a:solidFill>
                  <a:schemeClr val="accent5"/>
                </a:solidFill>
              </a:rPr>
              <a:t>Max power loss </a:t>
            </a:r>
            <a:r>
              <a:rPr lang="en-US" sz="1600" dirty="0" smtClean="0"/>
              <a:t>1.5 kW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4953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Design: I. </a:t>
            </a:r>
            <a:r>
              <a:rPr lang="en-US" sz="1400" dirty="0" err="1" smtClean="0"/>
              <a:t>Terechkine</a:t>
            </a:r>
            <a:r>
              <a:rPr lang="en-US" sz="1400" dirty="0" smtClean="0"/>
              <a:t> et al.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3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Project 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399"/>
            <a:ext cx="8229600" cy="50196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opportunity to </a:t>
            </a:r>
            <a:r>
              <a:rPr lang="en-US" dirty="0" smtClean="0">
                <a:solidFill>
                  <a:srgbClr val="C00000"/>
                </a:solidFill>
              </a:rPr>
              <a:t>construct and operate the foremost Intensity Frontier facility in the world</a:t>
            </a:r>
            <a:r>
              <a:rPr lang="en-US" dirty="0" smtClean="0"/>
              <a:t>: multi-MW proton beams available at energies ranging from 1 – 120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Unique ability to provide high beam power, high duty factor, independent beam formats to </a:t>
            </a:r>
            <a:r>
              <a:rPr lang="en-US" u="sng" dirty="0" smtClean="0"/>
              <a:t>multiple experiments simultaneously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Capitalizing on the rapid development</a:t>
            </a:r>
            <a:br>
              <a:rPr lang="en-US" dirty="0" smtClean="0"/>
            </a:br>
            <a:r>
              <a:rPr lang="en-US" dirty="0" smtClean="0"/>
              <a:t>of superconducting </a:t>
            </a:r>
            <a:r>
              <a:rPr lang="en-US" dirty="0" err="1" smtClean="0"/>
              <a:t>rf</a:t>
            </a:r>
            <a:r>
              <a:rPr lang="en-US" dirty="0" smtClean="0"/>
              <a:t> technology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Undertaken by an international</a:t>
            </a:r>
            <a:br>
              <a:rPr lang="en-US" dirty="0" smtClean="0"/>
            </a:b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1"/>
          <a:stretch/>
        </p:blipFill>
        <p:spPr bwMode="auto">
          <a:xfrm>
            <a:off x="1600200" y="2971800"/>
            <a:ext cx="4114115" cy="92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U:\mydocs\holmes\Project X\Pictures\SRF\11-0351-01D.h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55281"/>
            <a:ext cx="3429000" cy="18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9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5100"/>
            <a:ext cx="8229600" cy="36195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Undesired bunches are removed by the MEBT chopper</a:t>
            </a:r>
          </a:p>
          <a:p>
            <a:pPr lvl="1"/>
            <a:r>
              <a:rPr lang="en-US" dirty="0"/>
              <a:t>Two kickers separated by 180º </a:t>
            </a:r>
            <a:r>
              <a:rPr lang="en-US" dirty="0" smtClean="0"/>
              <a:t>and working in sync (next slide)</a:t>
            </a:r>
          </a:p>
          <a:p>
            <a:pPr lvl="1"/>
            <a:r>
              <a:rPr lang="en-US" dirty="0" smtClean="0"/>
              <a:t>Removed and passing bunches are separated at the absorber by 6</a:t>
            </a:r>
            <a:r>
              <a:rPr lang="el-GR" dirty="0" smtClean="0"/>
              <a:t>σ</a:t>
            </a:r>
            <a:r>
              <a:rPr lang="en-US" baseline="-25000" dirty="0" smtClean="0"/>
              <a:t>y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Large gas load from absorber, ~1 </a:t>
            </a:r>
            <a:r>
              <a:rPr lang="en-US" dirty="0" err="1" smtClean="0"/>
              <a:t>mTorr·l</a:t>
            </a:r>
            <a:r>
              <a:rPr lang="en-US" dirty="0" smtClean="0"/>
              <a:t>/s</a:t>
            </a:r>
          </a:p>
          <a:p>
            <a:pPr lvl="2"/>
            <a:r>
              <a:rPr lang="en-US" dirty="0" smtClean="0"/>
              <a:t>2500 l/s turbo pumping at the absorber and differential pumping</a:t>
            </a:r>
          </a:p>
          <a:p>
            <a:r>
              <a:rPr lang="en-US" dirty="0" smtClean="0"/>
              <a:t>Developed a concept of a 21 kW absorber</a:t>
            </a:r>
            <a:br>
              <a:rPr lang="en-US" dirty="0" smtClean="0"/>
            </a:br>
            <a:r>
              <a:rPr lang="en-US" dirty="0" smtClean="0"/>
              <a:t>(x2 full nominal power)</a:t>
            </a:r>
          </a:p>
          <a:p>
            <a:pPr lvl="1"/>
            <a:r>
              <a:rPr lang="en-US" dirty="0" smtClean="0"/>
              <a:t>29 mrad incident angle</a:t>
            </a:r>
          </a:p>
          <a:p>
            <a:pPr lvl="1"/>
            <a:r>
              <a:rPr lang="en-US" dirty="0" smtClean="0"/>
              <a:t>Mo alloy TZM</a:t>
            </a:r>
          </a:p>
          <a:p>
            <a:pPr lvl="1"/>
            <a:r>
              <a:rPr lang="en-US" dirty="0" smtClean="0"/>
              <a:t>Testing ¼ size </a:t>
            </a:r>
            <a:br>
              <a:rPr lang="en-US" dirty="0" smtClean="0"/>
            </a:br>
            <a:r>
              <a:rPr lang="en-US" dirty="0" smtClean="0"/>
              <a:t>prototype</a:t>
            </a:r>
            <a:br>
              <a:rPr lang="en-US" dirty="0" smtClean="0"/>
            </a:br>
            <a:r>
              <a:rPr lang="en-US" dirty="0" smtClean="0"/>
              <a:t>with e-beam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7200" y="1295400"/>
            <a:ext cx="5939169" cy="1444911"/>
            <a:chOff x="457200" y="1295400"/>
            <a:chExt cx="5939169" cy="1444911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95400"/>
              <a:ext cx="5638800" cy="1069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21730" y="2432534"/>
              <a:ext cx="2667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Two kickers separated by 180º </a:t>
              </a:r>
              <a:endParaRPr lang="en-US" sz="1400" dirty="0"/>
            </a:p>
          </p:txBody>
        </p:sp>
        <p:sp>
          <p:nvSpPr>
            <p:cNvPr id="8" name="Right Arrow 7"/>
            <p:cNvSpPr/>
            <p:nvPr/>
          </p:nvSpPr>
          <p:spPr>
            <a:xfrm rot="16200000">
              <a:off x="1979031" y="2250755"/>
              <a:ext cx="152398" cy="14805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6200000">
              <a:off x="3079308" y="2293476"/>
              <a:ext cx="163813" cy="7402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9883" y="2400983"/>
              <a:ext cx="971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Absorber</a:t>
              </a:r>
              <a:endParaRPr lang="en-US" sz="1400" dirty="0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3655430" y="2262169"/>
              <a:ext cx="152398" cy="14805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3319424">
              <a:off x="4237951" y="2263815"/>
              <a:ext cx="210580" cy="7655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0800" y="2403742"/>
              <a:ext cx="2185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Differential pumping</a:t>
              </a:r>
              <a:endParaRPr lang="en-US" sz="1400" dirty="0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09" y="1295400"/>
            <a:ext cx="2895629" cy="123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268344"/>
            <a:ext cx="2909888" cy="203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26" y="4840202"/>
            <a:ext cx="2047465" cy="13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6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4118086"/>
            <a:ext cx="3429001" cy="2144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209675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Travelling – wave, broadband kickers: </a:t>
            </a:r>
            <a:r>
              <a:rPr lang="en-US" dirty="0"/>
              <a:t>50 and 200 Ohm versions</a:t>
            </a:r>
            <a:endParaRPr lang="en-US" dirty="0" smtClean="0"/>
          </a:p>
          <a:p>
            <a:pPr lvl="1"/>
            <a:r>
              <a:rPr lang="en-US" dirty="0" smtClean="0"/>
              <a:t>0.5m, ±250V on each plate, 16mm gap; 6</a:t>
            </a:r>
            <a:r>
              <a:rPr lang="el-GR" dirty="0" smtClean="0"/>
              <a:t>σ</a:t>
            </a:r>
            <a:r>
              <a:rPr lang="en-US" dirty="0" smtClean="0"/>
              <a:t> beam length is 1.3 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1995784"/>
            <a:ext cx="4419600" cy="20428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50 Ohm</a:t>
            </a:r>
          </a:p>
          <a:p>
            <a:pPr lvl="1"/>
            <a:r>
              <a:rPr lang="en-US" dirty="0" smtClean="0"/>
              <a:t>25 electrodes per plate connected in vacuum by cables</a:t>
            </a:r>
          </a:p>
          <a:p>
            <a:pPr lvl="2"/>
            <a:r>
              <a:rPr lang="en-US" sz="1700" dirty="0"/>
              <a:t>Finalizing </a:t>
            </a:r>
            <a:r>
              <a:rPr lang="en-US" sz="1700" dirty="0" smtClean="0"/>
              <a:t>the production drawings</a:t>
            </a:r>
          </a:p>
          <a:p>
            <a:pPr lvl="1"/>
            <a:r>
              <a:rPr lang="en-US" dirty="0" smtClean="0"/>
              <a:t>Commercial linear amplifier and pre-distortion</a:t>
            </a:r>
          </a:p>
          <a:p>
            <a:pPr lvl="2"/>
            <a:r>
              <a:rPr lang="en-US" sz="1700" dirty="0" smtClean="0"/>
              <a:t>Lower power driver successfully tested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91050" y="1995784"/>
            <a:ext cx="4343400" cy="1541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200 Ohm</a:t>
            </a:r>
          </a:p>
          <a:p>
            <a:pPr lvl="1"/>
            <a:r>
              <a:rPr lang="en-US" dirty="0" smtClean="0"/>
              <a:t>Helix as travelling-wave structure</a:t>
            </a:r>
          </a:p>
          <a:p>
            <a:pPr lvl="2"/>
            <a:r>
              <a:rPr lang="en-US" sz="1700" dirty="0" smtClean="0"/>
              <a:t>RF simulations, modeling, concept development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180" y="56614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3D model </a:t>
            </a:r>
            <a:r>
              <a:rPr lang="en-US" sz="1400" dirty="0" err="1" smtClean="0"/>
              <a:t>A.Chen</a:t>
            </a:r>
            <a:r>
              <a:rPr lang="en-US" sz="1400" dirty="0" smtClean="0"/>
              <a:t>, </a:t>
            </a:r>
            <a:r>
              <a:rPr lang="en-US" sz="1400" dirty="0" err="1" smtClean="0"/>
              <a:t>D.Sun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92271"/>
            <a:ext cx="1485900" cy="2254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4629150" y="1938010"/>
            <a:ext cx="0" cy="41148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51838" y="5958223"/>
            <a:ext cx="2891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RF </a:t>
            </a:r>
            <a:r>
              <a:rPr lang="en-US" sz="1400" dirty="0"/>
              <a:t>model  G. </a:t>
            </a:r>
            <a:r>
              <a:rPr lang="en-US" sz="1400" dirty="0" err="1" smtClean="0"/>
              <a:t>Saewert</a:t>
            </a:r>
            <a:endParaRPr lang="en-US" sz="14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411110" y="3224141"/>
            <a:ext cx="3732890" cy="2506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Driver: </a:t>
            </a:r>
            <a:r>
              <a:rPr lang="en-US" dirty="0"/>
              <a:t>broadband, DC coupled switches in </a:t>
            </a:r>
            <a:r>
              <a:rPr lang="en-US" dirty="0" smtClean="0"/>
              <a:t>push-pull configuration</a:t>
            </a:r>
          </a:p>
          <a:p>
            <a:pPr lvl="2"/>
            <a:r>
              <a:rPr lang="en-US" sz="1700" dirty="0" smtClean="0"/>
              <a:t>Fermilab development</a:t>
            </a:r>
          </a:p>
          <a:p>
            <a:pPr lvl="2"/>
            <a:r>
              <a:rPr lang="en-US" sz="1700" dirty="0" smtClean="0"/>
              <a:t>Single switch: tested to 0-500V</a:t>
            </a:r>
          </a:p>
          <a:p>
            <a:pPr lvl="2"/>
            <a:r>
              <a:rPr lang="en-US" sz="1700" dirty="0" smtClean="0"/>
              <a:t>Complete driver: </a:t>
            </a:r>
            <a:r>
              <a:rPr lang="en-US" sz="1700" dirty="0"/>
              <a:t>tested to 0-100 </a:t>
            </a:r>
            <a:r>
              <a:rPr lang="en-US" sz="1700" dirty="0" smtClean="0"/>
              <a:t>V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9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cryomodules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Two cryomodules operating at 2K, HWR and SSR1</a:t>
            </a:r>
          </a:p>
          <a:p>
            <a:pPr lvl="1"/>
            <a:r>
              <a:rPr lang="en-US" dirty="0" smtClean="0"/>
              <a:t>Half Wave Resonators (HWR) and Single Spoke Resonators (SSR1)</a:t>
            </a:r>
          </a:p>
          <a:p>
            <a:pPr lvl="1"/>
            <a:r>
              <a:rPr lang="en-US" dirty="0" smtClean="0"/>
              <a:t>Warm gap between cryomodules; fast vacuum valves on both sides </a:t>
            </a:r>
          </a:p>
          <a:p>
            <a:r>
              <a:rPr lang="en-US" dirty="0" smtClean="0"/>
              <a:t>In both cryomodules</a:t>
            </a:r>
          </a:p>
          <a:p>
            <a:pPr lvl="1"/>
            <a:r>
              <a:rPr lang="en-US" dirty="0" smtClean="0"/>
              <a:t>Solenoidal focusing</a:t>
            </a:r>
          </a:p>
          <a:p>
            <a:pPr lvl="2"/>
            <a:r>
              <a:rPr lang="en-US" dirty="0" smtClean="0"/>
              <a:t>No magnetic steel; backing coil to reduce fringe field</a:t>
            </a:r>
          </a:p>
          <a:p>
            <a:pPr lvl="1"/>
            <a:r>
              <a:rPr lang="en-US" dirty="0" smtClean="0"/>
              <a:t>BPM and dipole correctors in each solenoid </a:t>
            </a:r>
          </a:p>
          <a:p>
            <a:pPr lvl="0"/>
            <a:r>
              <a:rPr lang="en-US" dirty="0"/>
              <a:t>Structure of </a:t>
            </a:r>
            <a:r>
              <a:rPr lang="en-US" dirty="0" smtClean="0"/>
              <a:t>HWR cryomodule</a:t>
            </a:r>
            <a:endParaRPr lang="en-US" dirty="0"/>
          </a:p>
          <a:p>
            <a:pPr lvl="1"/>
            <a:r>
              <a:rPr lang="en-US" dirty="0"/>
              <a:t>8 cavities, 8 solenoids </a:t>
            </a:r>
            <a:r>
              <a:rPr lang="en-US" dirty="0" smtClean="0"/>
              <a:t>arranged as  8x ( S C )</a:t>
            </a:r>
            <a:endParaRPr lang="en-US" dirty="0"/>
          </a:p>
          <a:p>
            <a:pPr lvl="1"/>
            <a:r>
              <a:rPr lang="en-US" dirty="0"/>
              <a:t>Starts with a solenoid to mitigate H</a:t>
            </a:r>
            <a:r>
              <a:rPr lang="en-US" baseline="-25000" dirty="0"/>
              <a:t>2</a:t>
            </a:r>
            <a:r>
              <a:rPr lang="en-US" dirty="0"/>
              <a:t> influx from MEBT</a:t>
            </a:r>
          </a:p>
          <a:p>
            <a:pPr lvl="0"/>
            <a:r>
              <a:rPr lang="en-US" dirty="0"/>
              <a:t>Structure of SSR1 </a:t>
            </a:r>
            <a:r>
              <a:rPr lang="en-US" dirty="0" smtClean="0"/>
              <a:t>cryomodule</a:t>
            </a:r>
            <a:endParaRPr lang="en-US" dirty="0"/>
          </a:p>
          <a:p>
            <a:pPr lvl="1"/>
            <a:r>
              <a:rPr lang="en-US" dirty="0"/>
              <a:t>8 cavities, 4 solenoids arranged as </a:t>
            </a:r>
            <a:r>
              <a:rPr lang="en-US" dirty="0" smtClean="0"/>
              <a:t>4x ( </a:t>
            </a:r>
            <a:r>
              <a:rPr lang="en-US" dirty="0"/>
              <a:t>C S </a:t>
            </a:r>
            <a:r>
              <a:rPr lang="en-US" dirty="0" smtClean="0"/>
              <a:t>C ) </a:t>
            </a:r>
          </a:p>
          <a:p>
            <a:pPr lvl="1"/>
            <a:r>
              <a:rPr lang="en-US" dirty="0" smtClean="0"/>
              <a:t>Separated </a:t>
            </a:r>
            <a:r>
              <a:rPr lang="en-US" dirty="0"/>
              <a:t>coils of dipole correctors allow </a:t>
            </a:r>
            <a:r>
              <a:rPr lang="en-US" dirty="0" smtClean="0"/>
              <a:t>creating </a:t>
            </a:r>
            <a:r>
              <a:rPr lang="en-US" dirty="0"/>
              <a:t>of </a:t>
            </a:r>
            <a:r>
              <a:rPr lang="en-US" dirty="0" smtClean="0"/>
              <a:t>skew-quads</a:t>
            </a:r>
          </a:p>
          <a:p>
            <a:pPr lvl="1"/>
            <a:r>
              <a:rPr lang="en-US" dirty="0"/>
              <a:t>The first upstream element is a cavity to </a:t>
            </a:r>
            <a:r>
              <a:rPr lang="en-US" dirty="0" smtClean="0"/>
              <a:t>improve </a:t>
            </a:r>
            <a:r>
              <a:rPr lang="en-US" dirty="0"/>
              <a:t>longitudinal dynamics  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62" y="2438400"/>
            <a:ext cx="21235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373911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 transition box between CMs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1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HWR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391" y="3509491"/>
            <a:ext cx="5338763" cy="246187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Cavity and cryomodule </a:t>
            </a:r>
            <a:r>
              <a:rPr lang="en-US" dirty="0"/>
              <a:t>design is </a:t>
            </a:r>
            <a:r>
              <a:rPr lang="en-US" dirty="0" smtClean="0"/>
              <a:t>complete</a:t>
            </a:r>
          </a:p>
          <a:p>
            <a:pPr lvl="1"/>
            <a:r>
              <a:rPr lang="en-US" dirty="0" smtClean="0"/>
              <a:t>Prototypes of  </a:t>
            </a:r>
            <a:r>
              <a:rPr lang="en-US" dirty="0"/>
              <a:t>10-kW RF </a:t>
            </a:r>
            <a:r>
              <a:rPr lang="en-US" dirty="0" smtClean="0"/>
              <a:t>coupler and SC solenoid with steering coils have been built and successfully tested</a:t>
            </a:r>
          </a:p>
          <a:p>
            <a:pPr lvl="1"/>
            <a:r>
              <a:rPr lang="en-US" dirty="0" smtClean="0"/>
              <a:t>BPM prototype has been built and will be tested with beam in FY13</a:t>
            </a:r>
          </a:p>
          <a:p>
            <a:pPr lvl="1"/>
            <a:r>
              <a:rPr lang="en-US" dirty="0" err="1"/>
              <a:t>Nb</a:t>
            </a:r>
            <a:r>
              <a:rPr lang="en-US" dirty="0"/>
              <a:t> parts for all </a:t>
            </a:r>
            <a:r>
              <a:rPr lang="en-US" dirty="0" smtClean="0"/>
              <a:t>cavities </a:t>
            </a:r>
            <a:r>
              <a:rPr lang="en-US" dirty="0"/>
              <a:t>will be fabricated </a:t>
            </a:r>
            <a:r>
              <a:rPr lang="en-US" dirty="0" smtClean="0"/>
              <a:t>in </a:t>
            </a:r>
            <a:r>
              <a:rPr lang="en-US" dirty="0"/>
              <a:t>FY13 </a:t>
            </a:r>
            <a:endParaRPr lang="en-US" dirty="0" smtClean="0"/>
          </a:p>
          <a:p>
            <a:pPr lvl="1"/>
            <a:r>
              <a:rPr lang="en-US" dirty="0" smtClean="0"/>
              <a:t>Two </a:t>
            </a:r>
            <a:r>
              <a:rPr lang="en-US" dirty="0"/>
              <a:t>prototype SC cavities </a:t>
            </a:r>
            <a:r>
              <a:rPr lang="en-US" dirty="0" smtClean="0"/>
              <a:t>will be tested in FY14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342043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energy: </a:t>
            </a:r>
            <a:r>
              <a:rPr lang="en-US" dirty="0" smtClean="0"/>
              <a:t>2.1-11MeV</a:t>
            </a:r>
          </a:p>
          <a:p>
            <a:r>
              <a:rPr lang="en-US" dirty="0" smtClean="0"/>
              <a:t>Frequency      162.5 MHz</a:t>
            </a:r>
          </a:p>
          <a:p>
            <a:pPr lvl="0"/>
            <a:r>
              <a:rPr lang="en-US" dirty="0"/>
              <a:t>CM </a:t>
            </a:r>
            <a:r>
              <a:rPr lang="en-US" dirty="0" smtClean="0"/>
              <a:t>length </a:t>
            </a:r>
            <a:r>
              <a:rPr lang="en-US" dirty="0"/>
              <a:t>(flange-to-flange</a:t>
            </a:r>
            <a:r>
              <a:rPr lang="en-US" dirty="0" smtClean="0"/>
              <a:t>):             5.9 m</a:t>
            </a:r>
          </a:p>
          <a:p>
            <a:pPr lvl="0"/>
            <a:r>
              <a:rPr lang="en-US" dirty="0" smtClean="0"/>
              <a:t>β</a:t>
            </a:r>
            <a:r>
              <a:rPr lang="en-US" baseline="-25000" dirty="0" smtClean="0"/>
              <a:t>g</a:t>
            </a:r>
            <a:r>
              <a:rPr lang="en-US" dirty="0" smtClean="0"/>
              <a:t>	           0.11</a:t>
            </a:r>
          </a:p>
          <a:p>
            <a:pPr lvl="0"/>
            <a:r>
              <a:rPr lang="en-US" dirty="0" smtClean="0"/>
              <a:t>Cavity voltage   1.7 MV</a:t>
            </a:r>
            <a:endParaRPr lang="en-US" dirty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3999" r="3999" b="14665"/>
          <a:stretch>
            <a:fillRect/>
          </a:stretch>
        </p:blipFill>
        <p:spPr bwMode="auto">
          <a:xfrm>
            <a:off x="2971801" y="1342042"/>
            <a:ext cx="3038474" cy="151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0713" r="3055" b="10713"/>
          <a:stretch>
            <a:fillRect/>
          </a:stretch>
        </p:blipFill>
        <p:spPr bwMode="auto">
          <a:xfrm>
            <a:off x="228601" y="1447800"/>
            <a:ext cx="2743200" cy="172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2773203"/>
            <a:ext cx="380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Design and production by Argonne National Lab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352800"/>
            <a:ext cx="163767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11" y="3096368"/>
            <a:ext cx="1445739" cy="147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73380" y="46196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Solenoid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installed 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in He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vessel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096405"/>
            <a:ext cx="1056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Cavity with coupler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16" name="Picture 9" descr="C:\Users\ostroumov\Documents\FNAL\PXIE Project\HWR\Fabrication\Center Conductor\IMG_30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4648081"/>
            <a:ext cx="931069" cy="6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:\Users\ostroumov\Documents\FNAL\PXIE Project\Review March 19-21 2013\pics\IMG_3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4823" r="20287" b="5174"/>
          <a:stretch>
            <a:fillRect/>
          </a:stretch>
        </p:blipFill>
        <p:spPr bwMode="auto">
          <a:xfrm>
            <a:off x="7036831" y="5268576"/>
            <a:ext cx="1136649" cy="9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73480" y="5719277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BPM parts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5" t="45430" r="439" b="5473"/>
          <a:stretch>
            <a:fillRect/>
          </a:stretch>
        </p:blipFill>
        <p:spPr bwMode="auto">
          <a:xfrm>
            <a:off x="1295400" y="4808605"/>
            <a:ext cx="990466" cy="66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52274" r="4343" b="-99"/>
          <a:stretch>
            <a:fillRect/>
          </a:stretch>
        </p:blipFill>
        <p:spPr bwMode="auto">
          <a:xfrm>
            <a:off x="352873" y="5487332"/>
            <a:ext cx="1021453" cy="80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85766" y="5626894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Cavity parts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7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SSR1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8686800" cy="21336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Design of major components is complete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avity, tuner, coupler, solenoid, current leads, helium vessel, support</a:t>
            </a:r>
          </a:p>
          <a:p>
            <a:pPr lvl="1"/>
            <a:r>
              <a:rPr lang="en-US" dirty="0" smtClean="0"/>
              <a:t>Design of cryomodule to be complete in Fall 2013</a:t>
            </a:r>
          </a:p>
          <a:p>
            <a:pPr lvl="1"/>
            <a:r>
              <a:rPr lang="en-US" dirty="0"/>
              <a:t>First production batch of 10 cavities is </a:t>
            </a:r>
            <a:r>
              <a:rPr lang="en-US" dirty="0" smtClean="0"/>
              <a:t>complete</a:t>
            </a:r>
          </a:p>
          <a:p>
            <a:pPr lvl="2"/>
            <a:r>
              <a:rPr lang="en-US" dirty="0"/>
              <a:t>Tests proceed </a:t>
            </a:r>
            <a:r>
              <a:rPr lang="en-US" dirty="0" smtClean="0"/>
              <a:t>well</a:t>
            </a:r>
            <a:endParaRPr lang="en-US" dirty="0"/>
          </a:p>
          <a:p>
            <a:pPr lvl="2"/>
            <a:r>
              <a:rPr lang="en-US" dirty="0" smtClean="0"/>
              <a:t>Prototypes </a:t>
            </a:r>
            <a:r>
              <a:rPr lang="en-US" dirty="0" smtClean="0"/>
              <a:t>of coupler, solenoid, and helium vessel are close to production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342043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energy: </a:t>
            </a:r>
            <a:r>
              <a:rPr lang="en-US" dirty="0" smtClean="0"/>
              <a:t>11-25 MeV</a:t>
            </a:r>
          </a:p>
          <a:p>
            <a:r>
              <a:rPr lang="en-US" dirty="0" smtClean="0"/>
              <a:t>Frequency      325 MHz</a:t>
            </a:r>
          </a:p>
          <a:p>
            <a:pPr lvl="0"/>
            <a:r>
              <a:rPr lang="en-US" dirty="0"/>
              <a:t>CM </a:t>
            </a:r>
            <a:r>
              <a:rPr lang="en-US" dirty="0" smtClean="0"/>
              <a:t>length </a:t>
            </a:r>
            <a:r>
              <a:rPr lang="en-US" dirty="0"/>
              <a:t>(flange-to-flange</a:t>
            </a:r>
            <a:r>
              <a:rPr lang="en-US" dirty="0" smtClean="0"/>
              <a:t>):             5.4 m</a:t>
            </a:r>
          </a:p>
          <a:p>
            <a:pPr lvl="0"/>
            <a:r>
              <a:rPr lang="en-US" dirty="0"/>
              <a:t>β</a:t>
            </a:r>
            <a:r>
              <a:rPr lang="en-US" baseline="-25000" dirty="0"/>
              <a:t>g </a:t>
            </a:r>
            <a:r>
              <a:rPr lang="en-US" dirty="0" smtClean="0"/>
              <a:t>	           0.22</a:t>
            </a:r>
          </a:p>
          <a:p>
            <a:pPr lvl="0"/>
            <a:r>
              <a:rPr lang="en-US" dirty="0" smtClean="0"/>
              <a:t>Cavity voltage   2 MV</a:t>
            </a:r>
            <a:endParaRPr lang="en-US" dirty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13690"/>
            <a:ext cx="4953000" cy="277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8" t="20294" r="6427" b="9689"/>
          <a:stretch>
            <a:fillRect/>
          </a:stretch>
        </p:blipFill>
        <p:spPr bwMode="auto">
          <a:xfrm>
            <a:off x="6900863" y="2971800"/>
            <a:ext cx="2243137" cy="159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67463" y="3490823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3D model of cavity with tuners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5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" y="2590800"/>
            <a:ext cx="43910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4" y="1190845"/>
            <a:ext cx="8128036" cy="32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573926" y="1371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D. Johnson</a:t>
            </a:r>
            <a:endParaRPr lang="en-US" sz="1600" dirty="0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381000" y="4333875"/>
            <a:ext cx="4419600" cy="191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Functions: </a:t>
            </a:r>
          </a:p>
          <a:p>
            <a:pPr lvl="1"/>
            <a:r>
              <a:rPr lang="en-US" dirty="0" smtClean="0"/>
              <a:t>Primary </a:t>
            </a:r>
            <a:r>
              <a:rPr lang="en-US" dirty="0"/>
              <a:t>50 kW beam </a:t>
            </a:r>
            <a:r>
              <a:rPr lang="en-US" dirty="0" smtClean="0"/>
              <a:t>dump</a:t>
            </a:r>
          </a:p>
          <a:p>
            <a:pPr lvl="1"/>
            <a:r>
              <a:rPr lang="en-US" dirty="0" smtClean="0"/>
              <a:t>Instrumentation </a:t>
            </a:r>
            <a:r>
              <a:rPr lang="en-US" dirty="0"/>
              <a:t>to characterize beam parameters and measure efficiency of MEBT bunch-by-bunch </a:t>
            </a:r>
            <a:r>
              <a:rPr lang="en-US" dirty="0" smtClean="0"/>
              <a:t>chopper</a:t>
            </a:r>
            <a:endParaRPr lang="en-US" dirty="0"/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446182" y="4316154"/>
            <a:ext cx="4568456" cy="200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Status:</a:t>
            </a:r>
          </a:p>
          <a:p>
            <a:pPr lvl="1"/>
            <a:r>
              <a:rPr lang="en-US" dirty="0" smtClean="0"/>
              <a:t>Preliminary design of optics, absorber, and shielding complete </a:t>
            </a:r>
          </a:p>
          <a:p>
            <a:pPr lvl="1"/>
            <a:r>
              <a:rPr lang="en-US" dirty="0" smtClean="0"/>
              <a:t>deflecting cavity is being designed</a:t>
            </a:r>
          </a:p>
          <a:p>
            <a:pPr lvl="1"/>
            <a:r>
              <a:rPr lang="en-US" dirty="0"/>
              <a:t>Instrumentation specifications in </a:t>
            </a:r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FY2013 – beam from ion source (at Fermilab)</a:t>
            </a:r>
          </a:p>
          <a:p>
            <a:r>
              <a:rPr lang="en-US" dirty="0" smtClean="0"/>
              <a:t>FY2015 – beam from RFQ</a:t>
            </a:r>
          </a:p>
          <a:p>
            <a:r>
              <a:rPr lang="en-US" dirty="0" smtClean="0"/>
              <a:t>FY2017 – Stage 1</a:t>
            </a:r>
          </a:p>
          <a:p>
            <a:pPr lvl="1"/>
            <a:r>
              <a:rPr lang="en-US" dirty="0"/>
              <a:t>Ion source, </a:t>
            </a:r>
            <a:r>
              <a:rPr lang="en-US" dirty="0" smtClean="0"/>
              <a:t>LEBT, </a:t>
            </a:r>
            <a:r>
              <a:rPr lang="en-US" dirty="0"/>
              <a:t>RFQ at full power</a:t>
            </a:r>
          </a:p>
          <a:p>
            <a:pPr lvl="1"/>
            <a:r>
              <a:rPr lang="en-US" dirty="0"/>
              <a:t>Full MEBT with prototype kickers, </a:t>
            </a:r>
            <a:r>
              <a:rPr lang="en-US" dirty="0" smtClean="0"/>
              <a:t>prototype </a:t>
            </a:r>
            <a:r>
              <a:rPr lang="en-US" dirty="0"/>
              <a:t>absorber, </a:t>
            </a:r>
            <a:r>
              <a:rPr lang="en-US" dirty="0" smtClean="0"/>
              <a:t>temporary </a:t>
            </a:r>
            <a:r>
              <a:rPr lang="en-US" dirty="0"/>
              <a:t>dump, </a:t>
            </a:r>
            <a:r>
              <a:rPr lang="en-US" dirty="0" err="1"/>
              <a:t>bunchers</a:t>
            </a:r>
            <a:r>
              <a:rPr lang="en-US" dirty="0"/>
              <a:t>, </a:t>
            </a:r>
            <a:r>
              <a:rPr lang="en-US" dirty="0" smtClean="0"/>
              <a:t>some diagnostics</a:t>
            </a:r>
            <a:endParaRPr lang="en-US" dirty="0"/>
          </a:p>
          <a:p>
            <a:pPr lvl="1"/>
            <a:r>
              <a:rPr lang="en-US" dirty="0" err="1"/>
              <a:t>Cryo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SSR1 CM – cold and RF powered, no beam</a:t>
            </a:r>
          </a:p>
          <a:p>
            <a:r>
              <a:rPr lang="en-US" dirty="0" smtClean="0"/>
              <a:t>Aug 2017- Stage 2</a:t>
            </a:r>
          </a:p>
          <a:p>
            <a:pPr lvl="1"/>
            <a:r>
              <a:rPr lang="en-US" dirty="0"/>
              <a:t>HWR CM – cold and RF powered, no beam</a:t>
            </a:r>
          </a:p>
          <a:p>
            <a:r>
              <a:rPr lang="en-US" dirty="0" smtClean="0"/>
              <a:t>Aug 2018- Stage 3</a:t>
            </a:r>
          </a:p>
          <a:p>
            <a:pPr lvl="1"/>
            <a:r>
              <a:rPr lang="en-US" dirty="0" smtClean="0"/>
              <a:t>HEBT, </a:t>
            </a:r>
            <a:r>
              <a:rPr lang="en-US" dirty="0"/>
              <a:t>final MEBT kickers, final 50 kW beam dump,  1-mA </a:t>
            </a:r>
            <a:r>
              <a:rPr lang="en-US" dirty="0" smtClean="0"/>
              <a:t>beam with required structure delivered </a:t>
            </a:r>
            <a:r>
              <a:rPr lang="en-US" dirty="0"/>
              <a:t>to the dump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1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33600" y="255588"/>
            <a:ext cx="5562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46" y="1638755"/>
            <a:ext cx="5945053" cy="44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Reference Design</a:t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49" y="1314450"/>
            <a:ext cx="8446107" cy="5048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      A complete design concept exists (Reference Design Report)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en-US" b="1" dirty="0" smtClean="0">
              <a:solidFill>
                <a:srgbClr val="C00000"/>
              </a:solidFill>
            </a:endParaRPr>
          </a:p>
          <a:p>
            <a:pPr>
              <a:spcBef>
                <a:spcPts val="900"/>
              </a:spcBef>
            </a:pPr>
            <a:r>
              <a:rPr lang="en-US" dirty="0" smtClean="0"/>
              <a:t>3 </a:t>
            </a:r>
            <a:r>
              <a:rPr lang="en-US" dirty="0" err="1" smtClean="0"/>
              <a:t>GeV</a:t>
            </a:r>
            <a:r>
              <a:rPr lang="en-US" dirty="0" smtClean="0"/>
              <a:t> CW superconducting H</a:t>
            </a:r>
            <a:r>
              <a:rPr lang="en-US" baseline="30000" dirty="0" smtClean="0"/>
              <a:t>- </a:t>
            </a:r>
            <a:r>
              <a:rPr lang="en-US" dirty="0" err="1" smtClean="0"/>
              <a:t>linac</a:t>
            </a:r>
            <a:r>
              <a:rPr lang="en-US" dirty="0" smtClean="0"/>
              <a:t> with 1 mA average beam current.</a:t>
            </a:r>
          </a:p>
          <a:p>
            <a:pPr lvl="1"/>
            <a:r>
              <a:rPr lang="en-US" dirty="0" smtClean="0"/>
              <a:t>Enhanced performance of the existing proton complex</a:t>
            </a:r>
          </a:p>
          <a:p>
            <a:pPr lvl="1"/>
            <a:r>
              <a:rPr lang="en-US" dirty="0" smtClean="0"/>
              <a:t>Spallation-based </a:t>
            </a:r>
            <a:r>
              <a:rPr lang="en-US" dirty="0"/>
              <a:t>program (</a:t>
            </a:r>
            <a:r>
              <a:rPr lang="en-US" dirty="0" smtClean="0"/>
              <a:t>nucleon/energy applications) at </a:t>
            </a:r>
            <a:r>
              <a:rPr lang="en-US" dirty="0"/>
              <a:t>1 </a:t>
            </a:r>
            <a:r>
              <a:rPr lang="en-US" dirty="0" err="1"/>
              <a:t>GeV</a:t>
            </a:r>
            <a:r>
              <a:rPr lang="en-US" dirty="0"/>
              <a:t> (1 MW)</a:t>
            </a:r>
          </a:p>
          <a:p>
            <a:pPr lvl="1"/>
            <a:r>
              <a:rPr lang="en-US" dirty="0" smtClean="0"/>
              <a:t>Rare processes programs at 3 </a:t>
            </a:r>
            <a:r>
              <a:rPr lang="en-US" dirty="0" err="1" smtClean="0"/>
              <a:t>GeV</a:t>
            </a:r>
            <a:r>
              <a:rPr lang="en-US" dirty="0" smtClean="0"/>
              <a:t> (3 MW)</a:t>
            </a:r>
          </a:p>
          <a:p>
            <a:pPr lvl="1"/>
            <a:r>
              <a:rPr lang="en-US" dirty="0"/>
              <a:t>Flexible provision for variable beam structures to multiple </a:t>
            </a:r>
            <a:r>
              <a:rPr lang="en-US" dirty="0" smtClean="0"/>
              <a:t>users</a:t>
            </a:r>
          </a:p>
          <a:p>
            <a:pPr lvl="1">
              <a:spcBef>
                <a:spcPts val="900"/>
              </a:spcBef>
            </a:pPr>
            <a:endParaRPr lang="en-US" dirty="0" smtClean="0"/>
          </a:p>
          <a:p>
            <a:pPr>
              <a:spcBef>
                <a:spcPts val="900"/>
              </a:spcBef>
            </a:pPr>
            <a:r>
              <a:rPr lang="en-US" dirty="0" smtClean="0"/>
              <a:t>3-8 </a:t>
            </a:r>
            <a:r>
              <a:rPr lang="en-US" dirty="0" err="1" smtClean="0"/>
              <a:t>GeV</a:t>
            </a:r>
            <a:r>
              <a:rPr lang="en-US" dirty="0" smtClean="0"/>
              <a:t> pulsed </a:t>
            </a:r>
            <a:r>
              <a:rPr lang="en-US" dirty="0" err="1" smtClean="0"/>
              <a:t>linac</a:t>
            </a:r>
            <a:r>
              <a:rPr lang="en-US" dirty="0" smtClean="0"/>
              <a:t> capable of delivering 340 kW at 8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Enhanced performance for short and long-baseline neutrino programs</a:t>
            </a:r>
          </a:p>
          <a:p>
            <a:pPr lvl="1"/>
            <a:r>
              <a:rPr lang="en-US" dirty="0" smtClean="0"/>
              <a:t>Establishes a path toward a </a:t>
            </a:r>
            <a:r>
              <a:rPr lang="en-US" dirty="0" err="1" smtClean="0"/>
              <a:t>muon</a:t>
            </a:r>
            <a:r>
              <a:rPr lang="en-US" dirty="0" smtClean="0"/>
              <a:t>-based facility</a:t>
            </a:r>
          </a:p>
          <a:p>
            <a:pPr lvl="1">
              <a:spcBef>
                <a:spcPts val="900"/>
              </a:spcBef>
            </a:pPr>
            <a:endParaRPr lang="en-US" dirty="0" smtClean="0"/>
          </a:p>
          <a:p>
            <a:pPr>
              <a:spcBef>
                <a:spcPts val="900"/>
              </a:spcBef>
            </a:pPr>
            <a:r>
              <a:rPr lang="en-US" dirty="0" smtClean="0"/>
              <a:t>Upgrades to the Recycler and Main Injector to provide ≥  2 MW to the neutrino production target at 60-120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  <a:p>
            <a:pPr marL="342900" indent="-342900">
              <a:spcBef>
                <a:spcPts val="1800"/>
              </a:spcBef>
              <a:buClr>
                <a:srgbClr val="006600"/>
              </a:buClr>
              <a:buFont typeface="Symbol" pitchFamily="18" charset="2"/>
              <a:buChar char="Þ"/>
            </a:pPr>
            <a:r>
              <a:rPr lang="en-US" b="1" i="1" dirty="0" smtClean="0">
                <a:solidFill>
                  <a:srgbClr val="006600"/>
                </a:solidFill>
              </a:rPr>
              <a:t>Utilization of a CW </a:t>
            </a:r>
            <a:r>
              <a:rPr lang="en-US" b="1" i="1" dirty="0" err="1" smtClean="0">
                <a:solidFill>
                  <a:srgbClr val="006600"/>
                </a:solidFill>
              </a:rPr>
              <a:t>linac</a:t>
            </a:r>
            <a:r>
              <a:rPr lang="en-US" b="1" i="1" dirty="0" smtClean="0">
                <a:solidFill>
                  <a:srgbClr val="006600"/>
                </a:solidFill>
              </a:rPr>
              <a:t> creates a facility that is unique in the world, with performance that cannot be matched in a circular accelerator based facility.</a:t>
            </a:r>
          </a:p>
          <a:p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47BFC-4B86-4FDA-9ECE-EB911DD062D8}" type="slidenum">
              <a:rPr lang="en-US" smtClean="0"/>
              <a:pPr>
                <a:defRPr/>
              </a:pPr>
              <a:t>38</a:t>
            </a:fld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6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Design Performance Goals</a:t>
            </a:r>
            <a:endParaRPr lang="en-US" dirty="0"/>
          </a:p>
        </p:txBody>
      </p:sp>
      <p:sp>
        <p:nvSpPr>
          <p:cNvPr id="1033219" name="Text Box 3"/>
          <p:cNvSpPr txBox="1">
            <a:spLocks noChangeArrowheads="1"/>
          </p:cNvSpPr>
          <p:nvPr/>
        </p:nvSpPr>
        <p:spPr bwMode="auto">
          <a:xfrm>
            <a:off x="523875" y="1286742"/>
            <a:ext cx="8153400" cy="50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tabLst>
                <a:tab pos="457200" algn="l"/>
                <a:tab pos="4800600" algn="r"/>
                <a:tab pos="5029200" algn="l"/>
              </a:tabLst>
            </a:pPr>
            <a:r>
              <a:rPr lang="en-US" sz="1400" u="sng" dirty="0">
                <a:latin typeface="Arial" pitchFamily="34" charset="0"/>
              </a:rPr>
              <a:t>Linac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H</a:t>
            </a:r>
            <a:r>
              <a:rPr lang="en-US" sz="1400" baseline="30000" dirty="0">
                <a:latin typeface="Arial" pitchFamily="34" charset="0"/>
              </a:rPr>
              <a:t>-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</a:t>
            </a:r>
            <a:r>
              <a:rPr lang="en-US" sz="1400" dirty="0" smtClean="0">
                <a:latin typeface="Arial" pitchFamily="34" charset="0"/>
              </a:rPr>
              <a:t>3.0</a:t>
            </a:r>
            <a:r>
              <a:rPr lang="en-US" sz="1400" dirty="0">
                <a:latin typeface="Arial" pitchFamily="34" charset="0"/>
              </a:rPr>
              <a:t>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Average Beam Current	1	</a:t>
            </a:r>
            <a:r>
              <a:rPr lang="en-US" sz="1400" dirty="0" err="1" smtClean="0">
                <a:latin typeface="Arial" pitchFamily="34" charset="0"/>
              </a:rPr>
              <a:t>mA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Linac pulse rate	</a:t>
            </a:r>
            <a:r>
              <a:rPr lang="en-US" sz="1400" dirty="0" smtClean="0">
                <a:latin typeface="Arial" pitchFamily="34" charset="0"/>
              </a:rPr>
              <a:t>CW</a:t>
            </a:r>
            <a:r>
              <a:rPr lang="en-US" sz="1400" dirty="0">
                <a:latin typeface="Arial" pitchFamily="34" charset="0"/>
              </a:rPr>
              <a:t>	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</a:t>
            </a:r>
            <a:r>
              <a:rPr lang="en-US" sz="1400" dirty="0" smtClean="0">
                <a:latin typeface="Arial" pitchFamily="34" charset="0"/>
              </a:rPr>
              <a:t>Power to 1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</a:t>
            </a:r>
            <a:r>
              <a:rPr lang="en-US" sz="1400" dirty="0">
                <a:latin typeface="Arial" pitchFamily="34" charset="0"/>
              </a:rPr>
              <a:t>	1</a:t>
            </a:r>
            <a:r>
              <a:rPr lang="en-US" sz="1400" dirty="0" smtClean="0">
                <a:latin typeface="Arial" pitchFamily="34" charset="0"/>
              </a:rPr>
              <a:t>000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Beam Power to 3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	2870	kW</a:t>
            </a:r>
            <a:endParaRPr lang="en-US" sz="1400" dirty="0">
              <a:latin typeface="Arial" pitchFamily="34" charset="0"/>
            </a:endParaRP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 smtClean="0">
                <a:latin typeface="Arial" pitchFamily="34" charset="0"/>
              </a:rPr>
              <a:t>Pulsed </a:t>
            </a:r>
            <a:r>
              <a:rPr lang="en-US" sz="1400" u="sng" dirty="0" err="1" smtClean="0">
                <a:latin typeface="Arial" pitchFamily="34" charset="0"/>
              </a:rPr>
              <a:t>Linac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</a:t>
            </a:r>
            <a:r>
              <a:rPr lang="en-US" sz="1400" dirty="0" smtClean="0">
                <a:latin typeface="Arial" pitchFamily="34" charset="0"/>
              </a:rPr>
              <a:t>H</a:t>
            </a:r>
            <a:r>
              <a:rPr lang="en-US" sz="1400" baseline="30000" dirty="0" smtClean="0">
                <a:latin typeface="Arial" pitchFamily="34" charset="0"/>
              </a:rPr>
              <a:t>-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8.0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Pulse rate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Hz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Pulse Width	4.3	</a:t>
            </a:r>
            <a:r>
              <a:rPr lang="en-US" sz="1400" dirty="0" err="1" smtClean="0">
                <a:latin typeface="Arial" pitchFamily="34" charset="0"/>
              </a:rPr>
              <a:t>msec</a:t>
            </a:r>
            <a:endParaRPr lang="en-US" sz="1400" dirty="0" smtClean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Cycles to Recycler/MI	6</a:t>
            </a:r>
            <a:endParaRPr lang="en-US" sz="1400" dirty="0">
              <a:latin typeface="Arial" pitchFamily="34" charset="0"/>
            </a:endParaRPr>
          </a:p>
          <a:p>
            <a:pPr algn="l">
              <a:tabLst>
                <a:tab pos="457200" algn="l"/>
                <a:tab pos="5029200" algn="l"/>
              </a:tabLst>
            </a:pPr>
            <a:r>
              <a:rPr lang="en-US" sz="1400" dirty="0">
                <a:latin typeface="Arial" pitchFamily="34" charset="0"/>
              </a:rPr>
              <a:t>	Particles per cycle to </a:t>
            </a:r>
            <a:r>
              <a:rPr lang="en-US" sz="1400" dirty="0" smtClean="0">
                <a:latin typeface="Arial" pitchFamily="34" charset="0"/>
              </a:rPr>
              <a:t>Recycler/MI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     2.7</a:t>
            </a:r>
            <a:r>
              <a:rPr lang="en-US" sz="1400" dirty="0" smtClean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baseline="30000" dirty="0" smtClean="0">
                <a:latin typeface="Arial" pitchFamily="34" charset="0"/>
              </a:rPr>
              <a:t>13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Power	340	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</a:t>
            </a:r>
            <a:r>
              <a:rPr lang="en-US" sz="1400" dirty="0">
                <a:latin typeface="Arial" pitchFamily="34" charset="0"/>
              </a:rPr>
              <a:t>Power to 8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170</a:t>
            </a:r>
            <a:r>
              <a:rPr lang="en-US" sz="1400" dirty="0">
                <a:latin typeface="Arial" pitchFamily="34" charset="0"/>
              </a:rPr>
              <a:t>	kW	</a:t>
            </a: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>
                <a:latin typeface="Arial" pitchFamily="34" charset="0"/>
              </a:rPr>
              <a:t>Main </a:t>
            </a:r>
            <a:r>
              <a:rPr lang="en-US" sz="1400" u="sng" dirty="0" smtClean="0">
                <a:latin typeface="Arial" pitchFamily="34" charset="0"/>
              </a:rPr>
              <a:t>Injector/Recycler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 (maximum)	120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Cycle time	</a:t>
            </a:r>
            <a:r>
              <a:rPr lang="en-US" sz="1400" dirty="0" smtClean="0">
                <a:latin typeface="Arial" pitchFamily="34" charset="0"/>
              </a:rPr>
              <a:t>1.2</a:t>
            </a:r>
            <a:r>
              <a:rPr lang="en-US" sz="1400" dirty="0">
                <a:latin typeface="Arial" pitchFamily="34" charset="0"/>
              </a:rPr>
              <a:t>	sec</a:t>
            </a:r>
          </a:p>
          <a:p>
            <a:pPr algn="l">
              <a:tabLst>
                <a:tab pos="457200" algn="l"/>
                <a:tab pos="5257800" algn="l"/>
              </a:tabLst>
            </a:pPr>
            <a:r>
              <a:rPr lang="en-US" sz="1400" dirty="0">
                <a:latin typeface="Arial" pitchFamily="34" charset="0"/>
              </a:rPr>
              <a:t>	Particles per cycle	</a:t>
            </a:r>
            <a:r>
              <a:rPr lang="en-US" sz="1400" dirty="0" smtClean="0">
                <a:latin typeface="Arial" pitchFamily="34" charset="0"/>
              </a:rPr>
              <a:t>1.5</a:t>
            </a:r>
            <a:r>
              <a:rPr lang="en-US" sz="1400" dirty="0" smtClean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>
                <a:latin typeface="Arial" pitchFamily="34" charset="0"/>
              </a:rPr>
              <a:t>10</a:t>
            </a:r>
            <a:r>
              <a:rPr lang="en-US" sz="1400" baseline="30000" dirty="0">
                <a:latin typeface="Arial" pitchFamily="34" charset="0"/>
              </a:rPr>
              <a:t>14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Power at 120 GeV	</a:t>
            </a:r>
            <a:r>
              <a:rPr lang="en-US" sz="1400" dirty="0" smtClean="0">
                <a:latin typeface="Arial" pitchFamily="34" charset="0"/>
              </a:rPr>
              <a:t>2400</a:t>
            </a:r>
            <a:r>
              <a:rPr lang="en-US" sz="1400" dirty="0">
                <a:latin typeface="Arial" pitchFamily="34" charset="0"/>
              </a:rPr>
              <a:t>	kW</a:t>
            </a:r>
          </a:p>
          <a:p>
            <a:pPr>
              <a:tabLst>
                <a:tab pos="457200" algn="l"/>
                <a:tab pos="4800600" algn="r"/>
                <a:tab pos="5029200" algn="l"/>
              </a:tabLst>
            </a:pPr>
            <a:r>
              <a:rPr lang="en-US" sz="1600" dirty="0">
                <a:latin typeface="Arial" pitchFamily="34" charset="0"/>
              </a:rPr>
              <a:t>	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14306" y="2604379"/>
            <a:ext cx="1431758" cy="253121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03970" y="5762625"/>
            <a:ext cx="1431758" cy="23812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59579" y="4235110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simultaneous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15" name="Shape 14"/>
          <p:cNvCxnSpPr>
            <a:stCxn id="10" idx="0"/>
            <a:endCxn id="6" idx="6"/>
          </p:cNvCxnSpPr>
          <p:nvPr/>
        </p:nvCxnSpPr>
        <p:spPr>
          <a:xfrm rot="16200000" flipV="1">
            <a:off x="6971842" y="2905162"/>
            <a:ext cx="1504170" cy="1155726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hape 18"/>
          <p:cNvCxnSpPr>
            <a:stCxn id="10" idx="2"/>
            <a:endCxn id="9" idx="6"/>
          </p:cNvCxnSpPr>
          <p:nvPr/>
        </p:nvCxnSpPr>
        <p:spPr>
          <a:xfrm rot="5400000">
            <a:off x="7080136" y="4660034"/>
            <a:ext cx="1277246" cy="1166062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771457" y="4602274"/>
            <a:ext cx="1431758" cy="245951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hape 12"/>
          <p:cNvCxnSpPr>
            <a:stCxn id="10" idx="2"/>
            <a:endCxn id="11" idx="6"/>
          </p:cNvCxnSpPr>
          <p:nvPr/>
        </p:nvCxnSpPr>
        <p:spPr>
          <a:xfrm rot="5400000">
            <a:off x="7692099" y="4115559"/>
            <a:ext cx="120808" cy="1098575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678111" y="2358634"/>
            <a:ext cx="1431758" cy="25121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hape 32"/>
          <p:cNvCxnSpPr>
            <a:stCxn id="10" idx="0"/>
            <a:endCxn id="14" idx="6"/>
          </p:cNvCxnSpPr>
          <p:nvPr/>
        </p:nvCxnSpPr>
        <p:spPr>
          <a:xfrm rot="16200000" flipV="1">
            <a:off x="6830396" y="2763715"/>
            <a:ext cx="1750868" cy="1191921"/>
          </a:xfrm>
          <a:prstGeom prst="curvedConnector2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3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1125"/>
            <a:ext cx="7696200" cy="955675"/>
          </a:xfrm>
        </p:spPr>
        <p:txBody>
          <a:bodyPr>
            <a:normAutofit/>
          </a:bodyPr>
          <a:lstStyle/>
          <a:p>
            <a:r>
              <a:rPr lang="en-US" dirty="0" smtClean="0"/>
              <a:t>The Landscape</a:t>
            </a:r>
            <a:endParaRPr lang="en-US" sz="2800" dirty="0" smtClean="0"/>
          </a:p>
        </p:txBody>
      </p:sp>
      <p:pic>
        <p:nvPicPr>
          <p:cNvPr id="1030148" name="Picture 4"/>
          <p:cNvPicPr>
            <a:picLocks noChangeAspect="1" noChangeArrowheads="1"/>
          </p:cNvPicPr>
          <p:nvPr/>
        </p:nvPicPr>
        <p:blipFill>
          <a:blip r:embed="rId2" cstate="print"/>
          <a:srcRect l="2679" r="2679" b="1586"/>
          <a:stretch>
            <a:fillRect/>
          </a:stretch>
        </p:blipFill>
        <p:spPr bwMode="auto">
          <a:xfrm>
            <a:off x="381000" y="1219200"/>
            <a:ext cx="8337508" cy="488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149" name="Text Box 5"/>
          <p:cNvSpPr txBox="1">
            <a:spLocks noChangeArrowheads="1"/>
          </p:cNvSpPr>
          <p:nvPr/>
        </p:nvSpPr>
        <p:spPr bwMode="auto">
          <a:xfrm>
            <a:off x="7086600" y="5881688"/>
            <a:ext cx="190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/>
              <a:t>M Seidel, PSI</a:t>
            </a:r>
          </a:p>
        </p:txBody>
      </p:sp>
      <p:sp>
        <p:nvSpPr>
          <p:cNvPr id="1030150" name="AutoShape 6"/>
          <p:cNvSpPr>
            <a:spLocks noChangeArrowheads="1"/>
          </p:cNvSpPr>
          <p:nvPr/>
        </p:nvSpPr>
        <p:spPr bwMode="auto">
          <a:xfrm>
            <a:off x="4333875" y="2514600"/>
            <a:ext cx="358588" cy="4303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151" name="AutoShape 7"/>
          <p:cNvSpPr>
            <a:spLocks noChangeArrowheads="1"/>
          </p:cNvSpPr>
          <p:nvPr/>
        </p:nvSpPr>
        <p:spPr bwMode="auto">
          <a:xfrm>
            <a:off x="8001000" y="4876800"/>
            <a:ext cx="358588" cy="430306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152" name="Text Box 8"/>
          <p:cNvSpPr txBox="1">
            <a:spLocks noChangeArrowheads="1"/>
          </p:cNvSpPr>
          <p:nvPr/>
        </p:nvSpPr>
        <p:spPr bwMode="auto">
          <a:xfrm>
            <a:off x="5562600" y="1643344"/>
            <a:ext cx="1721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006600"/>
                </a:solidFill>
              </a:rPr>
              <a:t>Project-X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286375" y="4643718"/>
            <a:ext cx="358588" cy="430306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318062" y="2541494"/>
            <a:ext cx="358588" cy="430306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50" grpId="0" animBg="1"/>
      <p:bldP spid="1030151" grpId="0" animBg="1"/>
      <p:bldP spid="1030152" grpId="0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/>
          <a:lstStyle/>
          <a:p>
            <a:r>
              <a:rPr lang="en-US" dirty="0" smtClean="0"/>
              <a:t>Choice of Main Parameters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52551"/>
            <a:ext cx="8229600" cy="3352800"/>
          </a:xfrm>
        </p:spPr>
        <p:txBody>
          <a:bodyPr/>
          <a:lstStyle/>
          <a:p>
            <a:r>
              <a:rPr lang="en-US" dirty="0" smtClean="0"/>
              <a:t>Bunch repletion rate of 162.5 MHz is set by RFQ</a:t>
            </a:r>
          </a:p>
          <a:p>
            <a:pPr lvl="1"/>
            <a:r>
              <a:rPr lang="en-US" dirty="0" smtClean="0"/>
              <a:t>Sub-harmonic of the ILC frequency</a:t>
            </a:r>
          </a:p>
          <a:p>
            <a:pPr lvl="1"/>
            <a:r>
              <a:rPr lang="en-US" dirty="0" smtClean="0"/>
              <a:t>The fastest rate compatible with bunch-by-bunch chopping</a:t>
            </a:r>
          </a:p>
          <a:p>
            <a:r>
              <a:rPr lang="en-US" dirty="0" smtClean="0"/>
              <a:t>Beam current</a:t>
            </a:r>
          </a:p>
          <a:p>
            <a:pPr lvl="1"/>
            <a:r>
              <a:rPr lang="en-US" dirty="0" smtClean="0"/>
              <a:t>0-10 mA from the ion source </a:t>
            </a:r>
          </a:p>
          <a:p>
            <a:pPr lvl="2"/>
            <a:r>
              <a:rPr lang="en-US" dirty="0" smtClean="0"/>
              <a:t>Bunch-by-bunch chopping allows to create desired bunch patterns and beam powers for all experiments</a:t>
            </a:r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mA</a:t>
            </a:r>
            <a:r>
              <a:rPr lang="en-US" dirty="0" smtClean="0"/>
              <a:t> up to 1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Then the current is equally split between 1 &amp; 3 GeV experiments </a:t>
            </a:r>
          </a:p>
          <a:p>
            <a:pPr lvl="1"/>
            <a:r>
              <a:rPr lang="en-US" dirty="0" smtClean="0"/>
              <a:t>1 mA in 1 to 3 GeV </a:t>
            </a:r>
            <a:r>
              <a:rPr lang="en-US" dirty="0" err="1" smtClean="0"/>
              <a:t>linac</a:t>
            </a:r>
            <a:r>
              <a:rPr lang="en-US" dirty="0" smtClean="0"/>
              <a:t> (delivers 3 MW to 3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231" y="4953000"/>
            <a:ext cx="9161231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and PXIE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826856" cy="1676400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Project X is an Intensity Frontier </a:t>
            </a:r>
            <a:r>
              <a:rPr lang="en-US" dirty="0" smtClean="0"/>
              <a:t>accelerator providing </a:t>
            </a:r>
            <a:r>
              <a:rPr lang="en-US" dirty="0"/>
              <a:t>MW-scale proton beam to many users </a:t>
            </a:r>
            <a:r>
              <a:rPr lang="en-US" dirty="0" smtClean="0"/>
              <a:t>quasi- simultaneously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Acceleration in </a:t>
            </a:r>
            <a:r>
              <a:rPr lang="en-US" dirty="0" smtClean="0">
                <a:solidFill>
                  <a:srgbClr val="FF0000"/>
                </a:solidFill>
              </a:rPr>
              <a:t>SRF from low energies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726879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620020" cy="203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8600" y="4267200"/>
            <a:ext cx="3429000" cy="9144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3181350"/>
            <a:ext cx="8268220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</a:pPr>
            <a:r>
              <a:rPr lang="en-US" dirty="0" smtClean="0"/>
              <a:t>Constant power in time scale &gt;µs; adjustable structure of the bunch train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Accomplished by </a:t>
            </a:r>
            <a:r>
              <a:rPr lang="en-US" dirty="0" smtClean="0">
                <a:solidFill>
                  <a:srgbClr val="FF0000"/>
                </a:solidFill>
              </a:rPr>
              <a:t>bunch-by-bunch chopping in MEBT</a:t>
            </a:r>
            <a:r>
              <a:rPr lang="en-US" dirty="0" smtClean="0"/>
              <a:t> and RF separation after acceleration to the required energy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943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Addressed by the </a:t>
            </a:r>
            <a:r>
              <a:rPr lang="en-GB" dirty="0">
                <a:solidFill>
                  <a:srgbClr val="FF0000"/>
                </a:solidFill>
              </a:rPr>
              <a:t>Project X Injector </a:t>
            </a:r>
            <a:r>
              <a:rPr lang="en-GB" dirty="0" smtClean="0">
                <a:solidFill>
                  <a:srgbClr val="FF0000"/>
                </a:solidFill>
              </a:rPr>
              <a:t>Experiment, PXIE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62000" y="5153025"/>
            <a:ext cx="152400" cy="838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6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Facility Goals</a:t>
            </a:r>
            <a:endParaRPr lang="en-US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A neutrino beam for long baseline neutrino oscillation experiments</a:t>
            </a:r>
          </a:p>
          <a:p>
            <a:pPr lvl="1"/>
            <a:r>
              <a:rPr lang="en-US" altLang="ja-JP" dirty="0" smtClean="0"/>
              <a:t>2 MW proton source at 60-120 </a:t>
            </a:r>
            <a:r>
              <a:rPr lang="en-US" altLang="ja-JP" dirty="0" err="1" smtClean="0"/>
              <a:t>GeV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MW-class low energy proton beams for </a:t>
            </a:r>
            <a:r>
              <a:rPr lang="en-US" altLang="ja-JP" dirty="0" err="1" smtClean="0"/>
              <a:t>kaon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, neutrino, and nuclei/ nucleon based precision</a:t>
            </a:r>
            <a:br>
              <a:rPr lang="en-US" altLang="ja-JP" dirty="0" smtClean="0"/>
            </a:br>
            <a:r>
              <a:rPr lang="en-US" altLang="ja-JP" dirty="0" smtClean="0"/>
              <a:t>experiments</a:t>
            </a:r>
          </a:p>
          <a:p>
            <a:pPr lvl="1"/>
            <a:r>
              <a:rPr lang="en-US" altLang="ja-JP" dirty="0" smtClean="0"/>
              <a:t>Operations simultaneous with the</a:t>
            </a:r>
            <a:br>
              <a:rPr lang="en-US" altLang="ja-JP" dirty="0" smtClean="0"/>
            </a:br>
            <a:r>
              <a:rPr lang="en-US" altLang="ja-JP" dirty="0" smtClean="0"/>
              <a:t>neutrino program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A path toward a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source for</a:t>
            </a:r>
            <a:br>
              <a:rPr lang="en-US" altLang="ja-JP" dirty="0" smtClean="0"/>
            </a:br>
            <a:r>
              <a:rPr lang="en-US" altLang="ja-JP" dirty="0" smtClean="0"/>
              <a:t>possible future Neutrino Factory</a:t>
            </a:r>
            <a:br>
              <a:rPr lang="en-US" altLang="ja-JP" dirty="0" smtClean="0"/>
            </a:br>
            <a:r>
              <a:rPr lang="en-US" altLang="ja-JP" dirty="0" smtClean="0"/>
              <a:t>and/or a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Collider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missions beyond particle</a:t>
            </a:r>
            <a:br>
              <a:rPr lang="en-US" dirty="0" smtClean="0"/>
            </a:br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Energy and materials applications</a:t>
            </a:r>
          </a:p>
          <a:p>
            <a:pPr lvl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02BA5821-21EB-4C1A-AC70-E98BDB034B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58" y="2689672"/>
            <a:ext cx="3785933" cy="299675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3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 Schematic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Project_X_Diagram_v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315200" cy="434340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8" name="Straight Arrow Connector 7"/>
          <p:cNvCxnSpPr/>
          <p:nvPr/>
        </p:nvCxnSpPr>
        <p:spPr>
          <a:xfrm flipV="1">
            <a:off x="2476500" y="3257550"/>
            <a:ext cx="304800" cy="304800"/>
          </a:xfrm>
          <a:prstGeom prst="straightConnector1">
            <a:avLst/>
          </a:prstGeom>
          <a:ln w="5397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/>
          <p:cNvSpPr/>
          <p:nvPr/>
        </p:nvSpPr>
        <p:spPr>
          <a:xfrm>
            <a:off x="2743200" y="2895600"/>
            <a:ext cx="457200" cy="381000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57627" y="2886075"/>
            <a:ext cx="413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cs typeface="Times New Roman" pitchFamily="18" charset="0"/>
              </a:rPr>
              <a:t>1.0</a:t>
            </a:r>
          </a:p>
          <a:p>
            <a:pPr algn="ctr"/>
            <a:r>
              <a:rPr lang="en-US" sz="1000" b="1" dirty="0" smtClean="0">
                <a:cs typeface="Times New Roman" pitchFamily="18" charset="0"/>
              </a:rPr>
              <a:t>MW</a:t>
            </a:r>
            <a:endParaRPr lang="en-US" sz="10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3100" y="3124200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cs typeface="Times New Roman" pitchFamily="18" charset="0"/>
              </a:rPr>
              <a:t>1 </a:t>
            </a:r>
            <a:r>
              <a:rPr lang="en-US" sz="1100" b="1" dirty="0" err="1" smtClean="0">
                <a:cs typeface="Times New Roman" pitchFamily="18" charset="0"/>
              </a:rPr>
              <a:t>GeV</a:t>
            </a:r>
            <a:endParaRPr lang="en-US" sz="11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8904609">
            <a:off x="4393594" y="2370140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~5 % duty cycle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Performance Goals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 l="10673" r="11332" b="13110"/>
          <a:stretch>
            <a:fillRect/>
          </a:stretch>
        </p:blipFill>
        <p:spPr bwMode="auto">
          <a:xfrm>
            <a:off x="581024" y="1743074"/>
            <a:ext cx="81121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Beam(s)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1476375"/>
          </a:xfrm>
        </p:spPr>
        <p:txBody>
          <a:bodyPr>
            <a:normAutofit/>
          </a:bodyPr>
          <a:lstStyle/>
          <a:p>
            <a:r>
              <a:rPr lang="en-US" dirty="0" smtClean="0"/>
              <a:t>Bunch-by-bunch beam chopping and RF separation after acceleration are two corner stones of the project</a:t>
            </a:r>
          </a:p>
          <a:p>
            <a:pPr lvl="1"/>
            <a:r>
              <a:rPr lang="en-US" dirty="0" smtClean="0"/>
              <a:t>Each experiment can receive its desired bunch structure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4" y="2339174"/>
            <a:ext cx="6981825" cy="392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6"/>
            <a:ext cx="8229600" cy="800099"/>
          </a:xfrm>
        </p:spPr>
        <p:txBody>
          <a:bodyPr>
            <a:normAutofit/>
          </a:bodyPr>
          <a:lstStyle/>
          <a:p>
            <a:r>
              <a:rPr lang="en-US" dirty="0" smtClean="0"/>
              <a:t>“Standard” scheme for beam acceleration is used</a:t>
            </a:r>
          </a:p>
          <a:p>
            <a:pPr lvl="1"/>
            <a:r>
              <a:rPr lang="en-US" dirty="0" smtClean="0"/>
              <a:t>Except for acceleration in </a:t>
            </a:r>
            <a:r>
              <a:rPr lang="en-US" dirty="0" smtClean="0">
                <a:solidFill>
                  <a:srgbClr val="FF0000"/>
                </a:solidFill>
              </a:rPr>
              <a:t>SRF from low energies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7"/>
          <a:stretch>
            <a:fillRect/>
          </a:stretch>
        </p:blipFill>
        <p:spPr>
          <a:xfrm>
            <a:off x="1314450" y="2031470"/>
            <a:ext cx="6829425" cy="147372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014984"/>
              </p:ext>
            </p:extLst>
          </p:nvPr>
        </p:nvGraphicFramePr>
        <p:xfrm>
          <a:off x="1343026" y="3647614"/>
          <a:ext cx="6629399" cy="257660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57909"/>
                <a:gridCol w="641847"/>
                <a:gridCol w="1202331"/>
                <a:gridCol w="1247533"/>
                <a:gridCol w="1979779"/>
              </a:tblGrid>
              <a:tr h="2698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304" marR="72304" marT="36152" marB="36152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Freq</a:t>
                      </a:r>
                      <a:endParaRPr lang="en-US" sz="1200" dirty="0"/>
                    </a:p>
                  </a:txBody>
                  <a:tcPr marL="72304" marR="72304" marT="36152" marB="36152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304" marR="72304" marT="36152" marB="36152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304" marR="72304" marT="36152" marB="36152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304" marR="72304" marT="36152" marB="36152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RFQ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162.5</a:t>
                      </a:r>
                    </a:p>
                  </a:txBody>
                  <a:tcPr marL="72304" marR="72304" marT="36152" marB="3615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0.03-2.1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70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162.5</a:t>
                      </a: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8/8/1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317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325</a:t>
                      </a: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11-38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16/8/ 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289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325</a:t>
                      </a:r>
                      <a:endParaRPr lang="en-US" sz="1200" b="0" dirty="0"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38-177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35/21/7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289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650</a:t>
                      </a:r>
                      <a:endParaRPr lang="en-US" sz="1200" b="0" dirty="0"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177-467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30/20/5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289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650</a:t>
                      </a:r>
                      <a:endParaRPr lang="en-US" sz="1200" b="0" dirty="0"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467-1000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42/16/7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289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650</a:t>
                      </a:r>
                      <a:endParaRPr lang="en-US" sz="1200" b="0" dirty="0"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1000-3000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120/30/15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  <a:tr h="289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ILC  1.3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=1.0)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1300</a:t>
                      </a:r>
                      <a:endParaRPr lang="en-US" sz="1200" b="0" dirty="0"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3000-8000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 /28 /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9-cell elliptical, quad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72304" marR="72304" marT="36152" marB="36152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L. Prost, Project X Overview, CERN  Accelerator Physics forum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51752</TotalTime>
  <Words>2971</Words>
  <Application>Microsoft Macintosh PowerPoint</Application>
  <PresentationFormat>On-screen Show (4:3)</PresentationFormat>
  <Paragraphs>533</Paragraphs>
  <Slides>41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Project X Overview</vt:lpstr>
      <vt:lpstr>Outline</vt:lpstr>
      <vt:lpstr>What is Project X?</vt:lpstr>
      <vt:lpstr>The Landscape</vt:lpstr>
      <vt:lpstr>Facility Goals</vt:lpstr>
      <vt:lpstr>Project X Schematic</vt:lpstr>
      <vt:lpstr>Performance Goals</vt:lpstr>
      <vt:lpstr>Beam(s) Structure</vt:lpstr>
      <vt:lpstr>Linac technology map</vt:lpstr>
      <vt:lpstr>Choice of Main Parameters</vt:lpstr>
      <vt:lpstr>CW Linac – Beam Dynamics</vt:lpstr>
      <vt:lpstr>Emittance growth in CW Linac</vt:lpstr>
      <vt:lpstr>Particle Loss in SC linac</vt:lpstr>
      <vt:lpstr>Staging</vt:lpstr>
      <vt:lpstr>Staging Site Plan</vt:lpstr>
      <vt:lpstr>Linac Beam (Stage 1)</vt:lpstr>
      <vt:lpstr>1-GeV CW linac in Stage 1</vt:lpstr>
      <vt:lpstr>Linac Beam (Stage 2)</vt:lpstr>
      <vt:lpstr>Stage-2 CW linac</vt:lpstr>
      <vt:lpstr>Linac Beam (Stage 3)</vt:lpstr>
      <vt:lpstr>R&amp;D Program</vt:lpstr>
      <vt:lpstr>Front-End R&amp;D Program (as proposed in Oct 2011)</vt:lpstr>
      <vt:lpstr>PXIE structure</vt:lpstr>
      <vt:lpstr>PXIE Goals</vt:lpstr>
      <vt:lpstr>PXIE layout</vt:lpstr>
      <vt:lpstr>Ion source</vt:lpstr>
      <vt:lpstr>LEBT</vt:lpstr>
      <vt:lpstr>RFQ</vt:lpstr>
      <vt:lpstr>MEBT</vt:lpstr>
      <vt:lpstr>Chopping system</vt:lpstr>
      <vt:lpstr>Kicker</vt:lpstr>
      <vt:lpstr>SRF cryomodules</vt:lpstr>
      <vt:lpstr>HWR</vt:lpstr>
      <vt:lpstr>SSR1</vt:lpstr>
      <vt:lpstr>HEBT</vt:lpstr>
      <vt:lpstr>Plans</vt:lpstr>
      <vt:lpstr>Backup Slides</vt:lpstr>
      <vt:lpstr>Reference Design </vt:lpstr>
      <vt:lpstr>Reference Design Performance Goals</vt:lpstr>
      <vt:lpstr>Choice of Main Parameters</vt:lpstr>
      <vt:lpstr>Project X and PXIE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Holmes</dc:creator>
  <cp:lastModifiedBy>Lionel Prost</cp:lastModifiedBy>
  <cp:revision>401</cp:revision>
  <dcterms:created xsi:type="dcterms:W3CDTF">2009-05-07T16:53:10Z</dcterms:created>
  <dcterms:modified xsi:type="dcterms:W3CDTF">2013-06-17T06:03:24Z</dcterms:modified>
</cp:coreProperties>
</file>