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1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93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7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15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25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8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4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4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8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9075E-95D1-40F5-BEB9-2F169B4F0774}" type="datetimeFigureOut">
              <a:rPr lang="en-GB" smtClean="0"/>
              <a:t>12/06/2013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6311D-A010-4457-916A-BEA317FF4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66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Impedance Working Group Update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ICE meeting June </a:t>
            </a:r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79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165304"/>
          </a:xfrm>
        </p:spPr>
        <p:txBody>
          <a:bodyPr>
            <a:noAutofit/>
          </a:bodyPr>
          <a:lstStyle/>
          <a:p>
            <a:r>
              <a:rPr lang="en-GB" sz="1800" dirty="0" smtClean="0"/>
              <a:t>General:</a:t>
            </a:r>
          </a:p>
          <a:p>
            <a:pPr lvl="1"/>
            <a:r>
              <a:rPr lang="en-GB" sz="1600" dirty="0"/>
              <a:t>Andrea </a:t>
            </a:r>
            <a:r>
              <a:rPr lang="en-GB" sz="1600" dirty="0" smtClean="0"/>
              <a:t>Mostacci visiting from La </a:t>
            </a:r>
            <a:r>
              <a:rPr lang="en-GB" sz="1600" dirty="0" err="1" smtClean="0"/>
              <a:t>Sapienza</a:t>
            </a:r>
            <a:r>
              <a:rPr lang="en-GB" sz="1600" dirty="0" smtClean="0"/>
              <a:t> for 4 weeks (works on beam screens, </a:t>
            </a:r>
            <a:r>
              <a:rPr lang="en-GB" sz="1600" dirty="0" smtClean="0"/>
              <a:t>TCTP, advice </a:t>
            </a:r>
            <a:r>
              <a:rPr lang="en-GB" sz="1600" dirty="0" smtClean="0"/>
              <a:t>for bench measurements </a:t>
            </a:r>
            <a:r>
              <a:rPr lang="en-GB" sz="1600" dirty="0" smtClean="0"/>
              <a:t>and mode damping in general)</a:t>
            </a:r>
            <a:endParaRPr lang="en-GB" sz="1600" dirty="0"/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Upgrade of ZBASE </a:t>
            </a:r>
            <a:r>
              <a:rPr lang="en-GB" sz="1600" dirty="0" smtClean="0"/>
              <a:t>from </a:t>
            </a:r>
            <a:r>
              <a:rPr lang="en-GB" sz="1600" dirty="0" err="1" smtClean="0"/>
              <a:t>Matlab</a:t>
            </a:r>
            <a:r>
              <a:rPr lang="en-GB" sz="1600" dirty="0" smtClean="0"/>
              <a:t> to Python (Nicolas)</a:t>
            </a:r>
          </a:p>
          <a:p>
            <a:pPr lvl="1"/>
            <a:r>
              <a:rPr lang="en-GB" sz="1600" dirty="0" err="1"/>
              <a:t>Ongoing</a:t>
            </a:r>
            <a:r>
              <a:rPr lang="en-GB" sz="1600" dirty="0"/>
              <a:t>: Impedance </a:t>
            </a:r>
            <a:r>
              <a:rPr lang="en-GB" sz="1600" dirty="0" smtClean="0"/>
              <a:t>simulations and calculations at </a:t>
            </a:r>
            <a:r>
              <a:rPr lang="en-GB" sz="1600" dirty="0" smtClean="0">
                <a:solidFill>
                  <a:srgbClr val="FF0000"/>
                </a:solidFill>
              </a:rPr>
              <a:t>low beta </a:t>
            </a:r>
            <a:r>
              <a:rPr lang="en-GB" sz="1600" dirty="0" smtClean="0"/>
              <a:t>(Carlo and Tatiana)</a:t>
            </a:r>
          </a:p>
          <a:p>
            <a:pPr lvl="1"/>
            <a:r>
              <a:rPr lang="en-GB" sz="1600" dirty="0" err="1"/>
              <a:t>Ongoing</a:t>
            </a:r>
            <a:r>
              <a:rPr lang="en-GB" sz="1600" dirty="0"/>
              <a:t>: CST </a:t>
            </a:r>
            <a:r>
              <a:rPr lang="en-GB" sz="1600" dirty="0" smtClean="0"/>
              <a:t>simulations with </a:t>
            </a:r>
            <a:r>
              <a:rPr lang="en-GB" sz="1600" dirty="0" smtClean="0">
                <a:solidFill>
                  <a:srgbClr val="FF0000"/>
                </a:solidFill>
              </a:rPr>
              <a:t>very short bunches </a:t>
            </a:r>
            <a:r>
              <a:rPr lang="en-GB" sz="1600" dirty="0" smtClean="0"/>
              <a:t>(Eirini)</a:t>
            </a:r>
          </a:p>
          <a:p>
            <a:pPr lvl="1"/>
            <a:r>
              <a:rPr lang="en-GB" sz="1600" dirty="0" err="1" smtClean="0"/>
              <a:t>Ongoing</a:t>
            </a:r>
            <a:r>
              <a:rPr lang="en-GB" sz="1600" dirty="0" smtClean="0"/>
              <a:t>: transverse impedance of insert with </a:t>
            </a:r>
            <a:r>
              <a:rPr lang="en-GB" sz="1600" dirty="0" smtClean="0">
                <a:solidFill>
                  <a:srgbClr val="FF0000"/>
                </a:solidFill>
              </a:rPr>
              <a:t>mode matching </a:t>
            </a:r>
            <a:r>
              <a:rPr lang="en-GB" sz="1600" dirty="0" smtClean="0"/>
              <a:t>(Nicolo)</a:t>
            </a:r>
          </a:p>
          <a:p>
            <a:pPr lvl="1"/>
            <a:r>
              <a:rPr lang="en-GB" sz="1600" dirty="0" err="1" smtClean="0"/>
              <a:t>Ongoing</a:t>
            </a:r>
            <a:r>
              <a:rPr lang="en-GB" sz="1600" dirty="0" smtClean="0"/>
              <a:t>: mode matching of </a:t>
            </a:r>
            <a:r>
              <a:rPr lang="en-GB" sz="1600" dirty="0" smtClean="0">
                <a:solidFill>
                  <a:srgbClr val="FF0000"/>
                </a:solidFill>
              </a:rPr>
              <a:t>elliptical steps </a:t>
            </a:r>
            <a:r>
              <a:rPr lang="en-GB" sz="1600" dirty="0" smtClean="0"/>
              <a:t>(Serena</a:t>
            </a:r>
            <a:r>
              <a:rPr lang="en-GB" sz="1600" dirty="0" smtClean="0"/>
              <a:t>)</a:t>
            </a:r>
          </a:p>
          <a:p>
            <a:pPr lvl="1"/>
            <a:r>
              <a:rPr lang="en-US" sz="1600" dirty="0" smtClean="0"/>
              <a:t>Ongoing: </a:t>
            </a:r>
            <a:r>
              <a:rPr lang="en-US" sz="1600" dirty="0" smtClean="0">
                <a:solidFill>
                  <a:srgbClr val="FF0000"/>
                </a:solidFill>
              </a:rPr>
              <a:t>material measurements </a:t>
            </a:r>
            <a:r>
              <a:rPr lang="en-US" sz="1600" dirty="0" smtClean="0"/>
              <a:t>(Eirini and Carlo)</a:t>
            </a:r>
            <a:endParaRPr lang="en-GB" sz="1600" dirty="0" smtClean="0"/>
          </a:p>
          <a:p>
            <a:pPr lvl="1"/>
            <a:r>
              <a:rPr lang="en-US" sz="1600" dirty="0" smtClean="0"/>
              <a:t>Will start soon: set up of </a:t>
            </a:r>
            <a:r>
              <a:rPr lang="en-US" sz="1600" dirty="0" smtClean="0">
                <a:solidFill>
                  <a:srgbClr val="FF0000"/>
                </a:solidFill>
              </a:rPr>
              <a:t>new design for bench measurement </a:t>
            </a:r>
            <a:r>
              <a:rPr lang="en-US" sz="1600" dirty="0" smtClean="0"/>
              <a:t>(V. Vaccaro and INFN)</a:t>
            </a:r>
            <a:endParaRPr lang="en-GB" sz="1600" dirty="0" smtClean="0"/>
          </a:p>
          <a:p>
            <a:pPr lvl="1"/>
            <a:r>
              <a:rPr lang="en-GB" sz="1600" dirty="0" smtClean="0"/>
              <a:t>CST2013 now available (need to install it from DFS/applications, not CMF): very different GUI!</a:t>
            </a:r>
          </a:p>
          <a:p>
            <a:pPr lvl="1"/>
            <a:endParaRPr lang="en-GB" sz="1600" dirty="0" smtClean="0"/>
          </a:p>
          <a:p>
            <a:r>
              <a:rPr lang="en-GB" sz="1800" dirty="0" smtClean="0"/>
              <a:t>PSB</a:t>
            </a:r>
          </a:p>
          <a:p>
            <a:pPr lvl="1"/>
            <a:r>
              <a:rPr lang="en-GB" sz="1600" dirty="0" smtClean="0"/>
              <a:t>Talk at PSB-LIU </a:t>
            </a:r>
            <a:r>
              <a:rPr lang="en-GB" sz="1600" dirty="0" smtClean="0">
                <a:sym typeface="Wingdings" pitchFamily="2" charset="2"/>
              </a:rPr>
              <a:t> conclusion: no preference from impedance side between corrugated chamber and ceramic chamber (Carlo).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  <a:sym typeface="Wingdings" pitchFamily="2" charset="2"/>
              </a:rPr>
              <a:t>Starting construction of impedance model </a:t>
            </a:r>
            <a:r>
              <a:rPr lang="en-GB" sz="1600" dirty="0" smtClean="0">
                <a:sym typeface="Wingdings" pitchFamily="2" charset="2"/>
              </a:rPr>
              <a:t>(Carlo).</a:t>
            </a:r>
          </a:p>
          <a:p>
            <a:pPr lvl="1"/>
            <a:r>
              <a:rPr lang="en-GB" sz="1600" dirty="0" smtClean="0">
                <a:sym typeface="Wingdings" pitchFamily="2" charset="2"/>
              </a:rPr>
              <a:t>Computation of </a:t>
            </a:r>
            <a:r>
              <a:rPr lang="en-GB" sz="1600" dirty="0" smtClean="0">
                <a:solidFill>
                  <a:srgbClr val="FF0000"/>
                </a:solidFill>
                <a:sym typeface="Wingdings" pitchFamily="2" charset="2"/>
              </a:rPr>
              <a:t>indirect space charge </a:t>
            </a:r>
            <a:r>
              <a:rPr lang="en-GB" sz="1600" dirty="0" smtClean="0">
                <a:sym typeface="Wingdings" pitchFamily="2" charset="2"/>
              </a:rPr>
              <a:t>(Carlo </a:t>
            </a:r>
            <a:r>
              <a:rPr lang="en-GB" sz="1600" dirty="0" smtClean="0">
                <a:sym typeface="Wingdings" pitchFamily="2" charset="2"/>
              </a:rPr>
              <a:t>with the help of </a:t>
            </a:r>
            <a:r>
              <a:rPr lang="en-GB" sz="1600" dirty="0" smtClean="0">
                <a:sym typeface="Wingdings" pitchFamily="2" charset="2"/>
              </a:rPr>
              <a:t>Olav).</a:t>
            </a:r>
            <a:endParaRPr lang="en-GB" sz="1600" dirty="0" smtClean="0"/>
          </a:p>
          <a:p>
            <a:pPr lvl="1"/>
            <a:endParaRPr lang="en-GB" sz="1600" dirty="0" smtClean="0"/>
          </a:p>
          <a:p>
            <a:r>
              <a:rPr lang="en-GB" sz="1800" dirty="0" smtClean="0"/>
              <a:t>PS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Long list of elements </a:t>
            </a:r>
            <a:r>
              <a:rPr lang="en-GB" sz="1600" dirty="0" smtClean="0"/>
              <a:t>to be simulated for PS-LIU provided by </a:t>
            </a:r>
            <a:r>
              <a:rPr lang="en-GB" sz="1600" dirty="0" smtClean="0"/>
              <a:t>Simone (started by Mauro)</a:t>
            </a:r>
            <a:endParaRPr lang="en-GB" sz="1600" dirty="0" smtClean="0"/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Design report for PS-LIU</a:t>
            </a:r>
            <a:r>
              <a:rPr lang="en-GB" sz="1600" dirty="0" smtClean="0"/>
              <a:t>: articles on (1) longitudinal impedance by Mauro  and (2) transverse impedance by Mauro and Benoit (deadline for mid-August).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PS septum </a:t>
            </a:r>
            <a:r>
              <a:rPr lang="en-GB" sz="1600" dirty="0" smtClean="0"/>
              <a:t>studies by Serena completed </a:t>
            </a:r>
          </a:p>
        </p:txBody>
      </p:sp>
    </p:spTree>
    <p:extLst>
      <p:ext uri="{BB962C8B-B14F-4D97-AF65-F5344CB8AC3E}">
        <p14:creationId xmlns:p14="http://schemas.microsoft.com/office/powerpoint/2010/main" val="136667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784976" cy="6120680"/>
          </a:xfrm>
        </p:spPr>
        <p:txBody>
          <a:bodyPr>
            <a:noAutofit/>
          </a:bodyPr>
          <a:lstStyle/>
          <a:p>
            <a:r>
              <a:rPr lang="en-GB" sz="1800" dirty="0"/>
              <a:t>SPS</a:t>
            </a:r>
          </a:p>
          <a:p>
            <a:pPr lvl="1"/>
            <a:r>
              <a:rPr lang="en-GB" sz="1600" b="1" dirty="0">
                <a:solidFill>
                  <a:srgbClr val="FF0000"/>
                </a:solidFill>
              </a:rPr>
              <a:t>Problem with the new design of wire scanners</a:t>
            </a:r>
          </a:p>
          <a:p>
            <a:pPr lvl="1"/>
            <a:r>
              <a:rPr lang="en-GB" sz="1600" dirty="0"/>
              <a:t>New investigations on the origin and impact of the 1.4GHz mode of the </a:t>
            </a:r>
            <a:r>
              <a:rPr lang="en-GB" sz="1600" dirty="0">
                <a:solidFill>
                  <a:srgbClr val="FF0000"/>
                </a:solidFill>
              </a:rPr>
              <a:t>enamel flanges 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(Jose Varela Campo and LIU-SPS)</a:t>
            </a:r>
          </a:p>
          <a:p>
            <a:pPr lvl="1"/>
            <a:r>
              <a:rPr lang="en-US" sz="1600" dirty="0"/>
              <a:t>Request for computations for new </a:t>
            </a:r>
            <a:r>
              <a:rPr lang="en-US" sz="1600" dirty="0">
                <a:solidFill>
                  <a:srgbClr val="FF0000"/>
                </a:solidFill>
              </a:rPr>
              <a:t>Y chamber </a:t>
            </a:r>
            <a:r>
              <a:rPr lang="en-US" sz="1600" dirty="0"/>
              <a:t>for the crab cavity tests in SPS</a:t>
            </a:r>
            <a:endParaRPr lang="en-GB" sz="1600" dirty="0"/>
          </a:p>
          <a:p>
            <a:pPr lvl="1"/>
            <a:endParaRPr lang="en-GB" sz="1600" dirty="0"/>
          </a:p>
          <a:p>
            <a:r>
              <a:rPr lang="en-GB" sz="1800" dirty="0" smtClean="0"/>
              <a:t>LHC</a:t>
            </a:r>
            <a:endParaRPr lang="en-GB" sz="1800" dirty="0"/>
          </a:p>
          <a:p>
            <a:pPr lvl="1"/>
            <a:r>
              <a:rPr lang="en-GB" sz="1600" dirty="0"/>
              <a:t>Studies on impedance of TCP </a:t>
            </a:r>
            <a:r>
              <a:rPr lang="en-GB" sz="1600" dirty="0">
                <a:solidFill>
                  <a:srgbClr val="FF0000"/>
                </a:solidFill>
              </a:rPr>
              <a:t>collimators</a:t>
            </a:r>
            <a:r>
              <a:rPr lang="en-GB" sz="1600" dirty="0"/>
              <a:t> </a:t>
            </a:r>
            <a:r>
              <a:rPr lang="en-GB" sz="1600" dirty="0" smtClean="0"/>
              <a:t>with </a:t>
            </a:r>
            <a:r>
              <a:rPr lang="en-GB" sz="1600" dirty="0" err="1" smtClean="0"/>
              <a:t>GdFidL</a:t>
            </a:r>
            <a:r>
              <a:rPr lang="en-GB" sz="1600" dirty="0" smtClean="0"/>
              <a:t> (M</a:t>
            </a:r>
            <a:r>
              <a:rPr lang="en-GB" sz="1600" dirty="0"/>
              <a:t>. </a:t>
            </a:r>
            <a:r>
              <a:rPr lang="en-GB" sz="1600" dirty="0" err="1"/>
              <a:t>Zobov</a:t>
            </a:r>
            <a:r>
              <a:rPr lang="en-GB" sz="1600" dirty="0"/>
              <a:t>)</a:t>
            </a: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Collimation review </a:t>
            </a:r>
            <a:r>
              <a:rPr lang="en-GB" sz="1600" dirty="0"/>
              <a:t>(talk by Nicolas): review of post-LS1 impedance collimators</a:t>
            </a:r>
          </a:p>
          <a:p>
            <a:pPr lvl="1"/>
            <a:r>
              <a:rPr lang="en-GB" sz="1600" dirty="0"/>
              <a:t>Measurements of new design of </a:t>
            </a:r>
            <a:r>
              <a:rPr lang="en-GB" sz="1600" dirty="0">
                <a:solidFill>
                  <a:srgbClr val="FF0000"/>
                </a:solidFill>
              </a:rPr>
              <a:t>ATLAS-ALFA </a:t>
            </a:r>
            <a:r>
              <a:rPr lang="en-GB" sz="1600" dirty="0" smtClean="0"/>
              <a:t>roman pot filler prototype on-going </a:t>
            </a:r>
            <a:r>
              <a:rPr lang="en-GB" sz="1600" dirty="0"/>
              <a:t>(</a:t>
            </a:r>
            <a:r>
              <a:rPr lang="en-GB" sz="1600" dirty="0" smtClean="0"/>
              <a:t>Olav and Joseph). </a:t>
            </a:r>
            <a:r>
              <a:rPr lang="en-GB" sz="1600" dirty="0"/>
              <a:t>Request for max 5 micron copper coating</a:t>
            </a:r>
            <a:r>
              <a:rPr lang="en-GB" sz="1600" dirty="0" smtClean="0"/>
              <a:t>.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AFP week </a:t>
            </a:r>
            <a:r>
              <a:rPr lang="en-GB" sz="1600" dirty="0" smtClean="0"/>
              <a:t>with results from Antonello (AFP) and Nicola (TOTEM). </a:t>
            </a:r>
            <a:endParaRPr lang="en-GB" sz="1600" dirty="0" smtClean="0"/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HPS</a:t>
            </a:r>
            <a:r>
              <a:rPr lang="en-US" sz="1600" dirty="0" smtClean="0"/>
              <a:t> (Hamburg pipe for CMS) review this week, and request for assistance.</a:t>
            </a:r>
            <a:endParaRPr lang="en-GB" sz="1600" dirty="0"/>
          </a:p>
          <a:p>
            <a:pPr lvl="1"/>
            <a:r>
              <a:rPr lang="en-GB" sz="1600" dirty="0"/>
              <a:t>On-going investigations for new </a:t>
            </a:r>
            <a:r>
              <a:rPr lang="en-GB" sz="1600" dirty="0" smtClean="0"/>
              <a:t>transverse emittance diagnostics (</a:t>
            </a:r>
            <a:r>
              <a:rPr lang="en-GB" sz="1600" dirty="0" smtClean="0">
                <a:solidFill>
                  <a:srgbClr val="FF0000"/>
                </a:solidFill>
              </a:rPr>
              <a:t>BGV</a:t>
            </a:r>
            <a:r>
              <a:rPr lang="en-GB" sz="1600" dirty="0" smtClean="0"/>
              <a:t>).</a:t>
            </a:r>
            <a:endParaRPr lang="en-GB" sz="1600" dirty="0" smtClean="0"/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BSRT</a:t>
            </a:r>
            <a:r>
              <a:rPr lang="en-GB" sz="1600" dirty="0" smtClean="0"/>
              <a:t>: new measurements performed but are they sensitive enough? </a:t>
            </a:r>
            <a:endParaRPr lang="en-GB" sz="1600" dirty="0"/>
          </a:p>
          <a:p>
            <a:pPr lvl="1"/>
            <a:r>
              <a:rPr lang="en-GB" sz="1600" dirty="0"/>
              <a:t>No specific news for </a:t>
            </a:r>
            <a:r>
              <a:rPr lang="en-GB" sz="1600" dirty="0" smtClean="0"/>
              <a:t>MKI and TDI.</a:t>
            </a:r>
          </a:p>
          <a:p>
            <a:pPr lvl="1"/>
            <a:r>
              <a:rPr lang="en-GB" sz="1600" dirty="0" smtClean="0">
                <a:solidFill>
                  <a:srgbClr val="FF0000"/>
                </a:solidFill>
              </a:rPr>
              <a:t>Coating on TCDQ/TCDS </a:t>
            </a:r>
            <a:r>
              <a:rPr lang="en-GB" sz="1600" dirty="0" smtClean="0"/>
              <a:t>evaluated by Nicolas</a:t>
            </a:r>
            <a:r>
              <a:rPr lang="en-GB" sz="1600" dirty="0" smtClean="0"/>
              <a:t>.</a:t>
            </a:r>
            <a:endParaRPr lang="en-GB" sz="1600" dirty="0" smtClean="0"/>
          </a:p>
          <a:p>
            <a:pPr lvl="1"/>
            <a:r>
              <a:rPr lang="en-GB" sz="1600" dirty="0" err="1" smtClean="0"/>
              <a:t>Ongoing</a:t>
            </a:r>
            <a:r>
              <a:rPr lang="en-GB" sz="1600" dirty="0" smtClean="0"/>
              <a:t>: action on heating with various types of </a:t>
            </a:r>
            <a:r>
              <a:rPr lang="en-GB" sz="1600" dirty="0" smtClean="0">
                <a:solidFill>
                  <a:srgbClr val="FF0000"/>
                </a:solidFill>
              </a:rPr>
              <a:t>ferrites for TCTP </a:t>
            </a:r>
            <a:r>
              <a:rPr lang="en-GB" sz="1600" dirty="0" smtClean="0"/>
              <a:t>(Benoit</a:t>
            </a:r>
            <a:r>
              <a:rPr lang="en-GB" sz="1600" dirty="0" smtClean="0"/>
              <a:t>).</a:t>
            </a:r>
          </a:p>
          <a:p>
            <a:pPr lvl="1"/>
            <a:r>
              <a:rPr lang="en-US" sz="1600" dirty="0"/>
              <a:t>UA9: design for </a:t>
            </a:r>
            <a:r>
              <a:rPr lang="en-US" sz="1600" dirty="0" smtClean="0">
                <a:solidFill>
                  <a:srgbClr val="FF0000"/>
                </a:solidFill>
              </a:rPr>
              <a:t>goniometer</a:t>
            </a:r>
            <a:r>
              <a:rPr lang="en-US" sz="1600" dirty="0" smtClean="0"/>
              <a:t> for LHC has </a:t>
            </a:r>
            <a:r>
              <a:rPr lang="en-US" sz="1600" dirty="0"/>
              <a:t>been modified several </a:t>
            </a:r>
            <a:r>
              <a:rPr lang="en-US" sz="1600" dirty="0" smtClean="0"/>
              <a:t>times. EN-STI initiated a collaboration with LAL </a:t>
            </a:r>
            <a:r>
              <a:rPr lang="en-US" sz="1600" dirty="0" err="1" smtClean="0"/>
              <a:t>Orsay</a:t>
            </a:r>
            <a:r>
              <a:rPr lang="en-US" sz="1600" dirty="0" smtClean="0"/>
              <a:t> for the </a:t>
            </a:r>
            <a:r>
              <a:rPr lang="en-US" sz="1600" dirty="0" smtClean="0">
                <a:solidFill>
                  <a:srgbClr val="FF0000"/>
                </a:solidFill>
              </a:rPr>
              <a:t>Cherenkov detector</a:t>
            </a:r>
            <a:r>
              <a:rPr lang="en-US" sz="1600" dirty="0" smtClean="0"/>
              <a:t>.</a:t>
            </a:r>
            <a:endParaRPr lang="en-GB" sz="1600" dirty="0"/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5753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192688"/>
          </a:xfrm>
        </p:spPr>
        <p:txBody>
          <a:bodyPr>
            <a:noAutofit/>
          </a:bodyPr>
          <a:lstStyle/>
          <a:p>
            <a:r>
              <a:rPr lang="en-GB" sz="1800" dirty="0"/>
              <a:t>HL-LHC</a:t>
            </a: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800 MHz cavities</a:t>
            </a:r>
            <a:r>
              <a:rPr lang="en-GB" sz="1600" dirty="0"/>
              <a:t>: preliminary impedance evaluation by M. </a:t>
            </a:r>
            <a:r>
              <a:rPr lang="en-GB" sz="1600" dirty="0" err="1"/>
              <a:t>Zobov</a:t>
            </a:r>
            <a:r>
              <a:rPr lang="en-GB" sz="1600" dirty="0"/>
              <a:t>.</a:t>
            </a:r>
          </a:p>
          <a:p>
            <a:pPr lvl="1"/>
            <a:r>
              <a:rPr lang="en-US" sz="1600" dirty="0" smtClean="0"/>
              <a:t>Update on actions </a:t>
            </a:r>
            <a:r>
              <a:rPr lang="en-US" sz="1600" dirty="0"/>
              <a:t>and deadlines </a:t>
            </a:r>
            <a:r>
              <a:rPr lang="en-US" sz="1600" dirty="0" smtClean="0"/>
              <a:t>mentioned </a:t>
            </a:r>
            <a:r>
              <a:rPr lang="en-US" sz="1600" dirty="0"/>
              <a:t>by Elias at the beginning of the meeting</a:t>
            </a:r>
            <a:endParaRPr lang="en-GB" sz="1600" dirty="0"/>
          </a:p>
          <a:p>
            <a:endParaRPr lang="en-GB" sz="2000" dirty="0" smtClean="0"/>
          </a:p>
          <a:p>
            <a:r>
              <a:rPr lang="en-GB" sz="2000" dirty="0" smtClean="0"/>
              <a:t>Other </a:t>
            </a:r>
            <a:r>
              <a:rPr lang="en-GB" sz="2000" dirty="0"/>
              <a:t>machines/projects</a:t>
            </a:r>
          </a:p>
          <a:p>
            <a:pPr lvl="1"/>
            <a:r>
              <a:rPr lang="en-GB" sz="1800" dirty="0"/>
              <a:t>ELENA (Tatiana):</a:t>
            </a:r>
          </a:p>
          <a:p>
            <a:pPr lvl="2"/>
            <a:r>
              <a:rPr lang="en-GB" sz="1600" dirty="0"/>
              <a:t>First studies for the resistive Wall</a:t>
            </a:r>
          </a:p>
          <a:p>
            <a:pPr lvl="2"/>
            <a:r>
              <a:rPr lang="en-GB" sz="1600" dirty="0" err="1"/>
              <a:t>Ongoing</a:t>
            </a:r>
            <a:r>
              <a:rPr lang="en-GB" sz="1600" dirty="0"/>
              <a:t> studies for the </a:t>
            </a:r>
            <a:r>
              <a:rPr lang="en-GB" sz="1600" dirty="0" smtClean="0"/>
              <a:t>BPMs</a:t>
            </a:r>
            <a:endParaRPr lang="en-GB" sz="1600" dirty="0"/>
          </a:p>
          <a:p>
            <a:pPr lvl="2"/>
            <a:r>
              <a:rPr lang="en-GB" sz="1600" dirty="0"/>
              <a:t>Plans: injection and extraction kickers + RF cavities</a:t>
            </a:r>
          </a:p>
          <a:p>
            <a:pPr lvl="1"/>
            <a:r>
              <a:rPr lang="en-GB" sz="1800" dirty="0"/>
              <a:t>T-LEP: preliminary impedance model by Nicolas (RF cavities+ RW)</a:t>
            </a:r>
          </a:p>
          <a:p>
            <a:pPr lvl="1"/>
            <a:r>
              <a:rPr lang="en-GB" sz="1800" dirty="0"/>
              <a:t>CLIC: </a:t>
            </a:r>
            <a:r>
              <a:rPr lang="en-GB" sz="1800" dirty="0" err="1"/>
              <a:t>ongoing</a:t>
            </a:r>
            <a:r>
              <a:rPr lang="en-GB" sz="1800" dirty="0"/>
              <a:t> work on damping ring </a:t>
            </a:r>
            <a:r>
              <a:rPr lang="en-GB" sz="1800" dirty="0" err="1"/>
              <a:t>striplines</a:t>
            </a:r>
            <a:r>
              <a:rPr lang="en-GB" sz="1800" dirty="0"/>
              <a:t> (Eirini) and plans for a profile monitor for the drive beam (Adam Jeff from BI</a:t>
            </a:r>
            <a:r>
              <a:rPr lang="en-GB" sz="1800" dirty="0" smtClean="0"/>
              <a:t>)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GB" sz="18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6442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373616" cy="619268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What is working well</a:t>
            </a:r>
          </a:p>
          <a:p>
            <a:pPr lvl="1"/>
            <a:r>
              <a:rPr lang="en-US" sz="1600" dirty="0" smtClean="0"/>
              <a:t>Very fruitful assistance of the many visitors from other labs. Many thanks!</a:t>
            </a:r>
          </a:p>
          <a:p>
            <a:pPr lvl="1"/>
            <a:r>
              <a:rPr lang="en-US" sz="1600" dirty="0" smtClean="0"/>
              <a:t>In </a:t>
            </a:r>
            <a:r>
              <a:rPr lang="en-US" sz="1600" dirty="0"/>
              <a:t>order to follow and assist the design of all these items in all machines with the available manpower, </a:t>
            </a:r>
            <a:r>
              <a:rPr lang="en-US" sz="1600" dirty="0" smtClean="0"/>
              <a:t>we </a:t>
            </a:r>
            <a:r>
              <a:rPr lang="en-US" sz="1600" dirty="0"/>
              <a:t>help several equipment groups and experiments perform their own simulations (in particular </a:t>
            </a:r>
            <a:r>
              <a:rPr lang="en-US" sz="1600" dirty="0" smtClean="0"/>
              <a:t>in BE-BI</a:t>
            </a:r>
            <a:r>
              <a:rPr lang="en-US" sz="1600" dirty="0"/>
              <a:t>, EN-STI, TOTEM, ATLAS-AFP</a:t>
            </a:r>
            <a:r>
              <a:rPr lang="en-US" sz="1600" dirty="0" smtClean="0"/>
              <a:t>).</a:t>
            </a:r>
          </a:p>
          <a:p>
            <a:pPr lvl="1"/>
            <a:r>
              <a:rPr lang="en-US" sz="1600" dirty="0" smtClean="0"/>
              <a:t>We are now finally moving to the impedance of PS and PSB!</a:t>
            </a:r>
          </a:p>
          <a:p>
            <a:pPr lvl="1"/>
            <a:r>
              <a:rPr lang="en-US" sz="1600" dirty="0" smtClean="0"/>
              <a:t>Gaining a lot of experience in most types of accelerator devices</a:t>
            </a:r>
          </a:p>
          <a:p>
            <a:pPr lvl="1"/>
            <a:r>
              <a:rPr lang="en-US" sz="1600" dirty="0" smtClean="0"/>
              <a:t>Still theoretical work ongoing despite all the applied simulations, but it is important to keep a reasonable ratio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What is working less well:</a:t>
            </a:r>
            <a:endParaRPr lang="en-US" sz="2000" dirty="0"/>
          </a:p>
          <a:p>
            <a:pPr lvl="1"/>
            <a:r>
              <a:rPr lang="en-US" sz="1600" dirty="0" smtClean="0"/>
              <a:t>Procedures to fully analyze a device are not yet standard, working on it</a:t>
            </a:r>
          </a:p>
          <a:p>
            <a:pPr lvl="1"/>
            <a:r>
              <a:rPr lang="en-US" sz="1600" dirty="0" smtClean="0"/>
              <a:t>CST </a:t>
            </a:r>
            <a:r>
              <a:rPr lang="en-US" sz="1600" dirty="0"/>
              <a:t>licenses are limited (recently increased from 15 to 20)</a:t>
            </a:r>
          </a:p>
          <a:p>
            <a:pPr lvl="1"/>
            <a:r>
              <a:rPr lang="en-US" sz="1600" dirty="0"/>
              <a:t>Problems to simulate the impact of very short bunches with available </a:t>
            </a:r>
            <a:r>
              <a:rPr lang="en-US" sz="1600" dirty="0" smtClean="0"/>
              <a:t>codes</a:t>
            </a:r>
          </a:p>
          <a:p>
            <a:pPr lvl="1"/>
            <a:r>
              <a:rPr lang="en-US" sz="1600" dirty="0" smtClean="0"/>
              <a:t>Some structures are currently impossible to simulate (too large volumes with too small gaps)</a:t>
            </a:r>
          </a:p>
          <a:p>
            <a:pPr lvl="1"/>
            <a:r>
              <a:rPr lang="en-US" sz="1600" dirty="0" smtClean="0"/>
              <a:t>For heating, bench measurements are often not sensitive enough to ensure that there will be no problem in the LHC</a:t>
            </a:r>
          </a:p>
          <a:p>
            <a:pPr lvl="1"/>
            <a:r>
              <a:rPr lang="en-US" sz="1600" dirty="0"/>
              <a:t>Lacking conceptual and practical experience </a:t>
            </a:r>
            <a:r>
              <a:rPr lang="en-US" sz="1600" dirty="0" smtClean="0"/>
              <a:t>in damping </a:t>
            </a:r>
            <a:r>
              <a:rPr lang="en-US" sz="1600" dirty="0"/>
              <a:t>modes with waveguides and couplers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team and tools not well dimensioned to be in the loop of design iterations</a:t>
            </a:r>
          </a:p>
          <a:p>
            <a:pPr lvl="1"/>
            <a:r>
              <a:rPr lang="en-US" sz="1600" dirty="0" smtClean="0"/>
              <a:t>Unrealistic deadlines set by designers to analyze a device, and especially to optimize it if its initial impedance is too high.</a:t>
            </a:r>
          </a:p>
          <a:p>
            <a:pPr lvl="1"/>
            <a:endParaRPr lang="en-US" sz="1600" dirty="0" smtClean="0"/>
          </a:p>
          <a:p>
            <a:r>
              <a:rPr lang="en-US" sz="1900" dirty="0">
                <a:solidFill>
                  <a:prstClr val="black"/>
                </a:solidFill>
              </a:rPr>
              <a:t>LS1 much more busy for the impedance team than </a:t>
            </a:r>
            <a:r>
              <a:rPr lang="en-US" sz="1900" dirty="0" smtClean="0">
                <a:solidFill>
                  <a:prstClr val="black"/>
                </a:solidFill>
              </a:rPr>
              <a:t>the </a:t>
            </a:r>
            <a:r>
              <a:rPr lang="en-US" sz="1900" dirty="0">
                <a:solidFill>
                  <a:prstClr val="black"/>
                </a:solidFill>
              </a:rPr>
              <a:t>run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56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3101</TotalTime>
  <Words>599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Impedance Working Group Update 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Impedance Working Group Update</dc:title>
  <dc:creator>Benoit Salvant</dc:creator>
  <cp:lastModifiedBy>bsalvant</cp:lastModifiedBy>
  <cp:revision>86</cp:revision>
  <dcterms:created xsi:type="dcterms:W3CDTF">2013-06-03T09:54:33Z</dcterms:created>
  <dcterms:modified xsi:type="dcterms:W3CDTF">2013-06-12T08:42:05Z</dcterms:modified>
</cp:coreProperties>
</file>