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85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36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73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9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61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68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1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27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8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76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363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CF9FD-4487-45ED-BFAF-48B7E4D57B82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93D40-AB62-48F9-8864-5D9C57241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50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Random ideas for discussion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56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Logging/storage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We n</a:t>
            </a:r>
            <a:r>
              <a:rPr lang="en-US" dirty="0" smtClean="0"/>
              <a:t>eed to decide on the list </a:t>
            </a:r>
            <a:r>
              <a:rPr lang="en-US" dirty="0" smtClean="0"/>
              <a:t>of </a:t>
            </a:r>
            <a:r>
              <a:rPr lang="en-US" dirty="0"/>
              <a:t>required variables </a:t>
            </a:r>
            <a:r>
              <a:rPr lang="en-US" dirty="0" smtClean="0"/>
              <a:t>to </a:t>
            </a:r>
            <a:r>
              <a:rPr lang="en-US" dirty="0" smtClean="0"/>
              <a:t>log and analyze for each fill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For each variable, </a:t>
            </a:r>
            <a:r>
              <a:rPr lang="en-US" dirty="0" smtClean="0"/>
              <a:t>we need to agree on a logging logic (here is a suggestion):</a:t>
            </a:r>
            <a:endParaRPr lang="en-US" dirty="0" smtClean="0"/>
          </a:p>
          <a:p>
            <a:pPr lvl="1"/>
            <a:r>
              <a:rPr lang="en-US" dirty="0" smtClean="0"/>
              <a:t>BBQ </a:t>
            </a:r>
            <a:r>
              <a:rPr lang="en-US" dirty="0" smtClean="0">
                <a:sym typeface="Wingdings" pitchFamily="2" charset="2"/>
              </a:rPr>
              <a:t> continuous when beam in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FBCT  continuous when beam in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ADT  depends if continuous (needs </a:t>
            </a:r>
            <a:r>
              <a:rPr lang="en-US" dirty="0" err="1" smtClean="0">
                <a:sym typeface="Wingdings" pitchFamily="2" charset="2"/>
              </a:rPr>
              <a:t>postprocessing</a:t>
            </a:r>
            <a:r>
              <a:rPr lang="en-US" dirty="0" smtClean="0">
                <a:sym typeface="Wingdings" pitchFamily="2" charset="2"/>
              </a:rPr>
              <a:t> logic to </a:t>
            </a:r>
            <a:r>
              <a:rPr lang="en-US" dirty="0" err="1" smtClean="0">
                <a:sym typeface="Wingdings" pitchFamily="2" charset="2"/>
              </a:rPr>
              <a:t>downsample</a:t>
            </a:r>
            <a:r>
              <a:rPr lang="en-US" dirty="0" smtClean="0">
                <a:sym typeface="Wingdings" pitchFamily="2" charset="2"/>
              </a:rPr>
              <a:t> after each fill) or triggered (we keep everything)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Beam spectrum  ok with 0.1 Hz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BSRT  continuous when beam in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Bunch length  to be discussed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Heat </a:t>
            </a:r>
            <a:r>
              <a:rPr lang="en-US" dirty="0">
                <a:sym typeface="Wingdings" pitchFamily="2" charset="2"/>
              </a:rPr>
              <a:t>load  to be discussed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Stable </a:t>
            </a:r>
            <a:r>
              <a:rPr lang="en-US" dirty="0">
                <a:sym typeface="Wingdings" pitchFamily="2" charset="2"/>
              </a:rPr>
              <a:t>phase  to be discussed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</a:t>
            </a:r>
            <a:r>
              <a:rPr lang="en-US" dirty="0" smtClean="0">
                <a:sym typeface="Wingdings" pitchFamily="2" charset="2"/>
              </a:rPr>
              <a:t>hould estimate the total amount of disk space for 1 year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Need to discuss with BE/CO-DM to see the best strategy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If storage on our own machines, need a common place where anyone from the team can retrieve the data easily (a lot of issues last year were coming from the fact that a lot of data would be lost after 7 days, and that there was no automatic safe way to log the BBQ, bunch length and FBCT data).</a:t>
            </a:r>
          </a:p>
          <a:p>
            <a:endParaRPr lang="en-US" dirty="0">
              <a:sym typeface="Wingdings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40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Viewers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fontScale="62500" lnSpcReduction="20000"/>
          </a:bodyPr>
          <a:lstStyle/>
          <a:p>
            <a:r>
              <a:rPr lang="en-US" sz="2400" dirty="0" smtClean="0"/>
              <a:t>Which observables do we want plotted?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In case of beam not unstable (available online):</a:t>
            </a:r>
          </a:p>
          <a:p>
            <a:pPr lvl="1"/>
            <a:r>
              <a:rPr lang="en-US" sz="2000" dirty="0" smtClean="0"/>
              <a:t>BSRT evolution as a function of time (bunch by bunch)</a:t>
            </a:r>
          </a:p>
          <a:p>
            <a:pPr lvl="1"/>
            <a:r>
              <a:rPr lang="en-US" sz="2000" dirty="0" smtClean="0"/>
              <a:t>Losses as a function of time (FBCT, bunch by bunch)</a:t>
            </a:r>
          </a:p>
          <a:p>
            <a:pPr lvl="1"/>
            <a:r>
              <a:rPr lang="en-US" sz="2000" dirty="0" smtClean="0"/>
              <a:t>Transverse beam spectrum (BBQ) as a function of time (hump buster, online), please log at least 8192 consecutive turns of raw data!!!!!</a:t>
            </a:r>
          </a:p>
          <a:p>
            <a:pPr lvl="1"/>
            <a:r>
              <a:rPr lang="en-US" sz="2000" dirty="0" smtClean="0"/>
              <a:t>Tune footprint (on selected subset of bunches)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In case of instability (on demand, after </a:t>
            </a:r>
            <a:r>
              <a:rPr lang="en-US" sz="2400" dirty="0" err="1" smtClean="0"/>
              <a:t>postprocessing</a:t>
            </a:r>
            <a:r>
              <a:rPr lang="en-US" sz="2400" dirty="0" smtClean="0"/>
              <a:t>):</a:t>
            </a:r>
          </a:p>
          <a:p>
            <a:pPr lvl="1"/>
            <a:r>
              <a:rPr lang="en-US" sz="2000" dirty="0" smtClean="0"/>
              <a:t>Bunch by bunch transverse amplitude evolution as a function of time (</a:t>
            </a:r>
            <a:r>
              <a:rPr lang="en-US" sz="2000" dirty="0" smtClean="0"/>
              <a:t>2D contour plot, </a:t>
            </a:r>
            <a:r>
              <a:rPr lang="en-US" sz="2000" dirty="0" smtClean="0"/>
              <a:t>ADT)</a:t>
            </a:r>
          </a:p>
          <a:p>
            <a:pPr lvl="1"/>
            <a:r>
              <a:rPr lang="en-US" sz="2000" dirty="0" smtClean="0"/>
              <a:t>Bunch by bunch transverse growth rate evolution as a function of time (</a:t>
            </a:r>
            <a:r>
              <a:rPr lang="en-US" sz="2000" dirty="0"/>
              <a:t>2D contour plot</a:t>
            </a:r>
            <a:r>
              <a:rPr lang="en-US" sz="2000" dirty="0" smtClean="0"/>
              <a:t>, </a:t>
            </a:r>
            <a:r>
              <a:rPr lang="en-US" sz="2000" dirty="0" smtClean="0"/>
              <a:t>ADT)</a:t>
            </a:r>
          </a:p>
          <a:p>
            <a:pPr lvl="1"/>
            <a:r>
              <a:rPr lang="en-US" sz="2000" dirty="0" smtClean="0"/>
              <a:t>Bunch by bunch tunes evolution as a function of time (</a:t>
            </a:r>
            <a:r>
              <a:rPr lang="en-US" sz="2000" dirty="0"/>
              <a:t>2D contour plot </a:t>
            </a:r>
            <a:r>
              <a:rPr lang="en-US" sz="2000" dirty="0" smtClean="0"/>
              <a:t>, </a:t>
            </a:r>
            <a:r>
              <a:rPr lang="en-US" sz="2000" dirty="0" smtClean="0"/>
              <a:t>ADT) </a:t>
            </a:r>
            <a:r>
              <a:rPr lang="en-US" sz="2000" dirty="0" smtClean="0">
                <a:sym typeface="Wingdings" pitchFamily="2" charset="2"/>
              </a:rPr>
              <a:t> azimuthal mode</a:t>
            </a:r>
            <a:endParaRPr lang="en-US" sz="2000" dirty="0" smtClean="0"/>
          </a:p>
          <a:p>
            <a:pPr lvl="1"/>
            <a:r>
              <a:rPr lang="en-US" sz="2000" dirty="0" smtClean="0"/>
              <a:t>Beam spectrum evolution for selected bunch as a function of time (</a:t>
            </a:r>
            <a:r>
              <a:rPr lang="en-US" sz="2000" dirty="0"/>
              <a:t>2D contour </a:t>
            </a:r>
            <a:r>
              <a:rPr lang="en-US" sz="2000" dirty="0" smtClean="0"/>
              <a:t> plot, </a:t>
            </a:r>
            <a:r>
              <a:rPr lang="en-US" sz="2000" dirty="0" smtClean="0"/>
              <a:t>ADT)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>
                <a:sym typeface="Wingdings" pitchFamily="2" charset="2"/>
              </a:rPr>
              <a:t>azimuthal </a:t>
            </a:r>
            <a:r>
              <a:rPr lang="en-US" sz="2000" dirty="0" smtClean="0">
                <a:sym typeface="Wingdings" pitchFamily="2" charset="2"/>
              </a:rPr>
              <a:t>mode</a:t>
            </a:r>
            <a:endParaRPr lang="en-US" sz="2000" dirty="0" smtClean="0"/>
          </a:p>
          <a:p>
            <a:pPr lvl="1"/>
            <a:r>
              <a:rPr lang="en-US" sz="2000" dirty="0" smtClean="0"/>
              <a:t>Superposition of traces of selected bunches (</a:t>
            </a:r>
            <a:r>
              <a:rPr lang="en-US" sz="2000" dirty="0" err="1" smtClean="0"/>
              <a:t>Headtail</a:t>
            </a:r>
            <a:r>
              <a:rPr lang="en-US" sz="2000" dirty="0" smtClean="0"/>
              <a:t> monitor) </a:t>
            </a:r>
            <a:r>
              <a:rPr lang="en-US" sz="2000" dirty="0" smtClean="0">
                <a:sym typeface="Wingdings" pitchFamily="2" charset="2"/>
              </a:rPr>
              <a:t> radial mode</a:t>
            </a:r>
          </a:p>
          <a:p>
            <a:pPr lvl="1"/>
            <a:r>
              <a:rPr lang="en-US" sz="2000" dirty="0" smtClean="0"/>
              <a:t>Frequency spectrum of the </a:t>
            </a:r>
            <a:r>
              <a:rPr lang="en-US" sz="2000" dirty="0" err="1" smtClean="0"/>
              <a:t>headtail</a:t>
            </a:r>
            <a:r>
              <a:rPr lang="en-US" sz="2000" dirty="0" smtClean="0"/>
              <a:t> monitor </a:t>
            </a:r>
            <a:r>
              <a:rPr lang="en-US" sz="2000" dirty="0" smtClean="0">
                <a:sym typeface="Wingdings" pitchFamily="2" charset="2"/>
              </a:rPr>
              <a:t> radial mode?</a:t>
            </a:r>
            <a:endParaRPr lang="en-US" sz="2000" dirty="0" smtClean="0"/>
          </a:p>
          <a:p>
            <a:pPr lvl="1"/>
            <a:r>
              <a:rPr lang="en-US" sz="2000" dirty="0" smtClean="0"/>
              <a:t>Movie of bunch by bunch motion during instability + 2D FFT (ADT) </a:t>
            </a:r>
            <a:r>
              <a:rPr lang="en-US" sz="2000" dirty="0" smtClean="0">
                <a:sym typeface="Wingdings" pitchFamily="2" charset="2"/>
              </a:rPr>
              <a:t> coupled bunch motion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Problem of available libraries/codes available in the CCC consoles </a:t>
            </a:r>
            <a:r>
              <a:rPr lang="en-US" sz="2400" dirty="0" smtClean="0"/>
              <a:t>(possibility of remote desktop </a:t>
            </a:r>
            <a:r>
              <a:rPr lang="en-US" sz="2400" dirty="0" smtClean="0"/>
              <a:t>to a dedicated machine/cluster with everything installed?)</a:t>
            </a:r>
          </a:p>
          <a:p>
            <a:endParaRPr lang="en-US" sz="2400" dirty="0" smtClean="0"/>
          </a:p>
          <a:p>
            <a:r>
              <a:rPr lang="en-US" sz="2400" dirty="0" smtClean="0"/>
              <a:t>Problem of available memory and CPU on consoles</a:t>
            </a:r>
          </a:p>
          <a:p>
            <a:endParaRPr lang="en-US" sz="2400" dirty="0"/>
          </a:p>
          <a:p>
            <a:r>
              <a:rPr lang="en-US" sz="2400" dirty="0" smtClean="0"/>
              <a:t>Getting data real-time or from logging (some minutes of delay)? </a:t>
            </a:r>
            <a:r>
              <a:rPr lang="en-US" sz="2400" dirty="0" smtClean="0">
                <a:sym typeface="Wingdings" pitchFamily="2" charset="2"/>
              </a:rPr>
              <a:t> need to decouple the acquisition from the viewer to avoid crashes. Direct pipe?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1454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How automatic can the acquisition be ?</a:t>
            </a:r>
          </a:p>
          <a:p>
            <a:pPr lvl="1"/>
            <a:r>
              <a:rPr lang="en-US" dirty="0" smtClean="0"/>
              <a:t>Do we need ‘shifts’ to</a:t>
            </a:r>
          </a:p>
          <a:p>
            <a:pPr lvl="2"/>
            <a:r>
              <a:rPr lang="en-US" dirty="0" smtClean="0"/>
              <a:t>Follow daily operation?</a:t>
            </a:r>
          </a:p>
          <a:p>
            <a:pPr lvl="2"/>
            <a:r>
              <a:rPr lang="en-US" dirty="0" smtClean="0"/>
              <a:t>Retrieve data from the </a:t>
            </a:r>
            <a:r>
              <a:rPr lang="en-US" dirty="0" smtClean="0"/>
              <a:t>MDB and </a:t>
            </a:r>
            <a:r>
              <a:rPr lang="en-US" dirty="0" smtClean="0"/>
              <a:t>make sure that all correct data is stored in a common location?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If yes, do we do shifts per topic or per week?</a:t>
            </a:r>
          </a:p>
          <a:p>
            <a:endParaRPr lang="en-US" dirty="0" smtClean="0"/>
          </a:p>
          <a:p>
            <a:r>
              <a:rPr lang="en-US" dirty="0" smtClean="0"/>
              <a:t>If per week, need:</a:t>
            </a:r>
          </a:p>
          <a:p>
            <a:pPr lvl="1"/>
            <a:r>
              <a:rPr lang="en-US" dirty="0" smtClean="0"/>
              <a:t>efficient viewers</a:t>
            </a:r>
          </a:p>
          <a:p>
            <a:pPr lvl="1"/>
            <a:r>
              <a:rPr lang="en-US" dirty="0" smtClean="0"/>
              <a:t>efficient scripts to run for each fills</a:t>
            </a:r>
          </a:p>
          <a:p>
            <a:pPr lvl="1"/>
            <a:r>
              <a:rPr lang="en-US" dirty="0" smtClean="0"/>
              <a:t>agreed table of variables or parameters to produce for each fill</a:t>
            </a:r>
          </a:p>
          <a:p>
            <a:pPr lvl="1"/>
            <a:r>
              <a:rPr lang="en-US" dirty="0" smtClean="0"/>
              <a:t>People for shifts with a minimum of knowledge to run the scripts and produce the tables, give first assessment and report to ICE meeting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operational </a:t>
            </a:r>
            <a:r>
              <a:rPr lang="en-US" dirty="0" smtClean="0"/>
              <a:t>issues come up, </a:t>
            </a:r>
            <a:r>
              <a:rPr lang="en-US" dirty="0" smtClean="0"/>
              <a:t>possibility to call ad-hoc </a:t>
            </a:r>
            <a:r>
              <a:rPr lang="en-US" dirty="0" smtClean="0"/>
              <a:t>meeting very fast </a:t>
            </a:r>
            <a:r>
              <a:rPr lang="en-US" dirty="0" smtClean="0"/>
              <a:t>with chosen colleagues to take decisions on what to do next, and who will report </a:t>
            </a:r>
            <a:r>
              <a:rPr lang="en-US" dirty="0" smtClean="0"/>
              <a:t>what outside </a:t>
            </a:r>
            <a:r>
              <a:rPr lang="en-US" dirty="0" smtClean="0"/>
              <a:t>of the section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78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cquisition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Need for accurate chromaticity measurement during the fill</a:t>
            </a:r>
          </a:p>
          <a:p>
            <a:r>
              <a:rPr lang="en-US" sz="2400" dirty="0" smtClean="0"/>
              <a:t>Do we need faster FBCT logging (as in PM)?</a:t>
            </a:r>
          </a:p>
          <a:p>
            <a:r>
              <a:rPr lang="en-US" sz="2400" dirty="0" smtClean="0"/>
              <a:t>Is acquisition of ADT (or HT monitor) every 10 turns enough (question of Alexey)?</a:t>
            </a:r>
          </a:p>
          <a:p>
            <a:r>
              <a:rPr lang="en-US" sz="2400" dirty="0" smtClean="0"/>
              <a:t>Need for absolute emittance</a:t>
            </a:r>
          </a:p>
          <a:p>
            <a:r>
              <a:rPr lang="en-US" sz="2400" dirty="0" smtClean="0"/>
              <a:t>Which best tradeoff for the HT monitor?</a:t>
            </a:r>
          </a:p>
          <a:p>
            <a:r>
              <a:rPr lang="en-US" sz="2400" dirty="0" smtClean="0"/>
              <a:t>Is 100 microns resolution for HT monitor ok?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81703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226</Words>
  <Application>Microsoft Office PowerPoint</Application>
  <PresentationFormat>On-screen Show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Random ideas for discussion</vt:lpstr>
      <vt:lpstr>Logging/storage</vt:lpstr>
      <vt:lpstr>Viewers</vt:lpstr>
      <vt:lpstr>Organization?</vt:lpstr>
      <vt:lpstr>Acquisition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bsalvant</dc:creator>
  <cp:lastModifiedBy>bsalvant</cp:lastModifiedBy>
  <cp:revision>21</cp:revision>
  <dcterms:created xsi:type="dcterms:W3CDTF">2013-04-03T09:04:39Z</dcterms:created>
  <dcterms:modified xsi:type="dcterms:W3CDTF">2013-04-09T17:42:34Z</dcterms:modified>
</cp:coreProperties>
</file>