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70" r:id="rId5"/>
    <p:sldId id="271" r:id="rId6"/>
    <p:sldId id="272" r:id="rId7"/>
    <p:sldId id="269" r:id="rId8"/>
    <p:sldId id="280" r:id="rId9"/>
    <p:sldId id="276" r:id="rId10"/>
    <p:sldId id="298" r:id="rId11"/>
    <p:sldId id="287" r:id="rId12"/>
    <p:sldId id="288" r:id="rId13"/>
    <p:sldId id="264" r:id="rId14"/>
    <p:sldId id="265" r:id="rId15"/>
    <p:sldId id="266" r:id="rId16"/>
    <p:sldId id="267" r:id="rId17"/>
    <p:sldId id="277" r:id="rId18"/>
    <p:sldId id="278" r:id="rId19"/>
    <p:sldId id="275" r:id="rId20"/>
    <p:sldId id="299" r:id="rId21"/>
    <p:sldId id="283" r:id="rId22"/>
    <p:sldId id="284" r:id="rId23"/>
    <p:sldId id="285" r:id="rId24"/>
    <p:sldId id="286" r:id="rId25"/>
    <p:sldId id="260" r:id="rId26"/>
    <p:sldId id="259" r:id="rId27"/>
    <p:sldId id="263" r:id="rId28"/>
    <p:sldId id="262" r:id="rId29"/>
    <p:sldId id="268" r:id="rId30"/>
    <p:sldId id="295" r:id="rId31"/>
    <p:sldId id="296" r:id="rId32"/>
    <p:sldId id="297" r:id="rId33"/>
    <p:sldId id="289" r:id="rId34"/>
    <p:sldId id="290" r:id="rId35"/>
    <p:sldId id="291" r:id="rId36"/>
    <p:sldId id="292" r:id="rId37"/>
    <p:sldId id="293" r:id="rId38"/>
    <p:sldId id="294" r:id="rId39"/>
    <p:sldId id="28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h\hmaurycu\Documents\CERN\Heat%20load%20comparison%20PyEcloud%20and%20Ecloud\HEATLOAD_25NS_7TEV_REDO_ECLOUD_vs_PYECLOU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GB" sz="2800" dirty="0" smtClean="0"/>
              <a:t>Heat</a:t>
            </a:r>
            <a:r>
              <a:rPr lang="en-GB" sz="2800" baseline="0" dirty="0" smtClean="0"/>
              <a:t>-load </a:t>
            </a:r>
            <a:r>
              <a:rPr lang="en-GB" sz="2800" baseline="0" dirty="0"/>
              <a:t>ratio (</a:t>
            </a:r>
            <a:r>
              <a:rPr lang="en-GB" sz="2800" baseline="0" dirty="0" err="1"/>
              <a:t>Ecloud</a:t>
            </a:r>
            <a:r>
              <a:rPr lang="en-GB" sz="2800" baseline="0" dirty="0"/>
              <a:t>/</a:t>
            </a:r>
            <a:r>
              <a:rPr lang="en-GB" sz="2800" baseline="0" dirty="0" err="1"/>
              <a:t>PyEcloud</a:t>
            </a:r>
            <a:r>
              <a:rPr lang="en-GB" sz="2800" baseline="0" dirty="0"/>
              <a:t>)</a:t>
            </a:r>
            <a:endParaRPr lang="en-GB" sz="28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2107351037843423E-2"/>
          <c:y val="0.13812429332491266"/>
          <c:w val="0.80328830829182563"/>
          <c:h val="0.7820883967770523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y1p1</c:v>
                </c:pt>
              </c:strCache>
            </c:strRef>
          </c:tx>
          <c:xVal>
            <c:numRef>
              <c:f>Sheet1!$M$2:$M$11</c:f>
              <c:numCache>
                <c:formatCode>0.00E+00</c:formatCode>
                <c:ptCount val="10"/>
                <c:pt idx="0">
                  <c:v>20000000000</c:v>
                </c:pt>
                <c:pt idx="1">
                  <c:v>40000000000</c:v>
                </c:pt>
                <c:pt idx="2">
                  <c:v>60000000000</c:v>
                </c:pt>
                <c:pt idx="3">
                  <c:v>80000000000</c:v>
                </c:pt>
                <c:pt idx="4">
                  <c:v>100000000000</c:v>
                </c:pt>
                <c:pt idx="5">
                  <c:v>120000000000</c:v>
                </c:pt>
                <c:pt idx="6">
                  <c:v>140000000000</c:v>
                </c:pt>
                <c:pt idx="7">
                  <c:v>160000000000</c:v>
                </c:pt>
                <c:pt idx="8">
                  <c:v>180000000000</c:v>
                </c:pt>
                <c:pt idx="9">
                  <c:v>200000000000</c:v>
                </c:pt>
              </c:numCache>
            </c:numRef>
          </c:xVal>
          <c:yVal>
            <c:numRef>
              <c:f>Sheet1!$N$2:$N$11</c:f>
              <c:numCache>
                <c:formatCode>General</c:formatCode>
                <c:ptCount val="10"/>
                <c:pt idx="0">
                  <c:v>0.7745591328020458</c:v>
                </c:pt>
                <c:pt idx="1">
                  <c:v>0.60640648194195179</c:v>
                </c:pt>
                <c:pt idx="2">
                  <c:v>0.61425244487829367</c:v>
                </c:pt>
                <c:pt idx="3">
                  <c:v>0.6686461526724039</c:v>
                </c:pt>
                <c:pt idx="4">
                  <c:v>0.69573040529530317</c:v>
                </c:pt>
                <c:pt idx="5">
                  <c:v>0.7309757081106788</c:v>
                </c:pt>
                <c:pt idx="6">
                  <c:v>0.73803883917019375</c:v>
                </c:pt>
                <c:pt idx="7">
                  <c:v>0.76760408099504673</c:v>
                </c:pt>
                <c:pt idx="8">
                  <c:v>0.78542181169468461</c:v>
                </c:pt>
                <c:pt idx="9">
                  <c:v>0.78597832963535463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Sheet1!$O$1</c:f>
              <c:strCache>
                <c:ptCount val="1"/>
                <c:pt idx="0">
                  <c:v>y1p2</c:v>
                </c:pt>
              </c:strCache>
            </c:strRef>
          </c:tx>
          <c:xVal>
            <c:numRef>
              <c:f>Sheet1!$M$2:$M$11</c:f>
              <c:numCache>
                <c:formatCode>0.00E+00</c:formatCode>
                <c:ptCount val="10"/>
                <c:pt idx="0">
                  <c:v>20000000000</c:v>
                </c:pt>
                <c:pt idx="1">
                  <c:v>40000000000</c:v>
                </c:pt>
                <c:pt idx="2">
                  <c:v>60000000000</c:v>
                </c:pt>
                <c:pt idx="3">
                  <c:v>80000000000</c:v>
                </c:pt>
                <c:pt idx="4">
                  <c:v>100000000000</c:v>
                </c:pt>
                <c:pt idx="5">
                  <c:v>120000000000</c:v>
                </c:pt>
                <c:pt idx="6">
                  <c:v>140000000000</c:v>
                </c:pt>
                <c:pt idx="7">
                  <c:v>160000000000</c:v>
                </c:pt>
                <c:pt idx="8">
                  <c:v>180000000000</c:v>
                </c:pt>
                <c:pt idx="9">
                  <c:v>200000000000</c:v>
                </c:pt>
              </c:numCache>
            </c:numRef>
          </c:xVal>
          <c:yVal>
            <c:numRef>
              <c:f>Sheet1!$O$2:$O$11</c:f>
              <c:numCache>
                <c:formatCode>General</c:formatCode>
                <c:ptCount val="10"/>
                <c:pt idx="0">
                  <c:v>0.90703496865913003</c:v>
                </c:pt>
                <c:pt idx="1">
                  <c:v>0.59807475065305793</c:v>
                </c:pt>
                <c:pt idx="2">
                  <c:v>0.59520985242003888</c:v>
                </c:pt>
                <c:pt idx="3">
                  <c:v>0.72717435385088736</c:v>
                </c:pt>
                <c:pt idx="4">
                  <c:v>0.79764985404040389</c:v>
                </c:pt>
                <c:pt idx="5">
                  <c:v>0.85923464745864564</c:v>
                </c:pt>
                <c:pt idx="6">
                  <c:v>0.90438083860250262</c:v>
                </c:pt>
                <c:pt idx="7">
                  <c:v>0.91287557711834377</c:v>
                </c:pt>
                <c:pt idx="8">
                  <c:v>0.94484289716115311</c:v>
                </c:pt>
                <c:pt idx="9">
                  <c:v>0.96437081998450536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Sheet1!$P$1</c:f>
              <c:strCache>
                <c:ptCount val="1"/>
                <c:pt idx="0">
                  <c:v>y1p3</c:v>
                </c:pt>
              </c:strCache>
            </c:strRef>
          </c:tx>
          <c:xVal>
            <c:numRef>
              <c:f>Sheet1!$M$2:$M$11</c:f>
              <c:numCache>
                <c:formatCode>0.00E+00</c:formatCode>
                <c:ptCount val="10"/>
                <c:pt idx="0">
                  <c:v>20000000000</c:v>
                </c:pt>
                <c:pt idx="1">
                  <c:v>40000000000</c:v>
                </c:pt>
                <c:pt idx="2">
                  <c:v>60000000000</c:v>
                </c:pt>
                <c:pt idx="3">
                  <c:v>80000000000</c:v>
                </c:pt>
                <c:pt idx="4">
                  <c:v>100000000000</c:v>
                </c:pt>
                <c:pt idx="5">
                  <c:v>120000000000</c:v>
                </c:pt>
                <c:pt idx="6">
                  <c:v>140000000000</c:v>
                </c:pt>
                <c:pt idx="7">
                  <c:v>160000000000</c:v>
                </c:pt>
                <c:pt idx="8">
                  <c:v>180000000000</c:v>
                </c:pt>
                <c:pt idx="9">
                  <c:v>200000000000</c:v>
                </c:pt>
              </c:numCache>
            </c:numRef>
          </c:xVal>
          <c:yVal>
            <c:numRef>
              <c:f>Sheet1!$P$2:$P$11</c:f>
              <c:numCache>
                <c:formatCode>General</c:formatCode>
                <c:ptCount val="10"/>
                <c:pt idx="0">
                  <c:v>0.90217531774471171</c:v>
                </c:pt>
                <c:pt idx="1">
                  <c:v>0.37248859055733646</c:v>
                </c:pt>
                <c:pt idx="2">
                  <c:v>0.51463997973831554</c:v>
                </c:pt>
                <c:pt idx="3">
                  <c:v>0.72060633075763703</c:v>
                </c:pt>
                <c:pt idx="4">
                  <c:v>0.8154460468495851</c:v>
                </c:pt>
                <c:pt idx="5">
                  <c:v>0.90131622190980287</c:v>
                </c:pt>
                <c:pt idx="6">
                  <c:v>0.90109237746724413</c:v>
                </c:pt>
                <c:pt idx="7">
                  <c:v>0.9158659138544325</c:v>
                </c:pt>
                <c:pt idx="8">
                  <c:v>0.96429138499929967</c:v>
                </c:pt>
                <c:pt idx="9">
                  <c:v>0.95483389245751638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Sheet1!$Q$1</c:f>
              <c:strCache>
                <c:ptCount val="1"/>
                <c:pt idx="0">
                  <c:v>y1p4</c:v>
                </c:pt>
              </c:strCache>
            </c:strRef>
          </c:tx>
          <c:xVal>
            <c:numRef>
              <c:f>Sheet1!$M$2:$M$11</c:f>
              <c:numCache>
                <c:formatCode>0.00E+00</c:formatCode>
                <c:ptCount val="10"/>
                <c:pt idx="0">
                  <c:v>20000000000</c:v>
                </c:pt>
                <c:pt idx="1">
                  <c:v>40000000000</c:v>
                </c:pt>
                <c:pt idx="2">
                  <c:v>60000000000</c:v>
                </c:pt>
                <c:pt idx="3">
                  <c:v>80000000000</c:v>
                </c:pt>
                <c:pt idx="4">
                  <c:v>100000000000</c:v>
                </c:pt>
                <c:pt idx="5">
                  <c:v>120000000000</c:v>
                </c:pt>
                <c:pt idx="6">
                  <c:v>140000000000</c:v>
                </c:pt>
                <c:pt idx="7">
                  <c:v>160000000000</c:v>
                </c:pt>
                <c:pt idx="8">
                  <c:v>180000000000</c:v>
                </c:pt>
                <c:pt idx="9">
                  <c:v>200000000000</c:v>
                </c:pt>
              </c:numCache>
            </c:numRef>
          </c:xVal>
          <c:yVal>
            <c:numRef>
              <c:f>Sheet1!$Q$2:$Q$11</c:f>
              <c:numCache>
                <c:formatCode>General</c:formatCode>
                <c:ptCount val="10"/>
                <c:pt idx="0">
                  <c:v>0.99464226729692429</c:v>
                </c:pt>
                <c:pt idx="1">
                  <c:v>0.62281276738501945</c:v>
                </c:pt>
                <c:pt idx="2">
                  <c:v>0.86463619116159174</c:v>
                </c:pt>
                <c:pt idx="3">
                  <c:v>0.99096774651296748</c:v>
                </c:pt>
                <c:pt idx="4">
                  <c:v>1.0223107830071512</c:v>
                </c:pt>
                <c:pt idx="5">
                  <c:v>1.0489756489401605</c:v>
                </c:pt>
                <c:pt idx="6">
                  <c:v>0.99636385359475332</c:v>
                </c:pt>
                <c:pt idx="7">
                  <c:v>1.0032757330911715</c:v>
                </c:pt>
                <c:pt idx="8">
                  <c:v>1.0205838323985723</c:v>
                </c:pt>
                <c:pt idx="9">
                  <c:v>0.99011072574018544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Sheet1!$R$1</c:f>
              <c:strCache>
                <c:ptCount val="1"/>
                <c:pt idx="0">
                  <c:v>y1p5</c:v>
                </c:pt>
              </c:strCache>
            </c:strRef>
          </c:tx>
          <c:xVal>
            <c:numRef>
              <c:f>Sheet1!$M$2:$M$11</c:f>
              <c:numCache>
                <c:formatCode>0.00E+00</c:formatCode>
                <c:ptCount val="10"/>
                <c:pt idx="0">
                  <c:v>20000000000</c:v>
                </c:pt>
                <c:pt idx="1">
                  <c:v>40000000000</c:v>
                </c:pt>
                <c:pt idx="2">
                  <c:v>60000000000</c:v>
                </c:pt>
                <c:pt idx="3">
                  <c:v>80000000000</c:v>
                </c:pt>
                <c:pt idx="4">
                  <c:v>100000000000</c:v>
                </c:pt>
                <c:pt idx="5">
                  <c:v>120000000000</c:v>
                </c:pt>
                <c:pt idx="6">
                  <c:v>140000000000</c:v>
                </c:pt>
                <c:pt idx="7">
                  <c:v>160000000000</c:v>
                </c:pt>
                <c:pt idx="8">
                  <c:v>180000000000</c:v>
                </c:pt>
                <c:pt idx="9">
                  <c:v>200000000000</c:v>
                </c:pt>
              </c:numCache>
            </c:numRef>
          </c:xVal>
          <c:yVal>
            <c:numRef>
              <c:f>Sheet1!$R$2:$R$11</c:f>
              <c:numCache>
                <c:formatCode>General</c:formatCode>
                <c:ptCount val="10"/>
                <c:pt idx="0">
                  <c:v>1.1647597704787258</c:v>
                </c:pt>
                <c:pt idx="1">
                  <c:v>0.61425562168214576</c:v>
                </c:pt>
                <c:pt idx="2">
                  <c:v>0.8378313900570391</c:v>
                </c:pt>
                <c:pt idx="3">
                  <c:v>1.0777095297379067</c:v>
                </c:pt>
                <c:pt idx="4">
                  <c:v>1.1720718839411202</c:v>
                </c:pt>
                <c:pt idx="5">
                  <c:v>1.2330317025710686</c:v>
                </c:pt>
                <c:pt idx="6">
                  <c:v>1.220928126872534</c:v>
                </c:pt>
                <c:pt idx="7">
                  <c:v>1.1931488335330287</c:v>
                </c:pt>
                <c:pt idx="8">
                  <c:v>1.2277369569335905</c:v>
                </c:pt>
                <c:pt idx="9">
                  <c:v>1.2148348834254761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Sheet1!$S$1</c:f>
              <c:strCache>
                <c:ptCount val="1"/>
                <c:pt idx="0">
                  <c:v>y1p6</c:v>
                </c:pt>
              </c:strCache>
            </c:strRef>
          </c:tx>
          <c:xVal>
            <c:numRef>
              <c:f>Sheet1!$M$2:$M$11</c:f>
              <c:numCache>
                <c:formatCode>0.00E+00</c:formatCode>
                <c:ptCount val="10"/>
                <c:pt idx="0">
                  <c:v>20000000000</c:v>
                </c:pt>
                <c:pt idx="1">
                  <c:v>40000000000</c:v>
                </c:pt>
                <c:pt idx="2">
                  <c:v>60000000000</c:v>
                </c:pt>
                <c:pt idx="3">
                  <c:v>80000000000</c:v>
                </c:pt>
                <c:pt idx="4">
                  <c:v>100000000000</c:v>
                </c:pt>
                <c:pt idx="5">
                  <c:v>120000000000</c:v>
                </c:pt>
                <c:pt idx="6">
                  <c:v>140000000000</c:v>
                </c:pt>
                <c:pt idx="7">
                  <c:v>160000000000</c:v>
                </c:pt>
                <c:pt idx="8">
                  <c:v>180000000000</c:v>
                </c:pt>
                <c:pt idx="9">
                  <c:v>200000000000</c:v>
                </c:pt>
              </c:numCache>
            </c:numRef>
          </c:xVal>
          <c:yVal>
            <c:numRef>
              <c:f>Sheet1!$S$2:$S$11</c:f>
              <c:numCache>
                <c:formatCode>General</c:formatCode>
                <c:ptCount val="10"/>
                <c:pt idx="0">
                  <c:v>1.1710338568700875</c:v>
                </c:pt>
                <c:pt idx="1">
                  <c:v>0.98626048444895842</c:v>
                </c:pt>
                <c:pt idx="2">
                  <c:v>0.96899875186979878</c:v>
                </c:pt>
                <c:pt idx="3">
                  <c:v>1.0875323980322946</c:v>
                </c:pt>
                <c:pt idx="4">
                  <c:v>1.1464927333481147</c:v>
                </c:pt>
                <c:pt idx="5">
                  <c:v>1.175462656179741</c:v>
                </c:pt>
                <c:pt idx="6">
                  <c:v>1.2253838017784182</c:v>
                </c:pt>
                <c:pt idx="7">
                  <c:v>1.1892531576108627</c:v>
                </c:pt>
                <c:pt idx="8">
                  <c:v>1.202975118710403</c:v>
                </c:pt>
                <c:pt idx="9">
                  <c:v>1.2269687135419038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Sheet1!$T$1</c:f>
              <c:strCache>
                <c:ptCount val="1"/>
                <c:pt idx="0">
                  <c:v>y1p7</c:v>
                </c:pt>
              </c:strCache>
            </c:strRef>
          </c:tx>
          <c:xVal>
            <c:numRef>
              <c:f>Sheet1!$M$2:$M$11</c:f>
              <c:numCache>
                <c:formatCode>0.00E+00</c:formatCode>
                <c:ptCount val="10"/>
                <c:pt idx="0">
                  <c:v>20000000000</c:v>
                </c:pt>
                <c:pt idx="1">
                  <c:v>40000000000</c:v>
                </c:pt>
                <c:pt idx="2">
                  <c:v>60000000000</c:v>
                </c:pt>
                <c:pt idx="3">
                  <c:v>80000000000</c:v>
                </c:pt>
                <c:pt idx="4">
                  <c:v>100000000000</c:v>
                </c:pt>
                <c:pt idx="5">
                  <c:v>120000000000</c:v>
                </c:pt>
                <c:pt idx="6">
                  <c:v>140000000000</c:v>
                </c:pt>
                <c:pt idx="7">
                  <c:v>160000000000</c:v>
                </c:pt>
                <c:pt idx="8">
                  <c:v>180000000000</c:v>
                </c:pt>
                <c:pt idx="9">
                  <c:v>200000000000</c:v>
                </c:pt>
              </c:numCache>
            </c:numRef>
          </c:xVal>
          <c:yVal>
            <c:numRef>
              <c:f>Sheet1!$T$2:$T$11</c:f>
              <c:numCache>
                <c:formatCode>General</c:formatCode>
                <c:ptCount val="10"/>
                <c:pt idx="0">
                  <c:v>1.1493181353577084</c:v>
                </c:pt>
                <c:pt idx="1">
                  <c:v>0.87895960296216091</c:v>
                </c:pt>
                <c:pt idx="2">
                  <c:v>0.94497569706709272</c:v>
                </c:pt>
                <c:pt idx="3">
                  <c:v>1.0152078889581737</c:v>
                </c:pt>
                <c:pt idx="4">
                  <c:v>1.0194054730827384</c:v>
                </c:pt>
                <c:pt idx="5">
                  <c:v>1.0905711353112293</c:v>
                </c:pt>
                <c:pt idx="6">
                  <c:v>1.0718565402071845</c:v>
                </c:pt>
                <c:pt idx="7">
                  <c:v>1.0309642747230061</c:v>
                </c:pt>
                <c:pt idx="8">
                  <c:v>1.0303349082221633</c:v>
                </c:pt>
                <c:pt idx="9">
                  <c:v>1.0769690490783408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617024"/>
        <c:axId val="35623296"/>
      </c:scatterChart>
      <c:valAx>
        <c:axId val="35617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Nb</a:t>
                </a:r>
              </a:p>
            </c:rich>
          </c:tx>
          <c:layout/>
          <c:overlay val="0"/>
        </c:title>
        <c:numFmt formatCode="0.00E+00" sourceLinked="1"/>
        <c:majorTickMark val="none"/>
        <c:minorTickMark val="none"/>
        <c:tickLblPos val="nextTo"/>
        <c:crossAx val="35623296"/>
        <c:crosses val="autoZero"/>
        <c:crossBetween val="midCat"/>
      </c:valAx>
      <c:valAx>
        <c:axId val="356232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Ratio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561702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40E64-AAA9-43FF-89FC-DE05394A3DA0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19705-568E-4CCE-9BD6-ED83BCE43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12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0025-9964-408B-84A8-01B52B1289A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7961-6222-4372-9841-8E2756DB6F08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D74A-7BD6-4B33-AC3E-476CFCEBB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19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7961-6222-4372-9841-8E2756DB6F08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D74A-7BD6-4B33-AC3E-476CFCEBB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4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7961-6222-4372-9841-8E2756DB6F08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D74A-7BD6-4B33-AC3E-476CFCEBB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49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7961-6222-4372-9841-8E2756DB6F08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D74A-7BD6-4B33-AC3E-476CFCEBB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14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7961-6222-4372-9841-8E2756DB6F08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D74A-7BD6-4B33-AC3E-476CFCEBB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48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7961-6222-4372-9841-8E2756DB6F08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D74A-7BD6-4B33-AC3E-476CFCEBB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08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7961-6222-4372-9841-8E2756DB6F08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D74A-7BD6-4B33-AC3E-476CFCEBB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99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7961-6222-4372-9841-8E2756DB6F08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D74A-7BD6-4B33-AC3E-476CFCEBB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35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7961-6222-4372-9841-8E2756DB6F08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D74A-7BD6-4B33-AC3E-476CFCEBB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18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7961-6222-4372-9841-8E2756DB6F08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D74A-7BD6-4B33-AC3E-476CFCEBB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42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7961-6222-4372-9841-8E2756DB6F08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D74A-7BD6-4B33-AC3E-476CFCEBB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62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E7961-6222-4372-9841-8E2756DB6F08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D74A-7BD6-4B33-AC3E-476CFCEBB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17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wmf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ern.ch/ecloud12" TargetMode="External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ern.ch/ab-abp-rlc-ecloud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819" y="0"/>
            <a:ext cx="7772400" cy="1470025"/>
          </a:xfrm>
        </p:spPr>
        <p:txBody>
          <a:bodyPr/>
          <a:lstStyle/>
          <a:p>
            <a:r>
              <a:rPr lang="en-US" dirty="0" smtClean="0"/>
              <a:t>e-cloud activities – 2012 achievements &amp; plans for 2013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861" y="1340768"/>
            <a:ext cx="6400800" cy="1752600"/>
          </a:xfrm>
        </p:spPr>
        <p:txBody>
          <a:bodyPr/>
          <a:lstStyle/>
          <a:p>
            <a:r>
              <a:rPr lang="en-US" dirty="0" smtClean="0"/>
              <a:t>Frank Zimmermann</a:t>
            </a:r>
          </a:p>
          <a:p>
            <a:r>
              <a:rPr lang="en-US" dirty="0" smtClean="0"/>
              <a:t>ICE Meeting 13 February 2013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74923"/>
            <a:ext cx="9252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Hannes Bartosik (CERN), Chandra Bhat (CERN/FNAL), Alexey Burov (CERN/FNAL),  Roberto  </a:t>
            </a:r>
            <a:r>
              <a:rPr lang="en-US" sz="2800" dirty="0" err="1"/>
              <a:t>C</a:t>
            </a:r>
            <a:r>
              <a:rPr lang="en-US" sz="2800" dirty="0" err="1" smtClean="0"/>
              <a:t>imino</a:t>
            </a:r>
            <a:r>
              <a:rPr lang="en-US" sz="2800" dirty="0" smtClean="0"/>
              <a:t> (INFN-</a:t>
            </a:r>
            <a:r>
              <a:rPr lang="en-US" sz="2800" dirty="0" err="1" smtClean="0"/>
              <a:t>Frascati</a:t>
            </a:r>
            <a:r>
              <a:rPr lang="en-US" sz="2800" dirty="0" smtClean="0"/>
              <a:t>), Guillermo Contreras (CINVESTAV &amp; TU Prague), Octavio Dominguez (CERN/EPFL), Giovanni Iadarola (CERN/U. Napoli), Kevin Li (SLAC/CERN), Humberto Maury Cuna (CINVESTAV &amp; CONACYT), </a:t>
            </a:r>
            <a:r>
              <a:rPr lang="en-US" sz="2800" dirty="0"/>
              <a:t>Sergio </a:t>
            </a:r>
            <a:r>
              <a:rPr lang="en-US" sz="2800" dirty="0" smtClean="0"/>
              <a:t>Rioja (CERN),  </a:t>
            </a:r>
            <a:r>
              <a:rPr lang="en-US" sz="2800" dirty="0"/>
              <a:t>G</a:t>
            </a:r>
            <a:r>
              <a:rPr lang="en-US" sz="2800" dirty="0" smtClean="0"/>
              <a:t>iovanni </a:t>
            </a:r>
            <a:r>
              <a:rPr lang="en-US" sz="2800" dirty="0" err="1" smtClean="0"/>
              <a:t>Rumolo</a:t>
            </a:r>
            <a:r>
              <a:rPr lang="en-US" sz="2800" dirty="0" smtClean="0"/>
              <a:t> (CERN), Vittorio </a:t>
            </a:r>
            <a:r>
              <a:rPr lang="en-US" sz="2800" dirty="0" err="1" smtClean="0"/>
              <a:t>Vaccaro</a:t>
            </a:r>
            <a:r>
              <a:rPr lang="en-US" sz="2800" dirty="0" smtClean="0"/>
              <a:t> (U. Napoli), Frank Zimmermann (CERN) </a:t>
            </a:r>
            <a:endParaRPr lang="en-GB" sz="2800" dirty="0"/>
          </a:p>
        </p:txBody>
      </p:sp>
      <p:pic>
        <p:nvPicPr>
          <p:cNvPr id="5" name="Picture 7" descr="http://www.ptw.de/uploads/pics/CERNlogotyp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960A1"/>
              </a:clrFrom>
              <a:clrTo>
                <a:srgbClr val="2960A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633" y="1484784"/>
            <a:ext cx="1224136" cy="122413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6" name="Picture 2" descr="http://verano.fis.cinvestav.mx/images/cinvestav.png"/>
          <p:cNvPicPr>
            <a:picLocks noChangeAspect="1" noChangeArrowheads="1"/>
          </p:cNvPicPr>
          <p:nvPr/>
        </p:nvPicPr>
        <p:blipFill>
          <a:blip r:embed="rId3" cstate="print">
            <a:lum bright="70000" contrast="40000"/>
          </a:blip>
          <a:srcRect/>
          <a:stretch>
            <a:fillRect/>
          </a:stretch>
        </p:blipFill>
        <p:spPr bwMode="auto">
          <a:xfrm>
            <a:off x="7687434" y="1450787"/>
            <a:ext cx="1224134" cy="1224136"/>
          </a:xfrm>
          <a:prstGeom prst="rect">
            <a:avLst/>
          </a:prstGeom>
          <a:solidFill>
            <a:schemeClr val="accent1"/>
          </a:solidFill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1712067" cy="827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21" y="5984149"/>
            <a:ext cx="1981543" cy="836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53" y="6014871"/>
            <a:ext cx="1755767" cy="833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597" y="5892369"/>
            <a:ext cx="966177" cy="945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74" y="5851159"/>
            <a:ext cx="854749" cy="976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523" y="5851159"/>
            <a:ext cx="743934" cy="9815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697" y="5892368"/>
            <a:ext cx="810229" cy="81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7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erano.fis.cinvestav.mx/images/cinvestav.png"/>
          <p:cNvPicPr>
            <a:picLocks noChangeAspect="1" noChangeArrowheads="1"/>
          </p:cNvPicPr>
          <p:nvPr/>
        </p:nvPicPr>
        <p:blipFill>
          <a:blip r:embed="rId2" cstate="print">
            <a:lum bright="70000" contrast="40000"/>
          </a:blip>
          <a:srcRect/>
          <a:stretch>
            <a:fillRect/>
          </a:stretch>
        </p:blipFill>
        <p:spPr bwMode="auto">
          <a:xfrm>
            <a:off x="6583661" y="4869160"/>
            <a:ext cx="1080118" cy="1080120"/>
          </a:xfrm>
          <a:prstGeom prst="rect">
            <a:avLst/>
          </a:prstGeom>
          <a:noFill/>
          <a:effectLst/>
        </p:spPr>
      </p:pic>
      <p:pic>
        <p:nvPicPr>
          <p:cNvPr id="6" name="Picture 1" descr="C:\Users\Israel\AppData\Local\Microsoft\Windows\Temporary Internet Files\Content.Outlook\QXP5E19T\ECLOUDred_PyecloudBlue-peefpt001233-4E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53" y="1178846"/>
            <a:ext cx="7524328" cy="5643246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35846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/>
              <a:t>i</a:t>
            </a:r>
            <a:r>
              <a:rPr lang="en-GB" sz="3600" dirty="0" smtClean="0"/>
              <a:t>nconsistency of photo-electrons in dipole field between</a:t>
            </a:r>
            <a:r>
              <a:rPr lang="en-GB" sz="3600" dirty="0"/>
              <a:t> </a:t>
            </a:r>
            <a:r>
              <a:rPr lang="en-GB" sz="3600" dirty="0" smtClean="0"/>
              <a:t>ECLOUD and </a:t>
            </a:r>
            <a:r>
              <a:rPr lang="en-GB" sz="3600" dirty="0" err="1" smtClean="0"/>
              <a:t>PyECLOUD</a:t>
            </a:r>
            <a:endParaRPr lang="en-US" sz="3600" dirty="0"/>
          </a:p>
        </p:txBody>
      </p:sp>
      <p:sp>
        <p:nvSpPr>
          <p:cNvPr id="8" name="11 CuadroTexto"/>
          <p:cNvSpPr txBox="1"/>
          <p:nvPr/>
        </p:nvSpPr>
        <p:spPr>
          <a:xfrm>
            <a:off x="2550461" y="246304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 smtClean="0">
                <a:solidFill>
                  <a:schemeClr val="accent1">
                    <a:lumMod val="50000"/>
                  </a:schemeClr>
                </a:solidFill>
              </a:rPr>
              <a:t>PyECLOUD</a:t>
            </a:r>
            <a:endParaRPr lang="es-MX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14 Conector recto de flecha"/>
          <p:cNvCxnSpPr>
            <a:stCxn id="8" idx="3"/>
          </p:cNvCxnSpPr>
          <p:nvPr/>
        </p:nvCxnSpPr>
        <p:spPr>
          <a:xfrm>
            <a:off x="3630581" y="2632317"/>
            <a:ext cx="648072" cy="478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5 CuadroTexto"/>
          <p:cNvSpPr txBox="1"/>
          <p:nvPr/>
        </p:nvSpPr>
        <p:spPr>
          <a:xfrm>
            <a:off x="2478453" y="383119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rgbClr val="C00000"/>
                </a:solidFill>
              </a:rPr>
              <a:t>ECLOUD</a:t>
            </a:r>
            <a:endParaRPr lang="es-MX" sz="1600" dirty="0">
              <a:solidFill>
                <a:srgbClr val="C00000"/>
              </a:solidFill>
            </a:endParaRPr>
          </a:p>
        </p:txBody>
      </p:sp>
      <p:cxnSp>
        <p:nvCxnSpPr>
          <p:cNvPr id="11" name="17 Conector recto de flecha"/>
          <p:cNvCxnSpPr>
            <a:stCxn id="10" idx="2"/>
          </p:cNvCxnSpPr>
          <p:nvPr/>
        </p:nvCxnSpPr>
        <p:spPr>
          <a:xfrm>
            <a:off x="2910501" y="4169746"/>
            <a:ext cx="324036" cy="5255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9 CuadroTexto"/>
          <p:cNvSpPr txBox="1"/>
          <p:nvPr/>
        </p:nvSpPr>
        <p:spPr>
          <a:xfrm>
            <a:off x="3266383" y="641779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Time (s)</a:t>
            </a:r>
            <a:endParaRPr lang="es-MX" dirty="0"/>
          </a:p>
        </p:txBody>
      </p:sp>
      <p:sp>
        <p:nvSpPr>
          <p:cNvPr id="14" name="20 CuadroTexto"/>
          <p:cNvSpPr txBox="1"/>
          <p:nvPr/>
        </p:nvSpPr>
        <p:spPr>
          <a:xfrm rot="16200000">
            <a:off x="-939443" y="3733875"/>
            <a:ext cx="350865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MX" dirty="0" err="1" smtClean="0"/>
              <a:t>Electron</a:t>
            </a:r>
            <a:r>
              <a:rPr lang="es-MX" dirty="0" smtClean="0"/>
              <a:t> linear </a:t>
            </a:r>
            <a:r>
              <a:rPr lang="es-MX" dirty="0" err="1" smtClean="0"/>
              <a:t>density</a:t>
            </a:r>
            <a:r>
              <a:rPr lang="es-MX" dirty="0" smtClean="0"/>
              <a:t> (e-/m)</a:t>
            </a:r>
            <a:endParaRPr lang="es-MX" dirty="0"/>
          </a:p>
        </p:txBody>
      </p:sp>
      <p:sp>
        <p:nvSpPr>
          <p:cNvPr id="15" name="TextBox 14"/>
          <p:cNvSpPr txBox="1"/>
          <p:nvPr/>
        </p:nvSpPr>
        <p:spPr>
          <a:xfrm>
            <a:off x="7510156" y="1493465"/>
            <a:ext cx="1610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C. Bhat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H. Maury Cuna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0810105">
            <a:off x="684854" y="1462052"/>
            <a:ext cx="4110507" cy="954107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ECLOUD sees only ~40% of the photoelectrons </a:t>
            </a:r>
            <a:endParaRPr lang="en-GB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52514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994874"/>
              </p:ext>
            </p:extLst>
          </p:nvPr>
        </p:nvGraphicFramePr>
        <p:xfrm>
          <a:off x="-36512" y="116632"/>
          <a:ext cx="4497384" cy="3442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Graph" r:id="rId3" imgW="3900960" imgH="2986560" progId="Origin50.Graph">
                  <p:embed/>
                </p:oleObj>
              </mc:Choice>
              <mc:Fallback>
                <p:oleObj name="Graph" r:id="rId3" imgW="3900960" imgH="29865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2" y="116632"/>
                        <a:ext cx="4497384" cy="3442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4355976" y="-243408"/>
            <a:ext cx="4896544" cy="3898589"/>
            <a:chOff x="1043609" y="10940"/>
            <a:chExt cx="8856984" cy="6780621"/>
          </a:xfrm>
        </p:grpSpPr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4145603"/>
                </p:ext>
              </p:extLst>
            </p:nvPr>
          </p:nvGraphicFramePr>
          <p:xfrm>
            <a:off x="1043609" y="10940"/>
            <a:ext cx="8856984" cy="67806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1" name="Graph" r:id="rId5" imgW="3900960" imgH="2986560" progId="Origin50.Graph">
                    <p:embed/>
                  </p:oleObj>
                </mc:Choice>
                <mc:Fallback>
                  <p:oleObj name="Graph" r:id="rId5" imgW="3900960" imgH="298656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43609" y="10940"/>
                          <a:ext cx="8856984" cy="67806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4" name="Straight Connector 23"/>
            <p:cNvCxnSpPr/>
            <p:nvPr/>
          </p:nvCxnSpPr>
          <p:spPr>
            <a:xfrm>
              <a:off x="2195736" y="3212976"/>
              <a:ext cx="5184576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796136" y="764704"/>
              <a:ext cx="0" cy="489654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8100392" y="4437112"/>
              <a:ext cx="504056" cy="288032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52320" y="1954397"/>
              <a:ext cx="1915063" cy="53530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400" dirty="0" err="1" smtClean="0">
                  <a:latin typeface="Calibri"/>
                </a:rPr>
                <a:t>δ</a:t>
              </a:r>
              <a:r>
                <a:rPr lang="en-GB" sz="1400" baseline="-25000" dirty="0" err="1" smtClean="0">
                  <a:latin typeface="Calibri"/>
                </a:rPr>
                <a:t>max</a:t>
              </a:r>
              <a:r>
                <a:rPr lang="en-GB" sz="1400" dirty="0" smtClean="0"/>
                <a:t> = 1.58</a:t>
              </a:r>
              <a:endParaRPr lang="en-GB" sz="14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7504" y="3068960"/>
            <a:ext cx="4680520" cy="3933056"/>
            <a:chOff x="1015599" y="-27384"/>
            <a:chExt cx="8965331" cy="6863568"/>
          </a:xfrm>
        </p:grpSpPr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0357886"/>
                </p:ext>
              </p:extLst>
            </p:nvPr>
          </p:nvGraphicFramePr>
          <p:xfrm>
            <a:off x="1015599" y="-27384"/>
            <a:ext cx="8965331" cy="68635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2" name="Graph" r:id="rId7" imgW="3900960" imgH="2986560" progId="Origin50.Graph">
                    <p:embed/>
                  </p:oleObj>
                </mc:Choice>
                <mc:Fallback>
                  <p:oleObj name="Graph" r:id="rId7" imgW="3900960" imgH="298656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15599" y="-27384"/>
                          <a:ext cx="8965331" cy="68635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2" name="Straight Connector 31"/>
            <p:cNvCxnSpPr/>
            <p:nvPr/>
          </p:nvCxnSpPr>
          <p:spPr>
            <a:xfrm>
              <a:off x="2195736" y="3212976"/>
              <a:ext cx="5184576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364088" y="764704"/>
              <a:ext cx="0" cy="489654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8100392" y="4725144"/>
              <a:ext cx="504056" cy="288032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52317" y="1954396"/>
              <a:ext cx="1976900" cy="53710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400" dirty="0" err="1" smtClean="0">
                  <a:latin typeface="Calibri"/>
                </a:rPr>
                <a:t>δ</a:t>
              </a:r>
              <a:r>
                <a:rPr lang="en-GB" sz="1400" baseline="-25000" dirty="0" err="1" smtClean="0">
                  <a:latin typeface="Calibri"/>
                </a:rPr>
                <a:t>max</a:t>
              </a:r>
              <a:r>
                <a:rPr lang="en-GB" sz="1400" dirty="0" smtClean="0"/>
                <a:t> = 1.54</a:t>
              </a:r>
              <a:endParaRPr lang="en-GB" sz="14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27984" y="3212976"/>
            <a:ext cx="4752528" cy="3822351"/>
            <a:chOff x="1029319" y="-27384"/>
            <a:chExt cx="8943281" cy="6846687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3256385"/>
                </p:ext>
              </p:extLst>
            </p:nvPr>
          </p:nvGraphicFramePr>
          <p:xfrm>
            <a:off x="1029319" y="-27384"/>
            <a:ext cx="8943281" cy="6846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3" name="Graph" r:id="rId9" imgW="3900960" imgH="2986560" progId="Origin50.Graph">
                    <p:embed/>
                  </p:oleObj>
                </mc:Choice>
                <mc:Fallback>
                  <p:oleObj name="Graph" r:id="rId9" imgW="3900960" imgH="298656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029319" y="-27384"/>
                          <a:ext cx="8943281" cy="6846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Straight Connector 15"/>
            <p:cNvCxnSpPr/>
            <p:nvPr/>
          </p:nvCxnSpPr>
          <p:spPr>
            <a:xfrm>
              <a:off x="2195736" y="3212976"/>
              <a:ext cx="5184576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32040" y="764704"/>
              <a:ext cx="0" cy="489654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8100392" y="4725144"/>
              <a:ext cx="504056" cy="288032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52321" y="1954398"/>
              <a:ext cx="2101063" cy="55129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400" dirty="0" err="1" smtClean="0">
                  <a:latin typeface="Calibri"/>
                </a:rPr>
                <a:t>δ</a:t>
              </a:r>
              <a:r>
                <a:rPr lang="en-GB" sz="1400" baseline="-25000" dirty="0" err="1" smtClean="0">
                  <a:latin typeface="Calibri"/>
                </a:rPr>
                <a:t>max</a:t>
              </a:r>
              <a:r>
                <a:rPr lang="en-GB" sz="1400" dirty="0" smtClean="0"/>
                <a:t> = 1.51</a:t>
              </a:r>
              <a:endParaRPr lang="en-GB" sz="14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533238" y="6488668"/>
            <a:ext cx="161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H. Maury Cuna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62" y="-50689"/>
            <a:ext cx="4829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b="1" dirty="0" smtClean="0"/>
              <a:t>rc heat load in 2012 scrubbing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561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a</a:t>
            </a:r>
            <a:r>
              <a:rPr lang="en-GB" dirty="0" smtClean="0"/>
              <a:t>rc SEY evolution during 25-ns scrubbing:</a:t>
            </a:r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698027"/>
              </p:ext>
            </p:extLst>
          </p:nvPr>
        </p:nvGraphicFramePr>
        <p:xfrm>
          <a:off x="683568" y="908720"/>
          <a:ext cx="7647624" cy="5854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Graph" r:id="rId3" imgW="3900960" imgH="2986560" progId="Origin50.Graph">
                  <p:embed/>
                </p:oleObj>
              </mc:Choice>
              <mc:Fallback>
                <p:oleObj name="Graph" r:id="rId3" imgW="3900960" imgH="29865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908720"/>
                        <a:ext cx="7647624" cy="5854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Brace 6"/>
          <p:cNvSpPr/>
          <p:nvPr/>
        </p:nvSpPr>
        <p:spPr>
          <a:xfrm>
            <a:off x="7308304" y="3717032"/>
            <a:ext cx="216024" cy="1440160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668344" y="42210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~4-5%</a:t>
            </a:r>
            <a:endParaRPr lang="en-GB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036" y="-21614"/>
            <a:ext cx="161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H. Maury Cuna</a:t>
            </a:r>
          </a:p>
        </p:txBody>
      </p:sp>
    </p:spTree>
    <p:extLst>
      <p:ext uri="{BB962C8B-B14F-4D97-AF65-F5344CB8AC3E}">
        <p14:creationId xmlns:p14="http://schemas.microsoft.com/office/powerpoint/2010/main" val="415378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11040" y="40690"/>
            <a:ext cx="13392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Benchmarking 1/3</a:t>
            </a:r>
            <a:endParaRPr lang="en-GB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7844" y="303039"/>
            <a:ext cx="702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SEY in straight sections - pressure benchmarking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766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Quality factor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153631"/>
              </p:ext>
            </p:extLst>
          </p:nvPr>
        </p:nvGraphicFramePr>
        <p:xfrm>
          <a:off x="323528" y="980728"/>
          <a:ext cx="2232248" cy="734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3" imgW="1536700" imgH="508000" progId="Equation.3">
                  <p:embed/>
                </p:oleObj>
              </mc:Choice>
              <mc:Fallback>
                <p:oleObj name="Equation" r:id="rId3" imgW="1536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980728"/>
                        <a:ext cx="2232248" cy="734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71800" y="764704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minimum Q factor helps pinning down [</a:t>
            </a:r>
            <a:r>
              <a:rPr lang="en-US" sz="2000" dirty="0" err="1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sz="2000" baseline="-25000" dirty="0" err="1" smtClean="0">
                <a:sym typeface="Wingdings" pitchFamily="2" charset="2"/>
              </a:rPr>
              <a:t>max</a:t>
            </a:r>
            <a:r>
              <a:rPr lang="en-US" sz="2000" dirty="0" smtClean="0">
                <a:sym typeface="Wingdings" pitchFamily="2" charset="2"/>
              </a:rPr>
              <a:t>, R]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does not rely on 3D surface  fits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l</a:t>
            </a:r>
            <a:r>
              <a:rPr lang="en-US" sz="2000" dirty="0" smtClean="0"/>
              <a:t>ess sensitive to grid parameters/statistical noise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i="1" dirty="0" smtClean="0"/>
              <a:t>N </a:t>
            </a:r>
            <a:r>
              <a:rPr lang="en-US" sz="2000" dirty="0" smtClean="0"/>
              <a:t>has to be big enough (&gt;3 would be ideal)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9904" y="2173281"/>
            <a:ext cx="330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Experimental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max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  <a:sym typeface="Wingdings" pitchFamily="2" charset="2"/>
              </a:rPr>
              <a:t>e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max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relation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889982"/>
              </p:ext>
            </p:extLst>
          </p:nvPr>
        </p:nvGraphicFramePr>
        <p:xfrm>
          <a:off x="395537" y="2708920"/>
          <a:ext cx="2880320" cy="634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5" imgW="2616200" imgH="571500" progId="">
                  <p:embed/>
                </p:oleObj>
              </mc:Choice>
              <mc:Fallback>
                <p:oleObj name="Equation" r:id="rId5" imgW="2616200" imgH="57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7" y="2708920"/>
                        <a:ext cx="2880320" cy="634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803402"/>
              </p:ext>
            </p:extLst>
          </p:nvPr>
        </p:nvGraphicFramePr>
        <p:xfrm>
          <a:off x="3563888" y="2636912"/>
          <a:ext cx="2514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7" imgW="2514600" imgH="685800" progId="Equation.3">
                  <p:embed/>
                </p:oleObj>
              </mc:Choice>
              <mc:Fallback>
                <p:oleObj name="Equation" r:id="rId7" imgW="25146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63888" y="2636912"/>
                        <a:ext cx="25146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360974"/>
              </p:ext>
            </p:extLst>
          </p:nvPr>
        </p:nvGraphicFramePr>
        <p:xfrm>
          <a:off x="1004086" y="3603097"/>
          <a:ext cx="3207874" cy="791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9" imgW="2984400" imgH="736560" progId="Equation.3">
                  <p:embed/>
                </p:oleObj>
              </mc:Choice>
              <mc:Fallback>
                <p:oleObj name="Equation" r:id="rId9" imgW="2984400" imgH="736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04086" y="3603097"/>
                        <a:ext cx="3207874" cy="791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3419872" y="2708920"/>
            <a:ext cx="0" cy="7200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179512" y="4387775"/>
            <a:ext cx="3475940" cy="2433158"/>
            <a:chOff x="179512" y="4387775"/>
            <a:chExt cx="3475940" cy="243315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387775"/>
              <a:ext cx="3475940" cy="2433158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/>
            <p:nvPr/>
          </p:nvCxnSpPr>
          <p:spPr>
            <a:xfrm flipH="1">
              <a:off x="1097614" y="5183858"/>
              <a:ext cx="18002" cy="1269478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683568" y="5161187"/>
              <a:ext cx="432048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/>
          <p:cNvSpPr/>
          <p:nvPr/>
        </p:nvSpPr>
        <p:spPr>
          <a:xfrm>
            <a:off x="1763688" y="3763633"/>
            <a:ext cx="792088" cy="450050"/>
          </a:xfrm>
          <a:prstGeom prst="ellipse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3496946" y="4123672"/>
            <a:ext cx="298691" cy="241431"/>
          </a:xfrm>
          <a:prstGeom prst="ellipse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/>
          <p:cNvCxnSpPr>
            <a:stCxn id="27" idx="3"/>
          </p:cNvCxnSpPr>
          <p:nvPr/>
        </p:nvCxnSpPr>
        <p:spPr>
          <a:xfrm flipH="1">
            <a:off x="755576" y="4147775"/>
            <a:ext cx="1124111" cy="989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3"/>
          </p:cNvCxnSpPr>
          <p:nvPr/>
        </p:nvCxnSpPr>
        <p:spPr>
          <a:xfrm flipH="1">
            <a:off x="1187624" y="4329746"/>
            <a:ext cx="2353064" cy="2051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43450"/>
            <a:ext cx="4838334" cy="3386834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899592" y="3573016"/>
            <a:ext cx="345638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0" y="24389"/>
            <a:ext cx="157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O. Dominguez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4049" y="3890517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we can pin down </a:t>
            </a:r>
            <a:r>
              <a:rPr lang="en-US" sz="1600" dirty="0" err="1">
                <a:latin typeface="Symbol" pitchFamily="18" charset="2"/>
              </a:rPr>
              <a:t>d</a:t>
            </a:r>
            <a:r>
              <a:rPr lang="en-US" sz="1600" baseline="-25000" dirty="0" err="1"/>
              <a:t>max</a:t>
            </a:r>
            <a:r>
              <a:rPr lang="en-US" sz="1600" dirty="0"/>
              <a:t> </a:t>
            </a:r>
            <a:r>
              <a:rPr lang="en-US" sz="1600" dirty="0" smtClean="0"/>
              <a:t>&amp; </a:t>
            </a:r>
            <a:r>
              <a:rPr lang="en-US" sz="1600" i="1" dirty="0"/>
              <a:t>R</a:t>
            </a:r>
            <a:r>
              <a:rPr lang="en-US" sz="1600" dirty="0"/>
              <a:t> for </a:t>
            </a:r>
            <a:r>
              <a:rPr lang="en-US" sz="1600" dirty="0" smtClean="0"/>
              <a:t>fixed </a:t>
            </a:r>
            <a:r>
              <a:rPr lang="en-US" sz="1600" dirty="0" err="1" smtClean="0">
                <a:latin typeface="Symbol" pitchFamily="18" charset="2"/>
              </a:rPr>
              <a:t>e</a:t>
            </a:r>
            <a:r>
              <a:rPr lang="en-US" sz="1600" baseline="-25000" dirty="0" err="1" smtClean="0"/>
              <a:t>max</a:t>
            </a:r>
            <a:r>
              <a:rPr lang="en-US" sz="1600" dirty="0" smtClean="0"/>
              <a:t> , and extrapolate to other </a:t>
            </a:r>
            <a:r>
              <a:rPr lang="en-US" sz="1600" dirty="0" err="1">
                <a:latin typeface="Symbol" pitchFamily="18" charset="2"/>
              </a:rPr>
              <a:t>e</a:t>
            </a:r>
            <a:r>
              <a:rPr lang="en-US" sz="1600" baseline="-25000" dirty="0" err="1"/>
              <a:t>max</a:t>
            </a:r>
            <a:r>
              <a:rPr lang="en-US" sz="1600" dirty="0"/>
              <a:t> </a:t>
            </a:r>
            <a:r>
              <a:rPr lang="en-US" sz="1600" dirty="0" smtClean="0"/>
              <a:t>values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6631127" y="264637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dirty="0"/>
              <a:t>a=</a:t>
            </a:r>
            <a:r>
              <a:rPr lang="es-ES" sz="1400" dirty="0" err="1"/>
              <a:t>exp</a:t>
            </a:r>
            <a:r>
              <a:rPr lang="es-ES" sz="1400" dirty="0"/>
              <a:t>(1/2*(1-cos(theta)))</a:t>
            </a:r>
            <a:endParaRPr lang="en-GB" sz="1400" dirty="0"/>
          </a:p>
          <a:p>
            <a:r>
              <a:rPr lang="es-ES" sz="1400" dirty="0"/>
              <a:t>b=(1+0.7*(1-cos(theta)))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925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8233" y="133023"/>
            <a:ext cx="64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PyECLOUD</a:t>
            </a:r>
            <a:r>
              <a:rPr lang="en-US" sz="2400" dirty="0" smtClean="0"/>
              <a:t> vs. ECLOUD for benchmarking studies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179512" y="908720"/>
            <a:ext cx="952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ECLOUD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96751"/>
            <a:ext cx="3096344" cy="2163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96750"/>
            <a:ext cx="3090902" cy="2163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93361"/>
            <a:ext cx="3090902" cy="21636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59633" y="229198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Npepb</a:t>
            </a:r>
            <a:r>
              <a:rPr lang="en-US" sz="1200" dirty="0" smtClean="0"/>
              <a:t>=2000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588224" y="228542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Npepb</a:t>
            </a:r>
            <a:r>
              <a:rPr lang="en-US" sz="1200" dirty="0" smtClean="0"/>
              <a:t>=3000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2287905"/>
            <a:ext cx="1064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Npepb</a:t>
            </a:r>
            <a:r>
              <a:rPr lang="en-US" sz="1200" dirty="0" smtClean="0"/>
              <a:t>=1000</a:t>
            </a:r>
            <a:endParaRPr lang="en-GB" sz="1200" dirty="0"/>
          </a:p>
        </p:txBody>
      </p:sp>
      <p:sp>
        <p:nvSpPr>
          <p:cNvPr id="14" name="Rectangle 13"/>
          <p:cNvSpPr/>
          <p:nvPr/>
        </p:nvSpPr>
        <p:spPr>
          <a:xfrm>
            <a:off x="179512" y="3377866"/>
            <a:ext cx="1248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PyECLOUD</a:t>
            </a:r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" y="3933056"/>
            <a:ext cx="3120348" cy="21842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93" y="3941721"/>
            <a:ext cx="3103606" cy="21725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22" y="3955726"/>
            <a:ext cx="3097448" cy="21682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0807" y="6024299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PyECLOUD</a:t>
            </a:r>
            <a:r>
              <a:rPr lang="en-US" sz="2400" dirty="0" smtClean="0"/>
              <a:t> seems to be more robust w.r.t. number of </a:t>
            </a:r>
            <a:r>
              <a:rPr lang="en-US" sz="2400" dirty="0" err="1" smtClean="0"/>
              <a:t>macroparticles</a:t>
            </a:r>
            <a:r>
              <a:rPr lang="en-US" sz="2400" dirty="0" smtClean="0"/>
              <a:t> and other parameters explored such as grid size</a:t>
            </a:r>
            <a:endParaRPr lang="en-GB" sz="2400" dirty="0"/>
          </a:p>
        </p:txBody>
      </p:sp>
      <p:sp>
        <p:nvSpPr>
          <p:cNvPr id="19" name="Rectangle 18"/>
          <p:cNvSpPr/>
          <p:nvPr/>
        </p:nvSpPr>
        <p:spPr>
          <a:xfrm>
            <a:off x="1979712" y="528867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(tests of sensitivity to number of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macroparticles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03493" y="4985402"/>
            <a:ext cx="1308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N_mp_max</a:t>
            </a:r>
            <a:r>
              <a:rPr lang="en-US" sz="800" dirty="0" smtClean="0"/>
              <a:t>=100000;   </a:t>
            </a:r>
            <a:endParaRPr lang="en-GB" sz="800" dirty="0"/>
          </a:p>
          <a:p>
            <a:r>
              <a:rPr lang="en-US" sz="800" dirty="0"/>
              <a:t>#</a:t>
            </a:r>
            <a:r>
              <a:rPr lang="en-US" sz="800" dirty="0" err="1"/>
              <a:t>Regen</a:t>
            </a:r>
            <a:r>
              <a:rPr lang="en-US" sz="800" dirty="0"/>
              <a:t> parameters</a:t>
            </a:r>
            <a:endParaRPr lang="en-GB" sz="800" dirty="0"/>
          </a:p>
          <a:p>
            <a:r>
              <a:rPr lang="en-US" sz="800" dirty="0" err="1" smtClean="0"/>
              <a:t>N_mp_regen</a:t>
            </a:r>
            <a:r>
              <a:rPr lang="en-US" sz="800" dirty="0" smtClean="0"/>
              <a:t>=50000;</a:t>
            </a:r>
            <a:endParaRPr lang="en-GB" sz="800" dirty="0"/>
          </a:p>
          <a:p>
            <a:r>
              <a:rPr lang="en-US" sz="800" dirty="0" err="1" smtClean="0"/>
              <a:t>N_mp_regen_low</a:t>
            </a:r>
            <a:r>
              <a:rPr lang="en-US" sz="800" dirty="0" smtClean="0"/>
              <a:t>=5000;</a:t>
            </a:r>
            <a:endParaRPr lang="en-GB" sz="800" dirty="0"/>
          </a:p>
          <a:p>
            <a:r>
              <a:rPr lang="en-US" sz="800" dirty="0" err="1" smtClean="0"/>
              <a:t>N_mp_after_regen</a:t>
            </a:r>
            <a:r>
              <a:rPr lang="en-US" sz="800" dirty="0" smtClean="0"/>
              <a:t>=10000;</a:t>
            </a:r>
            <a:endParaRPr lang="en-GB" sz="800" dirty="0"/>
          </a:p>
          <a:p>
            <a:r>
              <a:rPr lang="en-GB" sz="800" b="1" dirty="0" smtClean="0">
                <a:solidFill>
                  <a:srgbClr val="C00000"/>
                </a:solidFill>
              </a:rPr>
              <a:t>nel_mp_ref_0=10., </a:t>
            </a:r>
            <a:r>
              <a:rPr lang="en-GB" sz="800" b="1" dirty="0">
                <a:solidFill>
                  <a:srgbClr val="C00000"/>
                </a:solidFill>
              </a:rPr>
              <a:t>5</a:t>
            </a:r>
            <a:r>
              <a:rPr lang="en-GB" sz="800" b="1" dirty="0" smtClean="0">
                <a:solidFill>
                  <a:srgbClr val="C00000"/>
                </a:solidFill>
              </a:rPr>
              <a:t>0.</a:t>
            </a:r>
            <a:r>
              <a:rPr lang="en-GB" sz="800" dirty="0" smtClean="0"/>
              <a:t>   </a:t>
            </a:r>
            <a:endParaRPr lang="en-GB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3491880" y="4974267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N_mp_max</a:t>
            </a:r>
            <a:r>
              <a:rPr lang="en-US" sz="800" dirty="0" smtClean="0"/>
              <a:t>=100000</a:t>
            </a:r>
            <a:endParaRPr lang="en-GB" sz="800" dirty="0"/>
          </a:p>
          <a:p>
            <a:r>
              <a:rPr lang="en-US" sz="800" dirty="0"/>
              <a:t>#</a:t>
            </a:r>
            <a:r>
              <a:rPr lang="en-US" sz="800" dirty="0" err="1"/>
              <a:t>Regen</a:t>
            </a:r>
            <a:r>
              <a:rPr lang="en-US" sz="800" dirty="0"/>
              <a:t> parameters</a:t>
            </a:r>
            <a:endParaRPr lang="en-GB" sz="800" dirty="0"/>
          </a:p>
          <a:p>
            <a:r>
              <a:rPr lang="en-US" sz="800" dirty="0" err="1" smtClean="0"/>
              <a:t>N_mp_regen</a:t>
            </a:r>
            <a:r>
              <a:rPr lang="en-US" sz="800" dirty="0" smtClean="0"/>
              <a:t>=50000;</a:t>
            </a:r>
            <a:endParaRPr lang="en-GB" sz="800" dirty="0"/>
          </a:p>
          <a:p>
            <a:r>
              <a:rPr lang="en-US" sz="800" b="1" dirty="0" err="1" smtClean="0">
                <a:solidFill>
                  <a:schemeClr val="accent6">
                    <a:lumMod val="75000"/>
                  </a:schemeClr>
                </a:solidFill>
              </a:rPr>
              <a:t>N_mp_regen_low</a:t>
            </a: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</a:rPr>
              <a:t>=2500, 10000;</a:t>
            </a:r>
            <a:endParaRPr lang="en-GB" sz="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800" b="1" dirty="0" err="1" smtClean="0">
                <a:solidFill>
                  <a:schemeClr val="accent6">
                    <a:lumMod val="75000"/>
                  </a:schemeClr>
                </a:solidFill>
              </a:rPr>
              <a:t>N_mp_after_regen</a:t>
            </a: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</a:rPr>
              <a:t>=5000, 20000;</a:t>
            </a:r>
            <a:endParaRPr lang="en-GB" sz="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800" dirty="0"/>
              <a:t>nel_mp_ref_0=10.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7544" y="5000109"/>
            <a:ext cx="142201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 smtClean="0">
                <a:solidFill>
                  <a:srgbClr val="00B050"/>
                </a:solidFill>
              </a:rPr>
              <a:t>N_mp_max</a:t>
            </a:r>
            <a:r>
              <a:rPr lang="en-US" sz="800" b="1" dirty="0" smtClean="0">
                <a:solidFill>
                  <a:srgbClr val="00B050"/>
                </a:solidFill>
              </a:rPr>
              <a:t>=100000, 130000</a:t>
            </a:r>
            <a:r>
              <a:rPr lang="en-US" sz="800" dirty="0" smtClean="0"/>
              <a:t> </a:t>
            </a:r>
            <a:endParaRPr lang="en-GB" sz="800" dirty="0"/>
          </a:p>
          <a:p>
            <a:r>
              <a:rPr lang="en-US" sz="800" dirty="0"/>
              <a:t>#</a:t>
            </a:r>
            <a:r>
              <a:rPr lang="en-US" sz="800" dirty="0" err="1"/>
              <a:t>Regen</a:t>
            </a:r>
            <a:r>
              <a:rPr lang="en-US" sz="800" dirty="0"/>
              <a:t> parameters</a:t>
            </a:r>
            <a:endParaRPr lang="en-GB" sz="800" dirty="0"/>
          </a:p>
          <a:p>
            <a:r>
              <a:rPr lang="en-US" sz="800" b="1" dirty="0" err="1" smtClean="0">
                <a:solidFill>
                  <a:srgbClr val="00B050"/>
                </a:solidFill>
              </a:rPr>
              <a:t>N_mp_regen</a:t>
            </a:r>
            <a:r>
              <a:rPr lang="en-US" sz="800" b="1" dirty="0" smtClean="0">
                <a:solidFill>
                  <a:srgbClr val="00B050"/>
                </a:solidFill>
              </a:rPr>
              <a:t>=40000, 70000</a:t>
            </a:r>
            <a:r>
              <a:rPr lang="en-US" sz="800" dirty="0" smtClean="0"/>
              <a:t>;</a:t>
            </a:r>
            <a:endParaRPr lang="en-GB" sz="800" dirty="0"/>
          </a:p>
          <a:p>
            <a:r>
              <a:rPr lang="en-US" sz="800" dirty="0" err="1"/>
              <a:t>N_mp_regen_low</a:t>
            </a:r>
            <a:r>
              <a:rPr lang="en-US" sz="800" dirty="0"/>
              <a:t>=5000;</a:t>
            </a:r>
            <a:endParaRPr lang="en-GB" sz="800" dirty="0"/>
          </a:p>
          <a:p>
            <a:r>
              <a:rPr lang="en-US" sz="800" dirty="0" err="1"/>
              <a:t>N_mp_after_regen</a:t>
            </a:r>
            <a:r>
              <a:rPr lang="en-US" sz="800" dirty="0"/>
              <a:t>=10000;</a:t>
            </a:r>
            <a:endParaRPr lang="en-GB" sz="800" dirty="0"/>
          </a:p>
          <a:p>
            <a:r>
              <a:rPr lang="en-GB" sz="800" dirty="0" smtClean="0"/>
              <a:t>nel_mp_ref_0=10</a:t>
            </a:r>
            <a:r>
              <a:rPr lang="en-GB" sz="1100" dirty="0" smtClean="0"/>
              <a:t>.</a:t>
            </a:r>
            <a:endParaRPr lang="en-GB" sz="1100" dirty="0"/>
          </a:p>
        </p:txBody>
      </p:sp>
      <p:sp>
        <p:nvSpPr>
          <p:cNvPr id="2" name="Rectangle 1"/>
          <p:cNvSpPr/>
          <p:nvPr/>
        </p:nvSpPr>
        <p:spPr>
          <a:xfrm>
            <a:off x="7711040" y="40690"/>
            <a:ext cx="13392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Benchmarking 2/3</a:t>
            </a:r>
            <a:endParaRPr lang="en-GB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8036" y="-21614"/>
            <a:ext cx="157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O. Dominguez 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1040" y="40690"/>
            <a:ext cx="13392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Benchmarking 3/3</a:t>
            </a:r>
            <a:endParaRPr lang="en-GB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3707904" cy="25955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7743" y="28481"/>
            <a:ext cx="5410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Scrubbing run 2012 – Straight Section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95473" y="945594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dirty="0" smtClean="0"/>
              <a:t>eduction of pressure rise and of </a:t>
            </a:r>
            <a:r>
              <a:rPr lang="en-US" sz="2800" dirty="0" err="1" smtClean="0">
                <a:latin typeface="Symbol" pitchFamily="18" charset="2"/>
              </a:rPr>
              <a:t>d</a:t>
            </a:r>
            <a:r>
              <a:rPr lang="en-US" sz="2800" baseline="-25000" dirty="0" err="1" smtClean="0"/>
              <a:t>max</a:t>
            </a:r>
            <a:r>
              <a:rPr lang="en-US" sz="2800" dirty="0" smtClean="0"/>
              <a:t> during the scrubbing run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504" y="3746306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clear reduction of </a:t>
            </a:r>
            <a:r>
              <a:rPr lang="en-US" sz="2400" dirty="0" err="1" smtClean="0">
                <a:latin typeface="Symbol" pitchFamily="18" charset="2"/>
              </a:rPr>
              <a:t>d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 according to observations and other criteria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f</a:t>
            </a:r>
            <a:r>
              <a:rPr lang="en-US" sz="2400" dirty="0" smtClean="0"/>
              <a:t>or </a:t>
            </a:r>
            <a:r>
              <a:rPr lang="en-US" sz="2400" i="1" dirty="0" smtClean="0"/>
              <a:t>R</a:t>
            </a:r>
            <a:r>
              <a:rPr lang="en-US" sz="2400" dirty="0" smtClean="0"/>
              <a:t>=0.2 “threshold” at 450 GeV is </a:t>
            </a:r>
            <a:r>
              <a:rPr lang="en-US" sz="2400" dirty="0" err="1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baseline="-25000" dirty="0" err="1" smtClean="0">
                <a:sym typeface="Wingdings" pitchFamily="2" charset="2"/>
              </a:rPr>
              <a:t>max</a:t>
            </a:r>
            <a:r>
              <a:rPr lang="en-US" sz="2400" baseline="-25000" dirty="0" smtClean="0">
                <a:sym typeface="Wingdings" pitchFamily="2" charset="2"/>
              </a:rPr>
              <a:t> </a:t>
            </a:r>
            <a:r>
              <a:rPr lang="en-US" sz="2400" dirty="0" smtClean="0"/>
              <a:t>≈ 1.16.</a:t>
            </a:r>
            <a:endParaRPr lang="en-GB" sz="2400" dirty="0" smtClean="0"/>
          </a:p>
          <a:p>
            <a:endParaRPr lang="en-GB" sz="2400" dirty="0"/>
          </a:p>
        </p:txBody>
      </p:sp>
      <p:sp>
        <p:nvSpPr>
          <p:cNvPr id="20" name="Right Arrow 19"/>
          <p:cNvSpPr/>
          <p:nvPr/>
        </p:nvSpPr>
        <p:spPr>
          <a:xfrm flipH="1">
            <a:off x="4870467" y="6294206"/>
            <a:ext cx="1021608" cy="548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220072" y="6402814"/>
            <a:ext cx="518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sz="1600" baseline="-25000" dirty="0" err="1" smtClean="0">
                <a:solidFill>
                  <a:schemeClr val="bg1"/>
                </a:solidFill>
                <a:sym typeface="Wingdings" pitchFamily="2" charset="2"/>
              </a:rPr>
              <a:t>max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3555"/>
            <a:ext cx="157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O. Dominguez </a:t>
            </a:r>
            <a:endParaRPr lang="en-GB" b="1" dirty="0">
              <a:solidFill>
                <a:srgbClr val="0070C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787882" y="2959167"/>
            <a:ext cx="5138395" cy="3596877"/>
            <a:chOff x="3787882" y="2996952"/>
            <a:chExt cx="5138395" cy="359687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882" y="2996952"/>
              <a:ext cx="5138395" cy="3596877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4527269" y="4978952"/>
              <a:ext cx="4127937" cy="1042335"/>
              <a:chOff x="1282088" y="4669038"/>
              <a:chExt cx="7434572" cy="1781795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282088" y="4669038"/>
                <a:ext cx="743457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4604879" y="4669038"/>
                <a:ext cx="0" cy="1781795"/>
              </a:xfrm>
              <a:prstGeom prst="straightConnector1">
                <a:avLst/>
              </a:prstGeom>
              <a:ln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3635418" y="4669038"/>
                <a:ext cx="0" cy="1781795"/>
              </a:xfrm>
              <a:prstGeom prst="straightConnector1">
                <a:avLst/>
              </a:prstGeom>
              <a:ln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2427384" y="4669038"/>
                <a:ext cx="0" cy="1781795"/>
              </a:xfrm>
              <a:prstGeom prst="straightConnector1">
                <a:avLst/>
              </a:prstGeom>
              <a:ln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8301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74089" y="51150"/>
            <a:ext cx="2422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e</a:t>
            </a:r>
            <a:r>
              <a:rPr lang="en-US" sz="2400" b="1" dirty="0" smtClean="0"/>
              <a:t>-cloud maps</a:t>
            </a:r>
            <a:endParaRPr lang="en-GB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23528" y="497599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aps treat</a:t>
            </a:r>
            <a:r>
              <a:rPr lang="en-US" baseline="30000" dirty="0" smtClean="0"/>
              <a:t>-</a:t>
            </a:r>
            <a:r>
              <a:rPr lang="en-US" dirty="0" smtClean="0"/>
              <a:t> cloud evolution in an abstract way: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his reduces computing time by about 7 orders of magnitude.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455383"/>
              </p:ext>
            </p:extLst>
          </p:nvPr>
        </p:nvGraphicFramePr>
        <p:xfrm>
          <a:off x="5344610" y="359441"/>
          <a:ext cx="2695315" cy="44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3" imgW="1460160" imgH="241200" progId="Equation.3">
                  <p:embed/>
                </p:oleObj>
              </mc:Choice>
              <mc:Fallback>
                <p:oleObj name="Equation" r:id="rId3" imgW="14601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44610" y="359441"/>
                        <a:ext cx="2695315" cy="44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83833"/>
            <a:ext cx="2862169" cy="1932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57" y="1286934"/>
            <a:ext cx="2761263" cy="1932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79"/>
            <a:ext cx="3279778" cy="20162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2444" y="3364177"/>
            <a:ext cx="2889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uggested filling schemes for scrubbing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16" y="1142575"/>
            <a:ext cx="3173718" cy="2221602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5610024" y="2060848"/>
            <a:ext cx="186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2639545" y="2005640"/>
            <a:ext cx="186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83001"/>
            <a:ext cx="3854752" cy="2698327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endCxn id="17" idx="1"/>
          </p:cNvCxnSpPr>
          <p:nvPr/>
        </p:nvCxnSpPr>
        <p:spPr>
          <a:xfrm>
            <a:off x="6948264" y="4806446"/>
            <a:ext cx="633750" cy="96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82014" y="3749259"/>
            <a:ext cx="13852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Idea: In theory, for the initial scrubbing we obtain an  equivalent dose but with lower central e- density</a:t>
            </a:r>
            <a:endParaRPr lang="en-GB" sz="1600" dirty="0"/>
          </a:p>
        </p:txBody>
      </p:sp>
      <p:sp>
        <p:nvSpPr>
          <p:cNvPr id="19" name="Rectangle 18"/>
          <p:cNvSpPr/>
          <p:nvPr/>
        </p:nvSpPr>
        <p:spPr>
          <a:xfrm>
            <a:off x="107504" y="6505599"/>
            <a:ext cx="6048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one can easily skip an injection from one ring of the PS Booster (12 LHC bunches) 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42555" y="5452812"/>
            <a:ext cx="124989" cy="10527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51520" y="4958286"/>
            <a:ext cx="182070" cy="15473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33590" y="5918579"/>
            <a:ext cx="114347" cy="587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-36512" y="-9891"/>
            <a:ext cx="157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O. Dominguez 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Landau cavity &amp; e-cloud @ PE ejection</a:t>
            </a:r>
            <a:br>
              <a:rPr lang="en-US" sz="32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Data versus Simulations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 descr="C:\Chandra-Main\Backup-080723\LHC-Docs\ECLOUD12\ECLOUD12-PaperandTalk\ECLOUD12-Paper\Fig10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017" y="1210734"/>
            <a:ext cx="3949783" cy="508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266" y="1260109"/>
            <a:ext cx="3392311" cy="492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4086577" y="4027885"/>
            <a:ext cx="650440" cy="395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269851">
            <a:off x="6265334" y="2449689"/>
            <a:ext cx="128381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Experiment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703063">
            <a:off x="6505552" y="4865511"/>
            <a:ext cx="13030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Simulations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3044" y="3838221"/>
            <a:ext cx="176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</a:rPr>
              <a:t>After steady-state is reached</a:t>
            </a:r>
            <a:endParaRPr lang="en-US" sz="1600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5644" y="4417763"/>
            <a:ext cx="1162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CC"/>
                </a:solidFill>
              </a:rPr>
              <a:t>Using measured bunch profiles</a:t>
            </a:r>
            <a:endParaRPr lang="en-US" sz="16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3555"/>
            <a:ext cx="865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C. Bhat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Simulated cumulative electrons </a:t>
            </a:r>
            <a:br>
              <a:rPr lang="en-US" sz="3200" dirty="0" smtClean="0"/>
            </a:br>
            <a:r>
              <a:rPr lang="en-US" sz="3200" dirty="0" smtClean="0"/>
              <a:t>during the entire e-cloud activity in PS </a:t>
            </a:r>
            <a:br>
              <a:rPr lang="en-US" sz="3200" dirty="0" smtClean="0"/>
            </a:b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79512" y="1204432"/>
            <a:ext cx="6019799" cy="4411838"/>
            <a:chOff x="2457450" y="1991929"/>
            <a:chExt cx="4126089" cy="3639109"/>
          </a:xfrm>
        </p:grpSpPr>
        <p:pic>
          <p:nvPicPr>
            <p:cNvPr id="8" name="Picture 7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57450" y="1991929"/>
              <a:ext cx="4126089" cy="36391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1" name="Oval 10"/>
            <p:cNvSpPr/>
            <p:nvPr/>
          </p:nvSpPr>
          <p:spPr>
            <a:xfrm>
              <a:off x="6357756" y="2323394"/>
              <a:ext cx="197556" cy="2540000"/>
            </a:xfrm>
            <a:prstGeom prst="ellipse">
              <a:avLst/>
            </a:prstGeom>
            <a:solidFill>
              <a:srgbClr val="FFFF00">
                <a:alpha val="34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71600" y="5739964"/>
            <a:ext cx="476765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Data@ Ejection show that </a:t>
            </a:r>
          </a:p>
          <a:p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BSM50/BLM50</a:t>
            </a:r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  <a:sym typeface="Symbol"/>
              </a:rPr>
              <a:t></a:t>
            </a:r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2.7 and SH/BLM50</a:t>
            </a:r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  <a:sym typeface="Symbol"/>
              </a:rPr>
              <a:t></a:t>
            </a:r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2.3 </a:t>
            </a:r>
            <a:endParaRPr 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3274" y="1644380"/>
            <a:ext cx="1822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</a:t>
            </a:r>
            <a:r>
              <a:rPr lang="en-US" sz="2400" baseline="-25000" dirty="0">
                <a:sym typeface="Symbol"/>
              </a:rPr>
              <a:t>m</a:t>
            </a:r>
            <a:r>
              <a:rPr lang="en-US" sz="2400" baseline="-25000" dirty="0" smtClean="0">
                <a:sym typeface="Symbol"/>
              </a:rPr>
              <a:t>ax</a:t>
            </a:r>
            <a:r>
              <a:rPr lang="en-US" sz="2400" dirty="0" smtClean="0">
                <a:sym typeface="Symbol"/>
              </a:rPr>
              <a:t> = 287 </a:t>
            </a:r>
            <a:r>
              <a:rPr lang="en-US" sz="2400" dirty="0" err="1" smtClean="0">
                <a:sym typeface="Symbol"/>
              </a:rPr>
              <a:t>eV</a:t>
            </a:r>
            <a:endParaRPr lang="en-US" sz="2400" dirty="0" smtClean="0"/>
          </a:p>
          <a:p>
            <a:pPr>
              <a:buFont typeface="Symbol"/>
              <a:buChar char="d"/>
            </a:pPr>
            <a:r>
              <a:rPr lang="en-US" sz="2400" baseline="-25000" dirty="0">
                <a:sym typeface="Symbol"/>
              </a:rPr>
              <a:t>m</a:t>
            </a:r>
            <a:r>
              <a:rPr lang="en-US" sz="2400" baseline="-25000" dirty="0" smtClean="0">
                <a:sym typeface="Symbol"/>
              </a:rPr>
              <a:t>ax</a:t>
            </a:r>
            <a:r>
              <a:rPr lang="en-US" sz="2400" dirty="0" smtClean="0">
                <a:sym typeface="Symbol"/>
              </a:rPr>
              <a:t> = 1.57</a:t>
            </a:r>
          </a:p>
          <a:p>
            <a:r>
              <a:rPr lang="en-US" sz="2400" i="1" dirty="0" smtClean="0">
                <a:sym typeface="Symbol"/>
              </a:rPr>
              <a:t>R</a:t>
            </a:r>
            <a:r>
              <a:rPr lang="en-US" sz="2400" baseline="-25000" dirty="0" smtClean="0">
                <a:sym typeface="Symbol"/>
              </a:rPr>
              <a:t>0</a:t>
            </a:r>
            <a:r>
              <a:rPr lang="en-US" sz="2400" dirty="0" smtClean="0">
                <a:sym typeface="Symbol"/>
              </a:rPr>
              <a:t>    = 0.55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3113" y="1660709"/>
            <a:ext cx="338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</a:p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383113" y="3523972"/>
            <a:ext cx="2835581" cy="3170099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>
            <a:spAutoFit/>
          </a:bodyPr>
          <a:lstStyle/>
          <a:p>
            <a:pPr marL="0" lvl="1"/>
            <a:r>
              <a:rPr lang="en-US" sz="2000" dirty="0"/>
              <a:t>Comparison between </a:t>
            </a:r>
            <a:r>
              <a:rPr lang="en-US" sz="2000" dirty="0" smtClean="0"/>
              <a:t>experiment </a:t>
            </a:r>
            <a:r>
              <a:rPr lang="en-US" sz="2000" dirty="0"/>
              <a:t>data and </a:t>
            </a:r>
            <a:r>
              <a:rPr lang="en-US" sz="2000" dirty="0" smtClean="0"/>
              <a:t> </a:t>
            </a:r>
            <a:r>
              <a:rPr lang="en-US" sz="2000" dirty="0"/>
              <a:t>simulations </a:t>
            </a:r>
            <a:r>
              <a:rPr lang="en-US" sz="2000" b="1" dirty="0" smtClean="0"/>
              <a:t>sets tight </a:t>
            </a:r>
            <a:r>
              <a:rPr lang="en-US" sz="2000" b="1" dirty="0"/>
              <a:t>range </a:t>
            </a:r>
            <a:r>
              <a:rPr lang="en-GB" sz="2000" b="1" dirty="0"/>
              <a:t>on the SEY </a:t>
            </a:r>
            <a:r>
              <a:rPr lang="en-GB" sz="2000" dirty="0" smtClean="0"/>
              <a:t>parameters: </a:t>
            </a:r>
            <a:r>
              <a:rPr lang="en-GB" sz="2000" dirty="0" smtClean="0">
                <a:sym typeface="Symbol"/>
              </a:rPr>
              <a:t></a:t>
            </a:r>
            <a:r>
              <a:rPr lang="en-GB" sz="2000" baseline="-25000" dirty="0">
                <a:sym typeface="Symbol"/>
              </a:rPr>
              <a:t>Max</a:t>
            </a:r>
            <a:r>
              <a:rPr lang="en-GB" sz="2000" dirty="0"/>
              <a:t>= 287 </a:t>
            </a:r>
            <a:r>
              <a:rPr lang="en-GB" sz="2000" dirty="0" err="1"/>
              <a:t>eV</a:t>
            </a:r>
            <a:r>
              <a:rPr lang="en-GB" sz="2000" dirty="0"/>
              <a:t> (</a:t>
            </a:r>
            <a:r>
              <a:rPr lang="en-GB" sz="2000" dirty="0">
                <a:sym typeface="Symbol"/>
              </a:rPr>
              <a:t></a:t>
            </a:r>
            <a:r>
              <a:rPr lang="en-GB" sz="2000" dirty="0"/>
              <a:t>3%), </a:t>
            </a:r>
            <a:r>
              <a:rPr lang="en-GB" sz="2000" dirty="0">
                <a:sym typeface="Symbol"/>
              </a:rPr>
              <a:t></a:t>
            </a:r>
            <a:r>
              <a:rPr lang="en-GB" sz="2000" baseline="-25000" dirty="0">
                <a:sym typeface="Symbol"/>
              </a:rPr>
              <a:t>Max</a:t>
            </a:r>
            <a:r>
              <a:rPr lang="en-GB" sz="2000" dirty="0"/>
              <a:t> =1.57 (</a:t>
            </a:r>
            <a:r>
              <a:rPr lang="en-GB" sz="2000" dirty="0">
                <a:sym typeface="Symbol"/>
              </a:rPr>
              <a:t></a:t>
            </a:r>
            <a:r>
              <a:rPr lang="en-GB" sz="2000" dirty="0"/>
              <a:t>1%) and </a:t>
            </a:r>
            <a:r>
              <a:rPr lang="en-GB" sz="2000" i="1" dirty="0"/>
              <a:t>R</a:t>
            </a:r>
            <a:r>
              <a:rPr lang="en-GB" sz="2000" baseline="-25000" dirty="0"/>
              <a:t>0</a:t>
            </a:r>
            <a:r>
              <a:rPr lang="en-GB" sz="2000" dirty="0"/>
              <a:t>=0.55 (</a:t>
            </a:r>
            <a:r>
              <a:rPr lang="en-GB" sz="2000" dirty="0">
                <a:sym typeface="Symbol"/>
              </a:rPr>
              <a:t></a:t>
            </a:r>
            <a:r>
              <a:rPr lang="en-GB" sz="2000" dirty="0"/>
              <a:t>3%)</a:t>
            </a:r>
            <a:r>
              <a:rPr lang="en-US" sz="2000" dirty="0"/>
              <a:t> in </a:t>
            </a:r>
            <a:r>
              <a:rPr lang="en-US" sz="2000" dirty="0" smtClean="0"/>
              <a:t>region </a:t>
            </a:r>
            <a:r>
              <a:rPr lang="en-US" sz="2000" dirty="0"/>
              <a:t>of PS e-cloud monitor. 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BSM50 </a:t>
            </a:r>
            <a:r>
              <a:rPr lang="en-US" sz="2000" dirty="0">
                <a:sym typeface="Wingdings" pitchFamily="2" charset="2"/>
              </a:rPr>
              <a:t>mode gives </a:t>
            </a:r>
            <a:r>
              <a:rPr lang="en-US" sz="2000" dirty="0" smtClean="0">
                <a:sym typeface="Wingdings" pitchFamily="2" charset="2"/>
              </a:rPr>
              <a:t>2x </a:t>
            </a:r>
            <a:r>
              <a:rPr lang="en-US" sz="2000" dirty="0">
                <a:sym typeface="Wingdings" pitchFamily="2" charset="2"/>
              </a:rPr>
              <a:t>smaller </a:t>
            </a:r>
            <a:r>
              <a:rPr lang="en-US" sz="2000" dirty="0" smtClean="0">
                <a:sym typeface="Wingdings" pitchFamily="2" charset="2"/>
              </a:rPr>
              <a:t>e-cloud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3555"/>
            <a:ext cx="865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C. Bhat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8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9" y="209273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a</a:t>
            </a:r>
            <a:r>
              <a:rPr lang="en-GB" dirty="0" smtClean="0"/>
              <a:t>verage </a:t>
            </a:r>
            <a:r>
              <a:rPr lang="en-GB" dirty="0" err="1"/>
              <a:t>h</a:t>
            </a:r>
            <a:r>
              <a:rPr lang="en-GB" dirty="0" err="1" smtClean="0"/>
              <a:t>eatload</a:t>
            </a:r>
            <a:r>
              <a:rPr lang="en-GB" dirty="0" smtClean="0"/>
              <a:t> for HL-LHC w Landau RF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755" y="1233312"/>
            <a:ext cx="4171244" cy="514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06310" y="2235200"/>
            <a:ext cx="119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PyECLOUD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7556" y="4888089"/>
            <a:ext cx="1195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ECLOUD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&amp;</a:t>
            </a:r>
          </a:p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PyECLOUD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ctr"/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555"/>
            <a:ext cx="865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C. Bhat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97428" y="1233312"/>
            <a:ext cx="228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Landau cavity will not suppress e-cloud </a:t>
            </a:r>
            <a:r>
              <a:rPr lang="en-GB" sz="2400" dirty="0"/>
              <a:t>b</a:t>
            </a:r>
            <a:r>
              <a:rPr lang="en-GB" sz="2400" dirty="0" smtClean="0"/>
              <a:t>uild up in the LHC , but will not make it worse either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6597428" y="4365104"/>
            <a:ext cx="2016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ECLOUD and </a:t>
            </a:r>
            <a:r>
              <a:rPr lang="en-US" sz="2400" dirty="0" err="1"/>
              <a:t>PyECLOUD</a:t>
            </a:r>
            <a:r>
              <a:rPr lang="en-US" sz="2400" dirty="0"/>
              <a:t> results agree quite well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8708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-cloud activities in 2012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633" y="1052736"/>
            <a:ext cx="91440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“regular” </a:t>
            </a:r>
            <a:r>
              <a:rPr lang="en-US" b="1" dirty="0" smtClean="0">
                <a:solidFill>
                  <a:srgbClr val="0000CC"/>
                </a:solidFill>
              </a:rPr>
              <a:t>team meetings</a:t>
            </a:r>
            <a:r>
              <a:rPr lang="en-US" dirty="0" smtClean="0"/>
              <a:t>; </a:t>
            </a:r>
            <a:r>
              <a:rPr lang="en-US" b="1" dirty="0" smtClean="0">
                <a:solidFill>
                  <a:srgbClr val="0000CC"/>
                </a:solidFill>
              </a:rPr>
              <a:t>ECLOUD’12</a:t>
            </a:r>
            <a:r>
              <a:rPr lang="en-US" dirty="0" smtClean="0"/>
              <a:t> workshop at </a:t>
            </a:r>
            <a:r>
              <a:rPr lang="en-US" dirty="0"/>
              <a:t>La </a:t>
            </a:r>
            <a:r>
              <a:rPr lang="en-US" dirty="0" err="1" smtClean="0"/>
              <a:t>Biodola</a:t>
            </a:r>
            <a:r>
              <a:rPr lang="en-US" dirty="0"/>
              <a:t>;</a:t>
            </a:r>
            <a:r>
              <a:rPr lang="en-US" dirty="0" smtClean="0"/>
              <a:t> strong </a:t>
            </a:r>
            <a:r>
              <a:rPr lang="en-US" dirty="0"/>
              <a:t>presence at </a:t>
            </a:r>
            <a:r>
              <a:rPr lang="en-US" dirty="0" smtClean="0"/>
              <a:t>ICAP’12, IPAC’12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preparation for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>
                <a:solidFill>
                  <a:prstClr val="black"/>
                </a:solidFill>
              </a:rPr>
              <a:t>participation in, </a:t>
            </a:r>
            <a:r>
              <a:rPr lang="en-US" dirty="0" smtClean="0">
                <a:solidFill>
                  <a:prstClr val="black"/>
                </a:solidFill>
              </a:rPr>
              <a:t>and analysis of </a:t>
            </a:r>
            <a:r>
              <a:rPr lang="en-US" b="1" dirty="0" smtClean="0">
                <a:solidFill>
                  <a:srgbClr val="0000CC"/>
                </a:solidFill>
              </a:rPr>
              <a:t>2012 </a:t>
            </a:r>
            <a:r>
              <a:rPr lang="en-US" b="1" dirty="0">
                <a:solidFill>
                  <a:srgbClr val="0000CC"/>
                </a:solidFill>
              </a:rPr>
              <a:t>scrubbing run</a:t>
            </a:r>
            <a:r>
              <a:rPr lang="en-US" sz="2000" b="1" dirty="0">
                <a:solidFill>
                  <a:srgbClr val="0000CC"/>
                </a:solidFill>
              </a:rPr>
              <a:t> 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r>
              <a:rPr lang="en-US" dirty="0" smtClean="0"/>
              <a:t>analysis &amp; </a:t>
            </a:r>
            <a:r>
              <a:rPr lang="en-US" b="1" dirty="0" smtClean="0">
                <a:solidFill>
                  <a:srgbClr val="0000CC"/>
                </a:solidFill>
              </a:rPr>
              <a:t>benchmarking of 2011 &amp; 2012 surface conditioning </a:t>
            </a:r>
            <a:r>
              <a:rPr lang="en-US" dirty="0" smtClean="0"/>
              <a:t>(heat load, vacuum, phase shift)</a:t>
            </a:r>
            <a:endParaRPr lang="en-US" sz="2000" dirty="0"/>
          </a:p>
          <a:p>
            <a:r>
              <a:rPr lang="en-US" b="1" dirty="0" smtClean="0">
                <a:solidFill>
                  <a:srgbClr val="0000CC"/>
                </a:solidFill>
              </a:rPr>
              <a:t>PS studies</a:t>
            </a:r>
            <a:r>
              <a:rPr lang="en-US" dirty="0" smtClean="0"/>
              <a:t>: effect of </a:t>
            </a:r>
            <a:r>
              <a:rPr lang="en-US" b="1" dirty="0" smtClean="0">
                <a:solidFill>
                  <a:srgbClr val="0000CC"/>
                </a:solidFill>
              </a:rPr>
              <a:t>bunch shape &amp; bunch length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r>
              <a:rPr lang="en-US" dirty="0"/>
              <a:t>n</a:t>
            </a:r>
            <a:r>
              <a:rPr lang="en-US" dirty="0" smtClean="0"/>
              <a:t>umerous </a:t>
            </a:r>
            <a:r>
              <a:rPr lang="en-US" b="1" dirty="0" smtClean="0">
                <a:solidFill>
                  <a:srgbClr val="0000CC"/>
                </a:solidFill>
              </a:rPr>
              <a:t>ECLOUD-</a:t>
            </a:r>
            <a:r>
              <a:rPr lang="en-US" b="1" dirty="0" err="1" smtClean="0">
                <a:solidFill>
                  <a:srgbClr val="0000CC"/>
                </a:solidFill>
              </a:rPr>
              <a:t>PyECLOUD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comparisons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</a:p>
          <a:p>
            <a:r>
              <a:rPr lang="en-US" dirty="0"/>
              <a:t>s</a:t>
            </a:r>
            <a:r>
              <a:rPr lang="en-US" dirty="0" smtClean="0"/>
              <a:t>imulations for various </a:t>
            </a:r>
            <a:r>
              <a:rPr lang="en-US" b="1" dirty="0" smtClean="0">
                <a:solidFill>
                  <a:srgbClr val="0000CC"/>
                </a:solidFill>
              </a:rPr>
              <a:t>LHC upgrade scenarios</a:t>
            </a:r>
            <a:endParaRPr lang="en-US" sz="2000" b="1" dirty="0">
              <a:solidFill>
                <a:srgbClr val="0000CC"/>
              </a:solidFill>
            </a:endParaRPr>
          </a:p>
          <a:p>
            <a:r>
              <a:rPr lang="en-US" dirty="0" smtClean="0"/>
              <a:t>journal </a:t>
            </a:r>
            <a:r>
              <a:rPr lang="en-US" b="1" dirty="0" smtClean="0">
                <a:solidFill>
                  <a:srgbClr val="0000CC"/>
                </a:solidFill>
              </a:rPr>
              <a:t>publications</a:t>
            </a:r>
          </a:p>
        </p:txBody>
      </p:sp>
    </p:spTree>
    <p:extLst>
      <p:ext uri="{BB962C8B-B14F-4D97-AF65-F5344CB8AC3E}">
        <p14:creationId xmlns:p14="http://schemas.microsoft.com/office/powerpoint/2010/main" val="41213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37" y="481236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LHC heat load versus bunch length</a:t>
            </a:r>
            <a:br>
              <a:rPr lang="en-US" dirty="0" smtClean="0"/>
            </a:b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64" y="1052736"/>
            <a:ext cx="5865218" cy="383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>
            <a:spLocks/>
          </p:cNvSpPr>
          <p:nvPr/>
        </p:nvSpPr>
        <p:spPr>
          <a:xfrm>
            <a:off x="371473" y="4888467"/>
            <a:ext cx="84162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n</a:t>
            </a:r>
            <a:r>
              <a:rPr lang="en-US" sz="2400" b="1" dirty="0" smtClean="0">
                <a:solidFill>
                  <a:srgbClr val="0000CC"/>
                </a:solidFill>
              </a:rPr>
              <a:t>o dependence on bunch length for </a:t>
            </a:r>
            <a:r>
              <a:rPr lang="en-US" sz="2400" b="1" i="1" dirty="0" smtClean="0">
                <a:solidFill>
                  <a:srgbClr val="0000CC"/>
                </a:solidFill>
              </a:rPr>
              <a:t>L(</a:t>
            </a:r>
            <a:r>
              <a:rPr lang="en-US" sz="2400" b="1" dirty="0" smtClean="0">
                <a:solidFill>
                  <a:srgbClr val="0000CC"/>
                </a:solidFill>
              </a:rPr>
              <a:t>4</a:t>
            </a:r>
            <a:r>
              <a:rPr lang="en-US" sz="2400" b="1" dirty="0" smtClean="0">
                <a:solidFill>
                  <a:srgbClr val="0000CC"/>
                </a:solidFill>
                <a:sym typeface="Symbol"/>
              </a:rPr>
              <a:t>) &lt;1.3ns &amp; </a:t>
            </a:r>
            <a:r>
              <a:rPr lang="en-US" sz="2400" b="1" i="1" dirty="0">
                <a:solidFill>
                  <a:srgbClr val="0000CC"/>
                </a:solidFill>
              </a:rPr>
              <a:t>L</a:t>
            </a:r>
            <a:r>
              <a:rPr lang="en-US" sz="2400" b="1" dirty="0">
                <a:solidFill>
                  <a:srgbClr val="0000CC"/>
                </a:solidFill>
              </a:rPr>
              <a:t>(4</a:t>
            </a:r>
            <a:r>
              <a:rPr lang="en-US" sz="2400" b="1" dirty="0">
                <a:solidFill>
                  <a:srgbClr val="0000CC"/>
                </a:solidFill>
                <a:sym typeface="Symbol"/>
              </a:rPr>
              <a:t>) </a:t>
            </a:r>
            <a:r>
              <a:rPr lang="en-US" sz="2400" b="1" dirty="0" smtClean="0">
                <a:solidFill>
                  <a:srgbClr val="0000CC"/>
                </a:solidFill>
                <a:sym typeface="Symbol"/>
              </a:rPr>
              <a:t>&gt;2.75ns</a:t>
            </a:r>
            <a:endParaRPr lang="en-US" sz="2400" b="1" dirty="0" smtClean="0">
              <a:solidFill>
                <a:srgbClr val="0000CC"/>
              </a:solidFill>
            </a:endParaRPr>
          </a:p>
        </p:txBody>
      </p:sp>
      <p:sp>
        <p:nvSpPr>
          <p:cNvPr id="45" name="TextBox 44"/>
          <p:cNvSpPr txBox="1">
            <a:spLocks/>
          </p:cNvSpPr>
          <p:nvPr/>
        </p:nvSpPr>
        <p:spPr>
          <a:xfrm>
            <a:off x="467544" y="5517232"/>
            <a:ext cx="8136904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r>
              <a:rPr lang="en-US" sz="2400" b="1" dirty="0" smtClean="0"/>
              <a:t>unch shortening (or bunch lengthening) needed during high bunch intensity operation for the HL-LHC  using a Landau cavity has no impact on e-cloud growth.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3555"/>
            <a:ext cx="865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C. Bhat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298" y="-152400"/>
            <a:ext cx="952482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ECLOUD’12,  La </a:t>
            </a:r>
            <a:r>
              <a:rPr lang="en-US" dirty="0" err="1" smtClean="0"/>
              <a:t>Biodola</a:t>
            </a:r>
            <a:r>
              <a:rPr lang="en-US" dirty="0" smtClean="0"/>
              <a:t>, Elba, 5-9 June 2012</a:t>
            </a:r>
            <a:br>
              <a:rPr lang="en-US" dirty="0" smtClean="0"/>
            </a:br>
            <a:r>
              <a:rPr lang="en-US" sz="2200" b="1" dirty="0" smtClean="0">
                <a:solidFill>
                  <a:srgbClr val="000099"/>
                </a:solidFill>
              </a:rPr>
              <a:t>jointly organized by INFN-Pisa, INFN-</a:t>
            </a:r>
            <a:r>
              <a:rPr lang="en-US" sz="2200" b="1" dirty="0" err="1" smtClean="0">
                <a:solidFill>
                  <a:srgbClr val="000099"/>
                </a:solidFill>
              </a:rPr>
              <a:t>Frascati</a:t>
            </a:r>
            <a:r>
              <a:rPr lang="en-US" sz="2200" b="1" dirty="0" smtClean="0">
                <a:solidFill>
                  <a:srgbClr val="000099"/>
                </a:solidFill>
              </a:rPr>
              <a:t>, EuCARD-</a:t>
            </a:r>
            <a:r>
              <a:rPr lang="en-US" sz="2200" b="1" dirty="0" err="1" smtClean="0">
                <a:solidFill>
                  <a:srgbClr val="000099"/>
                </a:solidFill>
              </a:rPr>
              <a:t>AccNet</a:t>
            </a:r>
            <a:r>
              <a:rPr lang="en-US" sz="2200" b="1" dirty="0" smtClean="0">
                <a:solidFill>
                  <a:srgbClr val="000099"/>
                </a:solidFill>
              </a:rPr>
              <a:t> and CERN Low-</a:t>
            </a:r>
            <a:r>
              <a:rPr lang="en-US" sz="2200" b="1" dirty="0" smtClean="0">
                <a:solidFill>
                  <a:srgbClr val="000099"/>
                </a:solidFill>
                <a:latin typeface="Symbol" pitchFamily="18" charset="2"/>
              </a:rPr>
              <a:t>e</a:t>
            </a:r>
            <a:r>
              <a:rPr lang="en-US" sz="2200" b="1" dirty="0" smtClean="0">
                <a:solidFill>
                  <a:srgbClr val="000099"/>
                </a:solidFill>
              </a:rPr>
              <a:t> Ring</a:t>
            </a:r>
            <a:endParaRPr lang="en-GB" sz="2200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4525963"/>
          </a:xfrm>
        </p:spPr>
        <p:txBody>
          <a:bodyPr/>
          <a:lstStyle/>
          <a:p>
            <a:r>
              <a:rPr lang="en-US" sz="2400" dirty="0"/>
              <a:t>r</a:t>
            </a:r>
            <a:r>
              <a:rPr lang="en-US" sz="2400" dirty="0" smtClean="0"/>
              <a:t>eviewed recent e-cloud </a:t>
            </a:r>
            <a:r>
              <a:rPr lang="en-US" sz="2400" b="1" dirty="0" smtClean="0">
                <a:solidFill>
                  <a:srgbClr val="FF0000"/>
                </a:solidFill>
              </a:rPr>
              <a:t>observations at LHC, DAFNE, PETRA-III, </a:t>
            </a:r>
            <a:r>
              <a:rPr lang="en-US" sz="2400" b="1" dirty="0" err="1" smtClean="0">
                <a:solidFill>
                  <a:srgbClr val="FF0000"/>
                </a:solidFill>
              </a:rPr>
              <a:t>Cesr</a:t>
            </a:r>
            <a:r>
              <a:rPr lang="en-US" sz="2400" b="1" dirty="0" smtClean="0">
                <a:solidFill>
                  <a:srgbClr val="FF0000"/>
                </a:solidFill>
              </a:rPr>
              <a:t>-TA, J-PARC,</a:t>
            </a:r>
            <a:r>
              <a:rPr lang="en-US" sz="2400" dirty="0" smtClean="0"/>
              <a:t>.. &amp; e-cloud predictions for </a:t>
            </a:r>
            <a:r>
              <a:rPr lang="en-US" sz="2400" dirty="0" err="1" smtClean="0"/>
              <a:t>SuperKEKB</a:t>
            </a:r>
            <a:r>
              <a:rPr lang="en-US" sz="2400" dirty="0" smtClean="0"/>
              <a:t>, </a:t>
            </a:r>
            <a:r>
              <a:rPr lang="en-US" sz="2400" dirty="0" err="1" smtClean="0"/>
              <a:t>SuperB</a:t>
            </a:r>
            <a:r>
              <a:rPr lang="en-US" sz="2400" dirty="0" smtClean="0"/>
              <a:t>, Project-X, ISIS upgrade, RHIC upgrade, HL-LHC, HE-LHC, ILC,…</a:t>
            </a:r>
          </a:p>
          <a:p>
            <a:r>
              <a:rPr lang="en-US" sz="2400" dirty="0" smtClean="0"/>
              <a:t>established &amp; strengthened </a:t>
            </a:r>
            <a:r>
              <a:rPr lang="en-US" sz="2400" b="1" dirty="0" smtClean="0">
                <a:solidFill>
                  <a:srgbClr val="FF0000"/>
                </a:solidFill>
              </a:rPr>
              <a:t>links with space community </a:t>
            </a:r>
            <a:r>
              <a:rPr lang="en-US" sz="2400" dirty="0" smtClean="0"/>
              <a:t>(ESA, Val Space consortium, ONERA, ICMM, Princeton SPL, EPFL LEMA, …)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iscussed </a:t>
            </a:r>
            <a:r>
              <a:rPr lang="en-US" sz="2400" b="1" dirty="0" smtClean="0">
                <a:solidFill>
                  <a:srgbClr val="FF0000"/>
                </a:solidFill>
              </a:rPr>
              <a:t>new powerful simulation tools </a:t>
            </a:r>
            <a:r>
              <a:rPr lang="en-US" sz="2400" dirty="0" smtClean="0"/>
              <a:t>(SYNRAD3D/Cornell, OSMOSEE/ONERA, </a:t>
            </a:r>
            <a:r>
              <a:rPr lang="en-US" sz="2400" dirty="0" err="1" smtClean="0"/>
              <a:t>PyECLOUD</a:t>
            </a:r>
            <a:r>
              <a:rPr lang="en-US" sz="2400" dirty="0" smtClean="0"/>
              <a:t>/CERN, WARP-POSINST/LBNL, BI-RME-ECLOUD/EPFL, FEST3D/Aurora, …)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42954"/>
            <a:ext cx="6669087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7600" y="4397829"/>
            <a:ext cx="1296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62</a:t>
            </a:r>
          </a:p>
          <a:p>
            <a:r>
              <a:rPr lang="en-US" dirty="0" smtClean="0"/>
              <a:t>participants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60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ECLOUD’12 photos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38349"/>
            <a:ext cx="2971800" cy="2228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3071949"/>
            <a:ext cx="3084285" cy="2313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82" y="960663"/>
            <a:ext cx="2989217" cy="224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3156313"/>
            <a:ext cx="2971800" cy="2228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960663"/>
            <a:ext cx="3200400" cy="2400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181" y="2971800"/>
            <a:ext cx="3217817" cy="24133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21772" y="5473005"/>
            <a:ext cx="91416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EuCARD </a:t>
            </a:r>
            <a:r>
              <a:rPr lang="en-US" sz="2400" b="1" i="1" dirty="0" smtClean="0">
                <a:solidFill>
                  <a:srgbClr val="3333FF"/>
                </a:solidFill>
              </a:rPr>
              <a:t>workshop proceedings </a:t>
            </a:r>
            <a:r>
              <a:rPr lang="en-US" sz="2400" dirty="0" smtClean="0"/>
              <a:t>ready for publication (eds. R. </a:t>
            </a:r>
            <a:r>
              <a:rPr lang="en-US" sz="2400" dirty="0" err="1" smtClean="0"/>
              <a:t>Cimino</a:t>
            </a:r>
            <a:r>
              <a:rPr lang="en-US" sz="2400" dirty="0" smtClean="0"/>
              <a:t>, </a:t>
            </a:r>
          </a:p>
          <a:p>
            <a:r>
              <a:rPr lang="en-US" sz="2400" u="sng" dirty="0" smtClean="0"/>
              <a:t>G. </a:t>
            </a:r>
            <a:r>
              <a:rPr lang="en-US" sz="2400" u="sng" dirty="0" err="1" smtClean="0"/>
              <a:t>Rumolo</a:t>
            </a:r>
            <a:r>
              <a:rPr lang="en-US" sz="2400" dirty="0" smtClean="0"/>
              <a:t>, F. Zimmermann),</a:t>
            </a:r>
            <a:r>
              <a:rPr lang="en-US" sz="2400" dirty="0"/>
              <a:t> </a:t>
            </a:r>
            <a:r>
              <a:rPr lang="en-US" sz="2400" dirty="0" smtClean="0"/>
              <a:t>papers posted at </a:t>
            </a:r>
            <a:r>
              <a:rPr lang="en-US" sz="2400" dirty="0" smtClean="0">
                <a:hlinkClick r:id="rId8"/>
              </a:rPr>
              <a:t>http://cern.ch/ecloud12</a:t>
            </a:r>
            <a:r>
              <a:rPr lang="en-US" sz="2400" dirty="0" smtClean="0"/>
              <a:t> ; </a:t>
            </a:r>
          </a:p>
          <a:p>
            <a:r>
              <a:rPr lang="en-US" sz="2400" dirty="0" smtClean="0"/>
              <a:t>in addition PRST-AB special edition ECLOUD’12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3847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</a:t>
            </a:r>
            <a:r>
              <a:rPr lang="en-US" dirty="0" smtClean="0"/>
              <a:t>ore ECLOUD’12 photos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00113"/>
            <a:ext cx="5302430" cy="3519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46" y="3276600"/>
            <a:ext cx="4968783" cy="3298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306" y="1087433"/>
            <a:ext cx="2762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ECLOUD experiment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73650" y="3429000"/>
            <a:ext cx="2139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ECLOUD theory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1318265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f</a:t>
            </a:r>
            <a:r>
              <a:rPr lang="en-US" sz="2800" i="1" dirty="0" smtClean="0"/>
              <a:t>irst </a:t>
            </a:r>
            <a:r>
              <a:rPr lang="en-US" sz="2800" i="1" dirty="0" smtClean="0"/>
              <a:t>ECLOUD soccer </a:t>
            </a:r>
            <a:r>
              <a:rPr lang="en-US" sz="2800" i="1" dirty="0" smtClean="0"/>
              <a:t>match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207901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91" y="-1158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-cloud at ICAP’12 </a:t>
            </a:r>
            <a:r>
              <a:rPr lang="en-US" dirty="0" err="1" smtClean="0"/>
              <a:t>AccNet</a:t>
            </a:r>
            <a:r>
              <a:rPr lang="en-US" dirty="0" smtClean="0"/>
              <a:t> sessions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52400" y="148846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3333FF"/>
                </a:solidFill>
              </a:rPr>
              <a:t>LHC &amp; FAIR (EuCARD-</a:t>
            </a:r>
            <a:r>
              <a:rPr lang="en-US" sz="2000" b="1" dirty="0" err="1">
                <a:solidFill>
                  <a:srgbClr val="3333FF"/>
                </a:solidFill>
              </a:rPr>
              <a:t>AccNet</a:t>
            </a:r>
            <a:r>
              <a:rPr lang="en-US" sz="2000" b="1" dirty="0">
                <a:solidFill>
                  <a:srgbClr val="3333FF"/>
                </a:solidFill>
              </a:rPr>
              <a:t>)</a:t>
            </a:r>
            <a:endParaRPr lang="en-GB" sz="2000" dirty="0">
              <a:solidFill>
                <a:srgbClr val="3333FF"/>
              </a:solidFill>
            </a:endParaRPr>
          </a:p>
          <a:p>
            <a:r>
              <a:rPr lang="en-US" b="1" i="1" dirty="0">
                <a:solidFill>
                  <a:srgbClr val="00B050"/>
                </a:solidFill>
              </a:rPr>
              <a:t>Chair Giovanni </a:t>
            </a:r>
            <a:r>
              <a:rPr lang="en-US" b="1" i="1" dirty="0" err="1">
                <a:solidFill>
                  <a:srgbClr val="00B050"/>
                </a:solidFill>
              </a:rPr>
              <a:t>Rumolo</a:t>
            </a:r>
            <a:endParaRPr lang="en-GB" b="1" dirty="0">
              <a:solidFill>
                <a:srgbClr val="00B050"/>
              </a:solidFill>
            </a:endParaRPr>
          </a:p>
          <a:p>
            <a:r>
              <a:rPr lang="en-US" b="1" dirty="0"/>
              <a:t>09:00-09:25</a:t>
            </a:r>
            <a:r>
              <a:rPr lang="en-US" dirty="0"/>
              <a:t> (invited) </a:t>
            </a:r>
            <a:endParaRPr lang="en-GB" dirty="0"/>
          </a:p>
          <a:p>
            <a:r>
              <a:rPr lang="en-US" dirty="0"/>
              <a:t>Ralph </a:t>
            </a:r>
            <a:r>
              <a:rPr lang="en-US" dirty="0" err="1"/>
              <a:t>Assmann</a:t>
            </a:r>
            <a:r>
              <a:rPr lang="en-US" dirty="0"/>
              <a:t>, CERN, Switzerland: </a:t>
            </a:r>
            <a:r>
              <a:rPr lang="en-US" b="1" i="1" dirty="0">
                <a:solidFill>
                  <a:srgbClr val="00B050"/>
                </a:solidFill>
              </a:rPr>
              <a:t>Advanced modeling and measurements of LHC beam halo and collimation</a:t>
            </a:r>
            <a:endParaRPr lang="en-GB" b="1" dirty="0">
              <a:solidFill>
                <a:srgbClr val="00B050"/>
              </a:solidFill>
            </a:endParaRPr>
          </a:p>
          <a:p>
            <a:r>
              <a:rPr lang="en-US" b="1" dirty="0"/>
              <a:t>09:25-09:45 </a:t>
            </a:r>
            <a:endParaRPr lang="en-GB" dirty="0"/>
          </a:p>
          <a:p>
            <a:r>
              <a:rPr lang="en-US" dirty="0"/>
              <a:t>Giuliano Franchetti, GSI, Germany: </a:t>
            </a:r>
            <a:r>
              <a:rPr lang="en-US" b="1" i="1" dirty="0">
                <a:solidFill>
                  <a:srgbClr val="00B050"/>
                </a:solidFill>
              </a:rPr>
              <a:t>Space charge and electron cloud simulations</a:t>
            </a:r>
            <a:endParaRPr lang="en-GB" b="1" dirty="0">
              <a:solidFill>
                <a:srgbClr val="00B050"/>
              </a:solidFill>
            </a:endParaRPr>
          </a:p>
          <a:p>
            <a:r>
              <a:rPr lang="en-US" b="1" dirty="0"/>
              <a:t>09:45-10:05 </a:t>
            </a:r>
            <a:endParaRPr lang="en-GB" dirty="0"/>
          </a:p>
          <a:p>
            <a:r>
              <a:rPr lang="en-US" dirty="0"/>
              <a:t>Tatiana Rijoff, </a:t>
            </a:r>
            <a:r>
              <a:rPr lang="en-US" dirty="0" smtClean="0"/>
              <a:t>U. Milano: </a:t>
            </a:r>
            <a:r>
              <a:rPr lang="en-US" b="1" i="1" dirty="0">
                <a:solidFill>
                  <a:srgbClr val="00B050"/>
                </a:solidFill>
              </a:rPr>
              <a:t>Beam-beam long range compensation studies for the LHC</a:t>
            </a:r>
            <a:endParaRPr lang="en-GB" b="1" dirty="0">
              <a:solidFill>
                <a:srgbClr val="00B050"/>
              </a:solidFill>
            </a:endParaRPr>
          </a:p>
          <a:p>
            <a:r>
              <a:rPr lang="en-US" b="1" dirty="0"/>
              <a:t>10:05-10:30</a:t>
            </a:r>
            <a:endParaRPr lang="en-GB" dirty="0"/>
          </a:p>
          <a:p>
            <a:r>
              <a:rPr lang="en-US" dirty="0"/>
              <a:t>Giovanni Iadarola, </a:t>
            </a:r>
            <a:r>
              <a:rPr lang="en-US" dirty="0" err="1"/>
              <a:t>Università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di Napoli Federico II, Italy: </a:t>
            </a:r>
            <a:r>
              <a:rPr lang="en-US" b="1" i="1" dirty="0">
                <a:solidFill>
                  <a:srgbClr val="00B050"/>
                </a:solidFill>
              </a:rPr>
              <a:t>Electron cloud simulations with </a:t>
            </a:r>
            <a:r>
              <a:rPr lang="en-US" b="1" i="1" dirty="0" err="1">
                <a:solidFill>
                  <a:srgbClr val="00B050"/>
                </a:solidFill>
              </a:rPr>
              <a:t>PyECLOUD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8073" y="879365"/>
            <a:ext cx="2496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Wednesday 22 August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4724399" y="1488460"/>
            <a:ext cx="432409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33FF"/>
                </a:solidFill>
              </a:rPr>
              <a:t>RF &amp; Impedance (EuCARD-</a:t>
            </a:r>
            <a:r>
              <a:rPr lang="en-US" sz="2000" b="1" dirty="0" err="1">
                <a:solidFill>
                  <a:srgbClr val="3333FF"/>
                </a:solidFill>
              </a:rPr>
              <a:t>AccNet</a:t>
            </a:r>
            <a:r>
              <a:rPr lang="en-US" sz="2000" b="1" dirty="0">
                <a:solidFill>
                  <a:srgbClr val="3333FF"/>
                </a:solidFill>
              </a:rPr>
              <a:t>)</a:t>
            </a:r>
            <a:endParaRPr lang="en-GB" sz="2000" dirty="0">
              <a:solidFill>
                <a:srgbClr val="3333FF"/>
              </a:solidFill>
            </a:endParaRPr>
          </a:p>
          <a:p>
            <a:r>
              <a:rPr lang="en-US" b="1" i="1" dirty="0">
                <a:solidFill>
                  <a:srgbClr val="00B050"/>
                </a:solidFill>
              </a:rPr>
              <a:t>Chair: Jean-Marie De Conto</a:t>
            </a:r>
            <a:endParaRPr lang="en-GB" b="1" dirty="0">
              <a:solidFill>
                <a:srgbClr val="00B050"/>
              </a:solidFill>
            </a:endParaRPr>
          </a:p>
          <a:p>
            <a:r>
              <a:rPr lang="en-US" b="1" dirty="0"/>
              <a:t>14:00-14:25</a:t>
            </a:r>
            <a:r>
              <a:rPr lang="en-US" dirty="0"/>
              <a:t> </a:t>
            </a:r>
            <a:endParaRPr lang="en-GB" dirty="0"/>
          </a:p>
          <a:p>
            <a:r>
              <a:rPr lang="en-US" dirty="0"/>
              <a:t>Carlo Zannini, EPFL, Switzerland: </a:t>
            </a:r>
            <a:r>
              <a:rPr lang="en-US" b="1" i="1" dirty="0">
                <a:solidFill>
                  <a:srgbClr val="00B050"/>
                </a:solidFill>
              </a:rPr>
              <a:t>EM simulations in beam coupling impedance  studies: some examples of application</a:t>
            </a:r>
            <a:endParaRPr lang="en-GB" b="1" dirty="0">
              <a:solidFill>
                <a:srgbClr val="00B050"/>
              </a:solidFill>
            </a:endParaRPr>
          </a:p>
          <a:p>
            <a:r>
              <a:rPr lang="en-US" b="1" dirty="0"/>
              <a:t>14:25-14:50</a:t>
            </a:r>
            <a:endParaRPr lang="en-GB" dirty="0"/>
          </a:p>
          <a:p>
            <a:r>
              <a:rPr lang="de-DE" dirty="0"/>
              <a:t>Uwe Niedermayer, TU Darmstadt, Germany: </a:t>
            </a:r>
            <a:r>
              <a:rPr lang="de-DE" b="1" i="1" dirty="0">
                <a:solidFill>
                  <a:srgbClr val="00B050"/>
                </a:solidFill>
              </a:rPr>
              <a:t>Kicker modeling</a:t>
            </a:r>
            <a:endParaRPr lang="en-GB" b="1" dirty="0">
              <a:solidFill>
                <a:srgbClr val="00B050"/>
              </a:solidFill>
            </a:endParaRPr>
          </a:p>
          <a:p>
            <a:r>
              <a:rPr lang="en-US" b="1" dirty="0"/>
              <a:t>14:50-15:15</a:t>
            </a:r>
            <a:endParaRPr lang="en-GB" dirty="0"/>
          </a:p>
          <a:p>
            <a:r>
              <a:rPr lang="en-US" dirty="0"/>
              <a:t>Eirini Koukovini-Platia, EPFL, Switzerland: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00B050"/>
                </a:solidFill>
              </a:rPr>
              <a:t>A method of EM characterization of  coating materials for beam chambers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10" y="4648200"/>
            <a:ext cx="7935189" cy="220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488460"/>
            <a:ext cx="3267472" cy="6443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52400" y="3428419"/>
            <a:ext cx="4059560" cy="6443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52400" y="5085185"/>
            <a:ext cx="4203576" cy="92759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48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5" y="1484784"/>
            <a:ext cx="9028578" cy="5112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PRST-AB May 2012</a:t>
            </a:r>
          </a:p>
          <a:p>
            <a:r>
              <a:rPr lang="en-US" sz="2400" dirty="0" smtClean="0">
                <a:solidFill>
                  <a:srgbClr val="0000CC"/>
                </a:solidFill>
              </a:rPr>
              <a:t>simulations of arc heat load for LHC &amp; LHC luminosity upgrade  with 25 &amp; 50 ns bunch spacing, different bunch lengths &amp; profiles</a:t>
            </a:r>
            <a:endParaRPr lang="en-GB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" y="1516708"/>
            <a:ext cx="8898587" cy="5318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16632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PRST-AB January 2013</a:t>
            </a:r>
          </a:p>
          <a:p>
            <a:r>
              <a:rPr lang="en-US" sz="2400" dirty="0">
                <a:solidFill>
                  <a:srgbClr val="0000CC"/>
                </a:solidFill>
              </a:rPr>
              <a:t>f</a:t>
            </a:r>
            <a:r>
              <a:rPr lang="en-US" sz="2400" dirty="0" smtClean="0">
                <a:solidFill>
                  <a:srgbClr val="0000CC"/>
                </a:solidFill>
              </a:rPr>
              <a:t>irst e-cloud observations at LHC – surface conditioning from vacuum in the straights and heat load in arcs, instabilities</a:t>
            </a:r>
            <a:endParaRPr lang="en-GB" sz="2400" dirty="0"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9952" y="1988840"/>
            <a:ext cx="396044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716016" y="2168860"/>
            <a:ext cx="2448272" cy="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08304" y="2025714"/>
            <a:ext cx="1204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Editor’s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suggestion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9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effort &amp; plans for 2013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e-cloud simulations for extremely short bunch </a:t>
            </a:r>
            <a:r>
              <a:rPr lang="en-US" dirty="0" err="1" smtClean="0"/>
              <a:t>spacings</a:t>
            </a:r>
            <a:r>
              <a:rPr lang="en-US" dirty="0" smtClean="0"/>
              <a:t> in HL-LHC (proposal by S. </a:t>
            </a:r>
            <a:r>
              <a:rPr lang="en-US" dirty="0" err="1" smtClean="0"/>
              <a:t>Fartoukh</a:t>
            </a:r>
            <a:r>
              <a:rPr lang="en-US" dirty="0" smtClean="0"/>
              <a:t>): 5 ns, 2.5 ns, 1.25 ns (O. Dominguez)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e-cloud for HE-LHC and VHE-LHC (</a:t>
            </a:r>
            <a:r>
              <a:rPr lang="en-US" dirty="0" err="1" smtClean="0"/>
              <a:t>O.Dominguez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3D photon simulations for LHC, HL-LHC, (V)HE-LHC (H. Maury Cuna, visit to Cornell last week)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8905"/>
            <a:ext cx="6264696" cy="667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9313" y="55615"/>
            <a:ext cx="6568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future/ongoing work - LHC </a:t>
            </a:r>
            <a:r>
              <a:rPr lang="en-US" sz="3200" b="1" dirty="0"/>
              <a:t>u</a:t>
            </a:r>
            <a:r>
              <a:rPr lang="en-US" sz="3200" b="1" dirty="0" smtClean="0"/>
              <a:t>pgrades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0" y="3202179"/>
            <a:ext cx="4366263" cy="3056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34" y="3396241"/>
            <a:ext cx="46961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HE-LHC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almost all heat from photoelectrons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multipacting</a:t>
            </a:r>
            <a:r>
              <a:rPr lang="en-US" sz="2000" dirty="0" smtClean="0"/>
              <a:t> thresholds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25 </a:t>
            </a:r>
            <a:r>
              <a:rPr lang="en-US" sz="2000" dirty="0"/>
              <a:t>ns:  </a:t>
            </a:r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baseline="-25000" dirty="0"/>
              <a:t>max</a:t>
            </a:r>
            <a:r>
              <a:rPr lang="en-US" sz="2000" dirty="0"/>
              <a:t>≈1.65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50 </a:t>
            </a:r>
            <a:r>
              <a:rPr lang="en-US" sz="2000" dirty="0"/>
              <a:t>ns:  </a:t>
            </a:r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baseline="-25000" dirty="0"/>
              <a:t>max</a:t>
            </a:r>
            <a:r>
              <a:rPr lang="en-US" sz="2000" dirty="0"/>
              <a:t>≈2.45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50-ns heat load from e-cloud is small compared with SR heat load </a:t>
            </a:r>
            <a:r>
              <a:rPr lang="en-US" sz="2000" dirty="0"/>
              <a:t>(</a:t>
            </a:r>
            <a:r>
              <a:rPr lang="en-US" sz="2000" dirty="0" smtClean="0"/>
              <a:t>beam screen at 50 K) – OK!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25 ns may not be possible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7983" y="764704"/>
            <a:ext cx="4510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HL-LHC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investigation of shorter bunch </a:t>
            </a:r>
            <a:r>
              <a:rPr lang="en-US" sz="2000" dirty="0" err="1" smtClean="0"/>
              <a:t>spacings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next: 25 ns/1.25ns pairs ? (suggested by </a:t>
            </a:r>
            <a:r>
              <a:rPr lang="en-US" sz="2000" dirty="0"/>
              <a:t>S. </a:t>
            </a:r>
            <a:r>
              <a:rPr lang="en-US" sz="2000" dirty="0" err="1" smtClean="0"/>
              <a:t>Fartoukh</a:t>
            </a:r>
            <a:r>
              <a:rPr lang="en-US" sz="2000" dirty="0">
                <a:sym typeface="Wingdings" pitchFamily="2" charset="2"/>
              </a:rPr>
              <a:t>)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58840" y="6258563"/>
            <a:ext cx="6313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Soon: </a:t>
            </a:r>
            <a:r>
              <a:rPr lang="en-US" sz="2400" b="1" dirty="0" smtClean="0"/>
              <a:t>VHE-LHC</a:t>
            </a:r>
            <a:r>
              <a:rPr lang="en-US" sz="2400" dirty="0" smtClean="0"/>
              <a:t>: a 50 ns beam at 50 </a:t>
            </a:r>
            <a:r>
              <a:rPr lang="en-US" sz="2400" dirty="0" err="1" smtClean="0"/>
              <a:t>TeV</a:t>
            </a:r>
            <a:r>
              <a:rPr lang="en-US" sz="2400" dirty="0" smtClean="0"/>
              <a:t>!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4067944" cy="28475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9853" y="29536"/>
            <a:ext cx="157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O. Dominguez 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2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8064896" cy="6753254"/>
          </a:xfrm>
        </p:spPr>
      </p:pic>
      <p:sp>
        <p:nvSpPr>
          <p:cNvPr id="2" name="TextBox 1"/>
          <p:cNvSpPr txBox="1"/>
          <p:nvPr/>
        </p:nvSpPr>
        <p:spPr>
          <a:xfrm>
            <a:off x="5294475" y="15609"/>
            <a:ext cx="38519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</a:t>
            </a:r>
            <a:r>
              <a:rPr lang="en-US" sz="2000" b="1" dirty="0" smtClean="0">
                <a:solidFill>
                  <a:srgbClr val="FF0000"/>
                </a:solidFill>
              </a:rPr>
              <a:t>egular team meetings accessible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from LHC e-cloud web site</a:t>
            </a:r>
          </a:p>
          <a:p>
            <a:r>
              <a:rPr lang="en-GB" sz="2000" b="1" dirty="0">
                <a:solidFill>
                  <a:srgbClr val="FF0000"/>
                </a:solidFill>
                <a:cs typeface="Arabic Typesetting" pitchFamily="66" charset="-78"/>
                <a:hlinkClick r:id="rId3"/>
              </a:rPr>
              <a:t>http</a:t>
            </a:r>
            <a:r>
              <a:rPr lang="en-GB" sz="2000" b="1" dirty="0" smtClean="0">
                <a:solidFill>
                  <a:srgbClr val="FF0000"/>
                </a:solidFill>
                <a:cs typeface="Arabic Typesetting" pitchFamily="66" charset="-78"/>
                <a:hlinkClick r:id="rId3"/>
              </a:rPr>
              <a:t>://cern.ch/ab-abp-rlc-ecloud</a:t>
            </a:r>
            <a:r>
              <a:rPr lang="en-GB" sz="1400" b="1" dirty="0" smtClean="0">
                <a:solidFill>
                  <a:srgbClr val="FF0000"/>
                </a:solidFill>
                <a:hlinkClick r:id="rId3"/>
              </a:rPr>
              <a:t>/</a:t>
            </a:r>
            <a:endParaRPr lang="en-GB" sz="1400" b="1" dirty="0" smtClean="0">
              <a:solidFill>
                <a:srgbClr val="FF0000"/>
              </a:solidFill>
            </a:endParaRPr>
          </a:p>
          <a:p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5517"/>
            <a:ext cx="18104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Meetings in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6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9853" y="29536"/>
            <a:ext cx="157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O. Dominguez 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9853" y="29536"/>
            <a:ext cx="157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O. Dominguez 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9853" y="29536"/>
            <a:ext cx="157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O. Dominguez 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Work: LHC photon 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</a:t>
            </a:r>
            <a:r>
              <a:rPr lang="en-GB" dirty="0" smtClean="0"/>
              <a:t>ast simulations for LHC assumed</a:t>
            </a:r>
          </a:p>
          <a:p>
            <a:pPr lvl="1"/>
            <a:r>
              <a:rPr lang="en-GB" dirty="0" smtClean="0"/>
              <a:t>80% of photoelectrons are </a:t>
            </a:r>
            <a:r>
              <a:rPr lang="en-GB" dirty="0" smtClean="0"/>
              <a:t>emitted </a:t>
            </a:r>
            <a:r>
              <a:rPr lang="en-GB" dirty="0" smtClean="0"/>
              <a:t>at the primary impact </a:t>
            </a:r>
            <a:r>
              <a:rPr lang="en-GB" dirty="0" smtClean="0"/>
              <a:t>point</a:t>
            </a:r>
            <a:endParaRPr lang="en-GB" dirty="0" smtClean="0"/>
          </a:p>
          <a:p>
            <a:pPr lvl="1"/>
            <a:r>
              <a:rPr lang="en-GB" dirty="0" smtClean="0"/>
              <a:t>20% are diffusively reflected following a cos</a:t>
            </a:r>
            <a:r>
              <a:rPr lang="en-GB" baseline="30000" dirty="0" smtClean="0"/>
              <a:t>2</a:t>
            </a:r>
            <a:r>
              <a:rPr lang="en-GB" dirty="0" smtClean="0"/>
              <a:t> distribution.</a:t>
            </a:r>
          </a:p>
          <a:p>
            <a:pPr lvl="1"/>
            <a:r>
              <a:rPr lang="en-GB" dirty="0" smtClean="0"/>
              <a:t>In the past, simulations using </a:t>
            </a:r>
            <a:r>
              <a:rPr lang="en-GB" dirty="0"/>
              <a:t>code </a:t>
            </a:r>
            <a:r>
              <a:rPr lang="en-GB" dirty="0" smtClean="0"/>
              <a:t>PHOTON            (F. Zimmermann, LHC-PROJECT-NOTE-237, 2000) showed SR photons </a:t>
            </a:r>
            <a:r>
              <a:rPr lang="en-GB" dirty="0" smtClean="0"/>
              <a:t>&gt;</a:t>
            </a:r>
            <a:r>
              <a:rPr lang="en-GB" dirty="0" smtClean="0"/>
              <a:t>10 times fewer </a:t>
            </a:r>
            <a:r>
              <a:rPr lang="en-GB" dirty="0" smtClean="0"/>
              <a:t>photons absorbed in the straights than </a:t>
            </a:r>
            <a:r>
              <a:rPr lang="en-GB" dirty="0" smtClean="0"/>
              <a:t>in </a:t>
            </a:r>
            <a:r>
              <a:rPr lang="en-GB" dirty="0" smtClean="0"/>
              <a:t>the arcs</a:t>
            </a:r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602128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</a:t>
            </a:r>
            <a:r>
              <a:rPr lang="en-GB" sz="3200" b="1" dirty="0" smtClean="0"/>
              <a:t>re our assumptions correct?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19853" y="29536"/>
            <a:ext cx="161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H. Maury Cuna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GB" dirty="0" smtClean="0"/>
              <a:t>Synrad3D 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5259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CC"/>
                </a:solidFill>
              </a:rPr>
              <a:t>d</a:t>
            </a:r>
            <a:r>
              <a:rPr lang="en-US" sz="2800" dirty="0" smtClean="0">
                <a:solidFill>
                  <a:srgbClr val="0000CC"/>
                </a:solidFill>
              </a:rPr>
              <a:t>eveloped at </a:t>
            </a:r>
            <a:r>
              <a:rPr lang="en-US" sz="2800" dirty="0">
                <a:solidFill>
                  <a:srgbClr val="0000CC"/>
                </a:solidFill>
              </a:rPr>
              <a:t>Cornell </a:t>
            </a:r>
            <a:r>
              <a:rPr lang="en-US" sz="2800" dirty="0" smtClean="0"/>
              <a:t>by </a:t>
            </a:r>
            <a:r>
              <a:rPr lang="en-US" sz="2800" dirty="0"/>
              <a:t>David Sagan and Gerry Dugan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simulating production and scattering of synchrotron radiation generated by electron (or proton) beam in high energy accelerator</a:t>
            </a:r>
          </a:p>
          <a:p>
            <a:r>
              <a:rPr lang="en-US" sz="2800" dirty="0" smtClean="0"/>
              <a:t>any planar lattice and wide variety of vacuum chambers 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rgbClr val="0000CC"/>
                </a:solidFill>
              </a:rPr>
              <a:t>Monte </a:t>
            </a:r>
            <a:r>
              <a:rPr lang="en-US" sz="2800" dirty="0">
                <a:solidFill>
                  <a:srgbClr val="0000CC"/>
                </a:solidFill>
              </a:rPr>
              <a:t>Carlo techniques </a:t>
            </a:r>
            <a:r>
              <a:rPr lang="en-US" sz="2800" dirty="0"/>
              <a:t>to generate photons based on the standard synchrotron radiation formulas for dipoles, </a:t>
            </a:r>
            <a:r>
              <a:rPr lang="en-US" sz="2800" dirty="0" err="1"/>
              <a:t>quadrupoles</a:t>
            </a:r>
            <a:r>
              <a:rPr lang="en-US" sz="2800" dirty="0"/>
              <a:t> and </a:t>
            </a:r>
            <a:r>
              <a:rPr lang="en-US" sz="2800" dirty="0" smtClean="0"/>
              <a:t>wigglers – similar to PHOTON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rgbClr val="0000CC"/>
                </a:solidFill>
              </a:rPr>
              <a:t>photon tracking </a:t>
            </a:r>
            <a:r>
              <a:rPr lang="en-US" sz="2800" dirty="0" smtClean="0"/>
              <a:t>inside </a:t>
            </a:r>
            <a:r>
              <a:rPr lang="en-US" sz="2800" dirty="0"/>
              <a:t>the vacuum </a:t>
            </a:r>
            <a:r>
              <a:rPr lang="en-US" sz="2800" dirty="0" smtClean="0"/>
              <a:t>chamber; at the wall </a:t>
            </a:r>
            <a:r>
              <a:rPr lang="en-US" sz="2800" dirty="0" smtClean="0">
                <a:solidFill>
                  <a:srgbClr val="0000CC"/>
                </a:solidFill>
              </a:rPr>
              <a:t>probability </a:t>
            </a:r>
            <a:r>
              <a:rPr lang="en-US" sz="2800" dirty="0">
                <a:solidFill>
                  <a:srgbClr val="0000CC"/>
                </a:solidFill>
              </a:rPr>
              <a:t>of being scattered is determined by the angle of incidence, the energy of the photon, </a:t>
            </a:r>
            <a:r>
              <a:rPr lang="en-US" sz="2800" dirty="0" smtClean="0">
                <a:solidFill>
                  <a:srgbClr val="0000CC"/>
                </a:solidFill>
              </a:rPr>
              <a:t>and wal</a:t>
            </a:r>
            <a:r>
              <a:rPr lang="en-US" sz="2800" dirty="0" smtClean="0">
                <a:solidFill>
                  <a:srgbClr val="0000CC"/>
                </a:solidFill>
              </a:rPr>
              <a:t>l surface </a:t>
            </a:r>
            <a:r>
              <a:rPr lang="en-US" sz="2800" dirty="0" smtClean="0">
                <a:solidFill>
                  <a:srgbClr val="0000CC"/>
                </a:solidFill>
              </a:rPr>
              <a:t>properties </a:t>
            </a:r>
            <a:r>
              <a:rPr lang="en-US" altLang="ja-JP" sz="2800" dirty="0" smtClean="0"/>
              <a:t>[similar </a:t>
            </a:r>
            <a:r>
              <a:rPr lang="en-US" altLang="ja-JP" sz="2800" dirty="0" smtClean="0"/>
              <a:t>to PHOTON but better surface model]</a:t>
            </a:r>
            <a:endParaRPr lang="en-US" altLang="ja-JP" sz="2800" dirty="0"/>
          </a:p>
          <a:p>
            <a:pPr>
              <a:buFont typeface="Arial" charset="0"/>
              <a:buChar char="•"/>
            </a:pP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19853" y="29536"/>
            <a:ext cx="161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H. Maury Cuna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374081"/>
            <a:ext cx="8229600" cy="1143000"/>
          </a:xfrm>
        </p:spPr>
        <p:txBody>
          <a:bodyPr/>
          <a:lstStyle/>
          <a:p>
            <a:r>
              <a:rPr lang="en-GB" dirty="0" smtClean="0"/>
              <a:t>Synrad3D modifications for LHC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LHC-specific aspects: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ifferent beam pipe coatings at different locations</a:t>
            </a:r>
          </a:p>
          <a:p>
            <a:pPr lvl="1"/>
            <a:r>
              <a:rPr lang="en-GB" dirty="0" smtClean="0"/>
              <a:t>varying beam pipe geometries</a:t>
            </a:r>
            <a:endParaRPr lang="en-GB" dirty="0"/>
          </a:p>
          <a:p>
            <a:pPr lvl="1"/>
            <a:r>
              <a:rPr lang="en-GB" dirty="0" err="1" smtClean="0"/>
              <a:t>sawtooth</a:t>
            </a:r>
            <a:r>
              <a:rPr lang="en-GB" dirty="0" smtClean="0"/>
              <a:t> pattern in the arcs </a:t>
            </a:r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50912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/>
              <a:t>r</a:t>
            </a:r>
            <a:r>
              <a:rPr lang="en-GB" sz="3200" dirty="0" smtClean="0"/>
              <a:t>ecently</a:t>
            </a:r>
            <a:r>
              <a:rPr lang="en-GB" sz="3200" dirty="0" smtClean="0"/>
              <a:t>, David Sagan has implemented these characteristics into Synrad3d and the code is now able to simulate LHC-like machines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-19853" y="29536"/>
            <a:ext cx="161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H. Maury Cuna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6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3988" y="578297"/>
            <a:ext cx="885277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Photon emission throughout the ring, averaged over different magnetic environments</a:t>
            </a:r>
            <a:r>
              <a:rPr lang="en-US" sz="1800" dirty="0"/>
              <a:t>. </a:t>
            </a:r>
          </a:p>
          <a:p>
            <a:r>
              <a:rPr lang="en-US" sz="1800" dirty="0"/>
              <a:t>Actual </a:t>
            </a:r>
            <a:r>
              <a:rPr lang="en-US" sz="1800" dirty="0" err="1"/>
              <a:t>Cesr</a:t>
            </a:r>
            <a:r>
              <a:rPr lang="en-US" sz="1800" dirty="0"/>
              <a:t> vacuum chamber, specular reflection only, </a:t>
            </a:r>
            <a:endParaRPr lang="en-US" sz="1800" dirty="0" smtClean="0"/>
          </a:p>
          <a:p>
            <a:r>
              <a:rPr lang="en-US" sz="1800" dirty="0" smtClean="0"/>
              <a:t>beam </a:t>
            </a:r>
            <a:r>
              <a:rPr lang="en-US" sz="1800" dirty="0"/>
              <a:t>energy 2.1 GeV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6291" y="116632"/>
            <a:ext cx="8880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SYNRAD3D </a:t>
            </a:r>
            <a:r>
              <a:rPr lang="en-US" dirty="0" smtClean="0"/>
              <a:t>example predictions of </a:t>
            </a:r>
            <a:r>
              <a:rPr lang="en-US" dirty="0"/>
              <a:t>photon absorption </a:t>
            </a:r>
            <a:r>
              <a:rPr lang="en-US" dirty="0" smtClean="0"/>
              <a:t>sites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832961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Box 27"/>
          <p:cNvSpPr txBox="1">
            <a:spLocks noChangeArrowheads="1"/>
          </p:cNvSpPr>
          <p:nvPr/>
        </p:nvSpPr>
        <p:spPr bwMode="auto">
          <a:xfrm>
            <a:off x="8542338" y="895350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polar angle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554913" y="1012825"/>
            <a:ext cx="1057275" cy="5048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8023225" y="1281113"/>
            <a:ext cx="93186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8023225" y="928688"/>
            <a:ext cx="627063" cy="3365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7551738" y="1516063"/>
            <a:ext cx="936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chamber wall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7864" y="40050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Thanks to G. Dugan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31375" y="6488668"/>
            <a:ext cx="161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H. Maury Cuna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st_energy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" y="4195762"/>
            <a:ext cx="40386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 descr="hist_n_ref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2" b="-922"/>
          <a:stretch>
            <a:fillRect/>
          </a:stretch>
        </p:blipFill>
        <p:spPr bwMode="auto">
          <a:xfrm>
            <a:off x="115093" y="995362"/>
            <a:ext cx="55403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hist_n_ref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68" y="2755900"/>
            <a:ext cx="5735638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78668" y="1252537"/>
            <a:ext cx="447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2000">
                <a:solidFill>
                  <a:srgbClr val="FF0000"/>
                </a:solidFill>
              </a:rPr>
              <a:t>Photon reflection number distribution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314031" y="1800225"/>
            <a:ext cx="43402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2000">
                <a:solidFill>
                  <a:srgbClr val="FF0000"/>
                </a:solidFill>
              </a:rPr>
              <a:t>Distribution of photon absorption sites around the vacuum chamber perimeter 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062831" y="5172075"/>
            <a:ext cx="2840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2000">
                <a:solidFill>
                  <a:srgbClr val="FF0000"/>
                </a:solidFill>
              </a:rPr>
              <a:t>Photon energy distribution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219993" y="1800225"/>
            <a:ext cx="2225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2000"/>
              <a:t>Avg. number of </a:t>
            </a:r>
          </a:p>
          <a:p>
            <a:r>
              <a:rPr lang="en-US" sz="2000"/>
              <a:t>reflections=5.4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549531" y="349031"/>
            <a:ext cx="60580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3600" dirty="0" smtClean="0"/>
              <a:t>SYNRAD3D example results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-19853" y="29536"/>
            <a:ext cx="161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H. Maury Cuna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</a:t>
            </a:r>
            <a:r>
              <a:rPr lang="en-US" sz="4800" dirty="0" smtClean="0"/>
              <a:t>ost importantly</a:t>
            </a:r>
            <a:endParaRPr lang="en-GB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15770" y="1916832"/>
            <a:ext cx="86047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CC"/>
                </a:solidFill>
              </a:rPr>
              <a:t>Octavio and Humberto </a:t>
            </a:r>
          </a:p>
          <a:p>
            <a:pPr algn="ctr"/>
            <a:r>
              <a:rPr lang="en-US" sz="4400" dirty="0" smtClean="0">
                <a:solidFill>
                  <a:srgbClr val="0000CC"/>
                </a:solidFill>
              </a:rPr>
              <a:t>to finish their PhD theses by late summer 2013</a:t>
            </a:r>
          </a:p>
          <a:p>
            <a:pPr algn="ctr"/>
            <a:r>
              <a:rPr lang="en-US" sz="4400" dirty="0" smtClean="0">
                <a:solidFill>
                  <a:srgbClr val="0000CC"/>
                </a:solidFill>
              </a:rPr>
              <a:t> </a:t>
            </a:r>
          </a:p>
          <a:p>
            <a:pPr algn="ctr"/>
            <a:r>
              <a:rPr lang="en-US" sz="4400" dirty="0" smtClean="0">
                <a:solidFill>
                  <a:srgbClr val="0000CC"/>
                </a:solidFill>
              </a:rPr>
              <a:t>– </a:t>
            </a:r>
            <a:r>
              <a:rPr lang="en-US" sz="4400" i="1" dirty="0" smtClean="0">
                <a:solidFill>
                  <a:srgbClr val="0000CC"/>
                </a:solidFill>
              </a:rPr>
              <a:t>good luck!</a:t>
            </a:r>
            <a:endParaRPr lang="en-GB" sz="440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9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214" y="4734342"/>
            <a:ext cx="86262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CERN-CINVESTAV-TU Prague e-cloud collaboration dinner this Monday (thanks to G. Contreras &amp; H. Maury)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6409"/>
            <a:ext cx="2943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</a:t>
            </a:r>
            <a:r>
              <a:rPr lang="en-US" sz="4800" b="1" dirty="0" smtClean="0">
                <a:solidFill>
                  <a:schemeClr val="bg1"/>
                </a:solidFill>
              </a:rPr>
              <a:t>hank you!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5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503941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Heat load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3" cstate="print"/>
          <a:srcRect l="7588" t="3489" r="8431" b="4942"/>
          <a:stretch>
            <a:fillRect/>
          </a:stretch>
        </p:blipFill>
        <p:spPr bwMode="auto">
          <a:xfrm>
            <a:off x="-12267" y="880201"/>
            <a:ext cx="9137029" cy="577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081447-C3CE-9F4F-A689-9A72CAFF10C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0" name="TextBox 35"/>
          <p:cNvSpPr txBox="1"/>
          <p:nvPr/>
        </p:nvSpPr>
        <p:spPr>
          <a:xfrm>
            <a:off x="5383138" y="3912035"/>
            <a:ext cx="3008193" cy="646331"/>
          </a:xfrm>
          <a:prstGeom prst="rect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Symbol" charset="2"/>
                <a:cs typeface="Symbol" charset="2"/>
              </a:rPr>
              <a:t>d</a:t>
            </a:r>
            <a:r>
              <a:rPr lang="en-US" b="1" baseline="-25000" dirty="0" err="1" smtClean="0"/>
              <a:t>max</a:t>
            </a:r>
            <a:r>
              <a:rPr lang="en-US" b="1" dirty="0" smtClean="0"/>
              <a:t> </a:t>
            </a:r>
            <a:r>
              <a:rPr lang="en-US" dirty="0" smtClean="0"/>
              <a:t>has decreased from the initial </a:t>
            </a:r>
            <a:r>
              <a:rPr lang="en-US" b="1" dirty="0" smtClean="0"/>
              <a:t>2.1 to 1.52 </a:t>
            </a:r>
            <a:r>
              <a:rPr lang="en-US" dirty="0" smtClean="0"/>
              <a:t>in the arcs !</a:t>
            </a:r>
            <a:endParaRPr lang="en-US" dirty="0"/>
          </a:p>
        </p:txBody>
      </p:sp>
      <p:grpSp>
        <p:nvGrpSpPr>
          <p:cNvPr id="60" name="Group 26"/>
          <p:cNvGrpSpPr/>
          <p:nvPr/>
        </p:nvGrpSpPr>
        <p:grpSpPr>
          <a:xfrm>
            <a:off x="1309858" y="1066799"/>
            <a:ext cx="5090833" cy="2440784"/>
            <a:chOff x="623491" y="1571927"/>
            <a:chExt cx="5090833" cy="2440784"/>
          </a:xfrm>
        </p:grpSpPr>
        <p:cxnSp>
          <p:nvCxnSpPr>
            <p:cNvPr id="61" name="Straight Connector 27"/>
            <p:cNvCxnSpPr/>
            <p:nvPr/>
          </p:nvCxnSpPr>
          <p:spPr>
            <a:xfrm rot="16200000" flipH="1">
              <a:off x="66327" y="2772511"/>
              <a:ext cx="2439192" cy="38027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8"/>
            <p:cNvCxnSpPr/>
            <p:nvPr/>
          </p:nvCxnSpPr>
          <p:spPr>
            <a:xfrm rot="16200000" flipH="1">
              <a:off x="1828231" y="2791130"/>
              <a:ext cx="2438402" cy="1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29"/>
            <p:cNvSpPr txBox="1"/>
            <p:nvPr/>
          </p:nvSpPr>
          <p:spPr>
            <a:xfrm>
              <a:off x="623491" y="1710095"/>
              <a:ext cx="597203" cy="2769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29/06</a:t>
              </a:r>
              <a:endParaRPr lang="en-US" sz="1200" dirty="0"/>
            </a:p>
          </p:txBody>
        </p:sp>
        <p:sp>
          <p:nvSpPr>
            <p:cNvPr id="71" name="TextBox 30"/>
            <p:cNvSpPr txBox="1"/>
            <p:nvPr/>
          </p:nvSpPr>
          <p:spPr>
            <a:xfrm>
              <a:off x="1384315" y="1721530"/>
              <a:ext cx="605472" cy="2769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07/10</a:t>
              </a:r>
              <a:endParaRPr lang="en-US" sz="1200" dirty="0"/>
            </a:p>
          </p:txBody>
        </p:sp>
        <p:sp>
          <p:nvSpPr>
            <p:cNvPr id="72" name="TextBox 31"/>
            <p:cNvSpPr txBox="1"/>
            <p:nvPr/>
          </p:nvSpPr>
          <p:spPr>
            <a:xfrm>
              <a:off x="4924185" y="1721530"/>
              <a:ext cx="790139" cy="2769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24-25/10</a:t>
              </a:r>
              <a:endParaRPr lang="en-US" sz="1200" dirty="0"/>
            </a:p>
          </p:txBody>
        </p:sp>
        <p:sp>
          <p:nvSpPr>
            <p:cNvPr id="73" name="TextBox 32"/>
            <p:cNvSpPr txBox="1"/>
            <p:nvPr/>
          </p:nvSpPr>
          <p:spPr>
            <a:xfrm>
              <a:off x="3283506" y="1721530"/>
              <a:ext cx="621802" cy="2769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14/10</a:t>
              </a:r>
              <a:endParaRPr lang="en-US" sz="1200" dirty="0"/>
            </a:p>
          </p:txBody>
        </p:sp>
        <p:cxnSp>
          <p:nvCxnSpPr>
            <p:cNvPr id="74" name="Straight Connector 33"/>
            <p:cNvCxnSpPr/>
            <p:nvPr/>
          </p:nvCxnSpPr>
          <p:spPr>
            <a:xfrm rot="16200000" flipH="1">
              <a:off x="3579641" y="2792318"/>
              <a:ext cx="2440784" cy="1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44"/>
          <p:cNvCxnSpPr/>
          <p:nvPr/>
        </p:nvCxnSpPr>
        <p:spPr>
          <a:xfrm rot="16200000" flipH="1">
            <a:off x="174518" y="2202788"/>
            <a:ext cx="2147622" cy="2"/>
          </a:xfrm>
          <a:prstGeom prst="line">
            <a:avLst/>
          </a:prstGeom>
          <a:ln w="38100" cap="flat" cmpd="sng" algn="ctr">
            <a:solidFill>
              <a:srgbClr val="7F7F7F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53"/>
          <p:cNvSpPr/>
          <p:nvPr/>
        </p:nvSpPr>
        <p:spPr>
          <a:xfrm>
            <a:off x="597026" y="1128978"/>
            <a:ext cx="651302" cy="2147622"/>
          </a:xfrm>
          <a:prstGeom prst="rect">
            <a:avLst/>
          </a:prstGeom>
          <a:solidFill>
            <a:srgbClr val="85A5D7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54"/>
          <p:cNvSpPr/>
          <p:nvPr/>
        </p:nvSpPr>
        <p:spPr>
          <a:xfrm>
            <a:off x="597025" y="4128158"/>
            <a:ext cx="662157" cy="2147622"/>
          </a:xfrm>
          <a:prstGeom prst="rect">
            <a:avLst/>
          </a:prstGeom>
          <a:solidFill>
            <a:srgbClr val="85A5D7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55"/>
          <p:cNvSpPr txBox="1"/>
          <p:nvPr/>
        </p:nvSpPr>
        <p:spPr>
          <a:xfrm rot="19673660">
            <a:off x="641349" y="2087731"/>
            <a:ext cx="50123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50ns</a:t>
            </a:r>
            <a:endParaRPr lang="en-US" sz="1200" dirty="0"/>
          </a:p>
        </p:txBody>
      </p:sp>
      <p:sp>
        <p:nvSpPr>
          <p:cNvPr id="79" name="Isosceles Triangle 56"/>
          <p:cNvSpPr/>
          <p:nvPr/>
        </p:nvSpPr>
        <p:spPr>
          <a:xfrm flipV="1">
            <a:off x="1792909" y="4478423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Isosceles Triangle 57"/>
          <p:cNvSpPr/>
          <p:nvPr/>
        </p:nvSpPr>
        <p:spPr>
          <a:xfrm flipV="1">
            <a:off x="4417994" y="5134680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Isosceles Triangle 58"/>
          <p:cNvSpPr/>
          <p:nvPr/>
        </p:nvSpPr>
        <p:spPr>
          <a:xfrm flipV="1">
            <a:off x="606066" y="4122259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Isosceles Triangle 59"/>
          <p:cNvSpPr/>
          <p:nvPr/>
        </p:nvSpPr>
        <p:spPr>
          <a:xfrm flipV="1">
            <a:off x="1053796" y="4310502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60"/>
          <p:cNvSpPr/>
          <p:nvPr/>
        </p:nvSpPr>
        <p:spPr>
          <a:xfrm flipV="1">
            <a:off x="4918614" y="5461613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Isosceles Triangle 61"/>
          <p:cNvSpPr/>
          <p:nvPr/>
        </p:nvSpPr>
        <p:spPr>
          <a:xfrm flipV="1">
            <a:off x="7144323" y="5668291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62"/>
          <p:cNvSpPr/>
          <p:nvPr/>
        </p:nvSpPr>
        <p:spPr>
          <a:xfrm flipV="1">
            <a:off x="8262821" y="5712136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Isosceles Triangle 63"/>
          <p:cNvSpPr/>
          <p:nvPr/>
        </p:nvSpPr>
        <p:spPr>
          <a:xfrm flipV="1">
            <a:off x="8426076" y="5712558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71"/>
          <p:cNvGrpSpPr/>
          <p:nvPr/>
        </p:nvGrpSpPr>
        <p:grpSpPr>
          <a:xfrm>
            <a:off x="2594780" y="4893003"/>
            <a:ext cx="5571911" cy="930120"/>
            <a:chOff x="2594780" y="4893003"/>
            <a:chExt cx="5571911" cy="930120"/>
          </a:xfrm>
        </p:grpSpPr>
        <p:sp>
          <p:nvSpPr>
            <p:cNvPr id="88" name="Isosceles Triangle 64"/>
            <p:cNvSpPr/>
            <p:nvPr/>
          </p:nvSpPr>
          <p:spPr>
            <a:xfrm flipV="1">
              <a:off x="2594780" y="4893003"/>
              <a:ext cx="154395" cy="166109"/>
            </a:xfrm>
            <a:prstGeom prst="triangle">
              <a:avLst/>
            </a:prstGeom>
            <a:solidFill>
              <a:srgbClr val="FF0000">
                <a:alpha val="18000"/>
              </a:srgb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Isosceles Triangle 65"/>
            <p:cNvSpPr/>
            <p:nvPr/>
          </p:nvSpPr>
          <p:spPr>
            <a:xfrm flipV="1">
              <a:off x="6947215" y="5597972"/>
              <a:ext cx="154395" cy="166109"/>
            </a:xfrm>
            <a:prstGeom prst="triangle">
              <a:avLst/>
            </a:prstGeom>
            <a:solidFill>
              <a:srgbClr val="FF0000">
                <a:alpha val="18000"/>
              </a:srgb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Isosceles Triangle 66"/>
            <p:cNvSpPr/>
            <p:nvPr/>
          </p:nvSpPr>
          <p:spPr>
            <a:xfrm flipV="1">
              <a:off x="8012296" y="5657014"/>
              <a:ext cx="154395" cy="166109"/>
            </a:xfrm>
            <a:prstGeom prst="triangle">
              <a:avLst/>
            </a:prstGeom>
            <a:solidFill>
              <a:srgbClr val="FF0000">
                <a:alpha val="18000"/>
              </a:srgb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1" name="Straight Connector 72"/>
          <p:cNvCxnSpPr/>
          <p:nvPr/>
        </p:nvCxnSpPr>
        <p:spPr>
          <a:xfrm rot="16200000" flipH="1">
            <a:off x="209522" y="5226117"/>
            <a:ext cx="2099327" cy="1"/>
          </a:xfrm>
          <a:prstGeom prst="line">
            <a:avLst/>
          </a:prstGeom>
          <a:ln w="38100" cap="flat" cmpd="sng" algn="ctr">
            <a:solidFill>
              <a:srgbClr val="7F7F7F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82"/>
          <p:cNvSpPr txBox="1"/>
          <p:nvPr/>
        </p:nvSpPr>
        <p:spPr>
          <a:xfrm>
            <a:off x="956760" y="3745168"/>
            <a:ext cx="34286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2011 scrubbing history of LHC arcs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-18036" y="-21614"/>
            <a:ext cx="8435323" cy="80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G. Iadarola</a:t>
            </a:r>
          </a:p>
          <a:p>
            <a:r>
              <a:rPr lang="en-US" sz="1050" b="1" dirty="0" smtClean="0">
                <a:solidFill>
                  <a:srgbClr val="0070C0"/>
                </a:solidFill>
              </a:rPr>
              <a:t>  </a:t>
            </a:r>
            <a:endParaRPr lang="en-US" sz="1050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reproducing measured 2011 heat load by </a:t>
            </a:r>
            <a:r>
              <a:rPr lang="en-US" b="1" dirty="0" err="1" smtClean="0">
                <a:solidFill>
                  <a:srgbClr val="0070C0"/>
                </a:solidFill>
              </a:rPr>
              <a:t>PyECLOUD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simulations</a:t>
            </a:r>
            <a:r>
              <a:rPr lang="en-US" b="1" dirty="0" err="1" smtClean="0">
                <a:solidFill>
                  <a:srgbClr val="0070C0"/>
                </a:solidFill>
                <a:latin typeface="Calibri"/>
              </a:rPr>
              <a:t>→scrubbing</a:t>
            </a:r>
            <a:r>
              <a:rPr lang="en-US" b="1" dirty="0" smtClean="0">
                <a:solidFill>
                  <a:srgbClr val="0070C0"/>
                </a:solidFill>
                <a:latin typeface="Calibri"/>
              </a:rPr>
              <a:t> in the arcs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5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Bunch energy loss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9" name="TextBox 35"/>
          <p:cNvSpPr txBox="1"/>
          <p:nvPr/>
        </p:nvSpPr>
        <p:spPr>
          <a:xfrm>
            <a:off x="574047" y="1106269"/>
            <a:ext cx="3276866" cy="369332"/>
          </a:xfrm>
          <a:prstGeom prst="rect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Simulations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err="1" smtClean="0">
                <a:latin typeface="Symbol" charset="2"/>
                <a:cs typeface="Symbol" charset="2"/>
              </a:rPr>
              <a:t>d</a:t>
            </a:r>
            <a:r>
              <a:rPr lang="en-US" b="1" baseline="-25000" dirty="0" err="1" smtClean="0"/>
              <a:t>max</a:t>
            </a:r>
            <a:r>
              <a:rPr lang="en-US" b="1" dirty="0" smtClean="0"/>
              <a:t> </a:t>
            </a:r>
            <a:r>
              <a:rPr lang="en-US" dirty="0" smtClean="0"/>
              <a:t>fixed to </a:t>
            </a:r>
            <a:r>
              <a:rPr lang="en-US" b="1" dirty="0" smtClean="0"/>
              <a:t>1.6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7838" t="6196" r="7838" b="5034"/>
          <a:stretch>
            <a:fillRect/>
          </a:stretch>
        </p:blipFill>
        <p:spPr bwMode="auto">
          <a:xfrm>
            <a:off x="574047" y="1910260"/>
            <a:ext cx="7999374" cy="447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3"/>
          <p:cNvSpPr txBox="1"/>
          <p:nvPr/>
        </p:nvSpPr>
        <p:spPr>
          <a:xfrm>
            <a:off x="4343400" y="1106269"/>
            <a:ext cx="4343400" cy="646331"/>
          </a:xfrm>
          <a:prstGeom prst="rect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Measurements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the energy loss per bunch is obtained from the stable phase shift</a:t>
            </a:r>
            <a:endParaRPr lang="en-US" dirty="0"/>
          </a:p>
        </p:txBody>
      </p:sp>
      <p:sp>
        <p:nvSpPr>
          <p:cNvPr id="22" name="TextBox 30"/>
          <p:cNvSpPr txBox="1"/>
          <p:nvPr/>
        </p:nvSpPr>
        <p:spPr>
          <a:xfrm>
            <a:off x="3260213" y="2488573"/>
            <a:ext cx="91440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Beam 1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3" name="Group 59"/>
          <p:cNvGrpSpPr/>
          <p:nvPr/>
        </p:nvGrpSpPr>
        <p:grpSpPr>
          <a:xfrm>
            <a:off x="4260358" y="1910260"/>
            <a:ext cx="3512042" cy="4446090"/>
            <a:chOff x="4260358" y="1910260"/>
            <a:chExt cx="3512042" cy="4446090"/>
          </a:xfrm>
        </p:grpSpPr>
        <p:grpSp>
          <p:nvGrpSpPr>
            <p:cNvPr id="4" name="Group 31"/>
            <p:cNvGrpSpPr/>
            <p:nvPr/>
          </p:nvGrpSpPr>
          <p:grpSpPr>
            <a:xfrm>
              <a:off x="4260358" y="1910260"/>
              <a:ext cx="3512042" cy="4446090"/>
              <a:chOff x="4260358" y="1910260"/>
              <a:chExt cx="3512042" cy="4446090"/>
            </a:xfrm>
          </p:grpSpPr>
          <p:sp>
            <p:nvSpPr>
              <p:cNvPr id="30" name="Rectangle 26"/>
              <p:cNvSpPr/>
              <p:nvPr/>
            </p:nvSpPr>
            <p:spPr>
              <a:xfrm>
                <a:off x="4260358" y="3547383"/>
                <a:ext cx="304800" cy="2792737"/>
              </a:xfrm>
              <a:prstGeom prst="rect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27"/>
              <p:cNvSpPr/>
              <p:nvPr/>
            </p:nvSpPr>
            <p:spPr>
              <a:xfrm>
                <a:off x="4953000" y="3352800"/>
                <a:ext cx="304800" cy="3003550"/>
              </a:xfrm>
              <a:prstGeom prst="rect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28"/>
              <p:cNvSpPr/>
              <p:nvPr/>
            </p:nvSpPr>
            <p:spPr>
              <a:xfrm>
                <a:off x="6045571" y="3124200"/>
                <a:ext cx="304800" cy="3215920"/>
              </a:xfrm>
              <a:prstGeom prst="rect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29"/>
              <p:cNvSpPr/>
              <p:nvPr/>
            </p:nvSpPr>
            <p:spPr>
              <a:xfrm>
                <a:off x="7467600" y="1910260"/>
                <a:ext cx="304800" cy="4429860"/>
              </a:xfrm>
              <a:prstGeom prst="rect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5" name="Straight Arrow Connector 33"/>
            <p:cNvCxnSpPr/>
            <p:nvPr/>
          </p:nvCxnSpPr>
          <p:spPr>
            <a:xfrm rot="5400000">
              <a:off x="4316270" y="2630681"/>
              <a:ext cx="946628" cy="71159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42"/>
            <p:cNvCxnSpPr/>
            <p:nvPr/>
          </p:nvCxnSpPr>
          <p:spPr>
            <a:xfrm rot="5400000">
              <a:off x="4869422" y="2789126"/>
              <a:ext cx="727653" cy="17573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51"/>
            <p:cNvCxnSpPr/>
            <p:nvPr/>
          </p:nvCxnSpPr>
          <p:spPr>
            <a:xfrm>
              <a:off x="5486400" y="2513165"/>
              <a:ext cx="685799" cy="51622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54"/>
            <p:cNvCxnSpPr/>
            <p:nvPr/>
          </p:nvCxnSpPr>
          <p:spPr>
            <a:xfrm flipV="1">
              <a:off x="5943600" y="2057401"/>
              <a:ext cx="1371600" cy="17305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58"/>
            <p:cNvSpPr txBox="1"/>
            <p:nvPr/>
          </p:nvSpPr>
          <p:spPr>
            <a:xfrm>
              <a:off x="4943787" y="2033382"/>
              <a:ext cx="803714" cy="369332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ZOOM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-18036" y="-21614"/>
            <a:ext cx="7212487" cy="80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G. Iadarola</a:t>
            </a:r>
          </a:p>
          <a:p>
            <a:r>
              <a:rPr lang="en-US" sz="1050" b="1" dirty="0" smtClean="0">
                <a:solidFill>
                  <a:srgbClr val="0070C0"/>
                </a:solidFill>
              </a:rPr>
              <a:t>  </a:t>
            </a:r>
            <a:endParaRPr lang="en-US" sz="1050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b="1" dirty="0" smtClean="0">
                <a:solidFill>
                  <a:srgbClr val="0070C0"/>
                </a:solidFill>
              </a:rPr>
              <a:t>omparing simulated and measured energy loss (from stable phase shift)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5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unch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energy loss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 l="2863" t="3650" r="4772" b="6083"/>
          <a:stretch>
            <a:fillRect/>
          </a:stretch>
        </p:blipFill>
        <p:spPr bwMode="auto">
          <a:xfrm>
            <a:off x="838200" y="651601"/>
            <a:ext cx="3898869" cy="28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l="8113" t="3650" r="4772" b="6083"/>
          <a:stretch>
            <a:fillRect/>
          </a:stretch>
        </p:blipFill>
        <p:spPr bwMode="auto">
          <a:xfrm>
            <a:off x="5390523" y="651588"/>
            <a:ext cx="3677277" cy="285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/>
          <a:srcRect l="2863" t="3650" r="4772"/>
          <a:stretch>
            <a:fillRect/>
          </a:stretch>
        </p:blipFill>
        <p:spPr bwMode="auto">
          <a:xfrm>
            <a:off x="838200" y="3566918"/>
            <a:ext cx="3914401" cy="306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/>
          <a:srcRect l="8113" t="3650" r="4772"/>
          <a:stretch>
            <a:fillRect/>
          </a:stretch>
        </p:blipFill>
        <p:spPr bwMode="auto">
          <a:xfrm>
            <a:off x="5375921" y="3566918"/>
            <a:ext cx="3691879" cy="306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8036" y="-21614"/>
            <a:ext cx="7212487" cy="80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G. Iadarola</a:t>
            </a:r>
          </a:p>
          <a:p>
            <a:r>
              <a:rPr lang="en-US" sz="1050" b="1" dirty="0" smtClean="0">
                <a:solidFill>
                  <a:srgbClr val="0070C0"/>
                </a:solidFill>
              </a:rPr>
              <a:t>  </a:t>
            </a:r>
            <a:endParaRPr lang="en-US" sz="1050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b="1" dirty="0" smtClean="0">
                <a:solidFill>
                  <a:srgbClr val="0070C0"/>
                </a:solidFill>
              </a:rPr>
              <a:t>omparing simulated and measured energy loss (from stable phase shift)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20974909">
            <a:off x="3204426" y="1652224"/>
            <a:ext cx="3649547" cy="224676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build </a:t>
            </a:r>
            <a:r>
              <a:rPr lang="en-US" sz="2800" b="1" dirty="0">
                <a:latin typeface="Calibri" pitchFamily="34" charset="0"/>
              </a:rPr>
              <a:t>up phase</a:t>
            </a:r>
            <a:r>
              <a:rPr lang="en-US" sz="2800" dirty="0">
                <a:latin typeface="Calibri" pitchFamily="34" charset="0"/>
              </a:rPr>
              <a:t> of the electron cloud </a:t>
            </a:r>
            <a:r>
              <a:rPr lang="en-US" sz="2800" dirty="0" smtClean="0">
                <a:latin typeface="Calibri" pitchFamily="34" charset="0"/>
              </a:rPr>
              <a:t>less well reproduced  (possible reasons: </a:t>
            </a:r>
            <a:r>
              <a:rPr lang="en-US" sz="2800" i="1" dirty="0" smtClean="0">
                <a:latin typeface="Calibri" pitchFamily="34" charset="0"/>
              </a:rPr>
              <a:t>R</a:t>
            </a:r>
            <a:r>
              <a:rPr lang="en-US" sz="2800" baseline="-25000" dirty="0" smtClean="0">
                <a:latin typeface="Calibri" pitchFamily="34" charset="0"/>
              </a:rPr>
              <a:t>0</a:t>
            </a:r>
            <a:r>
              <a:rPr lang="en-US" sz="2800" dirty="0" smtClean="0">
                <a:latin typeface="Calibri" pitchFamily="34" charset="0"/>
              </a:rPr>
              <a:t>, primary e</a:t>
            </a:r>
            <a:r>
              <a:rPr lang="en-US" sz="2800" baseline="30000" dirty="0" smtClean="0">
                <a:latin typeface="Calibri" pitchFamily="34" charset="0"/>
              </a:rPr>
              <a:t>-</a:t>
            </a:r>
            <a:r>
              <a:rPr lang="en-US" sz="2800" dirty="0" smtClean="0">
                <a:latin typeface="Calibri" pitchFamily="34" charset="0"/>
              </a:rPr>
              <a:t>, </a:t>
            </a:r>
            <a:r>
              <a:rPr lang="en-US" sz="2800" dirty="0" err="1" smtClean="0">
                <a:latin typeface="Calibri" pitchFamily="34" charset="0"/>
              </a:rPr>
              <a:t>uncaptured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beam?)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90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319827"/>
              </p:ext>
            </p:extLst>
          </p:nvPr>
        </p:nvGraphicFramePr>
        <p:xfrm>
          <a:off x="323528" y="332656"/>
          <a:ext cx="4972645" cy="3486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Graph" r:id="rId4" imgW="4184640" imgH="2933280" progId="Origin50.Graph">
                  <p:embed/>
                </p:oleObj>
              </mc:Choice>
              <mc:Fallback>
                <p:oleObj name="Graph" r:id="rId4" imgW="4184640" imgH="29332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332656"/>
                        <a:ext cx="4972645" cy="3486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450812"/>
              </p:ext>
            </p:extLst>
          </p:nvPr>
        </p:nvGraphicFramePr>
        <p:xfrm>
          <a:off x="4355976" y="332656"/>
          <a:ext cx="4962451" cy="3490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Graph" r:id="rId6" imgW="4170240" imgH="2933280" progId="Origin50.Graph">
                  <p:embed/>
                </p:oleObj>
              </mc:Choice>
              <mc:Fallback>
                <p:oleObj name="Graph" r:id="rId6" imgW="4170240" imgH="29332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55976" y="332656"/>
                        <a:ext cx="4962451" cy="3490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9255"/>
              </p:ext>
            </p:extLst>
          </p:nvPr>
        </p:nvGraphicFramePr>
        <p:xfrm>
          <a:off x="467544" y="3403198"/>
          <a:ext cx="4896991" cy="3444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Graph" r:id="rId8" imgW="4170240" imgH="2933280" progId="Origin50.Graph">
                  <p:embed/>
                </p:oleObj>
              </mc:Choice>
              <mc:Fallback>
                <p:oleObj name="Graph" r:id="rId8" imgW="4170240" imgH="293328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403198"/>
                        <a:ext cx="4896991" cy="3444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354992"/>
              </p:ext>
            </p:extLst>
          </p:nvPr>
        </p:nvGraphicFramePr>
        <p:xfrm>
          <a:off x="4406299" y="3429000"/>
          <a:ext cx="4919048" cy="346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Graph" r:id="rId10" imgW="4170240" imgH="2933280" progId="Origin50.Graph">
                  <p:embed/>
                </p:oleObj>
              </mc:Choice>
              <mc:Fallback>
                <p:oleObj name="Graph" r:id="rId10" imgW="4170240" imgH="2933280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299" y="3429000"/>
                        <a:ext cx="4919048" cy="346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29809" y="70718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rc heat load versus bunch spacing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-18036" y="-21614"/>
            <a:ext cx="1610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H. Maury Cuna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February 2012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0974909">
            <a:off x="3136405" y="1950911"/>
            <a:ext cx="3649547" cy="954107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dramatic increase for </a:t>
            </a:r>
            <a:r>
              <a:rPr lang="en-US" sz="2800" b="1" dirty="0" smtClean="0">
                <a:latin typeface="Calibri" pitchFamily="34" charset="0"/>
              </a:rPr>
              <a:t>spacing &lt;10 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1011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739266"/>
              </p:ext>
            </p:extLst>
          </p:nvPr>
        </p:nvGraphicFramePr>
        <p:xfrm>
          <a:off x="1014412" y="514350"/>
          <a:ext cx="7662044" cy="622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8036" y="-21614"/>
            <a:ext cx="161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H. Maury Cuna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72400" y="6503855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dipole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 rot="20810105">
            <a:off x="3439206" y="4165218"/>
            <a:ext cx="4110507" cy="954107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ECLOUD heat load less for small </a:t>
            </a:r>
            <a:r>
              <a:rPr lang="en-US" sz="2800" b="1" dirty="0" err="1" smtClean="0">
                <a:latin typeface="Symbol" pitchFamily="18" charset="2"/>
              </a:rPr>
              <a:t>d</a:t>
            </a:r>
            <a:r>
              <a:rPr lang="en-US" sz="2800" b="1" baseline="-25000" dirty="0" err="1" smtClean="0">
                <a:latin typeface="Calibri" pitchFamily="34" charset="0"/>
              </a:rPr>
              <a:t>max</a:t>
            </a:r>
            <a:r>
              <a:rPr lang="en-US" sz="2800" b="1" dirty="0" smtClean="0">
                <a:latin typeface="Calibri" pitchFamily="34" charset="0"/>
              </a:rPr>
              <a:t> &amp; for </a:t>
            </a:r>
            <a:r>
              <a:rPr lang="en-US" sz="2800" b="1" i="1" dirty="0" smtClean="0">
                <a:latin typeface="Calibri" pitchFamily="34" charset="0"/>
              </a:rPr>
              <a:t>N</a:t>
            </a:r>
            <a:r>
              <a:rPr lang="en-US" sz="2800" b="1" i="1" baseline="-25000" dirty="0" smtClean="0">
                <a:latin typeface="Calibri" pitchFamily="34" charset="0"/>
              </a:rPr>
              <a:t>b</a:t>
            </a:r>
            <a:r>
              <a:rPr lang="en-US" sz="2800" b="1" dirty="0" smtClean="0">
                <a:latin typeface="Calibri" pitchFamily="34" charset="0"/>
              </a:rPr>
              <a:t>~5x10</a:t>
            </a:r>
            <a:r>
              <a:rPr lang="en-US" sz="2800" b="1" baseline="30000" dirty="0" smtClean="0">
                <a:latin typeface="Calibri" pitchFamily="34" charset="0"/>
              </a:rPr>
              <a:t>10</a:t>
            </a:r>
            <a:endParaRPr lang="en-GB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86673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6984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Comparison between </a:t>
            </a:r>
            <a:br>
              <a:rPr lang="en-GB" sz="3600" dirty="0" smtClean="0"/>
            </a:br>
            <a:r>
              <a:rPr lang="en-GB" sz="3600" dirty="0" smtClean="0"/>
              <a:t>ECLOUD and </a:t>
            </a:r>
            <a:r>
              <a:rPr lang="en-GB" sz="3600" dirty="0" err="1" smtClean="0"/>
              <a:t>PyECLOUD</a:t>
            </a:r>
            <a:r>
              <a:rPr lang="en-GB" sz="3600" dirty="0" smtClean="0"/>
              <a:t> simulations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2352" y="1313798"/>
            <a:ext cx="5984558" cy="494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3555"/>
            <a:ext cx="865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C. Bhat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4287" y="6462482"/>
            <a:ext cx="169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field-free region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 rot="20810105">
            <a:off x="2898444" y="4165218"/>
            <a:ext cx="4110507" cy="954107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ECLOUD: faster build up and earlier saturation</a:t>
            </a:r>
            <a:endParaRPr lang="en-GB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31570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1727</Words>
  <Application>Microsoft Office PowerPoint</Application>
  <PresentationFormat>On-screen Show (4:3)</PresentationFormat>
  <Paragraphs>262</Paragraphs>
  <Slides>39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Graph</vt:lpstr>
      <vt:lpstr>Equation</vt:lpstr>
      <vt:lpstr>e-cloud activities – 2012 achievements &amp; plans for 2013</vt:lpstr>
      <vt:lpstr>e-cloud activities in 2012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between  ECLOUD and PyECLOUD simulations</vt:lpstr>
      <vt:lpstr>inconsistency of photo-electrons in dipole field between ECLOUD and PyECLOUD</vt:lpstr>
      <vt:lpstr>PowerPoint Presentation</vt:lpstr>
      <vt:lpstr>arc SEY evolution during 25-ns scrubbing:</vt:lpstr>
      <vt:lpstr>PowerPoint Presentation</vt:lpstr>
      <vt:lpstr>PowerPoint Presentation</vt:lpstr>
      <vt:lpstr>PowerPoint Presentation</vt:lpstr>
      <vt:lpstr>PowerPoint Presentation</vt:lpstr>
      <vt:lpstr>Landau cavity &amp; e-cloud @ PE ejection Data versus Simulations </vt:lpstr>
      <vt:lpstr>Simulated cumulative electrons  during the entire e-cloud activity in PS  </vt:lpstr>
      <vt:lpstr>average heatload for HL-LHC w Landau RF</vt:lpstr>
      <vt:lpstr>LHC heat load versus bunch length </vt:lpstr>
      <vt:lpstr>ECLOUD’12,  La Biodola, Elba, 5-9 June 2012 jointly organized by INFN-Pisa, INFN-Frascati, EuCARD-AccNet and CERN Low-e Ring</vt:lpstr>
      <vt:lpstr>ECLOUD’12 photos</vt:lpstr>
      <vt:lpstr>PowerPoint Presentation</vt:lpstr>
      <vt:lpstr>e-cloud at ICAP’12 AccNet sessions</vt:lpstr>
      <vt:lpstr>PowerPoint Presentation</vt:lpstr>
      <vt:lpstr>PowerPoint Presentation</vt:lpstr>
      <vt:lpstr>ongoing effort &amp; plans for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Work: LHC photon map</vt:lpstr>
      <vt:lpstr> Synrad3D </vt:lpstr>
      <vt:lpstr>Synrad3D modifications for LHC</vt:lpstr>
      <vt:lpstr>PowerPoint Presentation</vt:lpstr>
      <vt:lpstr>PowerPoint Presentation</vt:lpstr>
      <vt:lpstr>most importantly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e-cloud effort – 2012 achievements &amp; plans for 2013</dc:title>
  <dc:creator>Frank Zimmermann</dc:creator>
  <cp:lastModifiedBy>Frank Zimmermann</cp:lastModifiedBy>
  <cp:revision>30</cp:revision>
  <dcterms:created xsi:type="dcterms:W3CDTF">2013-02-10T07:07:15Z</dcterms:created>
  <dcterms:modified xsi:type="dcterms:W3CDTF">2013-02-13T09:50:53Z</dcterms:modified>
</cp:coreProperties>
</file>