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3" r:id="rId6"/>
    <p:sldId id="265" r:id="rId7"/>
    <p:sldId id="262" r:id="rId8"/>
    <p:sldId id="266" r:id="rId9"/>
    <p:sldId id="267" r:id="rId10"/>
    <p:sldId id="268" r:id="rId11"/>
    <p:sldId id="269" r:id="rId12"/>
    <p:sldId id="270" r:id="rId13"/>
    <p:sldId id="264"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550ED-3FCD-7A41-AED8-37D0B67CDFAE}"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550ED-3FCD-7A41-AED8-37D0B67CDFAE}"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550ED-3FCD-7A41-AED8-37D0B67CDFAE}"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550ED-3FCD-7A41-AED8-37D0B67CDFAE}"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550ED-3FCD-7A41-AED8-37D0B67CDFAE}"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550ED-3FCD-7A41-AED8-37D0B67CDFAE}"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550ED-3FCD-7A41-AED8-37D0B67CDFAE}"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550ED-3FCD-7A41-AED8-37D0B67CDFAE}"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550ED-3FCD-7A41-AED8-37D0B67CDFAE}"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550ED-3FCD-7A41-AED8-37D0B67CDFAE}"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550ED-3FCD-7A41-AED8-37D0B67CDFAE}"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2E15D-3F9B-2247-98C4-D9B223FD55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550ED-3FCD-7A41-AED8-37D0B67CDFAE}"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2E15D-3F9B-2247-98C4-D9B223FD55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75"/>
            <a:ext cx="7772400" cy="1470025"/>
          </a:xfrm>
        </p:spPr>
        <p:txBody>
          <a:bodyPr>
            <a:normAutofit fontScale="90000"/>
          </a:bodyPr>
          <a:lstStyle/>
          <a:p>
            <a:r>
              <a:rPr lang="en-US" dirty="0" smtClean="0">
                <a:latin typeface="Lucida Bright"/>
                <a:cs typeface="Lucida Bright"/>
              </a:rPr>
              <a:t>The HEADTAIL Development Working Group (HDWG) in 2012 </a:t>
            </a:r>
            <a:endParaRPr lang="en-US" dirty="0">
              <a:latin typeface="Lucida Bright"/>
              <a:cs typeface="Lucida Bright"/>
            </a:endParaRPr>
          </a:p>
        </p:txBody>
      </p:sp>
      <p:sp>
        <p:nvSpPr>
          <p:cNvPr id="3" name="Subtitle 2"/>
          <p:cNvSpPr>
            <a:spLocks noGrp="1"/>
          </p:cNvSpPr>
          <p:nvPr>
            <p:ph type="subTitle" idx="1"/>
          </p:nvPr>
        </p:nvSpPr>
        <p:spPr>
          <a:xfrm>
            <a:off x="685800" y="3418660"/>
            <a:ext cx="7772400" cy="2448740"/>
          </a:xfrm>
        </p:spPr>
        <p:txBody>
          <a:bodyPr>
            <a:normAutofit fontScale="62500" lnSpcReduction="20000"/>
          </a:bodyPr>
          <a:lstStyle/>
          <a:p>
            <a:r>
              <a:rPr lang="en-US" dirty="0" smtClean="0">
                <a:solidFill>
                  <a:schemeClr val="bg1">
                    <a:lumMod val="50000"/>
                  </a:schemeClr>
                </a:solidFill>
              </a:rPr>
              <a:t>G. Rumolo</a:t>
            </a:r>
          </a:p>
          <a:p>
            <a:r>
              <a:rPr lang="en-US" dirty="0" smtClean="0">
                <a:solidFill>
                  <a:schemeClr val="bg1">
                    <a:lumMod val="50000"/>
                  </a:schemeClr>
                </a:solidFill>
              </a:rPr>
              <a:t>Wednesday 23.01.2013, in ABP-ICE Meeting</a:t>
            </a:r>
          </a:p>
          <a:p>
            <a:endParaRPr lang="en-US" dirty="0" smtClean="0"/>
          </a:p>
          <a:p>
            <a:r>
              <a:rPr lang="en-US" dirty="0" smtClean="0">
                <a:solidFill>
                  <a:srgbClr val="7F7F7F"/>
                </a:solidFill>
              </a:rPr>
              <a:t>HDWG: T. </a:t>
            </a:r>
            <a:r>
              <a:rPr lang="en-US" dirty="0" err="1" smtClean="0">
                <a:solidFill>
                  <a:srgbClr val="7F7F7F"/>
                </a:solidFill>
              </a:rPr>
              <a:t>Argyropoulos</a:t>
            </a:r>
            <a:r>
              <a:rPr lang="en-US" dirty="0" smtClean="0">
                <a:solidFill>
                  <a:srgbClr val="7F7F7F"/>
                </a:solidFill>
              </a:rPr>
              <a:t>, </a:t>
            </a:r>
            <a:r>
              <a:rPr lang="en-US" dirty="0" smtClean="0">
                <a:solidFill>
                  <a:schemeClr val="bg1">
                    <a:lumMod val="75000"/>
                  </a:schemeClr>
                </a:solidFill>
              </a:rPr>
              <a:t>S. </a:t>
            </a:r>
            <a:r>
              <a:rPr lang="en-US" dirty="0" err="1" smtClean="0">
                <a:solidFill>
                  <a:schemeClr val="bg1">
                    <a:lumMod val="75000"/>
                  </a:schemeClr>
                </a:solidFill>
              </a:rPr>
              <a:t>Aumon</a:t>
            </a:r>
            <a:r>
              <a:rPr lang="en-US" dirty="0" smtClean="0">
                <a:solidFill>
                  <a:srgbClr val="7F7F7F"/>
                </a:solidFill>
              </a:rPr>
              <a:t>, H. </a:t>
            </a:r>
            <a:r>
              <a:rPr lang="en-US" dirty="0" err="1" smtClean="0">
                <a:solidFill>
                  <a:srgbClr val="7F7F7F"/>
                </a:solidFill>
              </a:rPr>
              <a:t>Bartosik</a:t>
            </a:r>
            <a:r>
              <a:rPr lang="en-US" dirty="0" smtClean="0">
                <a:solidFill>
                  <a:srgbClr val="7F7F7F"/>
                </a:solidFill>
              </a:rPr>
              <a:t>, N. </a:t>
            </a:r>
            <a:r>
              <a:rPr lang="en-US" dirty="0" err="1" smtClean="0">
                <a:solidFill>
                  <a:srgbClr val="7F7F7F"/>
                </a:solidFill>
              </a:rPr>
              <a:t>Biancacci</a:t>
            </a:r>
            <a:r>
              <a:rPr lang="en-US" dirty="0" smtClean="0">
                <a:solidFill>
                  <a:srgbClr val="7F7F7F"/>
                </a:solidFill>
              </a:rPr>
              <a:t>, H. Day, </a:t>
            </a:r>
            <a:r>
              <a:rPr lang="en-US" dirty="0" smtClean="0">
                <a:solidFill>
                  <a:schemeClr val="bg1">
                    <a:lumMod val="75000"/>
                  </a:schemeClr>
                </a:solidFill>
              </a:rPr>
              <a:t>C. Hansen</a:t>
            </a:r>
            <a:r>
              <a:rPr lang="en-US" dirty="0" smtClean="0">
                <a:solidFill>
                  <a:srgbClr val="7F7F7F"/>
                </a:solidFill>
              </a:rPr>
              <a:t>, G. </a:t>
            </a:r>
            <a:r>
              <a:rPr lang="en-US" dirty="0" err="1" smtClean="0">
                <a:solidFill>
                  <a:srgbClr val="7F7F7F"/>
                </a:solidFill>
              </a:rPr>
              <a:t>Iadarola</a:t>
            </a:r>
            <a:r>
              <a:rPr lang="en-US" dirty="0" smtClean="0">
                <a:solidFill>
                  <a:srgbClr val="7F7F7F"/>
                </a:solidFill>
              </a:rPr>
              <a:t>, E. </a:t>
            </a:r>
            <a:r>
              <a:rPr lang="en-US" dirty="0" err="1" smtClean="0">
                <a:solidFill>
                  <a:srgbClr val="7F7F7F"/>
                </a:solidFill>
              </a:rPr>
              <a:t>Koukovini-Platia</a:t>
            </a:r>
            <a:r>
              <a:rPr lang="en-US" dirty="0" smtClean="0">
                <a:solidFill>
                  <a:srgbClr val="7F7F7F"/>
                </a:solidFill>
              </a:rPr>
              <a:t>, K. Li</a:t>
            </a:r>
            <a:r>
              <a:rPr lang="en-US" baseline="30000" dirty="0" smtClean="0">
                <a:solidFill>
                  <a:srgbClr val="7F7F7F"/>
                </a:solidFill>
              </a:rPr>
              <a:t>*</a:t>
            </a:r>
            <a:r>
              <a:rPr lang="en-US" dirty="0" smtClean="0">
                <a:solidFill>
                  <a:srgbClr val="7F7F7F"/>
                </a:solidFill>
              </a:rPr>
              <a:t>, E. </a:t>
            </a:r>
            <a:r>
              <a:rPr lang="en-US" dirty="0" err="1" smtClean="0">
                <a:solidFill>
                  <a:srgbClr val="7F7F7F"/>
                </a:solidFill>
              </a:rPr>
              <a:t>Métral</a:t>
            </a:r>
            <a:r>
              <a:rPr lang="en-US" dirty="0" smtClean="0">
                <a:solidFill>
                  <a:srgbClr val="7F7F7F"/>
                </a:solidFill>
              </a:rPr>
              <a:t>, N. </a:t>
            </a:r>
            <a:r>
              <a:rPr lang="en-US" dirty="0" err="1" smtClean="0">
                <a:solidFill>
                  <a:srgbClr val="7F7F7F"/>
                </a:solidFill>
              </a:rPr>
              <a:t>Mounet</a:t>
            </a:r>
            <a:r>
              <a:rPr lang="en-US" dirty="0" smtClean="0">
                <a:solidFill>
                  <a:srgbClr val="7F7F7F"/>
                </a:solidFill>
              </a:rPr>
              <a:t>, B. </a:t>
            </a:r>
            <a:r>
              <a:rPr lang="en-US" dirty="0" err="1" smtClean="0">
                <a:solidFill>
                  <a:srgbClr val="7F7F7F"/>
                </a:solidFill>
              </a:rPr>
              <a:t>Salvant</a:t>
            </a:r>
            <a:r>
              <a:rPr lang="en-US" dirty="0" smtClean="0">
                <a:solidFill>
                  <a:srgbClr val="7F7F7F"/>
                </a:solidFill>
              </a:rPr>
              <a:t>, H. </a:t>
            </a:r>
            <a:r>
              <a:rPr lang="en-US" dirty="0" err="1" smtClean="0">
                <a:solidFill>
                  <a:srgbClr val="7F7F7F"/>
                </a:solidFill>
              </a:rPr>
              <a:t>Timkó</a:t>
            </a:r>
            <a:r>
              <a:rPr lang="en-US" dirty="0" smtClean="0">
                <a:solidFill>
                  <a:srgbClr val="7F7F7F"/>
                </a:solidFill>
              </a:rPr>
              <a:t>, </a:t>
            </a:r>
            <a:r>
              <a:rPr lang="en-US" dirty="0" smtClean="0">
                <a:solidFill>
                  <a:srgbClr val="BFBFBF"/>
                </a:solidFill>
              </a:rPr>
              <a:t>R. </a:t>
            </a:r>
            <a:r>
              <a:rPr lang="en-US" dirty="0" err="1" smtClean="0">
                <a:solidFill>
                  <a:srgbClr val="BFBFBF"/>
                </a:solidFill>
              </a:rPr>
              <a:t>Wasef</a:t>
            </a:r>
            <a:r>
              <a:rPr lang="en-US" dirty="0" smtClean="0">
                <a:solidFill>
                  <a:srgbClr val="7F7F7F"/>
                </a:solidFill>
              </a:rPr>
              <a:t>, C. </a:t>
            </a:r>
            <a:r>
              <a:rPr lang="en-US" dirty="0" err="1" smtClean="0">
                <a:solidFill>
                  <a:srgbClr val="7F7F7F"/>
                </a:solidFill>
              </a:rPr>
              <a:t>Zannini</a:t>
            </a:r>
            <a:endParaRPr lang="en-US" dirty="0" smtClean="0">
              <a:solidFill>
                <a:srgbClr val="7F7F7F"/>
              </a:solidFill>
            </a:endParaRPr>
          </a:p>
          <a:p>
            <a:r>
              <a:rPr lang="en-US" baseline="30000" dirty="0" smtClean="0">
                <a:solidFill>
                  <a:srgbClr val="7F7F7F"/>
                </a:solidFill>
              </a:rPr>
              <a:t>*</a:t>
            </a:r>
            <a:r>
              <a:rPr lang="en-US" dirty="0" smtClean="0">
                <a:solidFill>
                  <a:srgbClr val="7F7F7F"/>
                </a:solidFill>
              </a:rPr>
              <a:t> @SLAC until November 2012</a:t>
            </a:r>
          </a:p>
          <a:p>
            <a:r>
              <a:rPr lang="en-US" dirty="0" smtClean="0">
                <a:solidFill>
                  <a:srgbClr val="7F7F7F"/>
                </a:solidFill>
              </a:rPr>
              <a:t>Special guests: A. </a:t>
            </a:r>
            <a:r>
              <a:rPr lang="en-US" dirty="0" err="1" smtClean="0">
                <a:solidFill>
                  <a:srgbClr val="7F7F7F"/>
                </a:solidFill>
              </a:rPr>
              <a:t>Burov</a:t>
            </a:r>
            <a:r>
              <a:rPr lang="en-US" dirty="0" smtClean="0">
                <a:solidFill>
                  <a:srgbClr val="7F7F7F"/>
                </a:solidFill>
              </a:rPr>
              <a:t>, M. </a:t>
            </a:r>
            <a:r>
              <a:rPr lang="en-US" dirty="0" err="1" smtClean="0">
                <a:solidFill>
                  <a:srgbClr val="7F7F7F"/>
                </a:solidFill>
              </a:rPr>
              <a:t>Migliorati</a:t>
            </a:r>
            <a:r>
              <a:rPr lang="en-US" dirty="0" smtClean="0">
                <a:solidFill>
                  <a:srgbClr val="7F7F7F"/>
                </a:solidFill>
              </a:rPr>
              <a:t>, V. </a:t>
            </a:r>
            <a:r>
              <a:rPr lang="en-US" dirty="0" err="1" smtClean="0">
                <a:solidFill>
                  <a:srgbClr val="7F7F7F"/>
                </a:solidFill>
              </a:rPr>
              <a:t>Vaccaro</a:t>
            </a:r>
            <a:r>
              <a:rPr lang="en-US" dirty="0" smtClean="0">
                <a:solidFill>
                  <a:srgbClr val="7F7F7F"/>
                </a:solidFill>
              </a:rPr>
              <a:t>  </a:t>
            </a:r>
            <a:endParaRPr lang="en-US" dirty="0">
              <a:solidFill>
                <a:srgbClr val="7F7F7F"/>
              </a:solidFill>
            </a:endParaRPr>
          </a:p>
        </p:txBody>
      </p:sp>
      <p:pic>
        <p:nvPicPr>
          <p:cNvPr id="4" name="Picture 3" descr="cern_logo.gif"/>
          <p:cNvPicPr>
            <a:picLocks noChangeAspect="1"/>
          </p:cNvPicPr>
          <p:nvPr/>
        </p:nvPicPr>
        <p:blipFill>
          <a:blip r:embed="rId2"/>
          <a:stretch>
            <a:fillRect/>
          </a:stretch>
        </p:blipFill>
        <p:spPr>
          <a:xfrm>
            <a:off x="1" y="1"/>
            <a:ext cx="719999" cy="719999"/>
          </a:xfrm>
          <a:prstGeom prst="rect">
            <a:avLst/>
          </a:prstGeom>
        </p:spPr>
      </p:pic>
      <p:pic>
        <p:nvPicPr>
          <p:cNvPr id="5" name="Picture 4"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Some samples:</a:t>
            </a:r>
            <a:br>
              <a:rPr lang="en-US" sz="3000" dirty="0" smtClean="0"/>
            </a:br>
            <a:r>
              <a:rPr lang="en-US" sz="3000" dirty="0" smtClean="0"/>
              <a:t>HEADTAIL for simulations in the longitudinal plane?</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10</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
        <p:nvSpPr>
          <p:cNvPr id="43" name="TextBox 42"/>
          <p:cNvSpPr txBox="1"/>
          <p:nvPr/>
        </p:nvSpPr>
        <p:spPr>
          <a:xfrm>
            <a:off x="525486" y="1447800"/>
            <a:ext cx="8161314" cy="784830"/>
          </a:xfrm>
          <a:prstGeom prst="rect">
            <a:avLst/>
          </a:prstGeom>
          <a:noFill/>
          <a:ln>
            <a:solidFill>
              <a:schemeClr val="tx1"/>
            </a:solidFill>
          </a:ln>
        </p:spPr>
        <p:txBody>
          <a:bodyPr wrap="square" rtlCol="0">
            <a:spAutoFit/>
          </a:bodyPr>
          <a:lstStyle/>
          <a:p>
            <a:r>
              <a:rPr lang="en-US" sz="1500" dirty="0" smtClean="0"/>
              <a:t>Application to a de-bunching bunch experiment in the SPS</a:t>
            </a:r>
          </a:p>
          <a:p>
            <a:r>
              <a:rPr lang="en-US" sz="1500" dirty="0" smtClean="0"/>
              <a:t>28ns long single bunch injected into the SPS with RF off for impedance measurements</a:t>
            </a:r>
          </a:p>
          <a:p>
            <a:r>
              <a:rPr lang="en-US" sz="1500" dirty="0" smtClean="0"/>
              <a:t>Reproduce evolution with the SPS longitudinal impedance model (ongoing)</a:t>
            </a:r>
            <a:endParaRPr lang="en-US" sz="1500" dirty="0"/>
          </a:p>
        </p:txBody>
      </p:sp>
      <p:pic>
        <p:nvPicPr>
          <p:cNvPr id="11" name="Picture 2" descr="C:\Work\headtail\SPS_MicrowaveInstab\ImpedanceScan\Q20_R0.7\gle\mountain_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752" y="2397229"/>
            <a:ext cx="4114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atlabFiles\MD_2012_07_27_analysis\analysis_plots\MR_MD1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2" y="3159229"/>
            <a:ext cx="3606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726502" y="2573684"/>
            <a:ext cx="1511300" cy="338554"/>
          </a:xfrm>
          <a:prstGeom prst="rect">
            <a:avLst/>
          </a:prstGeom>
          <a:noFill/>
        </p:spPr>
        <p:txBody>
          <a:bodyPr wrap="square" rtlCol="0">
            <a:spAutoFit/>
          </a:bodyPr>
          <a:lstStyle/>
          <a:p>
            <a:r>
              <a:rPr lang="en-GB" sz="1600" dirty="0" smtClean="0"/>
              <a:t>EXPERIMENT</a:t>
            </a:r>
            <a:endParaRPr lang="en-GB" sz="1600" dirty="0"/>
          </a:p>
        </p:txBody>
      </p:sp>
      <p:sp>
        <p:nvSpPr>
          <p:cNvPr id="19" name="TextBox 18"/>
          <p:cNvSpPr txBox="1"/>
          <p:nvPr/>
        </p:nvSpPr>
        <p:spPr>
          <a:xfrm>
            <a:off x="5555552" y="2573684"/>
            <a:ext cx="1511300" cy="338554"/>
          </a:xfrm>
          <a:prstGeom prst="rect">
            <a:avLst/>
          </a:prstGeom>
          <a:noFill/>
        </p:spPr>
        <p:txBody>
          <a:bodyPr wrap="square" rtlCol="0">
            <a:spAutoFit/>
          </a:bodyPr>
          <a:lstStyle/>
          <a:p>
            <a:r>
              <a:rPr lang="en-GB" sz="1600" dirty="0" smtClean="0"/>
              <a:t>SIMULATION</a:t>
            </a:r>
            <a:endParaRPr lang="en-GB" sz="1600" dirty="0"/>
          </a:p>
        </p:txBody>
      </p:sp>
      <p:sp>
        <p:nvSpPr>
          <p:cNvPr id="20" name="Rectangle 9"/>
          <p:cNvSpPr/>
          <p:nvPr/>
        </p:nvSpPr>
        <p:spPr>
          <a:xfrm>
            <a:off x="3429000" y="6298647"/>
            <a:ext cx="1496488" cy="300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75000"/>
                  </a:schemeClr>
                </a:solidFill>
                <a:latin typeface="+mj-lt"/>
              </a:rPr>
              <a:t>H. </a:t>
            </a:r>
            <a:r>
              <a:rPr lang="en-US" sz="1600" b="1" dirty="0" err="1" smtClean="0">
                <a:solidFill>
                  <a:schemeClr val="bg1">
                    <a:lumMod val="75000"/>
                  </a:schemeClr>
                </a:solidFill>
                <a:latin typeface="+mj-lt"/>
              </a:rPr>
              <a:t>Timkó</a:t>
            </a:r>
            <a:r>
              <a:rPr lang="en-US" sz="1600" b="1" dirty="0" smtClean="0">
                <a:solidFill>
                  <a:schemeClr val="bg1">
                    <a:lumMod val="75000"/>
                  </a:schemeClr>
                </a:solidFill>
                <a:latin typeface="+mj-lt"/>
              </a:rPr>
              <a:t> et al.</a:t>
            </a:r>
            <a:endParaRPr lang="en-US" sz="1600" b="1"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Some samples:</a:t>
            </a:r>
            <a:br>
              <a:rPr lang="en-US" sz="3000" dirty="0" smtClean="0"/>
            </a:br>
            <a:r>
              <a:rPr lang="en-US" sz="3000" dirty="0" smtClean="0"/>
              <a:t>HEADTAIL for simulations in the longitudinal plane?</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11</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
        <p:nvSpPr>
          <p:cNvPr id="14" name="Content Placeholder 2"/>
          <p:cNvSpPr>
            <a:spLocks noGrp="1"/>
          </p:cNvSpPr>
          <p:nvPr>
            <p:ph idx="1"/>
          </p:nvPr>
        </p:nvSpPr>
        <p:spPr>
          <a:xfrm>
            <a:off x="457200" y="1431925"/>
            <a:ext cx="8229600" cy="5426075"/>
          </a:xfrm>
        </p:spPr>
        <p:txBody>
          <a:bodyPr>
            <a:normAutofit fontScale="70000" lnSpcReduction="20000"/>
          </a:bodyPr>
          <a:lstStyle/>
          <a:p>
            <a:pPr>
              <a:buNone/>
            </a:pPr>
            <a:r>
              <a:rPr lang="en-US" b="1" dirty="0" smtClean="0"/>
              <a:t>Clear path for this application not set yet</a:t>
            </a:r>
            <a:endParaRPr lang="en-US" sz="1143" b="1" dirty="0" smtClean="0"/>
          </a:p>
          <a:p>
            <a:endParaRPr lang="en-US" sz="1143" b="1" dirty="0" smtClean="0"/>
          </a:p>
          <a:p>
            <a:pPr lvl="1"/>
            <a:r>
              <a:rPr lang="en-US" dirty="0" smtClean="0"/>
              <a:t>Different codes could be used as starting point </a:t>
            </a:r>
          </a:p>
          <a:p>
            <a:pPr lvl="2"/>
            <a:r>
              <a:rPr lang="en-US" dirty="0" smtClean="0"/>
              <a:t>HEADTAIL, ESME, </a:t>
            </a:r>
            <a:r>
              <a:rPr lang="en-US" dirty="0" err="1" smtClean="0"/>
              <a:t>Theodoros</a:t>
            </a:r>
            <a:r>
              <a:rPr lang="en-US" dirty="0" smtClean="0"/>
              <a:t> </a:t>
            </a:r>
            <a:r>
              <a:rPr lang="en-US" dirty="0" err="1" smtClean="0"/>
              <a:t>Argyropoulos</a:t>
            </a:r>
            <a:r>
              <a:rPr lang="en-US" dirty="0" smtClean="0"/>
              <a:t>’ code can all simulate the beam longitudinal evolution in presence of collective interactions</a:t>
            </a:r>
          </a:p>
          <a:p>
            <a:pPr lvl="2"/>
            <a:r>
              <a:rPr lang="en-US" dirty="0" smtClean="0"/>
              <a:t>“Possibility </a:t>
            </a:r>
            <a:r>
              <a:rPr lang="en-US" dirty="0" smtClean="0"/>
              <a:t>of using Rama </a:t>
            </a:r>
            <a:r>
              <a:rPr lang="en-US" dirty="0" err="1" smtClean="0"/>
              <a:t>Calaga’s</a:t>
            </a:r>
            <a:r>
              <a:rPr lang="en-US" dirty="0" smtClean="0"/>
              <a:t> python code to test modules and couple with </a:t>
            </a:r>
            <a:r>
              <a:rPr lang="en-US" dirty="0" err="1" smtClean="0"/>
              <a:t>c++</a:t>
            </a:r>
            <a:r>
              <a:rPr lang="en-US" dirty="0" smtClean="0"/>
              <a:t> or </a:t>
            </a:r>
            <a:r>
              <a:rPr lang="en-US" dirty="0"/>
              <a:t>F</a:t>
            </a:r>
            <a:r>
              <a:rPr lang="en-US" dirty="0" smtClean="0"/>
              <a:t>ortran </a:t>
            </a:r>
            <a:r>
              <a:rPr lang="en-US" dirty="0" smtClean="0"/>
              <a:t>subroutines” (H. Timko)</a:t>
            </a:r>
            <a:endParaRPr lang="en-US" dirty="0" smtClean="0"/>
          </a:p>
          <a:p>
            <a:pPr lvl="1"/>
            <a:r>
              <a:rPr lang="en-US" dirty="0" smtClean="0"/>
              <a:t>HEADTAIL strengths and weaknesses</a:t>
            </a:r>
          </a:p>
          <a:p>
            <a:pPr lvl="2"/>
            <a:r>
              <a:rPr lang="en-US" dirty="0" smtClean="0"/>
              <a:t>A few options for the longitudinal motion are already implemented and to some extent tested</a:t>
            </a:r>
          </a:p>
          <a:p>
            <a:pPr lvl="3"/>
            <a:r>
              <a:rPr lang="en-US" dirty="0" err="1" smtClean="0"/>
              <a:t>Debunching</a:t>
            </a:r>
            <a:r>
              <a:rPr lang="en-US" dirty="0" smtClean="0"/>
              <a:t>, linear bucket, sinusoidal single and double RF (with harmonic numbers, voltages and relative phase from input file)</a:t>
            </a:r>
          </a:p>
          <a:p>
            <a:pPr lvl="3"/>
            <a:r>
              <a:rPr lang="en-US" dirty="0" smtClean="0"/>
              <a:t>Variable voltage (</a:t>
            </a:r>
            <a:r>
              <a:rPr lang="en-US" dirty="0" err="1" smtClean="0"/>
              <a:t>rebucketing</a:t>
            </a:r>
            <a:r>
              <a:rPr lang="en-US" dirty="0" smtClean="0"/>
              <a:t>)</a:t>
            </a:r>
          </a:p>
          <a:p>
            <a:pPr lvl="3"/>
            <a:r>
              <a:rPr lang="en-US" dirty="0" smtClean="0"/>
              <a:t>Accelerating bucket</a:t>
            </a:r>
          </a:p>
          <a:p>
            <a:pPr lvl="3"/>
            <a:r>
              <a:rPr lang="en-US" dirty="0" smtClean="0"/>
              <a:t>Longitudinal space charge (analytical approach, smoothing)</a:t>
            </a:r>
          </a:p>
          <a:p>
            <a:pPr lvl="3"/>
            <a:r>
              <a:rPr lang="en-US" dirty="0" smtClean="0"/>
              <a:t>Broad-band impedance, but also long range wake fields possible </a:t>
            </a:r>
          </a:p>
          <a:p>
            <a:pPr lvl="2"/>
            <a:r>
              <a:rPr lang="en-US" dirty="0" smtClean="0"/>
              <a:t>Code built for simulations in the transverse plane and performs 6D tracking, which is an overkill when emphasis is only in longitudinal</a:t>
            </a:r>
          </a:p>
          <a:p>
            <a:pPr lvl="2"/>
            <a:r>
              <a:rPr lang="en-US" dirty="0" smtClean="0"/>
              <a:t>Bunch manipulations including batch compression and bunch splitting cannot be handled at the present stage (slicing?)</a:t>
            </a:r>
          </a:p>
          <a:p>
            <a:pPr lvl="2"/>
            <a:r>
              <a:rPr lang="en-US" dirty="0" smtClean="0"/>
              <a:t>Matched distributions unavailable </a:t>
            </a:r>
          </a:p>
          <a:p>
            <a:endParaRPr lang="en-US" dirty="0" smtClean="0"/>
          </a:p>
          <a:p>
            <a:endParaRPr lang="en-US" dirty="0" smtClean="0"/>
          </a:p>
          <a:p>
            <a:pPr lvl="1"/>
            <a:endParaRPr lang="en-US" dirty="0" smtClean="0"/>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Some samples:</a:t>
            </a:r>
            <a:br>
              <a:rPr lang="en-US" sz="3000" dirty="0" smtClean="0"/>
            </a:br>
            <a:r>
              <a:rPr lang="en-US" sz="3000" dirty="0" smtClean="0"/>
              <a:t>High bandwidth feedback system</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12</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
        <p:nvSpPr>
          <p:cNvPr id="43" name="TextBox 42"/>
          <p:cNvSpPr txBox="1"/>
          <p:nvPr/>
        </p:nvSpPr>
        <p:spPr>
          <a:xfrm>
            <a:off x="525486" y="1447800"/>
            <a:ext cx="8161314" cy="784830"/>
          </a:xfrm>
          <a:prstGeom prst="rect">
            <a:avLst/>
          </a:prstGeom>
          <a:noFill/>
          <a:ln>
            <a:solidFill>
              <a:schemeClr val="tx1"/>
            </a:solidFill>
          </a:ln>
        </p:spPr>
        <p:txBody>
          <a:bodyPr wrap="square" rtlCol="0">
            <a:spAutoFit/>
          </a:bodyPr>
          <a:lstStyle/>
          <a:p>
            <a:r>
              <a:rPr lang="en-US" sz="1500" dirty="0" smtClean="0"/>
              <a:t>A realistic feedback system (with all transfer functions and noise sources) has been implemented </a:t>
            </a:r>
          </a:p>
          <a:p>
            <a:r>
              <a:rPr lang="en-US" sz="1500" dirty="0" smtClean="0"/>
              <a:t>Its efficiency was tested both to damp injection oscillations and against ECI</a:t>
            </a:r>
          </a:p>
          <a:p>
            <a:r>
              <a:rPr lang="en-US" sz="1500" dirty="0" smtClean="0"/>
              <a:t>Bandwidth and gain must be large enough to efficiently suppress ECI </a:t>
            </a:r>
            <a:endParaRPr lang="en-US" sz="1500" dirty="0"/>
          </a:p>
        </p:txBody>
      </p:sp>
      <p:pic>
        <p:nvPicPr>
          <p:cNvPr id="14" name="Picture 13"/>
          <p:cNvPicPr>
            <a:picLocks noChangeAspect="1"/>
          </p:cNvPicPr>
          <p:nvPr/>
        </p:nvPicPr>
        <p:blipFill>
          <a:blip r:embed="rId4"/>
          <a:stretch>
            <a:fillRect/>
          </a:stretch>
        </p:blipFill>
        <p:spPr>
          <a:xfrm>
            <a:off x="720000" y="2590800"/>
            <a:ext cx="3690275" cy="2880000"/>
          </a:xfrm>
          <a:prstGeom prst="rect">
            <a:avLst/>
          </a:prstGeom>
        </p:spPr>
      </p:pic>
      <p:cxnSp>
        <p:nvCxnSpPr>
          <p:cNvPr id="20" name="Straight Connector 19"/>
          <p:cNvCxnSpPr/>
          <p:nvPr/>
        </p:nvCxnSpPr>
        <p:spPr>
          <a:xfrm rot="10800000" flipV="1">
            <a:off x="1294608" y="5443047"/>
            <a:ext cx="762001" cy="41275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897191" y="5443047"/>
            <a:ext cx="455609" cy="41275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541203" y="3954600"/>
            <a:ext cx="3032400" cy="1588"/>
          </a:xfrm>
          <a:prstGeom prst="line">
            <a:avLst/>
          </a:prstGeom>
          <a:ln w="25400" cap="flat" cmpd="sng" algn="ctr">
            <a:solidFill>
              <a:srgbClr val="0000FF"/>
            </a:solidFill>
            <a:prstDash val="lg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380195" y="3954600"/>
            <a:ext cx="3032400" cy="1588"/>
          </a:xfrm>
          <a:prstGeom prst="line">
            <a:avLst/>
          </a:prstGeom>
          <a:ln w="25400" cap="flat" cmpd="sng" algn="ctr">
            <a:solidFill>
              <a:srgbClr val="0000FF"/>
            </a:solidFill>
            <a:prstDash val="lg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294608" y="5855797"/>
            <a:ext cx="2058192" cy="865678"/>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96990" y="5855797"/>
            <a:ext cx="2055809" cy="738664"/>
          </a:xfrm>
          <a:prstGeom prst="rect">
            <a:avLst/>
          </a:prstGeom>
          <a:noFill/>
        </p:spPr>
        <p:txBody>
          <a:bodyPr wrap="square" rtlCol="0">
            <a:spAutoFit/>
          </a:bodyPr>
          <a:lstStyle/>
          <a:p>
            <a:r>
              <a:rPr lang="en-US" sz="1400" dirty="0" smtClean="0"/>
              <a:t>Instability region, where the dominant lines move from </a:t>
            </a:r>
            <a:r>
              <a:rPr lang="en-US" sz="1400" dirty="0" err="1" smtClean="0"/>
              <a:t>m</a:t>
            </a:r>
            <a:r>
              <a:rPr lang="en-US" sz="1400" dirty="0" smtClean="0"/>
              <a:t>=0 </a:t>
            </a:r>
            <a:r>
              <a:rPr lang="en-US" sz="1400" dirty="0" err="1" smtClean="0">
                <a:sym typeface="Wingdings"/>
              </a:rPr>
              <a:t></a:t>
            </a:r>
            <a:r>
              <a:rPr lang="en-US" sz="1400" dirty="0" smtClean="0"/>
              <a:t> -1 </a:t>
            </a:r>
            <a:r>
              <a:rPr lang="en-US" sz="1400" dirty="0" err="1" smtClean="0">
                <a:sym typeface="Wingdings"/>
              </a:rPr>
              <a:t></a:t>
            </a:r>
            <a:r>
              <a:rPr lang="en-US" sz="1400" dirty="0" smtClean="0"/>
              <a:t> -2</a:t>
            </a:r>
            <a:endParaRPr lang="en-US" sz="1400" dirty="0"/>
          </a:p>
        </p:txBody>
      </p:sp>
      <p:pic>
        <p:nvPicPr>
          <p:cNvPr id="32" name="Picture 31"/>
          <p:cNvPicPr>
            <a:picLocks noChangeAspect="1"/>
          </p:cNvPicPr>
          <p:nvPr/>
        </p:nvPicPr>
        <p:blipFill>
          <a:blip r:embed="rId5"/>
          <a:stretch>
            <a:fillRect/>
          </a:stretch>
        </p:blipFill>
        <p:spPr>
          <a:xfrm>
            <a:off x="4829962" y="2262339"/>
            <a:ext cx="3443570" cy="4572000"/>
          </a:xfrm>
          <a:prstGeom prst="rect">
            <a:avLst/>
          </a:prstGeom>
        </p:spPr>
      </p:pic>
      <p:sp>
        <p:nvSpPr>
          <p:cNvPr id="33" name="Rectangle 9"/>
          <p:cNvSpPr/>
          <p:nvPr/>
        </p:nvSpPr>
        <p:spPr>
          <a:xfrm>
            <a:off x="3782488" y="6298647"/>
            <a:ext cx="1143000" cy="300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75000"/>
                  </a:schemeClr>
                </a:solidFill>
                <a:latin typeface="+mj-lt"/>
              </a:rPr>
              <a:t>K. Li et al.</a:t>
            </a:r>
            <a:endParaRPr lang="en-US" sz="1600" b="1"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400800" y="1219200"/>
            <a:ext cx="2345049" cy="838200"/>
          </a:xfrm>
          <a:prstGeom prst="ellipse">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26550"/>
            <a:ext cx="8229600" cy="786900"/>
          </a:xfrm>
        </p:spPr>
        <p:txBody>
          <a:bodyPr>
            <a:noAutofit/>
          </a:bodyPr>
          <a:lstStyle/>
          <a:p>
            <a:r>
              <a:rPr lang="en-US" sz="3000" dirty="0" smtClean="0"/>
              <a:t>Ongoing activities </a:t>
            </a:r>
            <a:br>
              <a:rPr lang="en-US" sz="3000" dirty="0" smtClean="0"/>
            </a:br>
            <a:r>
              <a:rPr lang="en-US" sz="3000" dirty="0" smtClean="0"/>
              <a:t>development</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13</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
        <p:nvSpPr>
          <p:cNvPr id="15" name="TextBox 14"/>
          <p:cNvSpPr txBox="1"/>
          <p:nvPr/>
        </p:nvSpPr>
        <p:spPr>
          <a:xfrm>
            <a:off x="6477000" y="1447800"/>
            <a:ext cx="2590800" cy="369332"/>
          </a:xfrm>
          <a:prstGeom prst="rect">
            <a:avLst/>
          </a:prstGeom>
          <a:noFill/>
        </p:spPr>
        <p:txBody>
          <a:bodyPr wrap="square" rtlCol="0">
            <a:spAutoFit/>
          </a:bodyPr>
          <a:lstStyle/>
          <a:p>
            <a:r>
              <a:rPr lang="en-US" b="1" dirty="0" err="1" smtClean="0">
                <a:solidFill>
                  <a:srgbClr val="FFFFFF"/>
                </a:solidFill>
              </a:rPr>
              <a:t>HEADTAIL_impedance</a:t>
            </a:r>
            <a:endParaRPr lang="en-US" b="1" dirty="0">
              <a:solidFill>
                <a:srgbClr val="FFFFFF"/>
              </a:solidFill>
            </a:endParaRPr>
          </a:p>
        </p:txBody>
      </p:sp>
      <p:grpSp>
        <p:nvGrpSpPr>
          <p:cNvPr id="34" name="Group 33"/>
          <p:cNvGrpSpPr/>
          <p:nvPr/>
        </p:nvGrpSpPr>
        <p:grpSpPr>
          <a:xfrm>
            <a:off x="304800" y="1219200"/>
            <a:ext cx="2404200" cy="3338550"/>
            <a:chOff x="304800" y="1219200"/>
            <a:chExt cx="2404200" cy="3338550"/>
          </a:xfrm>
        </p:grpSpPr>
        <p:sp>
          <p:nvSpPr>
            <p:cNvPr id="12" name="Oval 11"/>
            <p:cNvSpPr/>
            <p:nvPr/>
          </p:nvSpPr>
          <p:spPr>
            <a:xfrm>
              <a:off x="588599" y="1219200"/>
              <a:ext cx="2029890" cy="83820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9110" y="1447800"/>
              <a:ext cx="2029890" cy="369332"/>
            </a:xfrm>
            <a:prstGeom prst="rect">
              <a:avLst/>
            </a:prstGeom>
            <a:noFill/>
          </p:spPr>
          <p:txBody>
            <a:bodyPr wrap="square" rtlCol="0">
              <a:spAutoFit/>
            </a:bodyPr>
            <a:lstStyle/>
            <a:p>
              <a:r>
                <a:rPr lang="en-US" b="1" dirty="0" err="1" smtClean="0">
                  <a:solidFill>
                    <a:schemeClr val="bg1"/>
                  </a:solidFill>
                </a:rPr>
                <a:t>HEADTAIL_ecloud</a:t>
              </a:r>
              <a:endParaRPr lang="en-US" b="1" dirty="0">
                <a:solidFill>
                  <a:schemeClr val="bg1"/>
                </a:solidFill>
              </a:endParaRPr>
            </a:p>
          </p:txBody>
        </p:sp>
        <p:sp>
          <p:nvSpPr>
            <p:cNvPr id="16" name="Content Placeholder 2"/>
            <p:cNvSpPr txBox="1">
              <a:spLocks/>
            </p:cNvSpPr>
            <p:nvPr/>
          </p:nvSpPr>
          <p:spPr>
            <a:xfrm>
              <a:off x="304800" y="2286000"/>
              <a:ext cx="2333577" cy="2271750"/>
            </a:xfrm>
            <a:prstGeom prst="rect">
              <a:avLst/>
            </a:prstGeom>
            <a:ln>
              <a:solidFill>
                <a:srgbClr val="000000"/>
              </a:solidFill>
            </a:ln>
          </p:spPr>
          <p:txBody>
            <a:bodyPr vert="horz" lIns="91440" tIns="45720" rIns="91440" bIns="45720" rtlCol="0">
              <a:normAutofit fontScale="47500" lnSpcReduction="20000"/>
            </a:bodyPr>
            <a:lstStyle/>
            <a:p>
              <a:pPr marL="342900" lvl="0" indent="-342900">
                <a:spcBef>
                  <a:spcPct val="20000"/>
                </a:spcBef>
                <a:buFont typeface="Lucida Grande"/>
                <a:buChar char="→"/>
                <a:defRPr/>
              </a:pPr>
              <a:r>
                <a:rPr lang="en-US" sz="3200" dirty="0"/>
                <a:t>Testing additional </a:t>
              </a:r>
              <a:r>
                <a:rPr lang="en-US" sz="3200" dirty="0" smtClean="0"/>
                <a:t>Poisson </a:t>
              </a:r>
              <a:r>
                <a:rPr lang="en-US" sz="3200" dirty="0" err="1" smtClean="0"/>
                <a:t>solver(s</a:t>
              </a:r>
              <a:r>
                <a:rPr lang="en-US" sz="3200" dirty="0" smtClean="0"/>
                <a:t>) </a:t>
              </a:r>
              <a:r>
                <a:rPr lang="en-US" sz="3200" dirty="0"/>
                <a:t>with adaptive </a:t>
              </a:r>
              <a:r>
                <a:rPr lang="en-US" sz="3200" dirty="0" smtClean="0"/>
                <a:t>mesh capability</a:t>
              </a:r>
              <a:endParaRPr lang="en-US" sz="1818" dirty="0" smtClean="0"/>
            </a:p>
            <a:p>
              <a:pPr marL="342900" lvl="0" indent="-342900">
                <a:spcBef>
                  <a:spcPct val="20000"/>
                </a:spcBef>
                <a:buFont typeface="Lucida Grande"/>
                <a:buChar char="→"/>
                <a:defRPr/>
              </a:pPr>
              <a:endParaRPr lang="en-US" sz="1818" dirty="0" smtClean="0"/>
            </a:p>
            <a:p>
              <a:pPr marL="342900" lvl="0" indent="-342900">
                <a:spcBef>
                  <a:spcPct val="20000"/>
                </a:spcBef>
                <a:buFont typeface="Lucida Grande"/>
                <a:buChar char="→"/>
                <a:defRPr/>
              </a:pPr>
              <a:r>
                <a:rPr lang="en-US" sz="3200" dirty="0"/>
                <a:t>Collaboration with </a:t>
              </a:r>
              <a:r>
                <a:rPr lang="en-US" sz="3200" dirty="0" smtClean="0"/>
                <a:t>Seneca College </a:t>
              </a:r>
              <a:r>
                <a:rPr lang="en-US" sz="3200" dirty="0"/>
                <a:t>- Toronto, </a:t>
              </a:r>
              <a:r>
                <a:rPr lang="en-US" sz="3200" dirty="0" smtClean="0"/>
                <a:t>Canada for GPU/parallelization (just started, promising in terms of potential)</a:t>
              </a:r>
            </a:p>
            <a:p>
              <a:pPr marL="342900" marR="0" lvl="0" indent="-342900" algn="l" defTabSz="457200" rtl="0" eaLnBrk="1" fontAlgn="auto" latinLnBrk="0" hangingPunct="1">
                <a:lnSpc>
                  <a:spcPct val="100000"/>
                </a:lnSpc>
                <a:spcBef>
                  <a:spcPct val="20000"/>
                </a:spcBef>
                <a:spcAft>
                  <a:spcPts val="0"/>
                </a:spcAft>
                <a:buClrTx/>
                <a:buSzTx/>
                <a:buFont typeface="Lucida Grande"/>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18" name="Content Placeholder 2"/>
          <p:cNvSpPr txBox="1">
            <a:spLocks/>
          </p:cNvSpPr>
          <p:nvPr/>
        </p:nvSpPr>
        <p:spPr>
          <a:xfrm>
            <a:off x="6400800" y="2286000"/>
            <a:ext cx="2345049" cy="2271750"/>
          </a:xfrm>
          <a:prstGeom prst="rect">
            <a:avLst/>
          </a:prstGeom>
          <a:ln>
            <a:solidFill>
              <a:srgbClr val="000000"/>
            </a:solidFill>
          </a:ln>
        </p:spPr>
        <p:txBody>
          <a:bodyPr vert="horz" lIns="91440" tIns="45720" rIns="91440" bIns="45720" rtlCol="0">
            <a:normAutofit fontScale="47500" lnSpcReduction="20000"/>
          </a:bodyPr>
          <a:lstStyle/>
          <a:p>
            <a:pPr marL="342900" lvl="0" indent="-342900">
              <a:spcBef>
                <a:spcPct val="20000"/>
              </a:spcBef>
              <a:buFont typeface="Lucida Grande"/>
              <a:buChar char="→"/>
              <a:defRPr/>
            </a:pPr>
            <a:r>
              <a:rPr lang="en-US" sz="3200" dirty="0"/>
              <a:t>MAD-X lattice support</a:t>
            </a:r>
            <a:r>
              <a:rPr lang="en-US" sz="3200" dirty="0" smtClean="0"/>
              <a:t>; smooth approximation → </a:t>
            </a:r>
            <a:r>
              <a:rPr lang="en-US" sz="3200" dirty="0"/>
              <a:t>full </a:t>
            </a:r>
            <a:r>
              <a:rPr lang="en-US" sz="3200" dirty="0" smtClean="0"/>
              <a:t>Courant-Snyder </a:t>
            </a:r>
            <a:r>
              <a:rPr lang="en-US" sz="3200" dirty="0" err="1" smtClean="0"/>
              <a:t>parametrization</a:t>
            </a:r>
            <a:endParaRPr lang="en-US" sz="1818" dirty="0" smtClean="0"/>
          </a:p>
          <a:p>
            <a:pPr marL="342900" lvl="0" indent="-342900">
              <a:spcBef>
                <a:spcPct val="20000"/>
              </a:spcBef>
              <a:buFont typeface="Lucida Grande"/>
              <a:buChar char="→"/>
              <a:defRPr/>
            </a:pPr>
            <a:endParaRPr lang="en-US" sz="1818" dirty="0" smtClean="0"/>
          </a:p>
          <a:p>
            <a:pPr marL="342900" lvl="0" indent="-342900">
              <a:spcBef>
                <a:spcPct val="20000"/>
              </a:spcBef>
              <a:buFont typeface="Lucida Grande"/>
              <a:buChar char="→"/>
              <a:defRPr/>
            </a:pPr>
            <a:r>
              <a:rPr lang="en-US" sz="3200" dirty="0"/>
              <a:t>Interpolation of </a:t>
            </a:r>
            <a:r>
              <a:rPr lang="en-US" sz="3200" dirty="0" smtClean="0"/>
              <a:t>wake functions</a:t>
            </a:r>
            <a:endParaRPr lang="en-US" sz="1818" dirty="0" smtClean="0"/>
          </a:p>
          <a:p>
            <a:pPr marL="342900" lvl="0" indent="-342900">
              <a:spcBef>
                <a:spcPct val="20000"/>
              </a:spcBef>
              <a:buFont typeface="Lucida Grande"/>
              <a:buChar char="→"/>
              <a:defRPr/>
            </a:pPr>
            <a:endParaRPr lang="en-US" sz="1818" dirty="0" smtClean="0"/>
          </a:p>
          <a:p>
            <a:pPr marL="342900" lvl="0" indent="-342900">
              <a:spcBef>
                <a:spcPct val="20000"/>
              </a:spcBef>
              <a:buFont typeface="Lucida Grande"/>
              <a:buChar char="→"/>
              <a:defRPr/>
            </a:pPr>
            <a:r>
              <a:rPr lang="en-US" sz="3200" dirty="0"/>
              <a:t>Integration of MAD-</a:t>
            </a:r>
            <a:r>
              <a:rPr lang="en-US" sz="3200" dirty="0" smtClean="0"/>
              <a:t>X lattice </a:t>
            </a:r>
            <a:r>
              <a:rPr lang="en-US" sz="3200" dirty="0"/>
              <a:t>support </a:t>
            </a:r>
            <a:r>
              <a:rPr lang="en-US" sz="3200" dirty="0" smtClean="0"/>
              <a:t>and multi</a:t>
            </a:r>
            <a:r>
              <a:rPr lang="en-US" sz="3200" dirty="0"/>
              <a:t>-bunch </a:t>
            </a:r>
            <a:r>
              <a:rPr lang="en-US" sz="3200" dirty="0" smtClean="0"/>
              <a:t>tracking</a:t>
            </a:r>
          </a:p>
        </p:txBody>
      </p:sp>
      <p:grpSp>
        <p:nvGrpSpPr>
          <p:cNvPr id="36" name="Group 35"/>
          <p:cNvGrpSpPr/>
          <p:nvPr/>
        </p:nvGrpSpPr>
        <p:grpSpPr>
          <a:xfrm>
            <a:off x="2623644" y="1664732"/>
            <a:ext cx="3777156" cy="1230868"/>
            <a:chOff x="2623644" y="1664732"/>
            <a:chExt cx="3777156" cy="1230868"/>
          </a:xfrm>
        </p:grpSpPr>
        <p:cxnSp>
          <p:nvCxnSpPr>
            <p:cNvPr id="27" name="Curved Connector 26"/>
            <p:cNvCxnSpPr/>
            <p:nvPr/>
          </p:nvCxnSpPr>
          <p:spPr>
            <a:xfrm>
              <a:off x="2623644" y="1664732"/>
              <a:ext cx="810511" cy="752798"/>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flipH="1">
              <a:off x="5590289" y="1681001"/>
              <a:ext cx="810511" cy="752798"/>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434155" y="2057400"/>
              <a:ext cx="2156134" cy="83820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505200" y="2152199"/>
              <a:ext cx="2029890" cy="646331"/>
            </a:xfrm>
            <a:prstGeom prst="rect">
              <a:avLst/>
            </a:prstGeom>
            <a:noFill/>
          </p:spPr>
          <p:txBody>
            <a:bodyPr wrap="square" rtlCol="0">
              <a:spAutoFit/>
            </a:bodyPr>
            <a:lstStyle/>
            <a:p>
              <a:pPr algn="ctr"/>
              <a:r>
                <a:rPr lang="en-US" b="1" dirty="0" smtClean="0">
                  <a:solidFill>
                    <a:schemeClr val="bg1"/>
                  </a:solidFill>
                </a:rPr>
                <a:t>HEADTAIL</a:t>
              </a:r>
            </a:p>
            <a:p>
              <a:pPr algn="ctr"/>
              <a:r>
                <a:rPr lang="en-US" b="1" dirty="0" smtClean="0">
                  <a:solidFill>
                    <a:schemeClr val="bg1"/>
                  </a:solidFill>
                </a:rPr>
                <a:t>Library</a:t>
              </a:r>
              <a:endParaRPr lang="en-US" b="1" dirty="0">
                <a:solidFill>
                  <a:schemeClr val="bg1"/>
                </a:solidFill>
              </a:endParaRPr>
            </a:p>
          </p:txBody>
        </p:sp>
      </p:grpSp>
      <p:grpSp>
        <p:nvGrpSpPr>
          <p:cNvPr id="38" name="Group 37"/>
          <p:cNvGrpSpPr/>
          <p:nvPr/>
        </p:nvGrpSpPr>
        <p:grpSpPr>
          <a:xfrm>
            <a:off x="3434155" y="2971800"/>
            <a:ext cx="2345049" cy="3810000"/>
            <a:chOff x="3434155" y="2971800"/>
            <a:chExt cx="2345049" cy="3810000"/>
          </a:xfrm>
        </p:grpSpPr>
        <p:pic>
          <p:nvPicPr>
            <p:cNvPr id="31" name="Picture 30"/>
            <p:cNvPicPr>
              <a:picLocks noChangeAspect="1"/>
            </p:cNvPicPr>
            <p:nvPr/>
          </p:nvPicPr>
          <p:blipFill>
            <a:blip r:embed="rId4"/>
            <a:srcRect t="18898"/>
            <a:stretch>
              <a:fillRect/>
            </a:stretch>
          </p:blipFill>
          <p:spPr>
            <a:xfrm>
              <a:off x="3829605" y="2971800"/>
              <a:ext cx="1351995" cy="509999"/>
            </a:xfrm>
            <a:prstGeom prst="rect">
              <a:avLst/>
            </a:prstGeom>
          </p:spPr>
        </p:pic>
        <p:sp>
          <p:nvSpPr>
            <p:cNvPr id="33" name="Content Placeholder 2"/>
            <p:cNvSpPr txBox="1">
              <a:spLocks/>
            </p:cNvSpPr>
            <p:nvPr/>
          </p:nvSpPr>
          <p:spPr>
            <a:xfrm>
              <a:off x="3434155" y="3505201"/>
              <a:ext cx="2345049" cy="3276599"/>
            </a:xfrm>
            <a:prstGeom prst="rect">
              <a:avLst/>
            </a:prstGeom>
            <a:ln>
              <a:solidFill>
                <a:srgbClr val="000000"/>
              </a:solidFill>
            </a:ln>
          </p:spPr>
          <p:txBody>
            <a:bodyPr vert="horz" lIns="91440" tIns="45720" rIns="91440" bIns="45720" rtlCol="0">
              <a:normAutofit fontScale="47500" lnSpcReduction="20000"/>
            </a:bodyPr>
            <a:lstStyle/>
            <a:p>
              <a:pPr marL="342900" lvl="0" indent="-342900">
                <a:spcBef>
                  <a:spcPct val="20000"/>
                </a:spcBef>
                <a:buFont typeface="Lucida Grande"/>
                <a:buChar char="→"/>
                <a:defRPr/>
              </a:pPr>
              <a:r>
                <a:rPr lang="en-US" sz="3200" dirty="0" smtClean="0"/>
                <a:t>Python </a:t>
              </a:r>
              <a:r>
                <a:rPr lang="en-US" sz="3200" dirty="0"/>
                <a:t>interfaced library to </a:t>
              </a:r>
              <a:r>
                <a:rPr lang="en-US" sz="3200" dirty="0" smtClean="0"/>
                <a:t>study collective </a:t>
              </a:r>
              <a:r>
                <a:rPr lang="en-US" sz="3200" dirty="0"/>
                <a:t>effects in </a:t>
              </a:r>
              <a:r>
                <a:rPr lang="en-US" sz="3200" dirty="0" smtClean="0"/>
                <a:t>circular accelerators</a:t>
              </a:r>
              <a:endParaRPr lang="en-US" sz="3200" dirty="0"/>
            </a:p>
            <a:p>
              <a:pPr marL="342900" lvl="0" indent="-342900">
                <a:spcBef>
                  <a:spcPct val="20000"/>
                </a:spcBef>
                <a:buFont typeface="Lucida Grande"/>
                <a:buChar char="→"/>
                <a:defRPr/>
              </a:pPr>
              <a:r>
                <a:rPr lang="en-US" sz="3200" dirty="0"/>
                <a:t>Written in C++ and Python</a:t>
              </a:r>
            </a:p>
            <a:p>
              <a:pPr marL="342900" lvl="0" indent="-342900">
                <a:spcBef>
                  <a:spcPct val="20000"/>
                </a:spcBef>
                <a:buFont typeface="Lucida Grande"/>
                <a:buChar char="→"/>
                <a:defRPr/>
              </a:pPr>
              <a:r>
                <a:rPr lang="en-US" sz="3200" dirty="0"/>
                <a:t>Highly modularized</a:t>
              </a:r>
            </a:p>
            <a:p>
              <a:pPr marL="342900" lvl="0" indent="-342900">
                <a:spcBef>
                  <a:spcPct val="20000"/>
                </a:spcBef>
                <a:buFont typeface="Lucida Grande"/>
                <a:buChar char="→"/>
                <a:defRPr/>
              </a:pPr>
              <a:r>
                <a:rPr lang="en-US" sz="3200" dirty="0"/>
                <a:t>Foundation for simple addition </a:t>
              </a:r>
              <a:r>
                <a:rPr lang="en-US" sz="3200" dirty="0" smtClean="0"/>
                <a:t>of any </a:t>
              </a:r>
              <a:r>
                <a:rPr lang="en-US" sz="3200" dirty="0"/>
                <a:t>type of collective effect</a:t>
              </a:r>
            </a:p>
            <a:p>
              <a:pPr marL="342900" lvl="0" indent="-342900">
                <a:spcBef>
                  <a:spcPct val="20000"/>
                </a:spcBef>
                <a:buFont typeface="Lucida Grande"/>
                <a:buChar char="→"/>
                <a:defRPr/>
              </a:pPr>
              <a:r>
                <a:rPr lang="en-US" sz="3200" dirty="0"/>
                <a:t>One goal is to prepare</a:t>
              </a:r>
              <a:r>
                <a:rPr lang="en-US" sz="3200" dirty="0" smtClean="0"/>
                <a:t> for the final unification of </a:t>
              </a:r>
              <a:r>
                <a:rPr lang="en-US" sz="3200" dirty="0" err="1" smtClean="0"/>
                <a:t>HeadTail_</a:t>
              </a:r>
              <a:r>
                <a:rPr lang="en-US" sz="3200" dirty="0" err="1"/>
                <a:t>i</a:t>
              </a:r>
              <a:r>
                <a:rPr lang="en-US" sz="3200" dirty="0" err="1" smtClean="0"/>
                <a:t>mpedance</a:t>
              </a:r>
              <a:r>
                <a:rPr lang="en-US" sz="3200" dirty="0" smtClean="0"/>
                <a:t> </a:t>
              </a:r>
              <a:r>
                <a:rPr lang="en-US" sz="3200" dirty="0"/>
                <a:t>– </a:t>
              </a:r>
              <a:r>
                <a:rPr lang="en-US" sz="3200" dirty="0" err="1" smtClean="0"/>
                <a:t>HeadTail_ecloud</a:t>
              </a:r>
              <a:r>
                <a:rPr lang="en-US" sz="3200" dirty="0" smtClean="0"/>
                <a:t> </a:t>
              </a:r>
              <a:r>
                <a:rPr lang="en-US" sz="3200" dirty="0"/>
                <a:t>– </a:t>
              </a:r>
              <a:r>
                <a:rPr lang="en-US" sz="3200" dirty="0" err="1"/>
                <a:t>PyEcloud</a:t>
              </a:r>
              <a:endParaRPr lang="en-US" sz="32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Few words to conclude …</a:t>
            </a:r>
            <a:br>
              <a:rPr lang="en-US" sz="3000" dirty="0" smtClean="0"/>
            </a:b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14</a:t>
            </a:fld>
            <a:endParaRPr lang="en-US" dirty="0"/>
          </a:p>
        </p:txBody>
      </p:sp>
      <p:sp>
        <p:nvSpPr>
          <p:cNvPr id="32" name="Content Placeholder 2"/>
          <p:cNvSpPr>
            <a:spLocks noGrp="1"/>
          </p:cNvSpPr>
          <p:nvPr>
            <p:ph idx="1"/>
          </p:nvPr>
        </p:nvSpPr>
        <p:spPr>
          <a:xfrm>
            <a:off x="457200" y="1371600"/>
            <a:ext cx="8229600" cy="4979094"/>
          </a:xfrm>
        </p:spPr>
        <p:txBody>
          <a:bodyPr>
            <a:normAutofit fontScale="62500" lnSpcReduction="20000"/>
          </a:bodyPr>
          <a:lstStyle/>
          <a:p>
            <a:r>
              <a:rPr lang="en-US" b="1" dirty="0" smtClean="0"/>
              <a:t>Plenty of work done and underway:</a:t>
            </a:r>
          </a:p>
          <a:p>
            <a:pPr lvl="1"/>
            <a:r>
              <a:rPr lang="en-US" dirty="0" smtClean="0"/>
              <a:t>Transverse and longitudinal plane</a:t>
            </a:r>
          </a:p>
          <a:p>
            <a:pPr lvl="1"/>
            <a:r>
              <a:rPr lang="en-US" dirty="0" smtClean="0"/>
              <a:t>Electron cloud and impedance (dipolar, </a:t>
            </a:r>
            <a:r>
              <a:rPr lang="en-US" dirty="0" err="1" smtClean="0"/>
              <a:t>quadrupolar</a:t>
            </a:r>
            <a:r>
              <a:rPr lang="en-US" dirty="0" smtClean="0"/>
              <a:t>)</a:t>
            </a:r>
          </a:p>
          <a:p>
            <a:pPr lvl="1"/>
            <a:r>
              <a:rPr lang="en-US" dirty="0" smtClean="0"/>
              <a:t>Single and multi-bunch</a:t>
            </a:r>
          </a:p>
          <a:p>
            <a:pPr lvl="1"/>
            <a:r>
              <a:rPr lang="en-US" dirty="0" smtClean="0"/>
              <a:t>Can optionally include chromaticity, </a:t>
            </a:r>
            <a:r>
              <a:rPr lang="en-US" dirty="0" err="1" smtClean="0"/>
              <a:t>octupoles</a:t>
            </a:r>
            <a:r>
              <a:rPr lang="en-US" dirty="0" smtClean="0"/>
              <a:t>, Q’’, damper, …</a:t>
            </a:r>
          </a:p>
          <a:p>
            <a:pPr lvl="1"/>
            <a:r>
              <a:rPr lang="en-US" dirty="0" smtClean="0"/>
              <a:t>Parallelization, GPU perspectives</a:t>
            </a:r>
            <a:r>
              <a:rPr lang="en-US" smtClean="0"/>
              <a:t>, Python library</a:t>
            </a:r>
            <a:endParaRPr lang="en-US" dirty="0" smtClean="0"/>
          </a:p>
          <a:p>
            <a:pPr lvl="1"/>
            <a:r>
              <a:rPr lang="en-US" dirty="0" smtClean="0"/>
              <a:t>Several machines, several benchmarks </a:t>
            </a:r>
            <a:r>
              <a:rPr lang="en-US" dirty="0" err="1" smtClean="0">
                <a:sym typeface="Wingdings"/>
              </a:rPr>
              <a:t></a:t>
            </a:r>
            <a:r>
              <a:rPr lang="en-US" dirty="0" smtClean="0"/>
              <a:t> multiple occasions for applications &amp; further development </a:t>
            </a:r>
          </a:p>
          <a:p>
            <a:pPr lvl="1">
              <a:buNone/>
            </a:pPr>
            <a:endParaRPr lang="en-US" dirty="0" smtClean="0"/>
          </a:p>
          <a:p>
            <a:r>
              <a:rPr lang="en-US" b="1" dirty="0" smtClean="0"/>
              <a:t>Main showstopper (2012, future?) is lack of dedicated manpower to pursue the code development</a:t>
            </a:r>
          </a:p>
          <a:p>
            <a:pPr lvl="1"/>
            <a:r>
              <a:rPr lang="en-US" dirty="0" smtClean="0"/>
              <a:t>Need for resources with clear “HEADTAIL Development” objectives</a:t>
            </a:r>
          </a:p>
          <a:p>
            <a:pPr lvl="1"/>
            <a:r>
              <a:rPr lang="en-US" dirty="0" smtClean="0"/>
              <a:t>Little space for large scale testing, which is as important as developing</a:t>
            </a:r>
          </a:p>
          <a:p>
            <a:pPr lvl="1"/>
            <a:r>
              <a:rPr lang="en-US" dirty="0" smtClean="0"/>
              <a:t>No systematic check that all code capabilities are systematically transported through the upgrades</a:t>
            </a:r>
          </a:p>
          <a:p>
            <a:pPr lvl="1"/>
            <a:r>
              <a:rPr lang="en-US" dirty="0" smtClean="0"/>
              <a:t>In spite of the multiple occasions for applications, study cases should not be limited to one or few simulations, but systematic and complete scans should be always carried out (including the sensitivity to numerical parameters) </a:t>
            </a:r>
          </a:p>
          <a:p>
            <a:endParaRPr lang="en-US" dirty="0" smtClean="0"/>
          </a:p>
          <a:p>
            <a:pPr lvl="1"/>
            <a:endParaRPr lang="en-US" dirty="0" smtClean="0"/>
          </a:p>
          <a:p>
            <a:pPr lvl="2">
              <a:buNone/>
            </a:pPr>
            <a:endParaRPr lang="en-US" dirty="0" smtClean="0"/>
          </a:p>
          <a:p>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Background</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2</a:t>
            </a:fld>
            <a:endParaRPr lang="en-US" dirty="0"/>
          </a:p>
        </p:txBody>
      </p:sp>
      <p:sp>
        <p:nvSpPr>
          <p:cNvPr id="32" name="Content Placeholder 2"/>
          <p:cNvSpPr>
            <a:spLocks noGrp="1"/>
          </p:cNvSpPr>
          <p:nvPr>
            <p:ph idx="1"/>
          </p:nvPr>
        </p:nvSpPr>
        <p:spPr>
          <a:xfrm>
            <a:off x="457200" y="1447800"/>
            <a:ext cx="8229600" cy="5105400"/>
          </a:xfrm>
        </p:spPr>
        <p:txBody>
          <a:bodyPr>
            <a:normAutofit fontScale="62500" lnSpcReduction="20000"/>
          </a:bodyPr>
          <a:lstStyle/>
          <a:p>
            <a:r>
              <a:rPr lang="en-US" dirty="0" smtClean="0"/>
              <a:t>Over the years HEADTAIL has been used on a broad variety of machines and problems (single bunch)</a:t>
            </a:r>
          </a:p>
          <a:p>
            <a:pPr lvl="1"/>
            <a:r>
              <a:rPr lang="en-US" dirty="0" smtClean="0"/>
              <a:t>Electron cloud</a:t>
            </a:r>
          </a:p>
          <a:p>
            <a:pPr lvl="2">
              <a:buFont typeface="Lucida Grande"/>
              <a:buChar char="⇒"/>
            </a:pPr>
            <a:r>
              <a:rPr lang="en-US" dirty="0" smtClean="0"/>
              <a:t>PS, SPS (Q26 &amp; Q20), LHC (protons), SIS18, SIS100 (ions)</a:t>
            </a:r>
          </a:p>
          <a:p>
            <a:pPr lvl="2">
              <a:buFont typeface="Lucida Grande"/>
              <a:buChar char="⇒"/>
            </a:pPr>
            <a:r>
              <a:rPr lang="en-US" dirty="0" smtClean="0"/>
              <a:t>KEKB LER, </a:t>
            </a:r>
            <a:r>
              <a:rPr lang="en-US" dirty="0" err="1" smtClean="0"/>
              <a:t>Da</a:t>
            </a:r>
            <a:r>
              <a:rPr lang="en-US" dirty="0" err="1" smtClean="0">
                <a:latin typeface="Symbol" charset="2"/>
                <a:cs typeface="Symbol" charset="2"/>
              </a:rPr>
              <a:t>F</a:t>
            </a:r>
            <a:r>
              <a:rPr lang="en-US" dirty="0" err="1" smtClean="0"/>
              <a:t>ne</a:t>
            </a:r>
            <a:r>
              <a:rPr lang="en-US" dirty="0" smtClean="0"/>
              <a:t> (positrons)</a:t>
            </a:r>
          </a:p>
          <a:p>
            <a:pPr lvl="2">
              <a:buFont typeface="Lucida Grande"/>
              <a:buChar char="⇒"/>
            </a:pPr>
            <a:r>
              <a:rPr lang="en-US" dirty="0" smtClean="0"/>
              <a:t>CLIC/ILC Damping Rings (positrons)</a:t>
            </a:r>
          </a:p>
          <a:p>
            <a:pPr lvl="2">
              <a:buFont typeface="Lucida Grande"/>
              <a:buChar char="⇒"/>
            </a:pPr>
            <a:r>
              <a:rPr lang="en-US" dirty="0" smtClean="0"/>
              <a:t>Studies of high-bandwidth transverse feedback system </a:t>
            </a:r>
          </a:p>
          <a:p>
            <a:pPr lvl="1"/>
            <a:r>
              <a:rPr lang="en-US" dirty="0" smtClean="0"/>
              <a:t>Impedance (transverse plane)</a:t>
            </a:r>
          </a:p>
          <a:p>
            <a:pPr lvl="2">
              <a:buFont typeface="Lucida Grande"/>
              <a:buChar char="⇒"/>
            </a:pPr>
            <a:r>
              <a:rPr lang="en-US" dirty="0" smtClean="0"/>
              <a:t>SPS (TMCI at injection, </a:t>
            </a:r>
            <a:r>
              <a:rPr lang="en-US" dirty="0" err="1" smtClean="0"/>
              <a:t>headtail</a:t>
            </a:r>
            <a:r>
              <a:rPr lang="en-US" dirty="0" smtClean="0"/>
              <a:t> instabilities)</a:t>
            </a:r>
          </a:p>
          <a:p>
            <a:pPr lvl="2">
              <a:buFont typeface="Lucida Grande"/>
              <a:buChar char="⇒"/>
            </a:pPr>
            <a:r>
              <a:rPr lang="en-US" dirty="0" smtClean="0"/>
              <a:t>PS (</a:t>
            </a:r>
            <a:r>
              <a:rPr lang="en-US" dirty="0" err="1" smtClean="0"/>
              <a:t>headtail</a:t>
            </a:r>
            <a:r>
              <a:rPr lang="en-US" dirty="0" smtClean="0"/>
              <a:t> instabilities at injection, TMCI at transition) </a:t>
            </a:r>
          </a:p>
          <a:p>
            <a:pPr lvl="2">
              <a:buFont typeface="Lucida Grande"/>
              <a:buChar char="⇒"/>
            </a:pPr>
            <a:r>
              <a:rPr lang="en-US" dirty="0" smtClean="0"/>
              <a:t>ALBA, CLIC Damping Rings (impedance budget)</a:t>
            </a:r>
          </a:p>
          <a:p>
            <a:pPr lvl="1"/>
            <a:r>
              <a:rPr lang="en-US" dirty="0" smtClean="0"/>
              <a:t>Impedance (longitudinal plane)</a:t>
            </a:r>
          </a:p>
          <a:p>
            <a:pPr lvl="2">
              <a:buFont typeface="Lucida Grande"/>
              <a:buChar char="⇒"/>
            </a:pPr>
            <a:r>
              <a:rPr lang="en-US" dirty="0" smtClean="0"/>
              <a:t>Potential well distortion (synchronous phase shift, bunch lengthening/shortening)</a:t>
            </a:r>
          </a:p>
          <a:p>
            <a:pPr lvl="2">
              <a:buFont typeface="Lucida Grande"/>
              <a:buChar char="⇒"/>
            </a:pPr>
            <a:r>
              <a:rPr lang="en-US" dirty="0" smtClean="0"/>
              <a:t>Microwave instability threshold (above and below transition)</a:t>
            </a:r>
          </a:p>
          <a:p>
            <a:pPr lvl="2">
              <a:buFont typeface="Lucida Grande"/>
              <a:buChar char="⇒"/>
            </a:pPr>
            <a:r>
              <a:rPr lang="en-US" dirty="0" smtClean="0"/>
              <a:t>Space charge vs. impedance effects over transition crossing</a:t>
            </a:r>
          </a:p>
          <a:p>
            <a:pPr lvl="2">
              <a:buFont typeface="Lucida Grande"/>
              <a:buChar char="⇒"/>
            </a:pPr>
            <a:endParaRPr lang="en-US" dirty="0" smtClean="0"/>
          </a:p>
          <a:p>
            <a:r>
              <a:rPr lang="en-US" dirty="0" smtClean="0"/>
              <a:t>The extension to multi-bunch comes from Nicolas’ PhD thesis and it was applied to SPS and LHC </a:t>
            </a:r>
          </a:p>
          <a:p>
            <a:endParaRPr lang="en-US" dirty="0" smtClean="0"/>
          </a:p>
          <a:p>
            <a:pPr lvl="1">
              <a:buNone/>
            </a:pPr>
            <a:endParaRPr lang="en-US" dirty="0" smtClean="0"/>
          </a:p>
          <a:p>
            <a:endParaRPr lang="en-US" dirty="0" smtClean="0"/>
          </a:p>
          <a:p>
            <a:endParaRPr lang="en-US" dirty="0" smtClean="0"/>
          </a:p>
          <a:p>
            <a:pPr lvl="1"/>
            <a:endParaRPr lang="en-US" dirty="0" smtClean="0"/>
          </a:p>
          <a:p>
            <a:pPr lvl="2">
              <a:buNone/>
            </a:pPr>
            <a:endParaRPr lang="en-US" dirty="0" smtClean="0"/>
          </a:p>
          <a:p>
            <a:endParaRPr lang="en-US" dirty="0"/>
          </a:p>
        </p:txBody>
      </p:sp>
      <p:pic>
        <p:nvPicPr>
          <p:cNvPr id="7" name="Picture 6" descr="cern_logo.gif"/>
          <p:cNvPicPr>
            <a:picLocks noChangeAspect="1"/>
          </p:cNvPicPr>
          <p:nvPr/>
        </p:nvPicPr>
        <p:blipFill>
          <a:blip r:embed="rId2"/>
          <a:stretch>
            <a:fillRect/>
          </a:stretch>
        </p:blipFill>
        <p:spPr>
          <a:xfrm>
            <a:off x="1" y="1"/>
            <a:ext cx="719999" cy="719999"/>
          </a:xfrm>
          <a:prstGeom prst="rect">
            <a:avLst/>
          </a:prstGeom>
        </p:spPr>
      </p:pic>
      <p:pic>
        <p:nvPicPr>
          <p:cNvPr id="8" name="Picture 7"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3495"/>
          </a:xfrm>
        </p:spPr>
        <p:txBody>
          <a:bodyPr>
            <a:noAutofit/>
          </a:bodyPr>
          <a:lstStyle/>
          <a:p>
            <a:r>
              <a:rPr lang="en-US" sz="3000" b="1" dirty="0" smtClean="0">
                <a:solidFill>
                  <a:schemeClr val="tx2">
                    <a:lumMod val="20000"/>
                    <a:lumOff val="80000"/>
                  </a:schemeClr>
                </a:solidFill>
              </a:rPr>
              <a:t>IN</a:t>
            </a:r>
            <a:r>
              <a:rPr lang="en-US" sz="3000" b="1" dirty="0" smtClean="0">
                <a:solidFill>
                  <a:schemeClr val="tx2">
                    <a:lumMod val="60000"/>
                    <a:lumOff val="40000"/>
                  </a:schemeClr>
                </a:solidFill>
              </a:rPr>
              <a:t>DI</a:t>
            </a:r>
            <a:r>
              <a:rPr lang="en-US" sz="3000" b="1" dirty="0" smtClean="0"/>
              <a:t>CO</a:t>
            </a:r>
            <a:r>
              <a:rPr lang="en-US" sz="3000" dirty="0" smtClean="0"/>
              <a:t> site under Projects </a:t>
            </a:r>
            <a:r>
              <a:rPr lang="en-US" sz="3000" dirty="0" err="1" smtClean="0">
                <a:sym typeface="Wingdings"/>
              </a:rPr>
              <a:t></a:t>
            </a:r>
            <a:r>
              <a:rPr lang="en-US" sz="3000" dirty="0" smtClean="0">
                <a:sym typeface="Wingdings"/>
              </a:rPr>
              <a:t> HEADTAIL</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3</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pic>
        <p:nvPicPr>
          <p:cNvPr id="10" name="Picture 9" descr="HDWG-browser.png"/>
          <p:cNvPicPr>
            <a:picLocks noChangeAspect="1"/>
          </p:cNvPicPr>
          <p:nvPr/>
        </p:nvPicPr>
        <p:blipFill>
          <a:blip r:embed="rId4"/>
          <a:srcRect l="3421" t="13932" r="4562" b="6480"/>
          <a:stretch>
            <a:fillRect/>
          </a:stretch>
        </p:blipFill>
        <p:spPr>
          <a:xfrm>
            <a:off x="348966" y="896839"/>
            <a:ext cx="8414034" cy="5122961"/>
          </a:xfrm>
          <a:prstGeom prst="rect">
            <a:avLst/>
          </a:prstGeom>
          <a:ln>
            <a:solidFill>
              <a:schemeClr val="tx1"/>
            </a:solidFill>
          </a:ln>
        </p:spPr>
      </p:pic>
      <p:sp>
        <p:nvSpPr>
          <p:cNvPr id="11" name="Oval 10"/>
          <p:cNvSpPr/>
          <p:nvPr/>
        </p:nvSpPr>
        <p:spPr>
          <a:xfrm>
            <a:off x="1034766" y="2665381"/>
            <a:ext cx="2590800" cy="533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3625566" y="3046381"/>
            <a:ext cx="914400" cy="762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4200" y="3505056"/>
            <a:ext cx="3198200" cy="1477328"/>
          </a:xfrm>
          <a:prstGeom prst="rect">
            <a:avLst/>
          </a:prstGeom>
          <a:noFill/>
          <a:ln>
            <a:solidFill>
              <a:schemeClr val="accent1">
                <a:lumMod val="75000"/>
              </a:schemeClr>
            </a:solidFill>
          </a:ln>
        </p:spPr>
        <p:txBody>
          <a:bodyPr wrap="square" rtlCol="0">
            <a:spAutoFit/>
          </a:bodyPr>
          <a:lstStyle/>
          <a:p>
            <a:pPr marL="252000" indent="-252000">
              <a:buFont typeface="Wingdings" charset="2"/>
              <a:buChar char=""/>
            </a:pPr>
            <a:r>
              <a:rPr lang="en-US" dirty="0" smtClean="0"/>
              <a:t>So far </a:t>
            </a:r>
            <a:r>
              <a:rPr lang="en-US" b="1" dirty="0" smtClean="0"/>
              <a:t>20</a:t>
            </a:r>
            <a:r>
              <a:rPr lang="en-US" dirty="0" smtClean="0"/>
              <a:t> meetings, </a:t>
            </a:r>
            <a:r>
              <a:rPr lang="en-US" b="1" dirty="0" smtClean="0"/>
              <a:t>8</a:t>
            </a:r>
            <a:r>
              <a:rPr lang="en-US" dirty="0" smtClean="0"/>
              <a:t> of which took place in 2012</a:t>
            </a:r>
          </a:p>
          <a:p>
            <a:pPr marL="252000" indent="-252000">
              <a:buFont typeface="Wingdings" charset="2"/>
              <a:buChar char=""/>
            </a:pPr>
            <a:r>
              <a:rPr lang="en-US" dirty="0" smtClean="0"/>
              <a:t>Slides of the presentations &amp; minutes are posted on the specific meeting </a:t>
            </a:r>
            <a:r>
              <a:rPr lang="en-US" dirty="0" err="1" smtClean="0"/>
              <a:t>Indico</a:t>
            </a:r>
            <a:r>
              <a:rPr lang="en-US" dirty="0" smtClean="0"/>
              <a:t> pages</a:t>
            </a:r>
            <a:endParaRPr lang="en-US" dirty="0"/>
          </a:p>
        </p:txBody>
      </p:sp>
      <p:pic>
        <p:nvPicPr>
          <p:cNvPr id="15" name="Picture 14" descr="Picture 1.png"/>
          <p:cNvPicPr>
            <a:picLocks noChangeAspect="1"/>
          </p:cNvPicPr>
          <p:nvPr/>
        </p:nvPicPr>
        <p:blipFill>
          <a:blip r:embed="rId5"/>
          <a:srcRect l="6831" t="15698" r="4554" b="65930"/>
          <a:stretch>
            <a:fillRect/>
          </a:stretch>
        </p:blipFill>
        <p:spPr>
          <a:xfrm>
            <a:off x="660092" y="5562600"/>
            <a:ext cx="8102908" cy="12184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4</a:t>
            </a:fld>
            <a:endParaRPr lang="en-US" dirty="0"/>
          </a:p>
        </p:txBody>
      </p:sp>
      <p:sp>
        <p:nvSpPr>
          <p:cNvPr id="9" name="Oval 8"/>
          <p:cNvSpPr/>
          <p:nvPr/>
        </p:nvSpPr>
        <p:spPr>
          <a:xfrm>
            <a:off x="838199" y="1023138"/>
            <a:ext cx="2819400" cy="83820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08599" y="1251738"/>
            <a:ext cx="2029890" cy="369332"/>
          </a:xfrm>
          <a:prstGeom prst="rect">
            <a:avLst/>
          </a:prstGeom>
          <a:noFill/>
        </p:spPr>
        <p:txBody>
          <a:bodyPr wrap="square" rtlCol="0">
            <a:spAutoFit/>
          </a:bodyPr>
          <a:lstStyle/>
          <a:p>
            <a:r>
              <a:rPr lang="en-US" b="1" dirty="0" err="1" smtClean="0">
                <a:solidFill>
                  <a:schemeClr val="bg1"/>
                </a:solidFill>
              </a:rPr>
              <a:t>HEADTAIL_ecloud</a:t>
            </a:r>
            <a:endParaRPr lang="en-US" b="1" dirty="0">
              <a:solidFill>
                <a:schemeClr val="bg1"/>
              </a:solidFill>
            </a:endParaRPr>
          </a:p>
        </p:txBody>
      </p:sp>
      <p:sp>
        <p:nvSpPr>
          <p:cNvPr id="11" name="TextBox 10"/>
          <p:cNvSpPr txBox="1"/>
          <p:nvPr/>
        </p:nvSpPr>
        <p:spPr>
          <a:xfrm>
            <a:off x="3657599" y="285962"/>
            <a:ext cx="1981200" cy="584776"/>
          </a:xfrm>
          <a:prstGeom prst="rect">
            <a:avLst/>
          </a:prstGeom>
          <a:noFill/>
        </p:spPr>
        <p:txBody>
          <a:bodyPr wrap="square" rtlCol="0">
            <a:spAutoFit/>
          </a:bodyPr>
          <a:lstStyle/>
          <a:p>
            <a:r>
              <a:rPr lang="en-US" sz="3200" b="1" dirty="0" smtClean="0"/>
              <a:t>HEADTAIL</a:t>
            </a:r>
            <a:endParaRPr lang="en-US" sz="3200" b="1" dirty="0"/>
          </a:p>
        </p:txBody>
      </p:sp>
      <p:cxnSp>
        <p:nvCxnSpPr>
          <p:cNvPr id="12" name="Straight Arrow Connector 11"/>
          <p:cNvCxnSpPr/>
          <p:nvPr/>
        </p:nvCxnSpPr>
        <p:spPr>
          <a:xfrm rot="10800000" flipV="1">
            <a:off x="3505199" y="870738"/>
            <a:ext cx="381000" cy="27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257799" y="1023138"/>
            <a:ext cx="2819400" cy="838200"/>
          </a:xfrm>
          <a:prstGeom prst="ellipse">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638799" y="1251738"/>
            <a:ext cx="2590800" cy="369332"/>
          </a:xfrm>
          <a:prstGeom prst="rect">
            <a:avLst/>
          </a:prstGeom>
          <a:noFill/>
        </p:spPr>
        <p:txBody>
          <a:bodyPr wrap="square" rtlCol="0">
            <a:spAutoFit/>
          </a:bodyPr>
          <a:lstStyle/>
          <a:p>
            <a:r>
              <a:rPr lang="en-US" b="1" dirty="0" err="1" smtClean="0">
                <a:solidFill>
                  <a:srgbClr val="FFFFFF"/>
                </a:solidFill>
              </a:rPr>
              <a:t>HEADTAIL_impedance</a:t>
            </a:r>
            <a:endParaRPr lang="en-US" b="1" dirty="0">
              <a:solidFill>
                <a:srgbClr val="FFFFFF"/>
              </a:solidFill>
            </a:endParaRPr>
          </a:p>
        </p:txBody>
      </p:sp>
      <p:cxnSp>
        <p:nvCxnSpPr>
          <p:cNvPr id="15" name="Straight Arrow Connector 14"/>
          <p:cNvCxnSpPr/>
          <p:nvPr/>
        </p:nvCxnSpPr>
        <p:spPr>
          <a:xfrm>
            <a:off x="4800599" y="870738"/>
            <a:ext cx="609600" cy="27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5105399" y="2547138"/>
            <a:ext cx="3581400" cy="3307562"/>
          </a:xfrm>
          <a:ln>
            <a:solidFill>
              <a:srgbClr val="000000"/>
            </a:solidFill>
          </a:ln>
        </p:spPr>
        <p:txBody>
          <a:bodyPr>
            <a:normAutofit fontScale="47500" lnSpcReduction="20000"/>
          </a:bodyPr>
          <a:lstStyle/>
          <a:p>
            <a:r>
              <a:rPr lang="en-US" dirty="0" smtClean="0"/>
              <a:t>Option for multi-bunch tracking</a:t>
            </a:r>
          </a:p>
          <a:p>
            <a:r>
              <a:rPr lang="en-US" dirty="0" smtClean="0"/>
              <a:t>Parallelized on the bunch loop</a:t>
            </a:r>
          </a:p>
          <a:p>
            <a:r>
              <a:rPr lang="en-US" dirty="0" smtClean="0"/>
              <a:t>Multi-kick with different beta-function transport</a:t>
            </a:r>
          </a:p>
          <a:p>
            <a:r>
              <a:rPr lang="en-US" dirty="0"/>
              <a:t>U</a:t>
            </a:r>
            <a:r>
              <a:rPr lang="en-US" dirty="0" smtClean="0"/>
              <a:t>se the cumulated wake from several turns</a:t>
            </a:r>
          </a:p>
          <a:p>
            <a:r>
              <a:rPr lang="en-US" dirty="0" smtClean="0"/>
              <a:t>Different analytical impedances in different kick points (resonators, resistive wall)</a:t>
            </a:r>
          </a:p>
          <a:p>
            <a:r>
              <a:rPr lang="en-US" dirty="0" smtClean="0"/>
              <a:t>Wake functions can be imported from Z-base (constant, dipolar, </a:t>
            </a:r>
            <a:r>
              <a:rPr lang="en-US" dirty="0" err="1" smtClean="0"/>
              <a:t>quadrupolar</a:t>
            </a:r>
            <a:r>
              <a:rPr lang="en-US" dirty="0" smtClean="0"/>
              <a:t>, coupling)</a:t>
            </a:r>
          </a:p>
          <a:p>
            <a:r>
              <a:rPr lang="en-US" dirty="0" smtClean="0"/>
              <a:t>Multi-turn tracking to speed calculations for slow processes</a:t>
            </a:r>
          </a:p>
          <a:p>
            <a:r>
              <a:rPr lang="en-US" dirty="0" smtClean="0"/>
              <a:t>Bunch/slice grouping options</a:t>
            </a:r>
          </a:p>
        </p:txBody>
      </p:sp>
      <p:grpSp>
        <p:nvGrpSpPr>
          <p:cNvPr id="24" name="Group 23"/>
          <p:cNvGrpSpPr/>
          <p:nvPr/>
        </p:nvGrpSpPr>
        <p:grpSpPr>
          <a:xfrm>
            <a:off x="685799" y="1861338"/>
            <a:ext cx="3352800" cy="4860137"/>
            <a:chOff x="685799" y="1861338"/>
            <a:chExt cx="3352800" cy="4860137"/>
          </a:xfrm>
        </p:grpSpPr>
        <p:cxnSp>
          <p:nvCxnSpPr>
            <p:cNvPr id="18" name="Straight Arrow Connector 17"/>
            <p:cNvCxnSpPr>
              <a:stCxn id="9" idx="4"/>
            </p:cNvCxnSpPr>
            <p:nvPr/>
          </p:nvCxnSpPr>
          <p:spPr>
            <a:xfrm rot="16200000" flipH="1">
              <a:off x="1904999" y="2204237"/>
              <a:ext cx="685800" cy="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txBox="1">
              <a:spLocks/>
            </p:cNvSpPr>
            <p:nvPr/>
          </p:nvSpPr>
          <p:spPr>
            <a:xfrm>
              <a:off x="685799" y="2547137"/>
              <a:ext cx="3352800" cy="4174338"/>
            </a:xfrm>
            <a:prstGeom prst="rect">
              <a:avLst/>
            </a:prstGeom>
            <a:ln>
              <a:solidFill>
                <a:srgbClr val="000000"/>
              </a:solidFill>
            </a:ln>
          </p:spPr>
          <p:txBody>
            <a:bodyPr vert="horz" lIns="91440" tIns="45720" rIns="91440" bIns="45720" rtlCol="0">
              <a:normAutofit fontScale="4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Single bunch</a:t>
              </a:r>
            </a:p>
            <a:p>
              <a:pPr marL="342900" indent="-342900">
                <a:spcBef>
                  <a:spcPct val="20000"/>
                </a:spcBef>
                <a:buFont typeface="Arial"/>
                <a:buChar char="•"/>
                <a:defRPr/>
              </a:pPr>
              <a:r>
                <a:rPr lang="en-US" sz="3273" dirty="0" smtClean="0"/>
                <a:t>Multi</a:t>
              </a:r>
              <a:r>
                <a:rPr lang="en-US" sz="3273" dirty="0"/>
                <a:t>-kick with different beta-function </a:t>
              </a:r>
              <a:r>
                <a:rPr lang="en-US" sz="3273" dirty="0" smtClean="0"/>
                <a:t>transport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Different electron cloud density at different kick points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Different magnetic field option at different kick points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import electron cloud distribution file from ECLOUD or </a:t>
              </a:r>
              <a:r>
                <a:rPr lang="en-US" sz="3200" dirty="0" smtClean="0"/>
                <a:t>P</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yECLOUD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New structure of input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file(s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New</a:t>
              </a:r>
              <a:r>
                <a:rPr kumimoji="0" lang="en-US" sz="3200" b="0" i="0" u="none" strike="noStrike" kern="1200" cap="none" spc="0" normalizeH="0" noProof="0" dirty="0" smtClean="0">
                  <a:ln>
                    <a:noFill/>
                  </a:ln>
                  <a:solidFill>
                    <a:schemeClr val="tx1"/>
                  </a:solidFill>
                  <a:effectLst/>
                  <a:uLnTx/>
                  <a:uFillTx/>
                  <a:latin typeface="+mn-lt"/>
                  <a:ea typeface="+mn-ea"/>
                  <a:cs typeface="+mn-cs"/>
                </a:rPr>
                <a:t> structure of output files (HDF5)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Two slicing options (constant slice length or slice charge)</a:t>
              </a:r>
            </a:p>
            <a:p>
              <a:pPr marL="342900" indent="-342900">
                <a:spcBef>
                  <a:spcPct val="20000"/>
                </a:spcBef>
                <a:buFont typeface="Arial"/>
                <a:buChar char="•"/>
                <a:defRPr/>
              </a:pPr>
              <a:r>
                <a:rPr lang="en-US" sz="3200" dirty="0"/>
                <a:t>Presently includes high bandwidth </a:t>
              </a:r>
              <a:r>
                <a:rPr lang="en-US" sz="3200" dirty="0" smtClean="0"/>
                <a:t>damper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Post-processing tools (footprint, 3D rendering of beam and cloud dynamics,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Sussix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mode analyses, ..)</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TextBox 25"/>
            <p:cNvSpPr txBox="1"/>
            <p:nvPr/>
          </p:nvSpPr>
          <p:spPr>
            <a:xfrm>
              <a:off x="3048323" y="2223973"/>
              <a:ext cx="913751" cy="323165"/>
            </a:xfrm>
            <a:prstGeom prst="rect">
              <a:avLst/>
            </a:prstGeom>
            <a:noFill/>
          </p:spPr>
          <p:txBody>
            <a:bodyPr wrap="square" rtlCol="0">
              <a:spAutoFit/>
            </a:bodyPr>
            <a:lstStyle/>
            <a:p>
              <a:r>
                <a:rPr lang="en-US" sz="1500" i="1" dirty="0" smtClean="0"/>
                <a:t>Kevin Li</a:t>
              </a:r>
              <a:endParaRPr lang="en-US" sz="1500" i="1" dirty="0"/>
            </a:p>
          </p:txBody>
        </p:sp>
      </p:grpSp>
      <p:grpSp>
        <p:nvGrpSpPr>
          <p:cNvPr id="28" name="Group 27"/>
          <p:cNvGrpSpPr/>
          <p:nvPr/>
        </p:nvGrpSpPr>
        <p:grpSpPr>
          <a:xfrm>
            <a:off x="6705599" y="1861339"/>
            <a:ext cx="1981201" cy="685800"/>
            <a:chOff x="6705599" y="1861339"/>
            <a:chExt cx="1981201" cy="685800"/>
          </a:xfrm>
        </p:grpSpPr>
        <p:cxnSp>
          <p:nvCxnSpPr>
            <p:cNvPr id="19" name="Straight Arrow Connector 18"/>
            <p:cNvCxnSpPr/>
            <p:nvPr/>
          </p:nvCxnSpPr>
          <p:spPr>
            <a:xfrm rot="16200000" flipH="1">
              <a:off x="6362700" y="2204238"/>
              <a:ext cx="685800" cy="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162800" y="2214790"/>
              <a:ext cx="1524000" cy="323165"/>
            </a:xfrm>
            <a:prstGeom prst="rect">
              <a:avLst/>
            </a:prstGeom>
            <a:noFill/>
          </p:spPr>
          <p:txBody>
            <a:bodyPr wrap="square" rtlCol="0">
              <a:spAutoFit/>
            </a:bodyPr>
            <a:lstStyle/>
            <a:p>
              <a:r>
                <a:rPr lang="en-US" sz="1500" i="1" dirty="0" smtClean="0"/>
                <a:t>Nicolas </a:t>
              </a:r>
              <a:r>
                <a:rPr lang="en-US" sz="1500" i="1" dirty="0" err="1" smtClean="0"/>
                <a:t>Mounet</a:t>
              </a:r>
              <a:endParaRPr lang="en-US" sz="1500" i="1" dirty="0"/>
            </a:p>
          </p:txBody>
        </p:sp>
      </p:grpSp>
      <p:pic>
        <p:nvPicPr>
          <p:cNvPr id="20" name="Picture 19" descr="cern_logo.gif"/>
          <p:cNvPicPr>
            <a:picLocks noChangeAspect="1"/>
          </p:cNvPicPr>
          <p:nvPr/>
        </p:nvPicPr>
        <p:blipFill>
          <a:blip r:embed="rId2"/>
          <a:stretch>
            <a:fillRect/>
          </a:stretch>
        </p:blipFill>
        <p:spPr>
          <a:xfrm>
            <a:off x="1" y="1"/>
            <a:ext cx="719999" cy="719999"/>
          </a:xfrm>
          <a:prstGeom prst="rect">
            <a:avLst/>
          </a:prstGeom>
        </p:spPr>
      </p:pic>
      <p:pic>
        <p:nvPicPr>
          <p:cNvPr id="21" name="Picture 20"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Subjects of the </a:t>
            </a:r>
            <a:br>
              <a:rPr lang="en-US" sz="3000" dirty="0" smtClean="0"/>
            </a:br>
            <a:r>
              <a:rPr lang="en-US" sz="3000" dirty="0" smtClean="0"/>
              <a:t>2012 meetings </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5</a:t>
            </a:fld>
            <a:endParaRPr lang="en-US" dirty="0"/>
          </a:p>
        </p:txBody>
      </p:sp>
      <p:sp>
        <p:nvSpPr>
          <p:cNvPr id="32" name="Content Placeholder 2"/>
          <p:cNvSpPr>
            <a:spLocks noGrp="1"/>
          </p:cNvSpPr>
          <p:nvPr>
            <p:ph idx="1"/>
          </p:nvPr>
        </p:nvSpPr>
        <p:spPr>
          <a:xfrm>
            <a:off x="457200" y="1524000"/>
            <a:ext cx="8229600" cy="3733800"/>
          </a:xfrm>
        </p:spPr>
        <p:txBody>
          <a:bodyPr>
            <a:normAutofit fontScale="62500" lnSpcReduction="20000"/>
          </a:bodyPr>
          <a:lstStyle/>
          <a:p>
            <a:r>
              <a:rPr lang="en-US" b="1" dirty="0" smtClean="0"/>
              <a:t>Past meetings (I):</a:t>
            </a:r>
            <a:endParaRPr lang="en-US" sz="1920" b="1" dirty="0" smtClean="0"/>
          </a:p>
          <a:p>
            <a:endParaRPr lang="en-US" sz="1920" b="1" dirty="0" smtClean="0"/>
          </a:p>
          <a:p>
            <a:pPr lvl="1"/>
            <a:r>
              <a:rPr lang="en-US" dirty="0" smtClean="0"/>
              <a:t>Effects of </a:t>
            </a:r>
            <a:r>
              <a:rPr lang="en-US" dirty="0" err="1" smtClean="0"/>
              <a:t>octupoles</a:t>
            </a:r>
            <a:r>
              <a:rPr lang="en-US" dirty="0" smtClean="0"/>
              <a:t> on Electron Cloud Instability (Kevin </a:t>
            </a:r>
            <a:r>
              <a:rPr lang="en-US" dirty="0" err="1" smtClean="0">
                <a:sym typeface="Wingdings"/>
              </a:rPr>
              <a:t></a:t>
            </a:r>
            <a:r>
              <a:rPr lang="en-US" dirty="0" smtClean="0">
                <a:sym typeface="Wingdings"/>
              </a:rPr>
              <a:t> IPAC paper</a:t>
            </a:r>
            <a:r>
              <a:rPr lang="en-US" dirty="0" smtClean="0"/>
              <a:t>) </a:t>
            </a:r>
          </a:p>
          <a:p>
            <a:pPr lvl="1"/>
            <a:r>
              <a:rPr lang="en-US" dirty="0" smtClean="0"/>
              <a:t>Mode analysis for electron cloud instabilities (</a:t>
            </a:r>
            <a:r>
              <a:rPr lang="en-US" dirty="0" err="1" smtClean="0"/>
              <a:t>Hannes</a:t>
            </a:r>
            <a:r>
              <a:rPr lang="en-US" dirty="0" smtClean="0"/>
              <a:t>)</a:t>
            </a:r>
          </a:p>
          <a:p>
            <a:pPr lvl="2"/>
            <a:r>
              <a:rPr lang="en-US" dirty="0" smtClean="0"/>
              <a:t>Detailed study of the mode shift as a function of electron cloud density or bunch intensity</a:t>
            </a:r>
          </a:p>
          <a:p>
            <a:pPr lvl="2"/>
            <a:r>
              <a:rPr lang="en-US" dirty="0" smtClean="0"/>
              <a:t>Not clear whether ECI is TMCI-type </a:t>
            </a:r>
          </a:p>
          <a:p>
            <a:pPr lvl="1"/>
            <a:r>
              <a:rPr lang="en-US" dirty="0" smtClean="0"/>
              <a:t>Longitudinal single bunch instability (Hugo)</a:t>
            </a:r>
          </a:p>
          <a:p>
            <a:pPr lvl="2"/>
            <a:r>
              <a:rPr lang="en-US" dirty="0" smtClean="0"/>
              <a:t>Effect of space charge and broad band resonator</a:t>
            </a:r>
          </a:p>
          <a:p>
            <a:pPr lvl="2"/>
            <a:r>
              <a:rPr lang="en-US" dirty="0" smtClean="0"/>
              <a:t>Microwave instability threshold</a:t>
            </a:r>
          </a:p>
          <a:p>
            <a:pPr lvl="1"/>
            <a:r>
              <a:rPr lang="en-US" dirty="0" smtClean="0"/>
              <a:t>HEADTAIL with tracking between impedance/observation points (</a:t>
            </a:r>
            <a:r>
              <a:rPr lang="en-US" dirty="0" err="1" smtClean="0"/>
              <a:t>Nicolo</a:t>
            </a:r>
            <a:r>
              <a:rPr lang="en-US" dirty="0" smtClean="0"/>
              <a:t>)</a:t>
            </a:r>
          </a:p>
          <a:p>
            <a:pPr lvl="2"/>
            <a:r>
              <a:rPr lang="en-US" dirty="0" smtClean="0"/>
              <a:t>Code upgrade to allow tracking through a lattice</a:t>
            </a:r>
          </a:p>
          <a:p>
            <a:pPr lvl="2"/>
            <a:r>
              <a:rPr lang="en-US" dirty="0" smtClean="0"/>
              <a:t>Impedance localization MDs</a:t>
            </a:r>
          </a:p>
          <a:p>
            <a:pPr lvl="2"/>
            <a:r>
              <a:rPr lang="en-US" dirty="0" smtClean="0"/>
              <a:t>Application to CLIC damping rings (</a:t>
            </a:r>
            <a:r>
              <a:rPr lang="en-US" dirty="0" err="1" smtClean="0"/>
              <a:t>Eirini</a:t>
            </a:r>
            <a:r>
              <a:rPr lang="en-US" dirty="0" smtClean="0"/>
              <a:t>)</a:t>
            </a:r>
          </a:p>
          <a:p>
            <a:endParaRPr lang="en-US" dirty="0" smtClean="0"/>
          </a:p>
          <a:p>
            <a:endParaRPr lang="en-US" dirty="0" smtClean="0"/>
          </a:p>
          <a:p>
            <a:pPr lvl="1"/>
            <a:endParaRPr lang="en-US" dirty="0" smtClean="0"/>
          </a:p>
          <a:p>
            <a:pPr lvl="2">
              <a:buNone/>
            </a:pPr>
            <a:endParaRPr lang="en-US" dirty="0" smtClean="0"/>
          </a:p>
          <a:p>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Subjects of the </a:t>
            </a:r>
            <a:br>
              <a:rPr lang="en-US" sz="3000" dirty="0" smtClean="0"/>
            </a:br>
            <a:r>
              <a:rPr lang="en-US" sz="3000" dirty="0" smtClean="0"/>
              <a:t>2012 meetings </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6</a:t>
            </a:fld>
            <a:endParaRPr lang="en-US" dirty="0"/>
          </a:p>
        </p:txBody>
      </p:sp>
      <p:sp>
        <p:nvSpPr>
          <p:cNvPr id="32" name="Content Placeholder 2"/>
          <p:cNvSpPr>
            <a:spLocks noGrp="1"/>
          </p:cNvSpPr>
          <p:nvPr>
            <p:ph idx="1"/>
          </p:nvPr>
        </p:nvSpPr>
        <p:spPr>
          <a:xfrm>
            <a:off x="457200" y="1524000"/>
            <a:ext cx="8229600" cy="4343400"/>
          </a:xfrm>
        </p:spPr>
        <p:txBody>
          <a:bodyPr>
            <a:normAutofit fontScale="62500" lnSpcReduction="20000"/>
          </a:bodyPr>
          <a:lstStyle/>
          <a:p>
            <a:r>
              <a:rPr lang="en-US" b="1" dirty="0" smtClean="0"/>
              <a:t>Past meetings (II):</a:t>
            </a:r>
            <a:endParaRPr lang="en-US" sz="1548" b="1" dirty="0" smtClean="0"/>
          </a:p>
          <a:p>
            <a:pPr lvl="1">
              <a:buNone/>
            </a:pPr>
            <a:endParaRPr lang="en-US" sz="1548" dirty="0" smtClean="0"/>
          </a:p>
          <a:p>
            <a:pPr lvl="1"/>
            <a:r>
              <a:rPr lang="en-US" dirty="0" smtClean="0"/>
              <a:t>Effect of Q’’ on single bunch stability (Nicolas)</a:t>
            </a:r>
          </a:p>
          <a:p>
            <a:pPr lvl="2"/>
            <a:r>
              <a:rPr lang="en-US" dirty="0" err="1" smtClean="0"/>
              <a:t>Octupoles</a:t>
            </a:r>
            <a:r>
              <a:rPr lang="en-US" dirty="0" smtClean="0"/>
              <a:t> + Q’’ contribution in theory and simulations</a:t>
            </a:r>
          </a:p>
          <a:p>
            <a:pPr lvl="2"/>
            <a:r>
              <a:rPr lang="en-US" dirty="0" smtClean="0"/>
              <a:t>Effect of positive and negative </a:t>
            </a:r>
            <a:r>
              <a:rPr lang="en-US" dirty="0" err="1" smtClean="0"/>
              <a:t>chromaticities</a:t>
            </a:r>
            <a:endParaRPr lang="en-US" dirty="0" smtClean="0"/>
          </a:p>
          <a:p>
            <a:pPr lvl="1"/>
            <a:r>
              <a:rPr lang="en-US" dirty="0" smtClean="0"/>
              <a:t>E-cloud instabilities with inputs from </a:t>
            </a:r>
            <a:r>
              <a:rPr lang="en-US" dirty="0" err="1" smtClean="0"/>
              <a:t>PyECLOUD</a:t>
            </a:r>
            <a:r>
              <a:rPr lang="en-US" dirty="0" smtClean="0"/>
              <a:t> (</a:t>
            </a:r>
            <a:r>
              <a:rPr lang="en-US" dirty="0" err="1" smtClean="0"/>
              <a:t>Hannes</a:t>
            </a:r>
            <a:r>
              <a:rPr lang="en-US" dirty="0" smtClean="0"/>
              <a:t> + Gianni)</a:t>
            </a:r>
          </a:p>
          <a:p>
            <a:pPr lvl="2"/>
            <a:r>
              <a:rPr lang="en-US" dirty="0" smtClean="0"/>
              <a:t>Reproduce bunch-by-bunch interaction of an LHC bunch with an electron cloud</a:t>
            </a:r>
          </a:p>
          <a:p>
            <a:pPr lvl="2"/>
            <a:r>
              <a:rPr lang="en-US" dirty="0" smtClean="0"/>
              <a:t>Direct benchmark with LHC data from 25ns injection test from 2011</a:t>
            </a:r>
          </a:p>
          <a:p>
            <a:pPr lvl="1"/>
            <a:r>
              <a:rPr lang="en-US" dirty="0" smtClean="0"/>
              <a:t>Potential well distortion studies in the PS (Mauro </a:t>
            </a:r>
            <a:r>
              <a:rPr lang="en-US" dirty="0" err="1" smtClean="0"/>
              <a:t>Migliorati</a:t>
            </a:r>
            <a:r>
              <a:rPr lang="en-US" dirty="0" smtClean="0"/>
              <a:t>)</a:t>
            </a:r>
          </a:p>
          <a:p>
            <a:pPr lvl="2"/>
            <a:r>
              <a:rPr lang="en-US" dirty="0" smtClean="0"/>
              <a:t>Benchmark with theory and other longitudinal tracking code</a:t>
            </a:r>
          </a:p>
          <a:p>
            <a:pPr lvl="1"/>
            <a:r>
              <a:rPr lang="en-US" dirty="0" smtClean="0"/>
              <a:t>HEADTAIL simulations in the longitudinal plane (Helga)</a:t>
            </a:r>
          </a:p>
          <a:p>
            <a:pPr lvl="2"/>
            <a:r>
              <a:rPr lang="en-US" dirty="0" smtClean="0"/>
              <a:t>Can HEADTAIL be used also for simulations of collective effects in the longitudinal plane?</a:t>
            </a:r>
          </a:p>
          <a:p>
            <a:pPr lvl="1"/>
            <a:r>
              <a:rPr lang="en-US" dirty="0" smtClean="0"/>
              <a:t>Explore the possibility to code a simplified beam-beam module in HEADTAIL ? (Nicolas, Simon, Xavier)</a:t>
            </a:r>
          </a:p>
          <a:p>
            <a:pPr lvl="2"/>
            <a:r>
              <a:rPr lang="en-US" dirty="0" smtClean="0"/>
              <a:t>How much effort does it take? Does it pay off?</a:t>
            </a:r>
          </a:p>
          <a:p>
            <a:pPr lvl="1"/>
            <a:r>
              <a:rPr lang="en-US" dirty="0" smtClean="0"/>
              <a:t>Update on wide-band feedback system and HEADTAIL library (Kevin) </a:t>
            </a:r>
          </a:p>
          <a:p>
            <a:endParaRPr lang="en-US" dirty="0" smtClean="0"/>
          </a:p>
          <a:p>
            <a:endParaRPr lang="en-US" dirty="0" smtClean="0"/>
          </a:p>
          <a:p>
            <a:pPr lvl="1"/>
            <a:endParaRPr lang="en-US" dirty="0" smtClean="0"/>
          </a:p>
          <a:p>
            <a:pPr lvl="2">
              <a:buNone/>
            </a:pPr>
            <a:endParaRPr lang="en-US" dirty="0" smtClean="0"/>
          </a:p>
          <a:p>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Subjects of the </a:t>
            </a:r>
            <a:br>
              <a:rPr lang="en-US" sz="3000" dirty="0" smtClean="0"/>
            </a:br>
            <a:r>
              <a:rPr lang="en-US" sz="3000" dirty="0" smtClean="0"/>
              <a:t>2012 meetings </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7</a:t>
            </a:fld>
            <a:endParaRPr lang="en-US" dirty="0"/>
          </a:p>
        </p:txBody>
      </p:sp>
      <p:sp>
        <p:nvSpPr>
          <p:cNvPr id="32" name="Content Placeholder 2"/>
          <p:cNvSpPr>
            <a:spLocks noGrp="1"/>
          </p:cNvSpPr>
          <p:nvPr>
            <p:ph idx="1"/>
          </p:nvPr>
        </p:nvSpPr>
        <p:spPr>
          <a:xfrm>
            <a:off x="457200" y="1295400"/>
            <a:ext cx="8229600" cy="4648200"/>
          </a:xfrm>
        </p:spPr>
        <p:txBody>
          <a:bodyPr>
            <a:normAutofit fontScale="62500" lnSpcReduction="20000"/>
          </a:bodyPr>
          <a:lstStyle/>
          <a:p>
            <a:pPr lvl="1">
              <a:buNone/>
            </a:pPr>
            <a:endParaRPr lang="en-US" dirty="0" smtClean="0"/>
          </a:p>
          <a:p>
            <a:r>
              <a:rPr lang="en-US" b="1" dirty="0" smtClean="0"/>
              <a:t>Activities/studies in stand-by, planned or ongoing</a:t>
            </a:r>
            <a:endParaRPr lang="en-US" sz="1818" b="1" dirty="0" smtClean="0"/>
          </a:p>
          <a:p>
            <a:endParaRPr lang="en-US" sz="1818" b="1" dirty="0" smtClean="0"/>
          </a:p>
          <a:p>
            <a:pPr lvl="1"/>
            <a:r>
              <a:rPr lang="en-US" dirty="0" smtClean="0"/>
              <a:t>TMCI with double harmonic in BS and BL mode </a:t>
            </a:r>
          </a:p>
          <a:p>
            <a:pPr lvl="2"/>
            <a:r>
              <a:rPr lang="en-US" dirty="0" smtClean="0"/>
              <a:t>Kevin and Nicolas are now also in the process of taking data in the PSB in these two modes of operation (see last point)</a:t>
            </a:r>
          </a:p>
          <a:p>
            <a:pPr lvl="1"/>
            <a:r>
              <a:rPr lang="en-US" dirty="0" smtClean="0"/>
              <a:t>Study of the efficiency of the high bandwidth transverse feedback against TMCI</a:t>
            </a:r>
          </a:p>
          <a:p>
            <a:pPr lvl="2"/>
            <a:r>
              <a:rPr lang="en-US" dirty="0" smtClean="0"/>
              <a:t>The feedback module, as was built for </a:t>
            </a:r>
            <a:r>
              <a:rPr lang="en-US" dirty="0" err="1" smtClean="0"/>
              <a:t>HEADTAIL_ecloud</a:t>
            </a:r>
            <a:r>
              <a:rPr lang="en-US" dirty="0" smtClean="0"/>
              <a:t>, needs to be ported into </a:t>
            </a:r>
            <a:r>
              <a:rPr lang="en-US" dirty="0" err="1" smtClean="0"/>
              <a:t>HEADTAIL_impedance</a:t>
            </a:r>
            <a:r>
              <a:rPr lang="en-US" dirty="0" smtClean="0"/>
              <a:t> </a:t>
            </a:r>
          </a:p>
          <a:p>
            <a:pPr lvl="1"/>
            <a:r>
              <a:rPr lang="en-US" dirty="0" smtClean="0"/>
              <a:t>Loss of Landau damping in the longitudinal/transverse plane</a:t>
            </a:r>
          </a:p>
          <a:p>
            <a:pPr lvl="2"/>
            <a:r>
              <a:rPr lang="en-US" dirty="0" smtClean="0"/>
              <a:t>Test/review of simplified space charge models and possible artifacts</a:t>
            </a:r>
          </a:p>
          <a:p>
            <a:pPr lvl="1"/>
            <a:r>
              <a:rPr lang="en-US" dirty="0" smtClean="0"/>
              <a:t>Radiation damping + space charge for CLIC damping ring studies</a:t>
            </a:r>
          </a:p>
          <a:p>
            <a:pPr lvl="1"/>
            <a:r>
              <a:rPr lang="en-US" dirty="0" smtClean="0"/>
              <a:t>Single bunch excitation [using the transverse feedback toolbox] </a:t>
            </a:r>
          </a:p>
          <a:p>
            <a:pPr lvl="2"/>
            <a:r>
              <a:rPr lang="en-US" dirty="0" smtClean="0"/>
              <a:t>Benchmark with SPS experiments</a:t>
            </a:r>
          </a:p>
          <a:p>
            <a:pPr lvl="1">
              <a:buFont typeface="Wingdings" charset="2"/>
              <a:buChar char=""/>
            </a:pPr>
            <a:r>
              <a:rPr lang="en-US" dirty="0" smtClean="0"/>
              <a:t>Investigation on LHC instabilities with 25ns on first batch – observed during the scrubbing run and cured by </a:t>
            </a:r>
            <a:r>
              <a:rPr lang="en-US" dirty="0" err="1" smtClean="0"/>
              <a:t>octupoles</a:t>
            </a:r>
            <a:endParaRPr lang="en-US" dirty="0" smtClean="0"/>
          </a:p>
          <a:p>
            <a:pPr lvl="1">
              <a:buFont typeface="Wingdings" charset="2"/>
              <a:buChar char=""/>
            </a:pPr>
            <a:r>
              <a:rPr lang="en-US" dirty="0" smtClean="0"/>
              <a:t>Understanding of PSB instability </a:t>
            </a:r>
          </a:p>
          <a:p>
            <a:endParaRPr lang="en-US" dirty="0" smtClean="0"/>
          </a:p>
          <a:p>
            <a:endParaRPr lang="en-US" dirty="0" smtClean="0"/>
          </a:p>
          <a:p>
            <a:pPr lvl="1"/>
            <a:endParaRPr lang="en-US" dirty="0" smtClean="0"/>
          </a:p>
          <a:p>
            <a:pPr lvl="2">
              <a:buNone/>
            </a:pPr>
            <a:endParaRPr lang="en-US" dirty="0" smtClean="0"/>
          </a:p>
          <a:p>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Some samples:</a:t>
            </a:r>
            <a:br>
              <a:rPr lang="en-US" sz="3000" dirty="0" smtClean="0"/>
            </a:br>
            <a:r>
              <a:rPr lang="en-US" sz="3000" dirty="0" smtClean="0"/>
              <a:t>LHC application (I) </a:t>
            </a:r>
            <a:r>
              <a:rPr lang="en-US" sz="3000" dirty="0" err="1" smtClean="0">
                <a:sym typeface="Wingdings"/>
              </a:rPr>
              <a:t></a:t>
            </a:r>
            <a:r>
              <a:rPr lang="en-US" sz="3000" dirty="0" smtClean="0">
                <a:sym typeface="Wingdings"/>
              </a:rPr>
              <a:t> </a:t>
            </a:r>
            <a:r>
              <a:rPr lang="en-US" sz="3000" dirty="0" err="1" smtClean="0">
                <a:sym typeface="Wingdings"/>
              </a:rPr>
              <a:t>e</a:t>
            </a:r>
            <a:r>
              <a:rPr lang="en-US" sz="3000" dirty="0" smtClean="0">
                <a:sym typeface="Wingdings"/>
              </a:rPr>
              <a:t>-cloud instability</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8</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pic>
        <p:nvPicPr>
          <p:cNvPr id="7" name="Picture 6" descr="3d_oscillations_Dump1B2VQ7.png"/>
          <p:cNvPicPr>
            <a:picLocks noChangeAspect="1"/>
          </p:cNvPicPr>
          <p:nvPr/>
        </p:nvPicPr>
        <p:blipFill>
          <a:blip r:embed="rId4"/>
          <a:stretch>
            <a:fillRect/>
          </a:stretch>
        </p:blipFill>
        <p:spPr>
          <a:xfrm>
            <a:off x="695449" y="4252195"/>
            <a:ext cx="3057450" cy="2293088"/>
          </a:xfrm>
          <a:prstGeom prst="rect">
            <a:avLst/>
          </a:prstGeom>
        </p:spPr>
      </p:pic>
      <p:pic>
        <p:nvPicPr>
          <p:cNvPr id="10" name="Picture 9" descr="3d_oscillations_Dump1B2HQ7.png"/>
          <p:cNvPicPr>
            <a:picLocks noChangeAspect="1"/>
          </p:cNvPicPr>
          <p:nvPr/>
        </p:nvPicPr>
        <p:blipFill>
          <a:blip r:embed="rId5"/>
          <a:stretch>
            <a:fillRect/>
          </a:stretch>
        </p:blipFill>
        <p:spPr>
          <a:xfrm>
            <a:off x="695449" y="2052500"/>
            <a:ext cx="3057450" cy="2293087"/>
          </a:xfrm>
          <a:prstGeom prst="rect">
            <a:avLst/>
          </a:prstGeom>
        </p:spPr>
      </p:pic>
      <p:sp>
        <p:nvSpPr>
          <p:cNvPr id="11" name="TextBox 10"/>
          <p:cNvSpPr txBox="1"/>
          <p:nvPr/>
        </p:nvSpPr>
        <p:spPr>
          <a:xfrm>
            <a:off x="1206979" y="2187706"/>
            <a:ext cx="1632159" cy="553998"/>
          </a:xfrm>
          <a:prstGeom prst="rect">
            <a:avLst/>
          </a:prstGeom>
          <a:noFill/>
        </p:spPr>
        <p:txBody>
          <a:bodyPr wrap="none" rtlCol="0">
            <a:spAutoFit/>
          </a:bodyPr>
          <a:lstStyle/>
          <a:p>
            <a:r>
              <a:rPr lang="en-US" sz="1500" b="1" dirty="0" smtClean="0">
                <a:solidFill>
                  <a:srgbClr val="FF0000"/>
                </a:solidFill>
              </a:rPr>
              <a:t>Some motion only </a:t>
            </a:r>
          </a:p>
          <a:p>
            <a:r>
              <a:rPr lang="en-US" sz="1500" b="1" dirty="0" smtClean="0">
                <a:solidFill>
                  <a:srgbClr val="FF0000"/>
                </a:solidFill>
              </a:rPr>
              <a:t>for last bunches …</a:t>
            </a:r>
            <a:endParaRPr lang="en-US" sz="1500" b="1" dirty="0">
              <a:solidFill>
                <a:srgbClr val="FF0000"/>
              </a:solidFill>
            </a:endParaRPr>
          </a:p>
        </p:txBody>
      </p:sp>
      <p:grpSp>
        <p:nvGrpSpPr>
          <p:cNvPr id="12" name="Group 11"/>
          <p:cNvGrpSpPr/>
          <p:nvPr/>
        </p:nvGrpSpPr>
        <p:grpSpPr>
          <a:xfrm>
            <a:off x="1003779" y="4243988"/>
            <a:ext cx="2695217" cy="1787184"/>
            <a:chOff x="1019531" y="3654081"/>
            <a:chExt cx="2695217" cy="1787184"/>
          </a:xfrm>
        </p:grpSpPr>
        <p:grpSp>
          <p:nvGrpSpPr>
            <p:cNvPr id="13" name="Group 34"/>
            <p:cNvGrpSpPr/>
            <p:nvPr/>
          </p:nvGrpSpPr>
          <p:grpSpPr>
            <a:xfrm>
              <a:off x="1019531" y="5118100"/>
              <a:ext cx="1489274" cy="323165"/>
              <a:chOff x="1019531" y="5118100"/>
              <a:chExt cx="1489274" cy="323165"/>
            </a:xfrm>
          </p:grpSpPr>
          <p:cxnSp>
            <p:nvCxnSpPr>
              <p:cNvPr id="17" name="Straight Arrow Connector 16"/>
              <p:cNvCxnSpPr/>
              <p:nvPr/>
            </p:nvCxnSpPr>
            <p:spPr>
              <a:xfrm>
                <a:off x="2121304" y="5313921"/>
                <a:ext cx="387501"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19531" y="5118100"/>
                <a:ext cx="1152573" cy="323165"/>
              </a:xfrm>
              <a:prstGeom prst="rect">
                <a:avLst/>
              </a:prstGeom>
              <a:noFill/>
            </p:spPr>
            <p:txBody>
              <a:bodyPr wrap="none" rtlCol="0">
                <a:spAutoFit/>
              </a:bodyPr>
              <a:lstStyle/>
              <a:p>
                <a:r>
                  <a:rPr lang="en-US" sz="1500" b="1" dirty="0" smtClean="0">
                    <a:solidFill>
                      <a:srgbClr val="FF0000"/>
                    </a:solidFill>
                  </a:rPr>
                  <a:t>up to ±5mm</a:t>
                </a:r>
                <a:endParaRPr lang="en-US" sz="1500" b="1" dirty="0">
                  <a:solidFill>
                    <a:srgbClr val="FF0000"/>
                  </a:solidFill>
                </a:endParaRPr>
              </a:p>
            </p:txBody>
          </p:sp>
        </p:grpSp>
        <p:grpSp>
          <p:nvGrpSpPr>
            <p:cNvPr id="14" name="Group 35"/>
            <p:cNvGrpSpPr/>
            <p:nvPr/>
          </p:nvGrpSpPr>
          <p:grpSpPr>
            <a:xfrm>
              <a:off x="1121131" y="3654081"/>
              <a:ext cx="2593617" cy="930617"/>
              <a:chOff x="1121131" y="3654081"/>
              <a:chExt cx="2593617" cy="930617"/>
            </a:xfrm>
          </p:grpSpPr>
          <p:sp>
            <p:nvSpPr>
              <p:cNvPr id="15" name="TextBox 14"/>
              <p:cNvSpPr txBox="1"/>
              <p:nvPr/>
            </p:nvSpPr>
            <p:spPr>
              <a:xfrm>
                <a:off x="1121131" y="3654081"/>
                <a:ext cx="2593617" cy="323165"/>
              </a:xfrm>
              <a:prstGeom prst="rect">
                <a:avLst/>
              </a:prstGeom>
              <a:noFill/>
            </p:spPr>
            <p:txBody>
              <a:bodyPr wrap="square" rtlCol="0">
                <a:spAutoFit/>
              </a:bodyPr>
              <a:lstStyle/>
              <a:p>
                <a:r>
                  <a:rPr lang="en-US" sz="1500" b="1" dirty="0" smtClean="0">
                    <a:solidFill>
                      <a:srgbClr val="FF0000"/>
                    </a:solidFill>
                  </a:rPr>
                  <a:t>~ bunch 25 is the first unstable </a:t>
                </a:r>
                <a:endParaRPr lang="en-US" sz="1500" b="1" dirty="0">
                  <a:solidFill>
                    <a:srgbClr val="FF0000"/>
                  </a:solidFill>
                </a:endParaRPr>
              </a:p>
            </p:txBody>
          </p:sp>
          <p:cxnSp>
            <p:nvCxnSpPr>
              <p:cNvPr id="16" name="Straight Arrow Connector 15"/>
              <p:cNvCxnSpPr/>
              <p:nvPr/>
            </p:nvCxnSpPr>
            <p:spPr>
              <a:xfrm rot="16200000" flipH="1">
                <a:off x="1525075" y="4192072"/>
                <a:ext cx="582052" cy="2031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410101" y="1605907"/>
            <a:ext cx="3739747" cy="4991100"/>
            <a:chOff x="425853" y="914400"/>
            <a:chExt cx="3739747" cy="4991100"/>
          </a:xfrm>
        </p:grpSpPr>
        <p:sp>
          <p:nvSpPr>
            <p:cNvPr id="20" name="Round Same Side Corner Rectangle 19"/>
            <p:cNvSpPr/>
            <p:nvPr/>
          </p:nvSpPr>
          <p:spPr>
            <a:xfrm>
              <a:off x="425853" y="914400"/>
              <a:ext cx="3739746" cy="381000"/>
            </a:xfrm>
            <a:prstGeom prst="round2SameRect">
              <a:avLst>
                <a:gd name="adj1" fmla="val 50000"/>
                <a:gd name="adj2" fmla="val 0"/>
              </a:avLst>
            </a:prstGeom>
            <a:solidFill>
              <a:schemeClr val="accent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Calibri (Body)"/>
                  <a:cs typeface="Calibri (Body)"/>
                </a:rPr>
                <a:t>48b injection test (26/08/11)</a:t>
              </a:r>
            </a:p>
            <a:p>
              <a:pPr algn="ctr"/>
              <a:endParaRPr lang="en-US" sz="400" b="1" dirty="0">
                <a:latin typeface="Calibri (Body)"/>
                <a:cs typeface="Calibri (Body)"/>
              </a:endParaRPr>
            </a:p>
          </p:txBody>
        </p:sp>
        <p:sp>
          <p:nvSpPr>
            <p:cNvPr id="21" name="Round Same Side Corner Rectangle 20"/>
            <p:cNvSpPr/>
            <p:nvPr/>
          </p:nvSpPr>
          <p:spPr>
            <a:xfrm rot="10800000">
              <a:off x="425854" y="1295400"/>
              <a:ext cx="3739746" cy="4610100"/>
            </a:xfrm>
            <a:prstGeom prst="round2SameRect">
              <a:avLst>
                <a:gd name="adj1" fmla="val 6479"/>
                <a:gd name="adj2" fmla="val 0"/>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33090" y="1587367"/>
            <a:ext cx="3549650" cy="2679695"/>
            <a:chOff x="177800" y="4038602"/>
            <a:chExt cx="3549650" cy="2679695"/>
          </a:xfrm>
        </p:grpSpPr>
        <p:grpSp>
          <p:nvGrpSpPr>
            <p:cNvPr id="25" name="Group 36"/>
            <p:cNvGrpSpPr/>
            <p:nvPr/>
          </p:nvGrpSpPr>
          <p:grpSpPr>
            <a:xfrm>
              <a:off x="908050" y="4038602"/>
              <a:ext cx="2819400" cy="2454275"/>
              <a:chOff x="591242" y="4276719"/>
              <a:chExt cx="2819400" cy="2454275"/>
            </a:xfrm>
          </p:grpSpPr>
          <p:sp>
            <p:nvSpPr>
              <p:cNvPr id="37" name="Round Same Side Corner Rectangle 36"/>
              <p:cNvSpPr/>
              <p:nvPr/>
            </p:nvSpPr>
            <p:spPr>
              <a:xfrm rot="10800000">
                <a:off x="591242" y="4652395"/>
                <a:ext cx="2819400" cy="2078599"/>
              </a:xfrm>
              <a:prstGeom prst="round2SameRect">
                <a:avLst>
                  <a:gd name="adj1" fmla="val 10649"/>
                  <a:gd name="adj2" fmla="val 0"/>
                </a:avLst>
              </a:prstGeom>
              <a:solidFill>
                <a:srgbClr val="FFFFFF"/>
              </a:solidFill>
              <a:ln w="50800" cap="flat" cmpd="sng" algn="ctr">
                <a:solidFill>
                  <a:srgbClr val="4F81BD"/>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 Same Side Corner Rectangle 37"/>
              <p:cNvSpPr/>
              <p:nvPr/>
            </p:nvSpPr>
            <p:spPr>
              <a:xfrm>
                <a:off x="591242" y="4276719"/>
                <a:ext cx="2819400" cy="350276"/>
              </a:xfrm>
              <a:prstGeom prst="round2SameRect">
                <a:avLst>
                  <a:gd name="adj1" fmla="val 50000"/>
                  <a:gd name="adj2" fmla="val 0"/>
                </a:avLst>
              </a:prstGeom>
              <a:solidFill>
                <a:srgbClr val="4F81BD"/>
              </a:solidFill>
              <a:ln w="50800" cap="flat" cmpd="sng" algn="ctr">
                <a:solidFill>
                  <a:srgbClr val="4F81BD"/>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err="1" smtClean="0"/>
                  <a:t>Headtail</a:t>
                </a:r>
                <a:r>
                  <a:rPr lang="en-US" sz="2100" b="1" dirty="0" smtClean="0"/>
                  <a:t> simulation 1</a:t>
                </a:r>
              </a:p>
              <a:p>
                <a:pPr algn="ctr"/>
                <a:endParaRPr lang="en-US" sz="300" b="1" dirty="0"/>
              </a:p>
            </p:txBody>
          </p:sp>
        </p:grpSp>
        <p:grpSp>
          <p:nvGrpSpPr>
            <p:cNvPr id="26" name="Group 40"/>
            <p:cNvGrpSpPr/>
            <p:nvPr/>
          </p:nvGrpSpPr>
          <p:grpSpPr>
            <a:xfrm>
              <a:off x="781051" y="4152902"/>
              <a:ext cx="2819400" cy="2454275"/>
              <a:chOff x="591242" y="4276719"/>
              <a:chExt cx="2819400" cy="2454275"/>
            </a:xfrm>
          </p:grpSpPr>
          <p:sp>
            <p:nvSpPr>
              <p:cNvPr id="35" name="Round Same Side Corner Rectangle 34"/>
              <p:cNvSpPr/>
              <p:nvPr/>
            </p:nvSpPr>
            <p:spPr>
              <a:xfrm rot="10800000">
                <a:off x="591242" y="4652395"/>
                <a:ext cx="2819400" cy="2078599"/>
              </a:xfrm>
              <a:prstGeom prst="round2SameRect">
                <a:avLst>
                  <a:gd name="adj1" fmla="val 10649"/>
                  <a:gd name="adj2" fmla="val 0"/>
                </a:avLst>
              </a:prstGeom>
              <a:solidFill>
                <a:srgbClr val="FFFFFF"/>
              </a:solidFill>
              <a:ln w="50800" cap="flat" cmpd="sng" algn="ctr">
                <a:solidFill>
                  <a:srgbClr val="4F81BD"/>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 Same Side Corner Rectangle 35"/>
              <p:cNvSpPr/>
              <p:nvPr/>
            </p:nvSpPr>
            <p:spPr>
              <a:xfrm>
                <a:off x="591242" y="4276719"/>
                <a:ext cx="2819400" cy="350276"/>
              </a:xfrm>
              <a:prstGeom prst="round2SameRect">
                <a:avLst>
                  <a:gd name="adj1" fmla="val 50000"/>
                  <a:gd name="adj2" fmla="val 0"/>
                </a:avLst>
              </a:prstGeom>
              <a:solidFill>
                <a:srgbClr val="4F81BD"/>
              </a:solidFill>
              <a:ln w="50800" cap="flat" cmpd="sng" algn="ctr">
                <a:solidFill>
                  <a:srgbClr val="4F81BD"/>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err="1" smtClean="0"/>
                  <a:t>Headtail</a:t>
                </a:r>
                <a:r>
                  <a:rPr lang="en-US" sz="2100" b="1" dirty="0" smtClean="0"/>
                  <a:t> simulation 1</a:t>
                </a:r>
              </a:p>
              <a:p>
                <a:pPr algn="ctr"/>
                <a:endParaRPr lang="en-US" sz="300" b="1" dirty="0"/>
              </a:p>
            </p:txBody>
          </p:sp>
        </p:grpSp>
        <p:sp>
          <p:nvSpPr>
            <p:cNvPr id="28" name="TextBox 27"/>
            <p:cNvSpPr txBox="1"/>
            <p:nvPr/>
          </p:nvSpPr>
          <p:spPr>
            <a:xfrm>
              <a:off x="177800" y="4241802"/>
              <a:ext cx="481522" cy="338554"/>
            </a:xfrm>
            <a:prstGeom prst="rect">
              <a:avLst/>
            </a:prstGeom>
            <a:noFill/>
          </p:spPr>
          <p:txBody>
            <a:bodyPr wrap="none" rtlCol="0">
              <a:spAutoFit/>
            </a:bodyPr>
            <a:lstStyle/>
            <a:p>
              <a:r>
                <a:rPr lang="en-US" sz="1600" dirty="0" smtClean="0"/>
                <a:t>48x</a:t>
              </a:r>
              <a:endParaRPr lang="en-US" sz="1600" dirty="0"/>
            </a:p>
          </p:txBody>
        </p:sp>
        <p:pic>
          <p:nvPicPr>
            <p:cNvPr id="29" name="Picture 28" descr="EdistrB48.png"/>
            <p:cNvPicPr>
              <a:picLocks noChangeAspect="1"/>
            </p:cNvPicPr>
            <p:nvPr/>
          </p:nvPicPr>
          <p:blipFill>
            <a:blip r:embed="rId6"/>
            <a:stretch>
              <a:fillRect/>
            </a:stretch>
          </p:blipFill>
          <p:spPr>
            <a:xfrm>
              <a:off x="697422" y="4639698"/>
              <a:ext cx="2754532" cy="2065899"/>
            </a:xfrm>
            <a:prstGeom prst="rect">
              <a:avLst/>
            </a:prstGeom>
          </p:spPr>
        </p:pic>
        <p:grpSp>
          <p:nvGrpSpPr>
            <p:cNvPr id="30" name="Group 70"/>
            <p:cNvGrpSpPr/>
            <p:nvPr/>
          </p:nvGrpSpPr>
          <p:grpSpPr>
            <a:xfrm>
              <a:off x="655561" y="4264022"/>
              <a:ext cx="2819400" cy="2454275"/>
              <a:chOff x="655561" y="4264022"/>
              <a:chExt cx="2819400" cy="2454275"/>
            </a:xfrm>
          </p:grpSpPr>
          <p:sp>
            <p:nvSpPr>
              <p:cNvPr id="33" name="Round Same Side Corner Rectangle 32"/>
              <p:cNvSpPr/>
              <p:nvPr/>
            </p:nvSpPr>
            <p:spPr>
              <a:xfrm rot="10800000">
                <a:off x="655561" y="4639698"/>
                <a:ext cx="2819400" cy="2078599"/>
              </a:xfrm>
              <a:prstGeom prst="round2SameRect">
                <a:avLst>
                  <a:gd name="adj1" fmla="val 10649"/>
                  <a:gd name="adj2" fmla="val 0"/>
                </a:avLst>
              </a:prstGeom>
              <a:noFill/>
              <a:ln w="50800" cap="flat" cmpd="sng" algn="ctr">
                <a:solidFill>
                  <a:srgbClr val="4F81BD"/>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 Same Side Corner Rectangle 33"/>
              <p:cNvSpPr/>
              <p:nvPr/>
            </p:nvSpPr>
            <p:spPr>
              <a:xfrm>
                <a:off x="655561" y="4264022"/>
                <a:ext cx="2819400" cy="350276"/>
              </a:xfrm>
              <a:prstGeom prst="round2SameRect">
                <a:avLst>
                  <a:gd name="adj1" fmla="val 50000"/>
                  <a:gd name="adj2" fmla="val 0"/>
                </a:avLst>
              </a:prstGeom>
              <a:solidFill>
                <a:schemeClr val="accent1"/>
              </a:solidFill>
              <a:ln w="50800" cap="flat" cmpd="sng" algn="ctr">
                <a:solidFill>
                  <a:schemeClr val="accent1"/>
                </a:solidFill>
                <a:prstDash val="solid"/>
                <a:round/>
                <a:headEnd type="none" w="med" len="med"/>
                <a:tailEnd type="none" w="med" len="med"/>
              </a:ln>
              <a:effectLst>
                <a:outerShdw blurRad="40000" dist="23000" dir="19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err="1" smtClean="0"/>
                  <a:t>PyECLOUD</a:t>
                </a:r>
                <a:r>
                  <a:rPr lang="en-US" sz="1300" b="1" dirty="0" smtClean="0"/>
                  <a:t> </a:t>
                </a:r>
                <a:r>
                  <a:rPr lang="en-US" sz="1300" b="1" dirty="0" err="1" smtClean="0"/>
                  <a:t>e</a:t>
                </a:r>
                <a:r>
                  <a:rPr lang="en-US" sz="1300" b="1" baseline="30000" dirty="0" smtClean="0"/>
                  <a:t>-</a:t>
                </a:r>
                <a:r>
                  <a:rPr lang="en-US" sz="1300" b="1" dirty="0" smtClean="0"/>
                  <a:t> distribution (</a:t>
                </a:r>
                <a:r>
                  <a:rPr lang="en-US" sz="1300" b="1" dirty="0" err="1" smtClean="0">
                    <a:latin typeface="Symbol" charset="2"/>
                    <a:cs typeface="Symbol" charset="2"/>
                  </a:rPr>
                  <a:t>d</a:t>
                </a:r>
                <a:r>
                  <a:rPr lang="en-US" sz="1300" b="1" baseline="-25000" dirty="0" err="1" smtClean="0"/>
                  <a:t>max</a:t>
                </a:r>
                <a:r>
                  <a:rPr lang="en-US" sz="1300" b="1" dirty="0" smtClean="0"/>
                  <a:t>=2.1)</a:t>
                </a:r>
              </a:p>
              <a:p>
                <a:pPr algn="ctr"/>
                <a:endParaRPr lang="en-US" sz="300" b="1" dirty="0"/>
              </a:p>
            </p:txBody>
          </p:sp>
        </p:grpSp>
        <p:sp>
          <p:nvSpPr>
            <p:cNvPr id="31" name="TextBox 30"/>
            <p:cNvSpPr txBox="1"/>
            <p:nvPr/>
          </p:nvSpPr>
          <p:spPr>
            <a:xfrm>
              <a:off x="1599237" y="4677798"/>
              <a:ext cx="763926" cy="276999"/>
            </a:xfrm>
            <a:prstGeom prst="rect">
              <a:avLst/>
            </a:prstGeom>
            <a:noFill/>
          </p:spPr>
          <p:txBody>
            <a:bodyPr wrap="none" rtlCol="0">
              <a:spAutoFit/>
            </a:bodyPr>
            <a:lstStyle/>
            <a:p>
              <a:r>
                <a:rPr lang="en-US" sz="1200" dirty="0" smtClean="0"/>
                <a:t>bunch 48</a:t>
              </a:r>
              <a:endParaRPr lang="en-US" sz="1200" dirty="0"/>
            </a:p>
          </p:txBody>
        </p:sp>
      </p:grpSp>
      <p:grpSp>
        <p:nvGrpSpPr>
          <p:cNvPr id="41" name="Group 40"/>
          <p:cNvGrpSpPr/>
          <p:nvPr/>
        </p:nvGrpSpPr>
        <p:grpSpPr>
          <a:xfrm>
            <a:off x="4346904" y="2941737"/>
            <a:ext cx="4402173" cy="3301629"/>
            <a:chOff x="4346904" y="2941737"/>
            <a:chExt cx="4402173" cy="3301629"/>
          </a:xfrm>
        </p:grpSpPr>
        <p:pic>
          <p:nvPicPr>
            <p:cNvPr id="39" name="Picture 38" descr="untitled.png"/>
            <p:cNvPicPr>
              <a:picLocks noChangeAspect="1"/>
            </p:cNvPicPr>
            <p:nvPr/>
          </p:nvPicPr>
          <p:blipFill>
            <a:blip r:embed="rId7"/>
            <a:stretch>
              <a:fillRect/>
            </a:stretch>
          </p:blipFill>
          <p:spPr>
            <a:xfrm>
              <a:off x="4346904" y="2941737"/>
              <a:ext cx="4402173" cy="3301629"/>
            </a:xfrm>
            <a:prstGeom prst="rect">
              <a:avLst/>
            </a:prstGeom>
            <a:ln>
              <a:solidFill>
                <a:srgbClr val="376092"/>
              </a:solidFill>
            </a:ln>
          </p:spPr>
        </p:pic>
        <p:sp>
          <p:nvSpPr>
            <p:cNvPr id="40" name="TextBox 39"/>
            <p:cNvSpPr txBox="1"/>
            <p:nvPr/>
          </p:nvSpPr>
          <p:spPr>
            <a:xfrm>
              <a:off x="6254527" y="2959969"/>
              <a:ext cx="2467590" cy="553998"/>
            </a:xfrm>
            <a:prstGeom prst="rect">
              <a:avLst/>
            </a:prstGeom>
            <a:solidFill>
              <a:srgbClr val="FFFFFF"/>
            </a:solidFill>
          </p:spPr>
          <p:txBody>
            <a:bodyPr wrap="square" rtlCol="0">
              <a:spAutoFit/>
            </a:bodyPr>
            <a:lstStyle/>
            <a:p>
              <a:r>
                <a:rPr lang="en-US" sz="1500" dirty="0" smtClean="0"/>
                <a:t>48x HEADTAIL simulations reveal the onset of instability</a:t>
              </a:r>
              <a:endParaRPr lang="en-US" sz="1500" dirty="0"/>
            </a:p>
          </p:txBody>
        </p:sp>
      </p:grpSp>
      <p:sp>
        <p:nvSpPr>
          <p:cNvPr id="42" name="Rectangle 9"/>
          <p:cNvSpPr/>
          <p:nvPr/>
        </p:nvSpPr>
        <p:spPr>
          <a:xfrm>
            <a:off x="5594234" y="6446616"/>
            <a:ext cx="1720965" cy="300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75000"/>
                  </a:schemeClr>
                </a:solidFill>
                <a:latin typeface="+mj-lt"/>
              </a:rPr>
              <a:t>H. </a:t>
            </a:r>
            <a:r>
              <a:rPr lang="en-US" sz="1600" b="1" dirty="0" err="1" smtClean="0">
                <a:solidFill>
                  <a:schemeClr val="bg1">
                    <a:lumMod val="75000"/>
                  </a:schemeClr>
                </a:solidFill>
                <a:latin typeface="+mj-lt"/>
              </a:rPr>
              <a:t>Bartosik</a:t>
            </a:r>
            <a:r>
              <a:rPr lang="en-US" sz="1600" b="1" dirty="0" smtClean="0">
                <a:solidFill>
                  <a:schemeClr val="bg1">
                    <a:lumMod val="75000"/>
                  </a:schemeClr>
                </a:solidFill>
                <a:latin typeface="+mj-lt"/>
              </a:rPr>
              <a:t> et al.</a:t>
            </a:r>
            <a:endParaRPr lang="en-US" sz="1600" b="1" dirty="0">
              <a:solidFill>
                <a:schemeClr val="bg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300"/>
            <a:ext cx="8229600" cy="786900"/>
          </a:xfrm>
        </p:spPr>
        <p:txBody>
          <a:bodyPr>
            <a:noAutofit/>
          </a:bodyPr>
          <a:lstStyle/>
          <a:p>
            <a:r>
              <a:rPr lang="en-US" sz="3000" dirty="0" smtClean="0"/>
              <a:t>Some samples:</a:t>
            </a:r>
            <a:br>
              <a:rPr lang="en-US" sz="3000" dirty="0" smtClean="0"/>
            </a:br>
            <a:r>
              <a:rPr lang="en-US" sz="3000" dirty="0" smtClean="0"/>
              <a:t>LHC application (II) </a:t>
            </a:r>
            <a:r>
              <a:rPr lang="en-US" sz="3000" dirty="0" err="1" smtClean="0">
                <a:sym typeface="Wingdings"/>
              </a:rPr>
              <a:t></a:t>
            </a:r>
            <a:r>
              <a:rPr lang="en-US" sz="3000" dirty="0" smtClean="0">
                <a:sym typeface="Wingdings"/>
              </a:rPr>
              <a:t> Q’’ and </a:t>
            </a:r>
            <a:r>
              <a:rPr lang="en-US" sz="3000" dirty="0" err="1" smtClean="0">
                <a:sym typeface="Wingdings"/>
              </a:rPr>
              <a:t>octupoles</a:t>
            </a:r>
            <a:endParaRPr lang="en-US" sz="3000" b="1" dirty="0">
              <a:solidFill>
                <a:srgbClr val="FF0000"/>
              </a:solidFill>
            </a:endParaRPr>
          </a:p>
        </p:txBody>
      </p:sp>
      <p:sp>
        <p:nvSpPr>
          <p:cNvPr id="22" name="Slide Number Placeholder 5"/>
          <p:cNvSpPr>
            <a:spLocks noGrp="1"/>
          </p:cNvSpPr>
          <p:nvPr>
            <p:ph type="sldNum" sz="quarter" idx="12"/>
          </p:nvPr>
        </p:nvSpPr>
        <p:spPr>
          <a:xfrm>
            <a:off x="6553200" y="6356350"/>
            <a:ext cx="2133600" cy="365125"/>
          </a:xfrm>
        </p:spPr>
        <p:txBody>
          <a:bodyPr/>
          <a:lstStyle/>
          <a:p>
            <a:fld id="{2E081447-C3CE-9F4F-A689-9A72CAFF10CA}" type="slidenum">
              <a:rPr lang="en-US" smtClean="0"/>
              <a:pPr/>
              <a:t>9</a:t>
            </a:fld>
            <a:endParaRPr lang="en-US" dirty="0"/>
          </a:p>
        </p:txBody>
      </p:sp>
      <p:pic>
        <p:nvPicPr>
          <p:cNvPr id="8" name="Picture 7" descr="cern_logo.gif"/>
          <p:cNvPicPr>
            <a:picLocks noChangeAspect="1"/>
          </p:cNvPicPr>
          <p:nvPr/>
        </p:nvPicPr>
        <p:blipFill>
          <a:blip r:embed="rId2"/>
          <a:stretch>
            <a:fillRect/>
          </a:stretch>
        </p:blipFill>
        <p:spPr>
          <a:xfrm>
            <a:off x="1" y="1"/>
            <a:ext cx="719999" cy="719999"/>
          </a:xfrm>
          <a:prstGeom prst="rect">
            <a:avLst/>
          </a:prstGeom>
        </p:spPr>
      </p:pic>
      <p:pic>
        <p:nvPicPr>
          <p:cNvPr id="9" name="Picture 8" descr="LOGO-BE-200x200_jpg.jpg"/>
          <p:cNvPicPr>
            <a:picLocks noChangeAspect="1"/>
          </p:cNvPicPr>
          <p:nvPr/>
        </p:nvPicPr>
        <p:blipFill>
          <a:blip r:embed="rId3"/>
          <a:stretch>
            <a:fillRect/>
          </a:stretch>
        </p:blipFill>
        <p:spPr>
          <a:xfrm>
            <a:off x="8424001" y="1"/>
            <a:ext cx="719999" cy="719999"/>
          </a:xfrm>
          <a:prstGeom prst="rect">
            <a:avLst/>
          </a:prstGeom>
        </p:spPr>
      </p:pic>
      <p:pic>
        <p:nvPicPr>
          <p:cNvPr id="41" name="Picture 40"/>
          <p:cNvPicPr>
            <a:picLocks noChangeAspect="1"/>
          </p:cNvPicPr>
          <p:nvPr/>
        </p:nvPicPr>
        <p:blipFill>
          <a:blip r:embed="rId4"/>
          <a:stretch>
            <a:fillRect/>
          </a:stretch>
        </p:blipFill>
        <p:spPr>
          <a:xfrm>
            <a:off x="318923" y="2209800"/>
            <a:ext cx="6519637" cy="3780000"/>
          </a:xfrm>
          <a:prstGeom prst="rect">
            <a:avLst/>
          </a:prstGeom>
          <a:ln>
            <a:solidFill>
              <a:srgbClr val="376092"/>
            </a:solidFill>
          </a:ln>
        </p:spPr>
      </p:pic>
      <p:pic>
        <p:nvPicPr>
          <p:cNvPr id="42" name="Picture 41"/>
          <p:cNvPicPr>
            <a:picLocks noChangeAspect="1"/>
          </p:cNvPicPr>
          <p:nvPr/>
        </p:nvPicPr>
        <p:blipFill>
          <a:blip r:embed="rId5"/>
          <a:stretch>
            <a:fillRect/>
          </a:stretch>
        </p:blipFill>
        <p:spPr>
          <a:xfrm>
            <a:off x="2439142" y="2722213"/>
            <a:ext cx="6560040" cy="3780000"/>
          </a:xfrm>
          <a:prstGeom prst="rect">
            <a:avLst/>
          </a:prstGeom>
          <a:ln>
            <a:solidFill>
              <a:srgbClr val="376092"/>
            </a:solidFill>
          </a:ln>
        </p:spPr>
      </p:pic>
      <p:sp>
        <p:nvSpPr>
          <p:cNvPr id="43" name="TextBox 42"/>
          <p:cNvSpPr txBox="1"/>
          <p:nvPr/>
        </p:nvSpPr>
        <p:spPr>
          <a:xfrm>
            <a:off x="525486" y="1447800"/>
            <a:ext cx="8161314" cy="553998"/>
          </a:xfrm>
          <a:prstGeom prst="rect">
            <a:avLst/>
          </a:prstGeom>
          <a:noFill/>
          <a:ln>
            <a:solidFill>
              <a:schemeClr val="tx1"/>
            </a:solidFill>
          </a:ln>
        </p:spPr>
        <p:txBody>
          <a:bodyPr wrap="square" rtlCol="0">
            <a:spAutoFit/>
          </a:bodyPr>
          <a:lstStyle/>
          <a:p>
            <a:r>
              <a:rPr lang="en-US" sz="1500" dirty="0" smtClean="0"/>
              <a:t>Stability study for an LHC single bunch @4 </a:t>
            </a:r>
            <a:r>
              <a:rPr lang="en-US" sz="1500" dirty="0" err="1" smtClean="0"/>
              <a:t>TeV</a:t>
            </a:r>
            <a:r>
              <a:rPr lang="en-US" sz="1500" dirty="0" smtClean="0"/>
              <a:t>, </a:t>
            </a:r>
            <a:r>
              <a:rPr lang="en-US" sz="1500" dirty="0" err="1" smtClean="0">
                <a:latin typeface="Symbol" charset="2"/>
                <a:cs typeface="Symbol" charset="2"/>
              </a:rPr>
              <a:t>e</a:t>
            </a:r>
            <a:r>
              <a:rPr lang="en-US" sz="1500" baseline="-25000" dirty="0" err="1" smtClean="0"/>
              <a:t>z</a:t>
            </a:r>
            <a:r>
              <a:rPr lang="en-US" sz="1500" dirty="0" smtClean="0"/>
              <a:t>=2.5 </a:t>
            </a:r>
            <a:r>
              <a:rPr lang="en-US" sz="1500" dirty="0" err="1" smtClean="0"/>
              <a:t>eVs</a:t>
            </a:r>
            <a:r>
              <a:rPr lang="en-US" sz="1500" dirty="0" smtClean="0"/>
              <a:t>, </a:t>
            </a:r>
            <a:r>
              <a:rPr lang="en-US" sz="1500" dirty="0" smtClean="0">
                <a:latin typeface="Symbol" charset="2"/>
                <a:cs typeface="Symbol" charset="2"/>
              </a:rPr>
              <a:t>e</a:t>
            </a:r>
            <a:r>
              <a:rPr lang="en-US" sz="1500" baseline="-25000" dirty="0" smtClean="0"/>
              <a:t>x,y</a:t>
            </a:r>
            <a:r>
              <a:rPr lang="en-US" sz="1500" dirty="0" smtClean="0"/>
              <a:t>=2</a:t>
            </a:r>
            <a:r>
              <a:rPr lang="en-US" sz="1500" dirty="0" smtClean="0">
                <a:latin typeface="Symbol" charset="2"/>
                <a:cs typeface="Symbol" charset="2"/>
              </a:rPr>
              <a:t>m</a:t>
            </a:r>
            <a:r>
              <a:rPr lang="en-US" sz="1500" dirty="0" smtClean="0"/>
              <a:t>m, </a:t>
            </a:r>
            <a:r>
              <a:rPr lang="en-US" sz="1500" dirty="0" err="1" smtClean="0"/>
              <a:t>N</a:t>
            </a:r>
            <a:r>
              <a:rPr lang="en-US" sz="1500" baseline="-25000" dirty="0" err="1" smtClean="0"/>
              <a:t>b</a:t>
            </a:r>
            <a:r>
              <a:rPr lang="en-US" sz="1500" dirty="0" smtClean="0"/>
              <a:t>=1.7e11 </a:t>
            </a:r>
            <a:r>
              <a:rPr lang="en-US" sz="1500" dirty="0" err="1" smtClean="0"/>
              <a:t>p</a:t>
            </a:r>
            <a:endParaRPr lang="en-US" sz="1500" dirty="0" smtClean="0"/>
          </a:p>
          <a:p>
            <a:r>
              <a:rPr lang="en-US" sz="1500" dirty="0" err="1" smtClean="0"/>
              <a:t>Octupole</a:t>
            </a:r>
            <a:r>
              <a:rPr lang="en-US" sz="1500" dirty="0" smtClean="0"/>
              <a:t> current threshold needed to stabilize bunch against impedance for different Q’ values</a:t>
            </a:r>
            <a:endParaRPr lang="en-US" sz="1500" dirty="0"/>
          </a:p>
        </p:txBody>
      </p:sp>
      <p:sp>
        <p:nvSpPr>
          <p:cNvPr id="44" name="Rectangle 9"/>
          <p:cNvSpPr/>
          <p:nvPr/>
        </p:nvSpPr>
        <p:spPr>
          <a:xfrm>
            <a:off x="273690" y="6298647"/>
            <a:ext cx="1783709" cy="300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75000"/>
                  </a:schemeClr>
                </a:solidFill>
                <a:latin typeface="+mj-lt"/>
              </a:rPr>
              <a:t>N. </a:t>
            </a:r>
            <a:r>
              <a:rPr lang="en-US" sz="1600" b="1" dirty="0" err="1" smtClean="0">
                <a:solidFill>
                  <a:schemeClr val="bg1">
                    <a:lumMod val="75000"/>
                  </a:schemeClr>
                </a:solidFill>
                <a:latin typeface="+mj-lt"/>
              </a:rPr>
              <a:t>Mounet</a:t>
            </a:r>
            <a:r>
              <a:rPr lang="en-US" sz="1600" b="1" dirty="0" smtClean="0">
                <a:solidFill>
                  <a:schemeClr val="bg1">
                    <a:lumMod val="75000"/>
                  </a:schemeClr>
                </a:solidFill>
                <a:latin typeface="+mj-lt"/>
              </a:rPr>
              <a:t> et al.</a:t>
            </a:r>
            <a:endParaRPr lang="en-US" sz="1600" b="1" dirty="0">
              <a:solidFill>
                <a:schemeClr val="bg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2531</TotalTime>
  <Words>1460</Words>
  <Application>Microsoft Office PowerPoint</Application>
  <PresentationFormat>On-screen Show (4:3)</PresentationFormat>
  <Paragraphs>205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HEADTAIL Development Working Group (HDWG) in 2012 </vt:lpstr>
      <vt:lpstr>Background</vt:lpstr>
      <vt:lpstr>INDICO site under Projects  HEADTAIL</vt:lpstr>
      <vt:lpstr>PowerPoint Presentation</vt:lpstr>
      <vt:lpstr>Subjects of the  2012 meetings </vt:lpstr>
      <vt:lpstr>Subjects of the  2012 meetings </vt:lpstr>
      <vt:lpstr>Subjects of the  2012 meetings </vt:lpstr>
      <vt:lpstr>Some samples: LHC application (I)  e-cloud instability</vt:lpstr>
      <vt:lpstr>Some samples: LHC application (II)  Q’’ and octupoles</vt:lpstr>
      <vt:lpstr>Some samples: HEADTAIL for simulations in the longitudinal plane?</vt:lpstr>
      <vt:lpstr>Some samples: HEADTAIL for simulations in the longitudinal plane?</vt:lpstr>
      <vt:lpstr>Some samples: High bandwidth feedback system</vt:lpstr>
      <vt:lpstr>Ongoing activities  development</vt:lpstr>
      <vt:lpstr>Few words to conclude …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HEADTAIL Development Working Group (HDWG) in 2012 </dc:title>
  <dc:creator>Giovanni Rumolo</dc:creator>
  <cp:lastModifiedBy>Giovanni Rumolo</cp:lastModifiedBy>
  <cp:revision>108</cp:revision>
  <dcterms:created xsi:type="dcterms:W3CDTF">2013-01-21T13:12:53Z</dcterms:created>
  <dcterms:modified xsi:type="dcterms:W3CDTF">2013-01-23T07:36:18Z</dcterms:modified>
</cp:coreProperties>
</file>