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57" r:id="rId4"/>
    <p:sldId id="265" r:id="rId5"/>
    <p:sldId id="260" r:id="rId6"/>
    <p:sldId id="262" r:id="rId7"/>
    <p:sldId id="263" r:id="rId8"/>
    <p:sldId id="264" r:id="rId9"/>
    <p:sldId id="267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A3F2CF-0C66-438A-8445-CFA7754F8721}" type="datetimeFigureOut">
              <a:rPr lang="en-GB" smtClean="0"/>
              <a:t>23/01/2013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07A99-2EBF-467C-B93B-CD3A191472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812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624E-5034-4E0D-B9C3-0453C9F4A5A3}" type="datetime1">
              <a:rPr lang="en-GB" smtClean="0"/>
              <a:t>23/01/2013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636-6529-44F8-AF9B-CC1D118ADA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196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1BA9-0F1C-4583-AD9D-48A01976533E}" type="datetime1">
              <a:rPr lang="en-GB" smtClean="0"/>
              <a:t>23/01/2013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636-6529-44F8-AF9B-CC1D118ADA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804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3328-540B-4E63-AD72-EDB0E689B08E}" type="datetime1">
              <a:rPr lang="en-GB" smtClean="0"/>
              <a:t>23/01/2013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636-6529-44F8-AF9B-CC1D118ADA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894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12AA-9328-42FF-9569-755FBDA91C8E}" type="datetime1">
              <a:rPr lang="en-GB" smtClean="0"/>
              <a:t>23/01/2013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636-6529-44F8-AF9B-CC1D118ADA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989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AE8A-6733-4E49-8AF1-6B0CF11636A7}" type="datetime1">
              <a:rPr lang="en-GB" smtClean="0"/>
              <a:t>23/01/2013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636-6529-44F8-AF9B-CC1D118ADA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20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99D6B-CDA2-4B26-B834-D49BD8292C20}" type="datetime1">
              <a:rPr lang="en-GB" smtClean="0"/>
              <a:t>23/01/2013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636-6529-44F8-AF9B-CC1D118ADA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842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8D516-0AAC-48F0-93FA-72E66779A749}" type="datetime1">
              <a:rPr lang="en-GB" smtClean="0"/>
              <a:t>23/01/2013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636-6529-44F8-AF9B-CC1D118ADA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355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3D10C-690B-4FA4-937E-A51D29F13899}" type="datetime1">
              <a:rPr lang="en-GB" smtClean="0"/>
              <a:t>23/01/2013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636-6529-44F8-AF9B-CC1D118ADA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112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C77A0-3AEB-4DB0-B2C6-7DE326F75EEC}" type="datetime1">
              <a:rPr lang="en-GB" smtClean="0"/>
              <a:t>23/01/2013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636-6529-44F8-AF9B-CC1D118ADA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517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F8B19-B0CD-4E5E-97F7-9067AFA3040A}" type="datetime1">
              <a:rPr lang="en-GB" smtClean="0"/>
              <a:t>23/01/2013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636-6529-44F8-AF9B-CC1D118ADA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84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2B19E-06FD-496A-AAEC-C02A0F9E82C6}" type="datetime1">
              <a:rPr lang="en-GB" smtClean="0"/>
              <a:t>23/01/2013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636-6529-44F8-AF9B-CC1D118ADA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626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7B11B-E741-49F1-ADCD-8ECF241740F8}" type="datetime1">
              <a:rPr lang="en-GB" smtClean="0"/>
              <a:t>23/01/2013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C8636-6529-44F8-AF9B-CC1D118ADA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961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space.cern.ch/be-ice-impedance/SitePages/Home.aspx" TargetMode="External"/><Relationship Id="rId2" Type="http://schemas.openxmlformats.org/officeDocument/2006/relationships/hyperlink" Target="http://impedance.web.cern.ch/impedanc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2012 activities of the </a:t>
            </a:r>
            <a:br>
              <a:rPr lang="en-GB" dirty="0" smtClean="0"/>
            </a:br>
            <a:r>
              <a:rPr lang="en-GB" dirty="0" smtClean="0"/>
              <a:t>ICE impedance working group </a:t>
            </a:r>
            <a:br>
              <a:rPr lang="en-GB" dirty="0" smtClean="0"/>
            </a:br>
            <a:r>
              <a:rPr lang="en-GB" dirty="0" smtClean="0"/>
              <a:t>and plans for 2013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636-6529-44F8-AF9B-CC1D118ADAC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144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3488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Many thanks to all for the very good teamwork!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490788" y="4524617"/>
            <a:ext cx="61856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http://impedance.web.cern.ch/impedance/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espace.cern.ch/be-ice-impedance/SitePages/Home.aspx</a:t>
            </a:r>
            <a:r>
              <a:rPr lang="en-US" dirty="0" smtClean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4524616"/>
            <a:ext cx="1787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ern.ch/imp    </a:t>
            </a:r>
            <a:r>
              <a:rPr lang="en-US" dirty="0" smtClean="0">
                <a:sym typeface="Wingdings" pitchFamily="2" charset="2"/>
              </a:rPr>
              <a:t></a:t>
            </a:r>
          </a:p>
          <a:p>
            <a:r>
              <a:rPr lang="en-US" dirty="0">
                <a:sym typeface="Wingdings" pitchFamily="2" charset="2"/>
              </a:rPr>
              <a:t>c</a:t>
            </a:r>
            <a:r>
              <a:rPr lang="en-US" dirty="0" smtClean="0">
                <a:sym typeface="Wingdings" pitchFamily="2" charset="2"/>
              </a:rPr>
              <a:t>ern.ch/wake 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636-6529-44F8-AF9B-CC1D118ADAC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654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Impedance team in 2012 (core)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55000" lnSpcReduction="20000"/>
          </a:bodyPr>
          <a:lstStyle/>
          <a:p>
            <a:r>
              <a:rPr lang="en-GB" dirty="0" smtClean="0"/>
              <a:t>Olav Berrig</a:t>
            </a:r>
          </a:p>
          <a:p>
            <a:r>
              <a:rPr lang="en-GB" dirty="0" err="1" smtClean="0"/>
              <a:t>Nicoló</a:t>
            </a:r>
            <a:r>
              <a:rPr lang="en-GB" dirty="0" smtClean="0"/>
              <a:t> Biancacci </a:t>
            </a:r>
          </a:p>
          <a:p>
            <a:r>
              <a:rPr lang="en-GB" dirty="0" smtClean="0"/>
              <a:t>Alexey Burov</a:t>
            </a:r>
          </a:p>
          <a:p>
            <a:r>
              <a:rPr lang="en-GB" dirty="0" smtClean="0"/>
              <a:t>Fritz Caspers</a:t>
            </a:r>
          </a:p>
          <a:p>
            <a:r>
              <a:rPr lang="en-GB" dirty="0" smtClean="0"/>
              <a:t>Hugo Day</a:t>
            </a:r>
          </a:p>
          <a:p>
            <a:r>
              <a:rPr lang="en-GB" dirty="0" smtClean="0"/>
              <a:t>Alexej Grudiev</a:t>
            </a:r>
          </a:p>
          <a:p>
            <a:r>
              <a:rPr lang="en-GB" dirty="0" smtClean="0"/>
              <a:t>Oleksiy Kononenko</a:t>
            </a:r>
          </a:p>
          <a:p>
            <a:r>
              <a:rPr lang="en-GB" dirty="0" smtClean="0"/>
              <a:t>Eirini Koukovini Platia</a:t>
            </a:r>
          </a:p>
          <a:p>
            <a:r>
              <a:rPr lang="en-GB" dirty="0" smtClean="0"/>
              <a:t>Elias </a:t>
            </a:r>
            <a:r>
              <a:rPr lang="en-GB" dirty="0" err="1" smtClean="0"/>
              <a:t>Métral</a:t>
            </a:r>
            <a:endParaRPr lang="en-GB" dirty="0" smtClean="0"/>
          </a:p>
          <a:p>
            <a:r>
              <a:rPr lang="en-GB" dirty="0" smtClean="0"/>
              <a:t>Mauro </a:t>
            </a:r>
            <a:r>
              <a:rPr lang="en-GB" dirty="0" smtClean="0"/>
              <a:t>Migliorati (</a:t>
            </a:r>
            <a:r>
              <a:rPr lang="en-GB" dirty="0" err="1" smtClean="0"/>
              <a:t>Sapienza</a:t>
            </a:r>
            <a:r>
              <a:rPr lang="en-GB" dirty="0" smtClean="0"/>
              <a:t>)</a:t>
            </a:r>
            <a:endParaRPr lang="en-GB" dirty="0" smtClean="0"/>
          </a:p>
          <a:p>
            <a:r>
              <a:rPr lang="en-GB" dirty="0" smtClean="0"/>
              <a:t>Nicolas </a:t>
            </a:r>
            <a:r>
              <a:rPr lang="en-GB" dirty="0" smtClean="0"/>
              <a:t>Mounet</a:t>
            </a:r>
          </a:p>
          <a:p>
            <a:r>
              <a:rPr lang="en-US" dirty="0" smtClean="0"/>
              <a:t>Andriy Nosych</a:t>
            </a:r>
            <a:endParaRPr lang="en-GB" dirty="0" smtClean="0"/>
          </a:p>
          <a:p>
            <a:r>
              <a:rPr lang="en-GB" dirty="0" smtClean="0"/>
              <a:t>Jean-Luc Nougaret (sick-leave)</a:t>
            </a:r>
          </a:p>
          <a:p>
            <a:r>
              <a:rPr lang="en-GB" dirty="0" smtClean="0"/>
              <a:t>Serena </a:t>
            </a:r>
            <a:r>
              <a:rPr lang="en-GB" dirty="0" smtClean="0"/>
              <a:t>Persichelli</a:t>
            </a:r>
            <a:endParaRPr lang="en-GB" dirty="0"/>
          </a:p>
          <a:p>
            <a:r>
              <a:rPr lang="en-GB" dirty="0" smtClean="0"/>
              <a:t>Benoit Salvant</a:t>
            </a:r>
          </a:p>
          <a:p>
            <a:r>
              <a:rPr lang="en-GB" dirty="0" smtClean="0"/>
              <a:t>Vittorio </a:t>
            </a:r>
            <a:r>
              <a:rPr lang="en-GB" dirty="0" smtClean="0"/>
              <a:t>Vaccaro (Napoli)</a:t>
            </a:r>
            <a:endParaRPr lang="en-GB" dirty="0" smtClean="0"/>
          </a:p>
          <a:p>
            <a:r>
              <a:rPr lang="en-GB" dirty="0" smtClean="0"/>
              <a:t>Carlo Zannini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636-6529-44F8-AF9B-CC1D118ADAC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828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229600" cy="494928"/>
          </a:xfrm>
        </p:spPr>
        <p:txBody>
          <a:bodyPr>
            <a:noAutofit/>
          </a:bodyPr>
          <a:lstStyle/>
          <a:p>
            <a:r>
              <a:rPr lang="en-GB" sz="2800" dirty="0" smtClean="0"/>
              <a:t>2012 summary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264696"/>
          </a:xfrm>
        </p:spPr>
        <p:txBody>
          <a:bodyPr>
            <a:normAutofit fontScale="40000" lnSpcReduction="20000"/>
          </a:bodyPr>
          <a:lstStyle/>
          <a:p>
            <a:r>
              <a:rPr lang="en-GB" dirty="0" smtClean="0"/>
              <a:t>11 internal impedance meetings in 2012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no </a:t>
            </a:r>
            <a:r>
              <a:rPr lang="en-GB" dirty="0" err="1" smtClean="0"/>
              <a:t>webmeeting</a:t>
            </a:r>
            <a:r>
              <a:rPr lang="en-GB" dirty="0" smtClean="0"/>
              <a:t> in 2012</a:t>
            </a:r>
          </a:p>
          <a:p>
            <a:endParaRPr lang="en-GB" dirty="0" smtClean="0"/>
          </a:p>
          <a:p>
            <a:r>
              <a:rPr lang="en-GB" dirty="0" smtClean="0"/>
              <a:t>Elements studied:</a:t>
            </a:r>
          </a:p>
          <a:p>
            <a:pPr lvl="1"/>
            <a:r>
              <a:rPr lang="en-GB" dirty="0" smtClean="0"/>
              <a:t>LHC </a:t>
            </a:r>
          </a:p>
          <a:p>
            <a:pPr lvl="2"/>
            <a:r>
              <a:rPr lang="en-GB" sz="2800" dirty="0" smtClean="0"/>
              <a:t>Collimators (TDI, TCTP)</a:t>
            </a:r>
          </a:p>
          <a:p>
            <a:pPr lvl="2"/>
            <a:r>
              <a:rPr lang="en-GB" sz="2800" dirty="0" smtClean="0"/>
              <a:t>Forward detectors (ALFA, TOTEM, AFP, HPS)</a:t>
            </a:r>
          </a:p>
          <a:p>
            <a:pPr lvl="2"/>
            <a:r>
              <a:rPr lang="en-GB" sz="2800" dirty="0" smtClean="0"/>
              <a:t>MKI</a:t>
            </a:r>
          </a:p>
          <a:p>
            <a:pPr lvl="2"/>
            <a:r>
              <a:rPr lang="en-GB" sz="2800" dirty="0" err="1" smtClean="0"/>
              <a:t>LHCb</a:t>
            </a:r>
            <a:r>
              <a:rPr lang="en-GB" sz="2800" dirty="0" smtClean="0"/>
              <a:t> VELO</a:t>
            </a:r>
          </a:p>
          <a:p>
            <a:pPr lvl="2"/>
            <a:r>
              <a:rPr lang="en-GB" sz="2800" dirty="0" smtClean="0"/>
              <a:t>BSRT</a:t>
            </a:r>
          </a:p>
          <a:p>
            <a:pPr lvl="2"/>
            <a:r>
              <a:rPr lang="en-GB" sz="2800" dirty="0" smtClean="0"/>
              <a:t>VMTSA, LHC RF fingers task force</a:t>
            </a:r>
          </a:p>
          <a:p>
            <a:pPr lvl="2"/>
            <a:r>
              <a:rPr lang="en-GB" sz="2800" dirty="0" smtClean="0"/>
              <a:t>electron lens</a:t>
            </a:r>
          </a:p>
          <a:p>
            <a:pPr lvl="2"/>
            <a:r>
              <a:rPr lang="en-GB" sz="2800" dirty="0" smtClean="0"/>
              <a:t>crab cavities</a:t>
            </a:r>
          </a:p>
          <a:p>
            <a:pPr lvl="1"/>
            <a:r>
              <a:rPr lang="en-GB" dirty="0" smtClean="0"/>
              <a:t>SPS </a:t>
            </a:r>
          </a:p>
          <a:p>
            <a:pPr lvl="2"/>
            <a:r>
              <a:rPr lang="en-GB" sz="2800" dirty="0" smtClean="0"/>
              <a:t>High bandwidth kicker, RF cavities, new </a:t>
            </a:r>
            <a:r>
              <a:rPr lang="en-GB" sz="2800" dirty="0" err="1" smtClean="0"/>
              <a:t>wirescanner</a:t>
            </a:r>
            <a:r>
              <a:rPr lang="en-GB" sz="2800" dirty="0" smtClean="0"/>
              <a:t> design, pumping ports, UA9, serigraphy of MKE</a:t>
            </a:r>
          </a:p>
          <a:p>
            <a:pPr lvl="1"/>
            <a:r>
              <a:rPr lang="en-GB" dirty="0" smtClean="0"/>
              <a:t>PS </a:t>
            </a:r>
          </a:p>
          <a:p>
            <a:pPr lvl="2"/>
            <a:r>
              <a:rPr lang="en-GB" sz="2800" dirty="0" err="1" smtClean="0"/>
              <a:t>Stripline</a:t>
            </a:r>
            <a:r>
              <a:rPr lang="en-GB" sz="2800" dirty="0" smtClean="0"/>
              <a:t>, dummy septum, </a:t>
            </a:r>
            <a:r>
              <a:rPr lang="en-GB" sz="2800" dirty="0" err="1" smtClean="0"/>
              <a:t>Finemet</a:t>
            </a:r>
            <a:r>
              <a:rPr lang="en-GB" sz="2800" dirty="0" smtClean="0"/>
              <a:t> cavity, transitions, RF cavities</a:t>
            </a:r>
          </a:p>
          <a:p>
            <a:pPr lvl="1"/>
            <a:r>
              <a:rPr lang="en-GB" dirty="0" smtClean="0"/>
              <a:t>PSB </a:t>
            </a:r>
          </a:p>
          <a:p>
            <a:pPr lvl="2"/>
            <a:r>
              <a:rPr lang="en-GB" sz="2800" dirty="0" smtClean="0"/>
              <a:t>Injection region, kicker</a:t>
            </a:r>
          </a:p>
          <a:p>
            <a:pPr lvl="1"/>
            <a:r>
              <a:rPr lang="en-GB" dirty="0" smtClean="0"/>
              <a:t>Others: help for IHEP kicker simulations and measurements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Theories:</a:t>
            </a:r>
          </a:p>
          <a:p>
            <a:pPr lvl="1"/>
            <a:r>
              <a:rPr lang="en-GB" dirty="0" smtClean="0"/>
              <a:t>Finite length (longitudinal and transverse)</a:t>
            </a:r>
          </a:p>
          <a:p>
            <a:pPr lvl="1"/>
            <a:r>
              <a:rPr lang="en-GB" dirty="0" smtClean="0"/>
              <a:t>Step transition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Models</a:t>
            </a:r>
          </a:p>
          <a:p>
            <a:pPr lvl="1"/>
            <a:r>
              <a:rPr lang="en-GB" dirty="0" smtClean="0"/>
              <a:t>Longitudinal impedance model of the PS</a:t>
            </a:r>
          </a:p>
          <a:p>
            <a:pPr lvl="1"/>
            <a:r>
              <a:rPr lang="en-GB" dirty="0" smtClean="0"/>
              <a:t>Several updates of the LHC and HL-LHC impedance models</a:t>
            </a:r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/>
              <a:t>Bench measurements</a:t>
            </a:r>
          </a:p>
          <a:p>
            <a:pPr lvl="1"/>
            <a:r>
              <a:rPr lang="en-GB" dirty="0" smtClean="0"/>
              <a:t>Materials measurements setup development for the coaxial method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Beam measurements (with </a:t>
            </a:r>
            <a:r>
              <a:rPr lang="en-GB" dirty="0" err="1" smtClean="0"/>
              <a:t>Headtail</a:t>
            </a:r>
            <a:r>
              <a:rPr lang="en-GB" dirty="0" smtClean="0"/>
              <a:t> development working group)</a:t>
            </a:r>
          </a:p>
          <a:p>
            <a:pPr lvl="1"/>
            <a:r>
              <a:rPr lang="en-GB" dirty="0" smtClean="0"/>
              <a:t>Reference impedance measurements in LHC, SPS and PS and PSB</a:t>
            </a:r>
          </a:p>
          <a:p>
            <a:pPr lvl="1"/>
            <a:r>
              <a:rPr lang="en-GB" dirty="0" smtClean="0"/>
              <a:t>Impedance localization measurements in LHC, SPS and 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636-6529-44F8-AF9B-CC1D118ADAC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463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What went well in 2012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69160"/>
          </a:xfrm>
        </p:spPr>
        <p:txBody>
          <a:bodyPr>
            <a:normAutofit fontScale="85000" lnSpcReduction="10000"/>
          </a:bodyPr>
          <a:lstStyle/>
          <a:p>
            <a:r>
              <a:rPr lang="en-GB" sz="2000" dirty="0" smtClean="0"/>
              <a:t>Successful application of mode matching method (e.g. finite length)</a:t>
            </a:r>
            <a:br>
              <a:rPr lang="en-GB" sz="2000" dirty="0" smtClean="0"/>
            </a:br>
            <a:endParaRPr lang="en-GB" sz="2000" dirty="0" smtClean="0"/>
          </a:p>
          <a:p>
            <a:r>
              <a:rPr lang="en-GB" sz="2000" dirty="0" smtClean="0"/>
              <a:t>The material measurement coaxial setup is ready</a:t>
            </a:r>
          </a:p>
          <a:p>
            <a:endParaRPr lang="en-GB" sz="2000" dirty="0" smtClean="0"/>
          </a:p>
          <a:p>
            <a:r>
              <a:rPr lang="en-GB" sz="2000" dirty="0" smtClean="0"/>
              <a:t>Efficient support to equipment groups for e.g. RF fingers, MKI, TDI, BSRT, </a:t>
            </a:r>
            <a:r>
              <a:rPr lang="en-GB" sz="2000" dirty="0" smtClean="0"/>
              <a:t>collimators, ALFA </a:t>
            </a:r>
            <a:r>
              <a:rPr lang="en-GB" sz="2000" dirty="0" smtClean="0"/>
              <a:t>impedance</a:t>
            </a:r>
          </a:p>
          <a:p>
            <a:endParaRPr lang="en-US" sz="2000" dirty="0"/>
          </a:p>
          <a:p>
            <a:r>
              <a:rPr lang="en-US" sz="2000" dirty="0"/>
              <a:t>S</a:t>
            </a:r>
            <a:r>
              <a:rPr lang="en-US" sz="2000" dirty="0" smtClean="0"/>
              <a:t>uccessful replacement of </a:t>
            </a:r>
            <a:r>
              <a:rPr lang="en-US" sz="2000" dirty="0" smtClean="0"/>
              <a:t>MKI8D</a:t>
            </a:r>
          </a:p>
          <a:p>
            <a:endParaRPr lang="en-US" sz="2000" dirty="0" smtClean="0"/>
          </a:p>
          <a:p>
            <a:r>
              <a:rPr lang="en-US" sz="2000" dirty="0"/>
              <a:t>We started to use a procedure for decision to install a new device based on </a:t>
            </a:r>
            <a:r>
              <a:rPr lang="en-US" sz="2000" dirty="0" smtClean="0"/>
              <a:t>impedance</a:t>
            </a:r>
            <a:r>
              <a:rPr lang="en-US" sz="2000" dirty="0" smtClean="0"/>
              <a:t> </a:t>
            </a:r>
            <a:endParaRPr lang="en-GB" sz="2000" dirty="0" smtClean="0"/>
          </a:p>
          <a:p>
            <a:endParaRPr lang="en-GB" sz="2000" dirty="0"/>
          </a:p>
          <a:p>
            <a:r>
              <a:rPr lang="en-GB" sz="2000" dirty="0" smtClean="0"/>
              <a:t>Useful beam measurements taken before LS1</a:t>
            </a:r>
          </a:p>
          <a:p>
            <a:endParaRPr lang="en-GB" sz="2000" dirty="0" smtClean="0"/>
          </a:p>
          <a:p>
            <a:r>
              <a:rPr lang="en-GB" sz="2000" dirty="0" smtClean="0"/>
              <a:t>Started to study in more depth the PS and PSB impedance</a:t>
            </a:r>
          </a:p>
          <a:p>
            <a:endParaRPr lang="en-GB" sz="2000" dirty="0"/>
          </a:p>
          <a:p>
            <a:r>
              <a:rPr lang="en-GB" sz="2000" dirty="0" smtClean="0"/>
              <a:t>The team took up the responsibility for the heating issues in LHC and </a:t>
            </a:r>
            <a:r>
              <a:rPr lang="en-GB" sz="2000" dirty="0" smtClean="0"/>
              <a:t>SPS</a:t>
            </a:r>
          </a:p>
          <a:p>
            <a:endParaRPr lang="en-US" sz="2000" dirty="0"/>
          </a:p>
          <a:p>
            <a:r>
              <a:rPr lang="en-GB" sz="2000" dirty="0" smtClean="0"/>
              <a:t>Good </a:t>
            </a:r>
            <a:r>
              <a:rPr lang="en-GB" sz="2000" dirty="0" smtClean="0"/>
              <a:t>support from management (new PCs, budget for drills, more CST licenses)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636-6529-44F8-AF9B-CC1D118ADAC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303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went wrong in 2012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Autofit/>
          </a:bodyPr>
          <a:lstStyle/>
          <a:p>
            <a:r>
              <a:rPr lang="en-GB" sz="2000" dirty="0" smtClean="0"/>
              <a:t>Not enough manpower to solve operational short term issues (it is true there has been too many issues in 2012)</a:t>
            </a:r>
          </a:p>
          <a:p>
            <a:endParaRPr lang="en-GB" sz="2000" dirty="0" smtClean="0"/>
          </a:p>
          <a:p>
            <a:r>
              <a:rPr lang="en-GB" sz="2000" dirty="0" smtClean="0"/>
              <a:t>At some occasions, there was not enough time for thorough checks before important decisions had to be </a:t>
            </a:r>
            <a:r>
              <a:rPr lang="en-GB" sz="2000" dirty="0" smtClean="0"/>
              <a:t>taken</a:t>
            </a:r>
          </a:p>
          <a:p>
            <a:endParaRPr lang="en-US" sz="2000" dirty="0"/>
          </a:p>
          <a:p>
            <a:r>
              <a:rPr lang="en-US" sz="2000" dirty="0" smtClean="0"/>
              <a:t>Still many questions on what happened to th</a:t>
            </a:r>
            <a:r>
              <a:rPr lang="en-US" sz="2000" dirty="0" smtClean="0"/>
              <a:t>e </a:t>
            </a:r>
            <a:r>
              <a:rPr lang="en-US" sz="2000" dirty="0" smtClean="0"/>
              <a:t>BSRT (coating difficult to model)</a:t>
            </a:r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Not enough effort in PSB impedance model</a:t>
            </a:r>
          </a:p>
          <a:p>
            <a:endParaRPr lang="en-GB" sz="2000" dirty="0"/>
          </a:p>
          <a:p>
            <a:r>
              <a:rPr lang="en-GB" sz="2000" dirty="0" smtClean="0"/>
              <a:t>Not enough effort in HL-LHC model</a:t>
            </a:r>
          </a:p>
          <a:p>
            <a:endParaRPr lang="en-GB" sz="2000" dirty="0"/>
          </a:p>
          <a:p>
            <a:r>
              <a:rPr lang="en-GB" sz="2000" dirty="0" smtClean="0"/>
              <a:t>Political issues among forward detectors teams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636-6529-44F8-AF9B-CC1D118ADAC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43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GB" sz="2800" dirty="0" smtClean="0"/>
              <a:t>Who was available in 2012 for assistance to operation?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112568"/>
          </a:xfrm>
        </p:spPr>
        <p:txBody>
          <a:bodyPr>
            <a:normAutofit fontScale="55000" lnSpcReduction="20000"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Olav Berrig</a:t>
            </a:r>
          </a:p>
          <a:p>
            <a:r>
              <a:rPr lang="en-GB" i="1" dirty="0" err="1" smtClean="0">
                <a:solidFill>
                  <a:srgbClr val="FF0000"/>
                </a:solidFill>
              </a:rPr>
              <a:t>Nicoló</a:t>
            </a:r>
            <a:r>
              <a:rPr lang="en-GB" i="1" dirty="0" smtClean="0">
                <a:solidFill>
                  <a:srgbClr val="FF0000"/>
                </a:solidFill>
              </a:rPr>
              <a:t> Biancacci (</a:t>
            </a:r>
            <a:r>
              <a:rPr lang="en-GB" i="1" dirty="0" err="1" smtClean="0">
                <a:solidFill>
                  <a:srgbClr val="FF0000"/>
                </a:solidFill>
              </a:rPr>
              <a:t>doct</a:t>
            </a:r>
            <a:r>
              <a:rPr lang="en-GB" i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Alexey Burov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Fritz Caspers</a:t>
            </a:r>
          </a:p>
          <a:p>
            <a:r>
              <a:rPr lang="en-GB" i="1" dirty="0" smtClean="0">
                <a:solidFill>
                  <a:srgbClr val="FF0000"/>
                </a:solidFill>
              </a:rPr>
              <a:t>Hugo Day (</a:t>
            </a:r>
            <a:r>
              <a:rPr lang="en-GB" i="1" dirty="0" err="1" smtClean="0">
                <a:solidFill>
                  <a:srgbClr val="FF0000"/>
                </a:solidFill>
              </a:rPr>
              <a:t>doct</a:t>
            </a:r>
            <a:r>
              <a:rPr lang="en-GB" i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Alexej Grudiev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Oleksiy Kononenko (25 %)</a:t>
            </a:r>
          </a:p>
          <a:p>
            <a:r>
              <a:rPr lang="en-GB" i="1" dirty="0" smtClean="0">
                <a:solidFill>
                  <a:srgbClr val="FF0000"/>
                </a:solidFill>
              </a:rPr>
              <a:t>Eirini Koukovini Platia (</a:t>
            </a:r>
            <a:r>
              <a:rPr lang="en-GB" i="1" dirty="0" err="1" smtClean="0">
                <a:solidFill>
                  <a:srgbClr val="FF0000"/>
                </a:solidFill>
              </a:rPr>
              <a:t>doct</a:t>
            </a:r>
            <a:r>
              <a:rPr lang="en-GB" i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Elias </a:t>
            </a:r>
            <a:r>
              <a:rPr lang="en-GB" dirty="0" err="1" smtClean="0">
                <a:solidFill>
                  <a:srgbClr val="FF0000"/>
                </a:solidFill>
              </a:rPr>
              <a:t>Métral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Mauro Migliorati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Nicolas </a:t>
            </a:r>
            <a:r>
              <a:rPr lang="en-GB" dirty="0" smtClean="0">
                <a:solidFill>
                  <a:srgbClr val="FF0000"/>
                </a:solidFill>
              </a:rPr>
              <a:t>Mounet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Andriy Nosych</a:t>
            </a:r>
            <a:endParaRPr lang="en-GB" dirty="0" smtClean="0">
              <a:solidFill>
                <a:srgbClr val="00B05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Jean-Luc Nougaret (sick-leave)</a:t>
            </a:r>
          </a:p>
          <a:p>
            <a:r>
              <a:rPr lang="en-GB" i="1" dirty="0" smtClean="0">
                <a:solidFill>
                  <a:srgbClr val="FF0000"/>
                </a:solidFill>
              </a:rPr>
              <a:t>Serena Persichelli (</a:t>
            </a:r>
            <a:r>
              <a:rPr lang="en-GB" i="1" dirty="0" err="1" smtClean="0">
                <a:solidFill>
                  <a:srgbClr val="FF0000"/>
                </a:solidFill>
              </a:rPr>
              <a:t>doct</a:t>
            </a:r>
            <a:r>
              <a:rPr lang="en-GB" i="1" dirty="0" smtClean="0">
                <a:solidFill>
                  <a:srgbClr val="FF0000"/>
                </a:solidFill>
              </a:rPr>
              <a:t>)</a:t>
            </a:r>
            <a:endParaRPr lang="en-GB" i="1" dirty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00B050"/>
                </a:solidFill>
              </a:rPr>
              <a:t>Benoit Salvant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Vittorio Vaccaro</a:t>
            </a:r>
          </a:p>
          <a:p>
            <a:r>
              <a:rPr lang="en-GB" i="1" dirty="0" smtClean="0">
                <a:solidFill>
                  <a:srgbClr val="FF0000"/>
                </a:solidFill>
              </a:rPr>
              <a:t>Carlo Zannini (</a:t>
            </a:r>
            <a:r>
              <a:rPr lang="en-GB" i="1" dirty="0" err="1" smtClean="0">
                <a:solidFill>
                  <a:srgbClr val="FF0000"/>
                </a:solidFill>
              </a:rPr>
              <a:t>doct</a:t>
            </a:r>
            <a:r>
              <a:rPr lang="en-GB" i="1" dirty="0" smtClean="0">
                <a:solidFill>
                  <a:srgbClr val="FF0000"/>
                </a:solidFill>
              </a:rPr>
              <a:t>)</a:t>
            </a:r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636-6529-44F8-AF9B-CC1D118ADAC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069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476672"/>
          </a:xfrm>
        </p:spPr>
        <p:txBody>
          <a:bodyPr>
            <a:normAutofit/>
          </a:bodyPr>
          <a:lstStyle/>
          <a:p>
            <a:r>
              <a:rPr lang="en-GB" sz="2400" dirty="0" smtClean="0"/>
              <a:t>Requests and plans for 2013 (so far)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504056"/>
            <a:ext cx="8938320" cy="6237312"/>
          </a:xfrm>
        </p:spPr>
        <p:txBody>
          <a:bodyPr>
            <a:normAutofit fontScale="40000" lnSpcReduction="20000"/>
          </a:bodyPr>
          <a:lstStyle/>
          <a:p>
            <a:r>
              <a:rPr lang="en-GB" dirty="0" smtClean="0"/>
              <a:t>Elements studied:</a:t>
            </a:r>
          </a:p>
          <a:p>
            <a:pPr lvl="1"/>
            <a:r>
              <a:rPr lang="en-GB" dirty="0" smtClean="0"/>
              <a:t>LHC</a:t>
            </a:r>
          </a:p>
          <a:p>
            <a:pPr lvl="2"/>
            <a:r>
              <a:rPr lang="en-GB" sz="2800" dirty="0" smtClean="0"/>
              <a:t>Collimators: new TDI design (Alexej), TCDQ upgrade, modification to new TCTP design, collimators for HL-LHC (M. </a:t>
            </a:r>
            <a:r>
              <a:rPr lang="en-GB" sz="2800" dirty="0" err="1" smtClean="0"/>
              <a:t>Zobov</a:t>
            </a:r>
            <a:r>
              <a:rPr lang="en-GB" sz="2800" dirty="0" smtClean="0"/>
              <a:t>, A. Mostacci)</a:t>
            </a:r>
          </a:p>
          <a:p>
            <a:pPr lvl="2"/>
            <a:r>
              <a:rPr lang="en-GB" sz="2800" dirty="0" smtClean="0"/>
              <a:t>Forward detectors: ALFA, and plans for moving very close to the beam with roman pots or Hamburg pipes (Benoit)</a:t>
            </a:r>
          </a:p>
          <a:p>
            <a:pPr lvl="2"/>
            <a:r>
              <a:rPr lang="en-GB" sz="2800" dirty="0" smtClean="0"/>
              <a:t>MKI: continue to support TE/ABT for the new design (Hugo and Uwe Niedermayer at GSI)</a:t>
            </a:r>
          </a:p>
          <a:p>
            <a:pPr lvl="2"/>
            <a:r>
              <a:rPr lang="en-GB" sz="2800" dirty="0" smtClean="0"/>
              <a:t>New </a:t>
            </a:r>
            <a:r>
              <a:rPr lang="en-GB" sz="2800" dirty="0" err="1" smtClean="0"/>
              <a:t>LHCb</a:t>
            </a:r>
            <a:r>
              <a:rPr lang="en-GB" sz="2800" dirty="0" smtClean="0"/>
              <a:t> VELO (Benoit)</a:t>
            </a:r>
          </a:p>
          <a:p>
            <a:pPr lvl="2"/>
            <a:r>
              <a:rPr lang="en-GB" sz="2800" dirty="0" smtClean="0"/>
              <a:t>New BSRT and upgrade after LS1 (BI and Benoit)</a:t>
            </a:r>
          </a:p>
          <a:p>
            <a:pPr lvl="2"/>
            <a:r>
              <a:rPr lang="en-GB" sz="2800" dirty="0" smtClean="0"/>
              <a:t>HL-LHC items (crab cavities in particular)</a:t>
            </a:r>
          </a:p>
          <a:p>
            <a:pPr lvl="1"/>
            <a:r>
              <a:rPr lang="en-GB" dirty="0" smtClean="0"/>
              <a:t>SPS </a:t>
            </a:r>
          </a:p>
          <a:p>
            <a:pPr lvl="2"/>
            <a:r>
              <a:rPr lang="en-GB" sz="2800" dirty="0" smtClean="0"/>
              <a:t>High Bandwidth </a:t>
            </a:r>
            <a:r>
              <a:rPr lang="en-GB" sz="2800" dirty="0" smtClean="0"/>
              <a:t>kicker (Carlo with the HB kicker working group)</a:t>
            </a:r>
          </a:p>
          <a:p>
            <a:pPr lvl="2"/>
            <a:r>
              <a:rPr lang="en-GB" sz="2800" dirty="0" smtClean="0"/>
              <a:t>RF cavities (new fellow in RF)</a:t>
            </a:r>
          </a:p>
          <a:p>
            <a:pPr lvl="2"/>
            <a:r>
              <a:rPr lang="en-GB" sz="2800" dirty="0" smtClean="0"/>
              <a:t>New </a:t>
            </a:r>
            <a:r>
              <a:rPr lang="en-GB" sz="2800" dirty="0" err="1" smtClean="0"/>
              <a:t>wirescanner</a:t>
            </a:r>
            <a:r>
              <a:rPr lang="en-GB" sz="2800" dirty="0" smtClean="0"/>
              <a:t> (</a:t>
            </a:r>
            <a:r>
              <a:rPr lang="en-GB" sz="2800" dirty="0" err="1" smtClean="0"/>
              <a:t>Benoit+Carlo</a:t>
            </a:r>
            <a:r>
              <a:rPr lang="en-GB" sz="2800" dirty="0" smtClean="0"/>
              <a:t>)</a:t>
            </a:r>
          </a:p>
          <a:p>
            <a:pPr lvl="2"/>
            <a:r>
              <a:rPr lang="en-GB" sz="2800" dirty="0" smtClean="0"/>
              <a:t>Pumping </a:t>
            </a:r>
            <a:r>
              <a:rPr lang="en-GB" sz="2800" dirty="0" smtClean="0"/>
              <a:t>ports</a:t>
            </a:r>
            <a:endParaRPr lang="en-GB" sz="2800" dirty="0" smtClean="0"/>
          </a:p>
          <a:p>
            <a:pPr lvl="2"/>
            <a:r>
              <a:rPr lang="en-GB" sz="2800" dirty="0" smtClean="0"/>
              <a:t>UA9 </a:t>
            </a:r>
            <a:r>
              <a:rPr lang="en-GB" sz="2800" dirty="0" smtClean="0"/>
              <a:t>goniometer (</a:t>
            </a:r>
            <a:r>
              <a:rPr lang="en-GB" sz="2800" dirty="0" err="1" smtClean="0"/>
              <a:t>Iaia</a:t>
            </a:r>
            <a:r>
              <a:rPr lang="en-GB" sz="2800" dirty="0" smtClean="0"/>
              <a:t> </a:t>
            </a:r>
            <a:r>
              <a:rPr lang="en-GB" sz="2800" dirty="0" err="1" smtClean="0"/>
              <a:t>Masullo</a:t>
            </a:r>
            <a:r>
              <a:rPr lang="en-GB" sz="2800" dirty="0" smtClean="0"/>
              <a:t>, Andrea </a:t>
            </a:r>
            <a:r>
              <a:rPr lang="en-GB" sz="2800" dirty="0" err="1" smtClean="0"/>
              <a:t>Passarelli</a:t>
            </a:r>
            <a:r>
              <a:rPr lang="en-GB" sz="2800" dirty="0" smtClean="0"/>
              <a:t>, Vittorio Vaccaro at INFN in Naples)</a:t>
            </a:r>
          </a:p>
          <a:p>
            <a:pPr lvl="2"/>
            <a:r>
              <a:rPr lang="en-GB" sz="2800" dirty="0" smtClean="0"/>
              <a:t>ZS + other septa (</a:t>
            </a:r>
            <a:r>
              <a:rPr lang="en-GB" sz="2800" dirty="0" err="1" smtClean="0"/>
              <a:t>Benoit+Carlo</a:t>
            </a:r>
            <a:r>
              <a:rPr lang="en-GB" sz="2800" dirty="0" smtClean="0"/>
              <a:t>)</a:t>
            </a:r>
          </a:p>
          <a:p>
            <a:pPr lvl="2"/>
            <a:r>
              <a:rPr lang="en-GB" sz="2800" dirty="0" smtClean="0"/>
              <a:t>New kickers for neutrino projects (Carlo)</a:t>
            </a:r>
          </a:p>
          <a:p>
            <a:pPr lvl="1"/>
            <a:r>
              <a:rPr lang="en-GB" dirty="0" smtClean="0"/>
              <a:t>PS</a:t>
            </a:r>
          </a:p>
          <a:p>
            <a:pPr lvl="2"/>
            <a:r>
              <a:rPr lang="en-GB" sz="2800" dirty="0" smtClean="0"/>
              <a:t>Identify elements that should be added to the model (Serena and Mauro)</a:t>
            </a:r>
          </a:p>
          <a:p>
            <a:pPr lvl="1"/>
            <a:r>
              <a:rPr lang="en-GB" dirty="0" smtClean="0"/>
              <a:t>PSB</a:t>
            </a:r>
          </a:p>
          <a:p>
            <a:pPr lvl="2"/>
            <a:r>
              <a:rPr lang="en-GB" sz="2800" dirty="0" smtClean="0"/>
              <a:t>Injection foil (Carlo and Benoit)</a:t>
            </a:r>
          </a:p>
          <a:p>
            <a:pPr lvl="2"/>
            <a:r>
              <a:rPr lang="en-GB" sz="2800" dirty="0" smtClean="0"/>
              <a:t>Vacuum chamber: corrugated Inconel or coated ceramic (Carlo)</a:t>
            </a:r>
          </a:p>
          <a:p>
            <a:pPr lvl="2"/>
            <a:r>
              <a:rPr lang="en-GB" sz="2800" dirty="0" smtClean="0"/>
              <a:t>Identify elements that should be added to the </a:t>
            </a:r>
            <a:r>
              <a:rPr lang="en-GB" sz="2800" dirty="0" smtClean="0"/>
              <a:t>model (Carlo, Giovanni)</a:t>
            </a:r>
            <a:endParaRPr lang="en-GB" sz="2800" dirty="0" smtClean="0"/>
          </a:p>
          <a:p>
            <a:r>
              <a:rPr lang="en-GB" dirty="0" smtClean="0"/>
              <a:t>Theories:</a:t>
            </a:r>
          </a:p>
          <a:p>
            <a:pPr lvl="1"/>
            <a:r>
              <a:rPr lang="en-GB" dirty="0" smtClean="0"/>
              <a:t>“Elliptical to elliptical” and “elliptical to round” step transitions (Serena and Mauro)</a:t>
            </a:r>
          </a:p>
          <a:p>
            <a:r>
              <a:rPr lang="en-GB" dirty="0" smtClean="0"/>
              <a:t>Models</a:t>
            </a:r>
          </a:p>
          <a:p>
            <a:pPr lvl="1"/>
            <a:r>
              <a:rPr lang="en-GB" dirty="0" smtClean="0"/>
              <a:t>Improve HL-LHC and LHC models (Nicolas)</a:t>
            </a:r>
          </a:p>
          <a:p>
            <a:pPr lvl="1"/>
            <a:r>
              <a:rPr lang="en-GB" dirty="0" smtClean="0"/>
              <a:t>SPS impedance model (Carlo)</a:t>
            </a:r>
          </a:p>
          <a:p>
            <a:pPr lvl="1"/>
            <a:r>
              <a:rPr lang="en-GB" dirty="0" smtClean="0"/>
              <a:t>PS impedance model (Serena)</a:t>
            </a:r>
          </a:p>
          <a:p>
            <a:pPr lvl="1"/>
            <a:r>
              <a:rPr lang="en-GB" dirty="0" smtClean="0"/>
              <a:t>PSB impedance model (Carlo</a:t>
            </a:r>
            <a:r>
              <a:rPr lang="en-GB" dirty="0" smtClean="0"/>
              <a:t>)</a:t>
            </a:r>
            <a:br>
              <a:rPr lang="en-GB" dirty="0" smtClean="0"/>
            </a:br>
            <a:endParaRPr lang="en-GB" sz="1300" dirty="0" smtClean="0"/>
          </a:p>
          <a:p>
            <a:r>
              <a:rPr lang="en-US" dirty="0" smtClean="0"/>
              <a:t>Write procedure for combining simulated and computed impedances (with Rainer)</a:t>
            </a:r>
            <a:br>
              <a:rPr lang="en-US" dirty="0" smtClean="0"/>
            </a:br>
            <a:endParaRPr lang="en-GB" sz="2300" dirty="0" smtClean="0"/>
          </a:p>
          <a:p>
            <a:r>
              <a:rPr lang="en-GB" dirty="0" smtClean="0"/>
              <a:t>Bench measurements</a:t>
            </a:r>
          </a:p>
          <a:p>
            <a:pPr lvl="1"/>
            <a:r>
              <a:rPr lang="en-GB" dirty="0" smtClean="0"/>
              <a:t>Materials measurements </a:t>
            </a:r>
            <a:r>
              <a:rPr lang="en-GB" dirty="0" smtClean="0">
                <a:sym typeface="Wingdings" pitchFamily="2" charset="2"/>
              </a:rPr>
              <a:t> measure all the ferrites used at CERN and coatings for CLIC (Carlo/Eirini/Gianni and Christina/Fritz)</a:t>
            </a:r>
          </a:p>
          <a:p>
            <a:r>
              <a:rPr lang="en-GB" dirty="0" smtClean="0">
                <a:sym typeface="Wingdings" pitchFamily="2" charset="2"/>
              </a:rPr>
              <a:t>Beam measurements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MDs with single bunch </a:t>
            </a:r>
            <a:r>
              <a:rPr lang="en-GB" dirty="0" err="1" smtClean="0">
                <a:sym typeface="Wingdings" pitchFamily="2" charset="2"/>
              </a:rPr>
              <a:t>ongoing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636-6529-44F8-AF9B-CC1D118ADAC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807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Core impedance team in 2013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2664296" cy="5472608"/>
          </a:xfrm>
        </p:spPr>
        <p:txBody>
          <a:bodyPr>
            <a:noAutofit/>
          </a:bodyPr>
          <a:lstStyle/>
          <a:p>
            <a:r>
              <a:rPr lang="en-GB" sz="1800" dirty="0" smtClean="0"/>
              <a:t>Olav Berrig</a:t>
            </a:r>
          </a:p>
          <a:p>
            <a:r>
              <a:rPr lang="en-GB" sz="1800" dirty="0" err="1" smtClean="0"/>
              <a:t>Nicoló</a:t>
            </a:r>
            <a:r>
              <a:rPr lang="en-GB" sz="1800" dirty="0" smtClean="0"/>
              <a:t> Biancacci </a:t>
            </a:r>
          </a:p>
          <a:p>
            <a:r>
              <a:rPr lang="en-GB" sz="1800" dirty="0" smtClean="0"/>
              <a:t>Alexey Burov</a:t>
            </a:r>
          </a:p>
          <a:p>
            <a:r>
              <a:rPr lang="en-GB" sz="1800" dirty="0" smtClean="0"/>
              <a:t>Rama Calaga</a:t>
            </a:r>
          </a:p>
          <a:p>
            <a:r>
              <a:rPr lang="en-GB" sz="1800" dirty="0" smtClean="0"/>
              <a:t>Fritz Caspers</a:t>
            </a:r>
          </a:p>
          <a:p>
            <a:r>
              <a:rPr lang="en-GB" sz="1800" dirty="0" smtClean="0"/>
              <a:t>Hugo Day</a:t>
            </a:r>
          </a:p>
          <a:p>
            <a:r>
              <a:rPr lang="en-GB" sz="1800" dirty="0" smtClean="0"/>
              <a:t>Alexej Grudiev</a:t>
            </a:r>
          </a:p>
          <a:p>
            <a:r>
              <a:rPr lang="en-GB" sz="1800" dirty="0" smtClean="0"/>
              <a:t>Oleksiy Kononenko </a:t>
            </a:r>
          </a:p>
          <a:p>
            <a:r>
              <a:rPr lang="en-GB" sz="1800" dirty="0" smtClean="0"/>
              <a:t>Eirini Koukovini Platia</a:t>
            </a:r>
          </a:p>
          <a:p>
            <a:r>
              <a:rPr lang="en-GB" sz="1800" dirty="0" smtClean="0"/>
              <a:t>Elias </a:t>
            </a:r>
            <a:r>
              <a:rPr lang="en-GB" sz="1800" dirty="0" err="1" smtClean="0"/>
              <a:t>Métral</a:t>
            </a:r>
            <a:endParaRPr lang="en-GB" sz="1800" dirty="0" smtClean="0"/>
          </a:p>
          <a:p>
            <a:r>
              <a:rPr lang="en-GB" sz="1800" dirty="0" smtClean="0"/>
              <a:t>Mauro Migliorati</a:t>
            </a:r>
          </a:p>
          <a:p>
            <a:r>
              <a:rPr lang="en-GB" sz="1800" dirty="0" smtClean="0"/>
              <a:t>Nicolas Mounet</a:t>
            </a:r>
          </a:p>
          <a:p>
            <a:r>
              <a:rPr lang="en-GB" sz="1800" dirty="0" smtClean="0"/>
              <a:t>Serena Persichelli </a:t>
            </a:r>
          </a:p>
          <a:p>
            <a:r>
              <a:rPr lang="en-GB" sz="1800" dirty="0" smtClean="0"/>
              <a:t>Benoit Salvant</a:t>
            </a:r>
          </a:p>
          <a:p>
            <a:r>
              <a:rPr lang="en-GB" sz="1800" dirty="0" smtClean="0"/>
              <a:t>Carlo Zannini</a:t>
            </a:r>
          </a:p>
          <a:p>
            <a:endParaRPr lang="en-GB" sz="18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 smtClean="0"/>
          </a:p>
          <a:p>
            <a:endParaRPr lang="en-GB" sz="1800" dirty="0"/>
          </a:p>
        </p:txBody>
      </p:sp>
      <p:sp>
        <p:nvSpPr>
          <p:cNvPr id="4" name="Rectangle 3"/>
          <p:cNvSpPr/>
          <p:nvPr/>
        </p:nvSpPr>
        <p:spPr>
          <a:xfrm>
            <a:off x="3275856" y="1628800"/>
            <a:ext cx="576064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+ new fellow in RF/BR section (Jose Enrique Varela </a:t>
            </a:r>
            <a:r>
              <a:rPr lang="en-GB" sz="1600" dirty="0" err="1"/>
              <a:t>Campelo</a:t>
            </a:r>
            <a:r>
              <a:rPr lang="en-GB" sz="1600" dirty="0" smtClean="0"/>
              <a:t>)</a:t>
            </a:r>
          </a:p>
          <a:p>
            <a:endParaRPr lang="en-GB" sz="1600" dirty="0"/>
          </a:p>
          <a:p>
            <a:r>
              <a:rPr lang="en-GB" sz="1600" dirty="0" smtClean="0"/>
              <a:t>+ support for BI (Andriy Nosych, Federico </a:t>
            </a:r>
            <a:r>
              <a:rPr lang="en-GB" sz="1600" dirty="0" err="1" smtClean="0"/>
              <a:t>Roncarolo</a:t>
            </a:r>
            <a:r>
              <a:rPr lang="en-GB" sz="1600" dirty="0" smtClean="0"/>
              <a:t>)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/>
          </a:p>
          <a:p>
            <a:r>
              <a:rPr lang="en-GB" sz="1600" dirty="0"/>
              <a:t>+ many collaborators thanks the HL-LHC WP2.4 support:</a:t>
            </a:r>
          </a:p>
          <a:p>
            <a:r>
              <a:rPr lang="en-GB" sz="1600" dirty="0"/>
              <a:t>	- DESY</a:t>
            </a:r>
            <a:r>
              <a:rPr lang="en-GB" sz="1600" dirty="0" smtClean="0"/>
              <a:t>: R. Wanzenberg, </a:t>
            </a:r>
            <a:endParaRPr lang="en-GB" sz="1600" dirty="0"/>
          </a:p>
          <a:p>
            <a:r>
              <a:rPr lang="en-GB" sz="1600" dirty="0"/>
              <a:t>	- INFN </a:t>
            </a:r>
            <a:r>
              <a:rPr lang="en-GB" sz="1600" dirty="0" err="1"/>
              <a:t>Frascatti</a:t>
            </a:r>
            <a:r>
              <a:rPr lang="en-GB" sz="1600" dirty="0"/>
              <a:t>: M. </a:t>
            </a:r>
            <a:r>
              <a:rPr lang="en-GB" sz="1600" dirty="0" err="1"/>
              <a:t>Zobov</a:t>
            </a:r>
            <a:r>
              <a:rPr lang="en-GB" sz="1600" dirty="0"/>
              <a:t>, B. </a:t>
            </a:r>
            <a:r>
              <a:rPr lang="en-GB" sz="1600" dirty="0" err="1"/>
              <a:t>Spataro</a:t>
            </a:r>
            <a:endParaRPr lang="en-GB" sz="1600" dirty="0"/>
          </a:p>
          <a:p>
            <a:r>
              <a:rPr lang="en-GB" sz="1600" dirty="0"/>
              <a:t>	- GSI: U. Niedermayer </a:t>
            </a:r>
          </a:p>
          <a:p>
            <a:r>
              <a:rPr lang="en-GB" sz="1600" dirty="0"/>
              <a:t>	- INFN: A. Mostacci, L. Palumbo</a:t>
            </a:r>
          </a:p>
          <a:p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>+ </a:t>
            </a:r>
            <a:r>
              <a:rPr lang="en-GB" sz="1600" dirty="0" err="1"/>
              <a:t>Iaia</a:t>
            </a:r>
            <a:r>
              <a:rPr lang="en-GB" sz="1600" dirty="0"/>
              <a:t> </a:t>
            </a:r>
            <a:r>
              <a:rPr lang="en-GB" sz="1600" dirty="0" err="1"/>
              <a:t>Masullo</a:t>
            </a:r>
            <a:r>
              <a:rPr lang="en-GB" sz="1600" dirty="0"/>
              <a:t>, Andrea </a:t>
            </a:r>
            <a:r>
              <a:rPr lang="en-GB" sz="1600" dirty="0" err="1"/>
              <a:t>Passarelli</a:t>
            </a:r>
            <a:r>
              <a:rPr lang="en-GB" sz="1600" dirty="0"/>
              <a:t>, Vittorio Vaccaro at INFN in Naples </a:t>
            </a:r>
            <a:endParaRPr lang="en-GB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636-6529-44F8-AF9B-CC1D118ADAC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451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deadlines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February 2013: </a:t>
            </a:r>
          </a:p>
          <a:p>
            <a:pPr lvl="1"/>
            <a:r>
              <a:rPr lang="en-US" sz="2000" dirty="0" smtClean="0"/>
              <a:t>SPS ZS review</a:t>
            </a:r>
          </a:p>
          <a:p>
            <a:pPr lvl="1"/>
            <a:r>
              <a:rPr lang="en-US" sz="2000" dirty="0" smtClean="0"/>
              <a:t>Studies for LHC forward detectors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March 2013: </a:t>
            </a:r>
          </a:p>
          <a:p>
            <a:pPr lvl="1"/>
            <a:r>
              <a:rPr lang="en-US" sz="2000" dirty="0" smtClean="0"/>
              <a:t>PSB injection region</a:t>
            </a:r>
          </a:p>
          <a:p>
            <a:pPr lvl="1"/>
            <a:r>
              <a:rPr lang="en-US" sz="2000" dirty="0" smtClean="0"/>
              <a:t>New SPS kickers for neutrinos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November 2013: </a:t>
            </a:r>
          </a:p>
          <a:p>
            <a:pPr lvl="1"/>
            <a:r>
              <a:rPr lang="en-US" sz="2000" dirty="0" smtClean="0"/>
              <a:t>report for HL-LHC</a:t>
            </a:r>
          </a:p>
          <a:p>
            <a:pPr marL="457200" lvl="1" indent="0">
              <a:buNone/>
            </a:pPr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55576" y="6381328"/>
            <a:ext cx="718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 MKI, TDI, BSRT, </a:t>
            </a:r>
            <a:r>
              <a:rPr lang="en-US" dirty="0" smtClean="0"/>
              <a:t>new SPS </a:t>
            </a:r>
            <a:r>
              <a:rPr lang="en-US" dirty="0" err="1" smtClean="0"/>
              <a:t>wirescanner</a:t>
            </a:r>
            <a:r>
              <a:rPr lang="en-US" dirty="0" smtClean="0"/>
              <a:t> which will have hard deadlines soon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636-6529-44F8-AF9B-CC1D118ADAC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544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2046</TotalTime>
  <Words>624</Words>
  <Application>Microsoft Office PowerPoint</Application>
  <PresentationFormat>On-screen Show (4:3)</PresentationFormat>
  <Paragraphs>190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2012 activities of the  ICE impedance working group  and plans for 2013</vt:lpstr>
      <vt:lpstr>Impedance team in 2012 (core)</vt:lpstr>
      <vt:lpstr>2012 summary</vt:lpstr>
      <vt:lpstr>What went well in 2012</vt:lpstr>
      <vt:lpstr>What went wrong in 2012</vt:lpstr>
      <vt:lpstr>Who was available in 2012 for assistance to operation? </vt:lpstr>
      <vt:lpstr>Requests and plans for 2013 (so far)</vt:lpstr>
      <vt:lpstr>Core impedance team in 2013 </vt:lpstr>
      <vt:lpstr>Main deadlines</vt:lpstr>
      <vt:lpstr>Many thanks to all for the very good teamwork!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activities of the  ICE impedance working group  and plans for 2013</dc:title>
  <dc:creator>Benoit Salvant</dc:creator>
  <cp:lastModifiedBy>bsalvant</cp:lastModifiedBy>
  <cp:revision>47</cp:revision>
  <dcterms:created xsi:type="dcterms:W3CDTF">2013-01-21T09:38:53Z</dcterms:created>
  <dcterms:modified xsi:type="dcterms:W3CDTF">2013-01-23T09:04:18Z</dcterms:modified>
</cp:coreProperties>
</file>