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84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02693E-6C4B-4043-ACEB-8F55FA3538B6}" type="datetimeFigureOut">
              <a:rPr lang="en-US" smtClean="0"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7DB118-BFDC-4064-8266-D5CCE92AFA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19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B6888-C7D9-4A3A-86CA-DA7CF2F938CA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41E5-96EF-460F-BC04-7A1CBBC359CB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C4FD4-BA56-456E-AE8A-1B535C85EF62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20F23-D255-469A-8CCC-8C91425D1F71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6B5A-4631-4E80-8C45-75CDFA0F2CC5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4EBC5-67AB-46EE-AE46-97463E3F8DBB}" type="datetime1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762EF-B52D-495B-86BF-554F1EFE04DE}" type="datetime1">
              <a:rPr lang="en-US" smtClean="0"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2B445-3753-48A1-AAEA-62D69A8B6487}" type="datetime1">
              <a:rPr lang="en-US" smtClean="0"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270D3-69EA-4983-A484-3BAA8816202E}" type="datetime1">
              <a:rPr lang="en-US" smtClean="0"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5F639-330D-4655-9819-14FE3D2E12EC}" type="datetime1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496AE-3CBC-4FB0-950D-E10B9BEDB9F2}" type="datetime1">
              <a:rPr lang="en-US" smtClean="0"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2ACED-5325-4CFF-8980-CA8869AF512E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Two-beam impedance MD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015" y="3581400"/>
            <a:ext cx="8839200" cy="1752600"/>
          </a:xfrm>
        </p:spPr>
        <p:txBody>
          <a:bodyPr/>
          <a:lstStyle/>
          <a:p>
            <a:r>
              <a:rPr lang="en-US" dirty="0"/>
              <a:t>P. </a:t>
            </a:r>
            <a:r>
              <a:rPr lang="en-US" dirty="0" smtClean="0"/>
              <a:t> Baudrenghien, A. Burov, S. Fartoukh, E. </a:t>
            </a:r>
            <a:r>
              <a:rPr lang="en-US" dirty="0" err="1" smtClean="0"/>
              <a:t>Métral</a:t>
            </a:r>
            <a:r>
              <a:rPr lang="en-US" dirty="0" smtClean="0"/>
              <a:t>,</a:t>
            </a:r>
          </a:p>
          <a:p>
            <a:r>
              <a:rPr lang="en-US" dirty="0" smtClean="0"/>
              <a:t> G. Papotti, B. Salvant, F. Zimmermann</a:t>
            </a:r>
          </a:p>
          <a:p>
            <a:r>
              <a:rPr lang="en-US" sz="2400" b="1" dirty="0" smtClean="0"/>
              <a:t>Acknowledgments: </a:t>
            </a:r>
            <a:r>
              <a:rPr lang="en-US" sz="2400" dirty="0" smtClean="0"/>
              <a:t>M. Pojer, L. Ponce, M. Solfaroli, J. Wenninger, ...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09E42-D2E0-4349-9D3D-E12C4A7875BB}" type="datetime1">
              <a:rPr lang="en-US" smtClean="0"/>
              <a:t>12/4/2012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47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Machine 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sz="2400" dirty="0" smtClean="0"/>
              <a:t>78 bunches (6+2×36), 1.5E11, 1.5-2 microns (from SPS)</a:t>
            </a:r>
          </a:p>
          <a:p>
            <a:r>
              <a:rPr lang="en-US" sz="2400" dirty="0" smtClean="0"/>
              <a:t>4 TeV, </a:t>
            </a:r>
            <a:r>
              <a:rPr lang="en-US" sz="2400" b="1" dirty="0" smtClean="0"/>
              <a:t>end of squeeze </a:t>
            </a:r>
            <a:r>
              <a:rPr lang="en-US" sz="2400" dirty="0" smtClean="0"/>
              <a:t>(0.6/3/0.6/3), all settings nominal</a:t>
            </a:r>
          </a:p>
          <a:p>
            <a:r>
              <a:rPr lang="en-US" sz="2400" b="1" dirty="0" smtClean="0"/>
              <a:t>Moving Beam2 clockwise with the RF </a:t>
            </a:r>
            <a:r>
              <a:rPr lang="en-US" sz="2400" dirty="0" smtClean="0"/>
              <a:t>(-12Hz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smtClean="0">
                <a:sym typeface="Wingdings" pitchFamily="2" charset="2"/>
              </a:rPr>
              <a:t>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400" dirty="0" err="1" smtClean="0">
                <a:latin typeface="Symbol" pitchFamily="18" charset="2"/>
                <a:sym typeface="Symbol"/>
              </a:rPr>
              <a:t>d</a:t>
            </a:r>
            <a:r>
              <a:rPr lang="en-US" sz="2400" baseline="-25000" dirty="0" err="1" smtClean="0">
                <a:sym typeface="Symbol"/>
              </a:rPr>
              <a:t>p</a:t>
            </a:r>
            <a:r>
              <a:rPr lang="en-US" sz="2400" dirty="0">
                <a:sym typeface="Symbol"/>
              </a:rPr>
              <a:t> </a:t>
            </a:r>
            <a:r>
              <a:rPr lang="en-US" sz="2400" dirty="0" smtClean="0">
                <a:sym typeface="Symbol"/>
              </a:rPr>
              <a:t> 10</a:t>
            </a:r>
            <a:r>
              <a:rPr lang="en-US" sz="2400" baseline="30000" dirty="0" smtClean="0">
                <a:sym typeface="Symbol"/>
              </a:rPr>
              <a:t>-4</a:t>
            </a:r>
            <a:r>
              <a:rPr lang="en-US" sz="2400" dirty="0" smtClean="0">
                <a:sym typeface="Symbol"/>
              </a:rPr>
              <a:t>) by step of one quarter of turn (</a:t>
            </a:r>
            <a:r>
              <a:rPr lang="en-US" sz="2400" dirty="0">
                <a:sym typeface="Symbol"/>
              </a:rPr>
              <a:t> </a:t>
            </a:r>
            <a:r>
              <a:rPr lang="en-US" sz="2400" dirty="0" smtClean="0">
                <a:sym typeface="Symbol"/>
              </a:rPr>
              <a:t>15 min.):</a:t>
            </a:r>
          </a:p>
          <a:p>
            <a:pPr lvl="1"/>
            <a:r>
              <a:rPr lang="en-US" sz="2000" b="1" dirty="0" smtClean="0">
                <a:sym typeface="Symbol"/>
              </a:rPr>
              <a:t>“0 turn” or IR15 configuration : </a:t>
            </a:r>
            <a:r>
              <a:rPr lang="en-US" sz="2000" dirty="0" smtClean="0">
                <a:sym typeface="Symbol"/>
              </a:rPr>
              <a:t>beam overlap in IR1 and IR5</a:t>
            </a:r>
          </a:p>
          <a:p>
            <a:pPr lvl="1"/>
            <a:r>
              <a:rPr lang="en-US" sz="2000" b="1" dirty="0" smtClean="0">
                <a:sym typeface="Symbol"/>
              </a:rPr>
              <a:t>“1/4 </a:t>
            </a:r>
            <a:r>
              <a:rPr lang="en-US" sz="2000" b="1" dirty="0">
                <a:sym typeface="Symbol"/>
              </a:rPr>
              <a:t>turn” or </a:t>
            </a:r>
            <a:r>
              <a:rPr lang="en-US" sz="2000" b="1" dirty="0" smtClean="0">
                <a:sym typeface="Symbol"/>
              </a:rPr>
              <a:t>IR2 configuration </a:t>
            </a:r>
            <a:r>
              <a:rPr lang="en-US" sz="2000" b="1" dirty="0">
                <a:sym typeface="Symbol"/>
              </a:rPr>
              <a:t>: </a:t>
            </a:r>
            <a:r>
              <a:rPr lang="en-US" sz="2000" dirty="0">
                <a:sym typeface="Symbol"/>
              </a:rPr>
              <a:t>beam overlap in </a:t>
            </a:r>
            <a:r>
              <a:rPr lang="en-US" sz="2000" dirty="0" smtClean="0">
                <a:sym typeface="Symbol"/>
              </a:rPr>
              <a:t>IR2 only</a:t>
            </a:r>
            <a:endParaRPr lang="en-US" sz="2000" dirty="0">
              <a:sym typeface="Symbol"/>
            </a:endParaRPr>
          </a:p>
          <a:p>
            <a:pPr lvl="1"/>
            <a:r>
              <a:rPr lang="en-US" sz="2000" b="1" dirty="0">
                <a:sym typeface="Symbol"/>
              </a:rPr>
              <a:t>“</a:t>
            </a:r>
            <a:r>
              <a:rPr lang="en-US" sz="2000" b="1" dirty="0" smtClean="0">
                <a:sym typeface="Symbol"/>
              </a:rPr>
              <a:t>1/2 </a:t>
            </a:r>
            <a:r>
              <a:rPr lang="en-US" sz="2000" b="1" dirty="0">
                <a:sym typeface="Symbol"/>
              </a:rPr>
              <a:t>turn” or </a:t>
            </a:r>
            <a:r>
              <a:rPr lang="en-US" sz="2000" b="1" dirty="0" smtClean="0">
                <a:sym typeface="Symbol"/>
              </a:rPr>
              <a:t>IR0 </a:t>
            </a:r>
            <a:r>
              <a:rPr lang="en-US" sz="2000" b="1" dirty="0">
                <a:sym typeface="Symbol"/>
              </a:rPr>
              <a:t>configuration : </a:t>
            </a:r>
            <a:r>
              <a:rPr lang="en-US" sz="2000" dirty="0" smtClean="0">
                <a:sym typeface="Symbol"/>
              </a:rPr>
              <a:t>no </a:t>
            </a:r>
            <a:r>
              <a:rPr lang="en-US" sz="2000" dirty="0">
                <a:sym typeface="Symbol"/>
              </a:rPr>
              <a:t>overlap in </a:t>
            </a:r>
            <a:r>
              <a:rPr lang="en-US" sz="2000" dirty="0" smtClean="0">
                <a:sym typeface="Symbol"/>
              </a:rPr>
              <a:t>any experimental IR</a:t>
            </a:r>
            <a:endParaRPr lang="en-US" sz="2000" dirty="0">
              <a:sym typeface="Symbol"/>
            </a:endParaRPr>
          </a:p>
          <a:p>
            <a:pPr lvl="1"/>
            <a:r>
              <a:rPr lang="en-US" sz="2000" b="1" dirty="0" smtClean="0">
                <a:sym typeface="Symbol"/>
              </a:rPr>
              <a:t>“3/4 </a:t>
            </a:r>
            <a:r>
              <a:rPr lang="en-US" sz="2000" b="1" dirty="0">
                <a:sym typeface="Symbol"/>
              </a:rPr>
              <a:t>turn” or </a:t>
            </a:r>
            <a:r>
              <a:rPr lang="en-US" sz="2000" b="1" dirty="0" smtClean="0">
                <a:sym typeface="Symbol"/>
              </a:rPr>
              <a:t>IR8 </a:t>
            </a:r>
            <a:r>
              <a:rPr lang="en-US" sz="2000" b="1" dirty="0">
                <a:sym typeface="Symbol"/>
              </a:rPr>
              <a:t>configuration : </a:t>
            </a:r>
            <a:r>
              <a:rPr lang="en-US" sz="2000" dirty="0">
                <a:sym typeface="Symbol"/>
              </a:rPr>
              <a:t>beam overlap in </a:t>
            </a:r>
            <a:r>
              <a:rPr lang="en-US" sz="2000" dirty="0" smtClean="0">
                <a:sym typeface="Symbol"/>
              </a:rPr>
              <a:t>IR8 only</a:t>
            </a:r>
          </a:p>
          <a:p>
            <a:pPr lvl="1"/>
            <a:r>
              <a:rPr lang="en-US" sz="2000" dirty="0" smtClean="0">
                <a:sym typeface="Symbol"/>
              </a:rPr>
              <a:t>“1 turn” = “0 turn”, “1.5 turn” = “1/2 turn”, ...</a:t>
            </a:r>
          </a:p>
          <a:p>
            <a:pPr marL="400050"/>
            <a:r>
              <a:rPr lang="en-US" sz="2400" dirty="0" smtClean="0">
                <a:sym typeface="Symbol"/>
              </a:rPr>
              <a:t>For each configuration, </a:t>
            </a:r>
            <a:r>
              <a:rPr lang="en-US" sz="2400" b="1" dirty="0" smtClean="0">
                <a:sym typeface="Symbol"/>
              </a:rPr>
              <a:t>MO scan </a:t>
            </a:r>
            <a:r>
              <a:rPr lang="en-US" sz="2400" dirty="0" smtClean="0">
                <a:sym typeface="Symbol"/>
              </a:rPr>
              <a:t>performed, sometimes with </a:t>
            </a:r>
            <a:r>
              <a:rPr lang="en-US" sz="2400" b="1" dirty="0" smtClean="0">
                <a:sym typeface="Symbol"/>
              </a:rPr>
              <a:t>tune split </a:t>
            </a:r>
            <a:r>
              <a:rPr lang="en-US" sz="2400" dirty="0" smtClean="0">
                <a:sym typeface="Symbol"/>
              </a:rPr>
              <a:t>(always moving down along the diagonal the tunes of the most stable beam)</a:t>
            </a:r>
            <a:endParaRPr lang="en-US" sz="2400" dirty="0">
              <a:sym typeface="Symbol"/>
            </a:endParaRPr>
          </a:p>
          <a:p>
            <a:pPr lvl="1"/>
            <a:endParaRPr lang="en-US" sz="20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60576-490C-4919-90D8-78FEAE36B731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6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20" y="662329"/>
            <a:ext cx="7884780" cy="562257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28800" y="3505200"/>
            <a:ext cx="7841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C6600"/>
                </a:solidFill>
              </a:rPr>
              <a:t>B2H</a:t>
            </a:r>
            <a:endParaRPr lang="en-GB" sz="2400" dirty="0">
              <a:solidFill>
                <a:srgbClr val="CC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5800" y="3881735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F0"/>
                </a:solidFill>
              </a:rPr>
              <a:t>B2V</a:t>
            </a:r>
            <a:endParaRPr lang="en-GB" sz="2400" dirty="0">
              <a:solidFill>
                <a:srgbClr val="00B0F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" y="5791200"/>
            <a:ext cx="2369384" cy="104644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IR15 configuration:</a:t>
            </a:r>
          </a:p>
          <a:p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</a:t>
            </a:r>
            <a:r>
              <a:rPr lang="en-US" sz="1200" b="1" dirty="0" smtClean="0">
                <a:solidFill>
                  <a:srgbClr val="0070C0"/>
                </a:solidFill>
              </a:rPr>
              <a:t>400A</a:t>
            </a:r>
            <a:r>
              <a:rPr lang="en-US" sz="1200" dirty="0" smtClean="0"/>
              <a:t> w/o Q-split </a:t>
            </a:r>
            <a:r>
              <a:rPr lang="en-US" sz="800" dirty="0" smtClean="0"/>
              <a:t>(tested twice)</a:t>
            </a:r>
          </a:p>
          <a:p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</a:t>
            </a:r>
            <a:r>
              <a:rPr lang="en-US" sz="1200" b="1" dirty="0" smtClean="0">
                <a:solidFill>
                  <a:srgbClr val="0070C0"/>
                </a:solidFill>
              </a:rPr>
              <a:t>300 A</a:t>
            </a:r>
            <a:r>
              <a:rPr lang="en-US" sz="1200" dirty="0" smtClean="0"/>
              <a:t> with Q-split </a:t>
            </a:r>
            <a:r>
              <a:rPr lang="en-US" sz="800" dirty="0" smtClean="0"/>
              <a:t>(-0.005 on B1V/H</a:t>
            </a:r>
            <a:r>
              <a:rPr lang="en-US" sz="1200" dirty="0" smtClean="0"/>
              <a:t>)</a:t>
            </a:r>
          </a:p>
          <a:p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No way to stabilize B2H</a:t>
            </a:r>
          </a:p>
          <a:p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</a:t>
            </a:r>
            <a:r>
              <a:rPr lang="en-US" sz="1200" dirty="0"/>
              <a:t>Cogging </a:t>
            </a:r>
            <a:r>
              <a:rPr lang="en-US" sz="1200" dirty="0" smtClean="0"/>
              <a:t>stabilizes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2514600" y="6104692"/>
            <a:ext cx="1676400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IR2 </a:t>
            </a:r>
          </a:p>
          <a:p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</a:t>
            </a:r>
            <a:r>
              <a:rPr lang="en-US" sz="1200" b="1" dirty="0" smtClean="0">
                <a:solidFill>
                  <a:srgbClr val="0070C0"/>
                </a:solidFill>
              </a:rPr>
              <a:t>150-180A</a:t>
            </a:r>
            <a:endParaRPr lang="en-US" sz="1200" dirty="0" smtClean="0"/>
          </a:p>
          <a:p>
            <a:r>
              <a:rPr lang="en-US" sz="1200" dirty="0" smtClean="0">
                <a:sym typeface="Wingdings" pitchFamily="2" charset="2"/>
              </a:rPr>
              <a:t></a:t>
            </a:r>
            <a:r>
              <a:rPr lang="en-US" sz="1200" dirty="0" smtClean="0"/>
              <a:t> Q-split does not help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67200" y="6324600"/>
            <a:ext cx="734496" cy="49244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IR0 </a:t>
            </a:r>
          </a:p>
          <a:p>
            <a:r>
              <a:rPr lang="en-US" sz="1200" dirty="0" smtClean="0"/>
              <a:t>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200" b="1" dirty="0" smtClean="0">
                <a:solidFill>
                  <a:srgbClr val="0070C0"/>
                </a:solidFill>
              </a:rPr>
              <a:t>150A</a:t>
            </a:r>
            <a:endParaRPr lang="en-US" sz="1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5030870" y="6324600"/>
            <a:ext cx="734496" cy="49244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IR8 </a:t>
            </a:r>
          </a:p>
          <a:p>
            <a:r>
              <a:rPr lang="en-US" sz="1200" dirty="0" smtClean="0"/>
              <a:t> </a:t>
            </a:r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200" b="1" dirty="0" smtClean="0">
                <a:solidFill>
                  <a:srgbClr val="0070C0"/>
                </a:solidFill>
              </a:rPr>
              <a:t>100A</a:t>
            </a:r>
            <a:endParaRPr lang="en-US" sz="12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5888802" y="5943600"/>
            <a:ext cx="3026598" cy="86177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IR15 and then IR0 again </a:t>
            </a:r>
          </a:p>
          <a:p>
            <a:r>
              <a:rPr lang="en-US" sz="1200" dirty="0" smtClean="0">
                <a:sym typeface="Wingdings" pitchFamily="2" charset="2"/>
              </a:rPr>
              <a:t> </a:t>
            </a:r>
            <a:r>
              <a:rPr lang="en-US" sz="1200" b="1" dirty="0" smtClean="0">
                <a:solidFill>
                  <a:srgbClr val="0070C0"/>
                </a:solidFill>
                <a:sym typeface="Wingdings" pitchFamily="2" charset="2"/>
              </a:rPr>
              <a:t>No threshold, both MO polarities!</a:t>
            </a:r>
          </a:p>
          <a:p>
            <a:r>
              <a:rPr lang="en-US" sz="1200" dirty="0" smtClean="0">
                <a:sym typeface="Wingdings" pitchFamily="2" charset="2"/>
              </a:rPr>
              <a:t> IR15: Q’H +4 at 0 A to stabilize a bit</a:t>
            </a:r>
          </a:p>
          <a:p>
            <a:r>
              <a:rPr lang="en-US" sz="1200" dirty="0" smtClean="0">
                <a:sym typeface="Wingdings" pitchFamily="2" charset="2"/>
              </a:rPr>
              <a:t> IR0: </a:t>
            </a:r>
            <a:r>
              <a:rPr lang="en-US" sz="1200" dirty="0" smtClean="0">
                <a:latin typeface="Symbol" pitchFamily="18" charset="2"/>
                <a:sym typeface="Wingdings" pitchFamily="2" charset="2"/>
              </a:rPr>
              <a:t>D</a:t>
            </a:r>
            <a:r>
              <a:rPr lang="en-US" sz="1200" dirty="0" smtClean="0">
                <a:sym typeface="Wingdings" pitchFamily="2" charset="2"/>
              </a:rPr>
              <a:t>Q’=+10 (H/V) at 0A, beam still stable</a:t>
            </a:r>
            <a:endParaRPr lang="en-US" sz="1200" dirty="0" smtClean="0"/>
          </a:p>
        </p:txBody>
      </p:sp>
      <p:cxnSp>
        <p:nvCxnSpPr>
          <p:cNvPr id="14" name="Straight Arrow Connector 13"/>
          <p:cNvCxnSpPr>
            <a:stCxn id="7" idx="0"/>
          </p:cNvCxnSpPr>
          <p:nvPr/>
        </p:nvCxnSpPr>
        <p:spPr>
          <a:xfrm flipV="1">
            <a:off x="1260892" y="4953000"/>
            <a:ext cx="1406108" cy="838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0"/>
          </p:cNvCxnSpPr>
          <p:nvPr/>
        </p:nvCxnSpPr>
        <p:spPr>
          <a:xfrm flipV="1">
            <a:off x="3352800" y="5638800"/>
            <a:ext cx="533400" cy="46589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4511595" y="5652593"/>
            <a:ext cx="122853" cy="67200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1" idx="0"/>
          </p:cNvCxnSpPr>
          <p:nvPr/>
        </p:nvCxnSpPr>
        <p:spPr>
          <a:xfrm flipH="1" flipV="1">
            <a:off x="5177397" y="5638800"/>
            <a:ext cx="220721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ight Brace 20"/>
          <p:cNvSpPr/>
          <p:nvPr/>
        </p:nvSpPr>
        <p:spPr>
          <a:xfrm>
            <a:off x="5888802" y="5638800"/>
            <a:ext cx="45719" cy="76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/>
          <p:cNvSpPr/>
          <p:nvPr/>
        </p:nvSpPr>
        <p:spPr>
          <a:xfrm rot="5400000">
            <a:off x="6400800" y="4724400"/>
            <a:ext cx="304800" cy="213360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46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r>
              <a:rPr lang="en-US" dirty="0" smtClean="0"/>
              <a:t>Emittance (B1 only)</a:t>
            </a:r>
            <a:endParaRPr lang="en-US" dirty="0"/>
          </a:p>
        </p:txBody>
      </p:sp>
      <p:pic>
        <p:nvPicPr>
          <p:cNvPr id="2051" name="Picture 3" descr="G:\Users\f\fartouk\Documents\Impedance\emitIR15sta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24" y="592185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90559" y="537008"/>
            <a:ext cx="187423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7h</a:t>
            </a:r>
            <a:r>
              <a:rPr lang="en-US" sz="1200" b="1" dirty="0" smtClean="0"/>
              <a:t>21: IR15 </a:t>
            </a:r>
            <a:r>
              <a:rPr lang="en-US" sz="1200" b="1" dirty="0" smtClean="0"/>
              <a:t>start (1.2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/>
              <a:t>2.6)</a:t>
            </a:r>
            <a:endParaRPr lang="en-US" sz="1200" b="1" dirty="0"/>
          </a:p>
        </p:txBody>
      </p:sp>
      <p:pic>
        <p:nvPicPr>
          <p:cNvPr id="2052" name="Picture 4" descr="G:\Users\f\fartouk\Documents\Impedance\emitIR15after4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592185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3176778" y="530423"/>
            <a:ext cx="2900409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7h50: IR15</a:t>
            </a:r>
            <a:r>
              <a:rPr lang="en-US" sz="1200" b="1" dirty="0" smtClean="0"/>
              <a:t>, 400 A, </a:t>
            </a:r>
            <a:r>
              <a:rPr lang="en-US" sz="1200" b="1" dirty="0"/>
              <a:t>dQb2=-</a:t>
            </a:r>
            <a:r>
              <a:rPr lang="en-US" sz="1200" b="1" dirty="0" smtClean="0"/>
              <a:t>0.003 (1.2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/>
              <a:t>2.6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pic>
        <p:nvPicPr>
          <p:cNvPr id="2053" name="Picture 5" descr="\\cern.ch\dfs\Users\f\fartouk\Documents\My Pictures\emitIR15after400-0.005B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198" y="5856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251240" y="533400"/>
            <a:ext cx="289239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7h53: IR15</a:t>
            </a:r>
            <a:r>
              <a:rPr lang="en-US" sz="1200" b="1" dirty="0" smtClean="0"/>
              <a:t>, 400 A, dQb2=-0.005 (1.3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</a:rPr>
              <a:t>5.8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pic>
        <p:nvPicPr>
          <p:cNvPr id="2054" name="Picture 6" descr="G:\Users\f\fartouk\Documents\Impedance\emitIR15after300-0.005B1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6" y="21336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177727" y="2057400"/>
            <a:ext cx="2892395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8h18: IR15</a:t>
            </a:r>
            <a:r>
              <a:rPr lang="en-US" sz="1200" b="1" dirty="0" smtClean="0"/>
              <a:t>, 300 A, dQb1=-0.005 (1.3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  <a:sym typeface="Wingdings" pitchFamily="2" charset="2"/>
              </a:rPr>
              <a:t>6.5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pic>
        <p:nvPicPr>
          <p:cNvPr id="2055" name="Picture 7" descr="G:\Users\f\fartouk\Documents\Impedance\emitIR2start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9866" y="21336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904894" y="2133600"/>
            <a:ext cx="1795684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9h11: IR2 </a:t>
            </a:r>
            <a:r>
              <a:rPr lang="en-US" sz="1200" b="1" dirty="0" smtClean="0"/>
              <a:t>start (1.4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  <a:sym typeface="Wingdings" pitchFamily="2" charset="2"/>
              </a:rPr>
              <a:t>6.5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pic>
        <p:nvPicPr>
          <p:cNvPr id="2056" name="Picture 8" descr="G:\Users\f\fartouk\Documents\Impedance\emitIR15end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3418" y="21336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3821303" y="2057400"/>
            <a:ext cx="1789272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8h46: IR15 </a:t>
            </a:r>
            <a:r>
              <a:rPr lang="en-US" sz="1200" b="1" dirty="0" smtClean="0"/>
              <a:t>end(1.3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</a:rPr>
              <a:t>7.2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pic>
        <p:nvPicPr>
          <p:cNvPr id="2057" name="Picture 9" descr="G:\Users\f\fartouk\Documents\Impedance\emitIR2end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73" y="37098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43302" y="3709800"/>
            <a:ext cx="174599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9h35: IR2 </a:t>
            </a:r>
            <a:r>
              <a:rPr lang="en-US" sz="1200" b="1" dirty="0" smtClean="0"/>
              <a:t>end (1.4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  <a:sym typeface="Wingdings" pitchFamily="2" charset="2"/>
              </a:rPr>
              <a:t>6.5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pic>
        <p:nvPicPr>
          <p:cNvPr id="2058" name="Picture 10" descr="G:\Users\f\fartouk\Documents\Impedance\emitIR0end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7098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742567" y="3657600"/>
            <a:ext cx="1824538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10h06: IR0 </a:t>
            </a:r>
            <a:r>
              <a:rPr lang="en-US" sz="1200" b="1" dirty="0" smtClean="0"/>
              <a:t>end (1.4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  <a:sym typeface="Wingdings" pitchFamily="2" charset="2"/>
              </a:rPr>
              <a:t>6.5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pic>
        <p:nvPicPr>
          <p:cNvPr id="2059" name="Picture 11" descr="G:\Users\f\fartouk\Documents\Impedance\emitIR8end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043" y="37098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781800" y="3709800"/>
            <a:ext cx="1874231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10h28: IR8 </a:t>
            </a:r>
            <a:r>
              <a:rPr lang="en-US" sz="1200" b="1" dirty="0" smtClean="0"/>
              <a:t>start</a:t>
            </a:r>
            <a:r>
              <a:rPr lang="en-US" sz="1200" b="1" dirty="0" smtClean="0"/>
              <a:t> </a:t>
            </a:r>
            <a:r>
              <a:rPr lang="en-US" sz="1200" b="1" dirty="0" smtClean="0"/>
              <a:t>(1.4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  <a:sym typeface="Wingdings" pitchFamily="2" charset="2"/>
              </a:rPr>
              <a:t>6.5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pic>
        <p:nvPicPr>
          <p:cNvPr id="2060" name="Picture 12" descr="G:\Users\f\fartouk\Documents\Impedance\emitIR152dstart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6" y="5257800"/>
            <a:ext cx="3001106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585276" y="5257800"/>
            <a:ext cx="2291846" cy="276999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11h16: IR15 </a:t>
            </a:r>
            <a:r>
              <a:rPr lang="en-US" sz="1200" b="1" dirty="0" smtClean="0"/>
              <a:t>again, 0A, (1.8</a:t>
            </a:r>
            <a:r>
              <a:rPr lang="en-US" sz="1200" b="1" dirty="0" smtClean="0">
                <a:sym typeface="Wingdings" pitchFamily="2" charset="2"/>
              </a:rPr>
              <a:t></a:t>
            </a:r>
            <a:r>
              <a:rPr lang="en-US" sz="1200" b="1" dirty="0" smtClean="0">
                <a:solidFill>
                  <a:srgbClr val="FF0000"/>
                </a:solidFill>
                <a:sym typeface="Wingdings" pitchFamily="2" charset="2"/>
              </a:rPr>
              <a:t>7.2</a:t>
            </a:r>
            <a:r>
              <a:rPr lang="en-US" sz="1200" b="1" dirty="0" smtClean="0"/>
              <a:t>)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124200" y="5486400"/>
            <a:ext cx="584724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 Only </a:t>
            </a:r>
            <a:r>
              <a:rPr lang="en-US" dirty="0" smtClean="0">
                <a:sym typeface="Wingdings" pitchFamily="2" charset="2"/>
              </a:rPr>
              <a:t>in the IR15 configuration, </a:t>
            </a:r>
            <a:r>
              <a:rPr lang="en-US" dirty="0" smtClean="0">
                <a:sym typeface="Wingdings" pitchFamily="2" charset="2"/>
              </a:rPr>
              <a:t>the </a:t>
            </a:r>
            <a:r>
              <a:rPr lang="en-US" dirty="0" smtClean="0">
                <a:sym typeface="Wingdings" pitchFamily="2" charset="2"/>
              </a:rPr>
              <a:t>instabilities </a:t>
            </a:r>
            <a:r>
              <a:rPr lang="en-US" dirty="0" err="1" smtClean="0">
                <a:sym typeface="Wingdings" pitchFamily="2" charset="2"/>
              </a:rPr>
              <a:t>blowed</a:t>
            </a:r>
            <a:r>
              <a:rPr lang="en-US" smtClean="0">
                <a:sym typeface="Wingdings" pitchFamily="2" charset="2"/>
              </a:rPr>
              <a:t> up</a:t>
            </a:r>
          </a:p>
          <a:p>
            <a:r>
              <a:rPr lang="en-US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the emittance </a:t>
            </a:r>
            <a:r>
              <a:rPr lang="en-US" sz="1400" dirty="0" smtClean="0">
                <a:sym typeface="Wingdings" pitchFamily="2" charset="2"/>
              </a:rPr>
              <a:t>(end of 2d batch, then start/end of both batches)</a:t>
            </a:r>
          </a:p>
          <a:p>
            <a:r>
              <a:rPr lang="en-US" b="1" dirty="0" smtClean="0">
                <a:sym typeface="Wingdings" pitchFamily="2" charset="2"/>
              </a:rPr>
              <a:t> The cogging with or w/o moving LR encounters does not</a:t>
            </a:r>
          </a:p>
          <a:p>
            <a:r>
              <a:rPr lang="en-US" b="1" dirty="0" smtClean="0">
                <a:sym typeface="Wingdings" pitchFamily="2" charset="2"/>
              </a:rPr>
              <a:t>seem to impact at all on the beam emittance</a:t>
            </a:r>
            <a:endParaRPr lang="en-US" b="1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FAA76-9359-4E2A-864C-60683FF81C25}" type="datetime1">
              <a:rPr lang="en-US" smtClean="0"/>
              <a:t>12/4/2012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4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22" grpId="0" animBg="1"/>
      <p:bldP spid="2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r>
              <a:rPr lang="en-US" dirty="0" smtClean="0"/>
              <a:t>The 2Qy-line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1"/>
            <a:ext cx="88392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rgbClr val="FF0000"/>
                </a:solidFill>
                <a:sym typeface="Wingdings" pitchFamily="2" charset="2"/>
              </a:rPr>
              <a:t>Always occur with the instability in ALL cogging configuration </a:t>
            </a:r>
            <a:r>
              <a:rPr lang="en-US" sz="2800" dirty="0" smtClean="0">
                <a:sym typeface="Wingdings" pitchFamily="2" charset="2"/>
              </a:rPr>
              <a:t>(possibly BBQ saturation, analysis on-going)</a:t>
            </a:r>
            <a:endParaRPr lang="en-US" sz="2800" dirty="0"/>
          </a:p>
        </p:txBody>
      </p:sp>
      <p:pic>
        <p:nvPicPr>
          <p:cNvPr id="3074" name="Picture 2" descr="G:\Users\f\fartouk\Documents\Impedance\tuneIR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981200"/>
            <a:ext cx="5181600" cy="4159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/>
          <p:cNvSpPr/>
          <p:nvPr/>
        </p:nvSpPr>
        <p:spPr>
          <a:xfrm>
            <a:off x="6096000" y="3124200"/>
            <a:ext cx="228600" cy="2438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52600" y="6248400"/>
            <a:ext cx="5220275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IR0 configuration, 150A, instability B2V (no tune-split)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D1463-735D-4C7A-B457-290340AF8EFA}" type="datetime1">
              <a:rPr lang="en-US" smtClean="0"/>
              <a:t>12/4/2012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08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/>
          <a:lstStyle/>
          <a:p>
            <a:r>
              <a:rPr lang="en-US" dirty="0" smtClean="0"/>
              <a:t>“(Kind of) conclusions”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172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sz="2800" dirty="0" smtClean="0">
                <a:sym typeface="Wingdings" pitchFamily="2" charset="2"/>
              </a:rPr>
              <a:t>Why no threshold any longer after one turn?</a:t>
            </a:r>
          </a:p>
          <a:p>
            <a:pPr marL="0" indent="0">
              <a:buNone/>
            </a:pPr>
            <a:r>
              <a:rPr lang="en-US" sz="2800" dirty="0">
                <a:sym typeface="Wingdings" pitchFamily="2" charset="2"/>
              </a:rPr>
              <a:t>We </a:t>
            </a:r>
            <a:r>
              <a:rPr lang="en-US" sz="2800" dirty="0" smtClean="0">
                <a:sym typeface="Wingdings" pitchFamily="2" charset="2"/>
              </a:rPr>
              <a:t>do </a:t>
            </a:r>
            <a:r>
              <a:rPr lang="en-US" sz="2800" dirty="0">
                <a:sym typeface="Wingdings" pitchFamily="2" charset="2"/>
              </a:rPr>
              <a:t>not know.</a:t>
            </a:r>
          </a:p>
          <a:p>
            <a:pPr marL="0" indent="0">
              <a:buNone/>
            </a:pPr>
            <a:r>
              <a:rPr lang="en-US" sz="2000" dirty="0" smtClean="0">
                <a:sym typeface="Wingdings" pitchFamily="2" charset="2"/>
              </a:rPr>
              <a:t>...There were still bunches with reasonably high charge (1.3-1.4E11) and small emittance (&lt;2.5 microns) at the center of the trains. The B2 bunch length only increased a bit (≤ 0.05ns), and that of B1 was strictly constant.</a:t>
            </a:r>
          </a:p>
          <a:p>
            <a:pPr marL="0" indent="0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sz="2800" dirty="0" smtClean="0">
                <a:sym typeface="Wingdings" pitchFamily="2" charset="2"/>
              </a:rPr>
              <a:t>Why as soon as an instability occurs, it is extremely difficult to damp it, even stepping back with the octupoles? 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A076-7979-4209-BE31-13FBD6009E80}" type="datetime1">
              <a:rPr lang="en-US" smtClean="0"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S. Fartoukh for the LSWG, MD block4 2012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6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620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Two-beam impedance MD</vt:lpstr>
      <vt:lpstr>Machine conditions</vt:lpstr>
      <vt:lpstr>Overview</vt:lpstr>
      <vt:lpstr>Emittance (B1 only)</vt:lpstr>
      <vt:lpstr>The 2Qy-line</vt:lpstr>
      <vt:lpstr>“(Kind of) conclusions”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Two-beam impedance MD</dc:title>
  <dc:creator>Stephane Fartoukh</dc:creator>
  <cp:lastModifiedBy>Stephane Fartoukh</cp:lastModifiedBy>
  <cp:revision>23</cp:revision>
  <dcterms:created xsi:type="dcterms:W3CDTF">2006-08-16T00:00:00Z</dcterms:created>
  <dcterms:modified xsi:type="dcterms:W3CDTF">2012-12-04T16:29:12Z</dcterms:modified>
</cp:coreProperties>
</file>