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8" r:id="rId6"/>
    <p:sldId id="265" r:id="rId7"/>
    <p:sldId id="266" r:id="rId8"/>
    <p:sldId id="267" r:id="rId9"/>
    <p:sldId id="257" r:id="rId10"/>
    <p:sldId id="260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5196-9552-064F-813B-086545969265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3AB-CB2D-5543-A446-0107BEE8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4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5196-9552-064F-813B-086545969265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3AB-CB2D-5543-A446-0107BEE8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8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5196-9552-064F-813B-086545969265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3AB-CB2D-5543-A446-0107BEE8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1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5196-9552-064F-813B-086545969265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3AB-CB2D-5543-A446-0107BEE8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5196-9552-064F-813B-086545969265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3AB-CB2D-5543-A446-0107BEE8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1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5196-9552-064F-813B-086545969265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3AB-CB2D-5543-A446-0107BEE8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9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5196-9552-064F-813B-086545969265}" type="datetimeFigureOut">
              <a:rPr lang="en-US" smtClean="0"/>
              <a:t>12/3/12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3AB-CB2D-5543-A446-0107BEE8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5196-9552-064F-813B-086545969265}" type="datetimeFigureOut">
              <a:rPr lang="en-US" smtClean="0"/>
              <a:t>12/3/12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3AB-CB2D-5543-A446-0107BEE8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2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5196-9552-064F-813B-086545969265}" type="datetimeFigureOut">
              <a:rPr lang="en-US" smtClean="0"/>
              <a:t>12/3/12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3AB-CB2D-5543-A446-0107BEE8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5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5196-9552-064F-813B-086545969265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3AB-CB2D-5543-A446-0107BEE8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6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5196-9552-064F-813B-086545969265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3AB-CB2D-5543-A446-0107BEE8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1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45196-9552-064F-813B-086545969265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BA3AB-CB2D-5543-A446-0107BEE8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1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RF MD observations</a:t>
            </a:r>
            <a:br>
              <a:rPr lang="en-US" dirty="0" smtClean="0"/>
            </a:br>
            <a:r>
              <a:rPr lang="en-US" sz="2400" dirty="0" smtClean="0"/>
              <a:t>T. Pieloni and N. </a:t>
            </a:r>
            <a:r>
              <a:rPr lang="en-US" sz="2400" dirty="0" err="1" smtClean="0"/>
              <a:t>Mounet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650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0560" y="344217"/>
            <a:ext cx="8579190" cy="709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Losses from collimation during MD</a:t>
            </a:r>
          </a:p>
          <a:p>
            <a:r>
              <a:rPr lang="en-US" sz="3600" dirty="0" smtClean="0"/>
              <a:t>Where are we losing? Are we losing more </a:t>
            </a:r>
            <a:r>
              <a:rPr lang="en-US" sz="3600" dirty="0" err="1" smtClean="0"/>
              <a:t>wrt</a:t>
            </a:r>
            <a:r>
              <a:rPr lang="en-US" sz="3600" dirty="0" smtClean="0"/>
              <a:t> physics?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80560" y="3027489"/>
            <a:ext cx="812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Waiting for collimation people (maybe tomorrow some plots) but seems we were losing more than usual in IP7 and IP3…and also in the </a:t>
            </a:r>
            <a:r>
              <a:rPr lang="en-US" dirty="0" err="1" smtClean="0"/>
              <a:t>Irs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7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958"/>
            <a:ext cx="8229600" cy="478542"/>
          </a:xfrm>
        </p:spPr>
        <p:txBody>
          <a:bodyPr>
            <a:noAutofit/>
          </a:bodyPr>
          <a:lstStyle/>
          <a:p>
            <a:r>
              <a:rPr lang="en-US" sz="3600" u="sng" dirty="0" smtClean="0"/>
              <a:t>Still to de done/understood:</a:t>
            </a:r>
            <a:endParaRPr lang="en-US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05415" y="1772188"/>
            <a:ext cx="785564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ADT post-mortem data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Collimation data to check general losses over the fill </a:t>
            </a:r>
            <a:r>
              <a:rPr lang="en-US" dirty="0" err="1" smtClean="0"/>
              <a:t>wrt</a:t>
            </a:r>
            <a:r>
              <a:rPr lang="en-US" dirty="0" smtClean="0"/>
              <a:t> to standard physics fill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Check with few more fills with tune split 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Need to understand how AGC works and do some simulations on this effect which caused the dump (read Wolfgang suggested paper and discuss with him)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Was the transverse damper on? Then why the two beams oscillates together when AGC active only on B1?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Strange no effect been seen to mitigate the instability, maybe beam parameters not at optimum further test for reproducibility should be useful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1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8403" cy="4673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Spectrograms:</a:t>
            </a:r>
            <a:endParaRPr lang="en-US" dirty="0"/>
          </a:p>
        </p:txBody>
      </p:sp>
      <p:pic>
        <p:nvPicPr>
          <p:cNvPr id="5" name="Picture 4" descr="TIMBER_DATA_BBQ_20121129022732CET.csv_waterfall_B1V_ff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35" y="965853"/>
            <a:ext cx="5408626" cy="4056470"/>
          </a:xfrm>
          <a:prstGeom prst="rect">
            <a:avLst/>
          </a:prstGeom>
        </p:spPr>
      </p:pic>
      <p:pic>
        <p:nvPicPr>
          <p:cNvPr id="7" name="Picture 6" descr="TIMBER_DATA_BBQ_20121129022232CET.csv_waterfall_B1V_fft_larg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603" y="0"/>
            <a:ext cx="3721032" cy="27907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1" y="5115724"/>
            <a:ext cx="8686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Usual picture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Settings: Tune split at the end of squeeze in 3e-3 on B1V down. Tune for B1  (0.31, 0.317)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Instability arrives around 0.7 m beta* as in normal operation with tune split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Stops alone without collisions, could also be the case for normal fills but we normally go into collision fast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3079" y="2377684"/>
            <a:ext cx="4105017" cy="221523"/>
          </a:xfrm>
          <a:prstGeom prst="rect">
            <a:avLst/>
          </a:prstGeom>
          <a:solidFill>
            <a:schemeClr val="bg1">
              <a:lumMod val="50000"/>
              <a:alpha val="26000"/>
            </a:schemeClr>
          </a:solidFill>
          <a:ln>
            <a:solidFill>
              <a:schemeClr val="bg1">
                <a:lumMod val="50000"/>
                <a:alpha val="3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44022" y="2284414"/>
            <a:ext cx="1101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Tune split</a:t>
            </a:r>
          </a:p>
        </p:txBody>
      </p:sp>
    </p:spTree>
    <p:extLst>
      <p:ext uri="{BB962C8B-B14F-4D97-AF65-F5344CB8AC3E}">
        <p14:creationId xmlns:p14="http://schemas.microsoft.com/office/powerpoint/2010/main" val="2987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0725" y="17796"/>
            <a:ext cx="5365277" cy="524422"/>
          </a:xfrm>
        </p:spPr>
        <p:txBody>
          <a:bodyPr>
            <a:noAutofit/>
          </a:bodyPr>
          <a:lstStyle/>
          <a:p>
            <a:r>
              <a:rPr lang="en-US" sz="3600" dirty="0" smtClean="0"/>
              <a:t>Beam </a:t>
            </a:r>
            <a:r>
              <a:rPr lang="en-US" sz="3600" dirty="0" smtClean="0"/>
              <a:t>oscillation</a:t>
            </a:r>
            <a:endParaRPr lang="en-US" sz="3600" dirty="0"/>
          </a:p>
        </p:txBody>
      </p:sp>
      <p:pic>
        <p:nvPicPr>
          <p:cNvPr id="4" name="Content Placeholder 3" descr="VoscillationsBBQ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87250" y="1314285"/>
            <a:ext cx="5850482" cy="3217540"/>
          </a:xfrm>
        </p:spPr>
      </p:pic>
      <p:pic>
        <p:nvPicPr>
          <p:cNvPr id="5" name="Picture 4" descr="B1_oscilaltions_zoo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016" y="4105570"/>
            <a:ext cx="4484984" cy="2752429"/>
          </a:xfrm>
          <a:prstGeom prst="rect">
            <a:avLst/>
          </a:prstGeom>
        </p:spPr>
      </p:pic>
      <p:pic>
        <p:nvPicPr>
          <p:cNvPr id="6" name="Picture 5" descr="B2_oscilaltion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651" y="17796"/>
            <a:ext cx="4316625" cy="22919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285" y="4953276"/>
            <a:ext cx="4725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Nothing special to be noticed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Instability arrives from B1 V plane.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Couples strongly to B1 H plane due to the tunes which are very close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4328" y="4027052"/>
            <a:ext cx="383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Zoom to notice the HV coupling for B1</a:t>
            </a:r>
            <a:endParaRPr lang="en-US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290969" y="806453"/>
            <a:ext cx="4564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B2 is also oscillating but no instability,</a:t>
            </a:r>
          </a:p>
          <a:p>
            <a:r>
              <a:rPr lang="en-US" b="1" dirty="0" smtClean="0"/>
              <a:t>Just slightly increase of oscillation amplitudes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696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1int_instabilit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7918" y="428067"/>
            <a:ext cx="8126028" cy="4523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2" y="60603"/>
            <a:ext cx="8226254" cy="46734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Bbb</a:t>
            </a:r>
            <a:r>
              <a:rPr lang="en-US" dirty="0" smtClean="0"/>
              <a:t> Intensities fill 3340 MD</a:t>
            </a:r>
            <a:endParaRPr lang="en-US" dirty="0"/>
          </a:p>
        </p:txBody>
      </p:sp>
      <p:pic>
        <p:nvPicPr>
          <p:cNvPr id="4" name="Picture 3" descr="B2int_instabilit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486" y="3685310"/>
            <a:ext cx="4830860" cy="3220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560" y="5604397"/>
            <a:ext cx="386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Losses on few bunches of less than 1%</a:t>
            </a:r>
          </a:p>
          <a:p>
            <a:r>
              <a:rPr lang="en-US" dirty="0" smtClean="0"/>
              <a:t>We had fills also in same conditions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6990" y="5257283"/>
            <a:ext cx="3135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B1 losses looks like normal fills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831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1int_instabilit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4388" y="498413"/>
            <a:ext cx="5870051" cy="3267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2" y="60603"/>
            <a:ext cx="5494498" cy="467346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Intensity comparison with 3259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6134" y="4954605"/>
            <a:ext cx="41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similar in amplitude of losses and “shape”.</a:t>
            </a:r>
            <a:endParaRPr lang="en-US" dirty="0"/>
          </a:p>
        </p:txBody>
      </p:sp>
      <p:pic>
        <p:nvPicPr>
          <p:cNvPr id="6" name="Picture 5" descr="B1intensities_zoom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590" y="3146018"/>
            <a:ext cx="5600098" cy="35772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80798" y="2772008"/>
            <a:ext cx="969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Fill 3259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80798" y="2772008"/>
            <a:ext cx="1122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Fill 3259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36220" y="528246"/>
            <a:ext cx="189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Fill 3340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0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D_RF_BBQ_20121129023632CET.csv_amp_B1V_ff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476" y="3487918"/>
            <a:ext cx="4611587" cy="3458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742"/>
            <a:ext cx="8229600" cy="5244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Comparing with 3322</a:t>
            </a:r>
            <a:endParaRPr lang="en-US" dirty="0"/>
          </a:p>
        </p:txBody>
      </p:sp>
      <p:pic>
        <p:nvPicPr>
          <p:cNvPr id="4" name="Picture 3" descr="MD_RF_BBQ_20121129023632CET.csv_waterfall_B1V_ff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823" y="493812"/>
            <a:ext cx="4320478" cy="3240360"/>
          </a:xfrm>
          <a:prstGeom prst="rect">
            <a:avLst/>
          </a:prstGeom>
        </p:spPr>
      </p:pic>
      <p:pic>
        <p:nvPicPr>
          <p:cNvPr id="5" name="Picture 4" descr="BBQ_fill3322_20121125044405CET.csv_amp_B1V_ff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270" y="3500070"/>
            <a:ext cx="4579682" cy="3434763"/>
          </a:xfrm>
          <a:prstGeom prst="rect">
            <a:avLst/>
          </a:prstGeom>
        </p:spPr>
      </p:pic>
      <p:pic>
        <p:nvPicPr>
          <p:cNvPr id="6" name="Picture 5" descr="BBQ_fill3322_20121125044405CET.csv_waterfall_B1V_ff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91" y="506596"/>
            <a:ext cx="4357618" cy="32682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75813" y="612414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Instability rise time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217950" y="279649"/>
            <a:ext cx="980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Fill 3322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483577" y="165576"/>
            <a:ext cx="1380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Fill 3340 MD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041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BQ_fill3323_20121125190218CET.csv_waterfall_B1V_ff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1" y="380768"/>
            <a:ext cx="4144231" cy="3108174"/>
          </a:xfrm>
          <a:prstGeom prst="rect">
            <a:avLst/>
          </a:prstGeom>
        </p:spPr>
      </p:pic>
      <p:pic>
        <p:nvPicPr>
          <p:cNvPr id="3" name="Picture 2" descr="BBQ_fill3323_20121125190218CET.csv_amp_B1V_ff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731" y="3367158"/>
            <a:ext cx="4799610" cy="3599708"/>
          </a:xfrm>
          <a:prstGeom prst="rect">
            <a:avLst/>
          </a:prstGeom>
        </p:spPr>
      </p:pic>
      <p:pic>
        <p:nvPicPr>
          <p:cNvPr id="4" name="Picture 3" descr="MD_RF_BBQ_20121129023632CET.csv_waterfall_B1V_ff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877" y="348627"/>
            <a:ext cx="4320478" cy="32403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0742"/>
            <a:ext cx="8229600" cy="5244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Comparing with 3323</a:t>
            </a:r>
            <a:endParaRPr lang="en-US" dirty="0"/>
          </a:p>
        </p:txBody>
      </p:sp>
      <p:pic>
        <p:nvPicPr>
          <p:cNvPr id="11" name="Picture 10" descr="MD_RF_BBQ_20121129023632CET.csv_amp_B1V_ff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630" y="3488942"/>
            <a:ext cx="4649603" cy="34872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83577" y="165576"/>
            <a:ext cx="1380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Fill 3340 MD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77710" y="181854"/>
            <a:ext cx="980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Fill 3323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575813" y="612414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Instability rise time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943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0742"/>
            <a:ext cx="8229600" cy="524422"/>
          </a:xfrm>
        </p:spPr>
        <p:txBody>
          <a:bodyPr>
            <a:noAutofit/>
          </a:bodyPr>
          <a:lstStyle/>
          <a:p>
            <a:r>
              <a:rPr lang="en-US" sz="3400" dirty="0" smtClean="0"/>
              <a:t>Losses comparison Fills 3340, 3322 and 3323</a:t>
            </a:r>
            <a:endParaRPr lang="en-US" sz="3400" dirty="0"/>
          </a:p>
        </p:txBody>
      </p:sp>
      <p:pic>
        <p:nvPicPr>
          <p:cNvPr id="2" name="Picture 1" descr="losses_fill3323_20121125_1907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706" y="666345"/>
            <a:ext cx="4445237" cy="3333928"/>
          </a:xfrm>
          <a:prstGeom prst="rect">
            <a:avLst/>
          </a:prstGeom>
        </p:spPr>
      </p:pic>
      <p:pic>
        <p:nvPicPr>
          <p:cNvPr id="5" name="Picture 4" descr="losses_MD_RF_FBCT_20121129_02415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680"/>
            <a:ext cx="4648790" cy="3486593"/>
          </a:xfrm>
          <a:prstGeom prst="rect">
            <a:avLst/>
          </a:prstGeom>
        </p:spPr>
      </p:pic>
      <p:pic>
        <p:nvPicPr>
          <p:cNvPr id="6" name="Picture 5" descr="losses_fill3322_20122511_04465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61" y="3863741"/>
            <a:ext cx="3992345" cy="299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42187" y="1092855"/>
            <a:ext cx="98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Fill 3323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5945" y="1373447"/>
            <a:ext cx="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MD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7866" y="4243203"/>
            <a:ext cx="98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Fill 3322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4493" y="2717356"/>
            <a:ext cx="3992345" cy="0"/>
          </a:xfrm>
          <a:prstGeom prst="line">
            <a:avLst/>
          </a:prstGeom>
          <a:ln w="3175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28097" y="2795916"/>
            <a:ext cx="3992345" cy="0"/>
          </a:xfrm>
          <a:prstGeom prst="line">
            <a:avLst/>
          </a:prstGeom>
          <a:ln w="3175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97307" y="4437712"/>
            <a:ext cx="4946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Losses look a bit more “homogeneous” respect to the two fills 3323 and 3322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Level of losses comparable to other fills so no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2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807" y="-43777"/>
            <a:ext cx="5374915" cy="70991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Dump due to Abort Gap Cleaning</a:t>
            </a:r>
            <a:endParaRPr lang="en-US" sz="2800" b="1" dirty="0"/>
          </a:p>
        </p:txBody>
      </p:sp>
      <p:pic>
        <p:nvPicPr>
          <p:cNvPr id="3" name="Picture 2" descr="Vamplitudes_dam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28" y="3000646"/>
            <a:ext cx="7008421" cy="3989175"/>
          </a:xfrm>
          <a:prstGeom prst="rect">
            <a:avLst/>
          </a:prstGeom>
        </p:spPr>
      </p:pic>
      <p:pic>
        <p:nvPicPr>
          <p:cNvPr id="5" name="Picture 4" descr="Vamplitudes_damp_AGS.p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349"/>
            <a:ext cx="4149228" cy="2109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6420" y="585349"/>
            <a:ext cx="53749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Dump due to AGC active on B1 only!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B1 oscillates when AGC turned on following increase of level (low the intermediate level)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B2 follows oscillations of B1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Dump due to losses in IP5, one collimator protecting the Triplet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Detailed analysis of losses during this fill on-going with collimation team (seems more losses in IP3 and IP7 </a:t>
            </a:r>
            <a:r>
              <a:rPr lang="en-US" b="1" dirty="0" err="1" smtClean="0">
                <a:solidFill>
                  <a:srgbClr val="FF0000"/>
                </a:solidFill>
              </a:rPr>
              <a:t>wrt</a:t>
            </a:r>
            <a:r>
              <a:rPr lang="en-US" b="1" dirty="0" smtClean="0">
                <a:solidFill>
                  <a:srgbClr val="FF0000"/>
                </a:solidFill>
              </a:rPr>
              <a:t> “nominal fills”)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Transvers damper on?? </a:t>
            </a:r>
            <a:r>
              <a:rPr lang="en-US" dirty="0" smtClean="0"/>
              <a:t>Wolfgang will let us know…</a:t>
            </a: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4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470</Words>
  <Application>Microsoft Macintosh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RF MD observations T. Pieloni and N. Mounet</vt:lpstr>
      <vt:lpstr>Spectrograms:</vt:lpstr>
      <vt:lpstr>Beam oscillation</vt:lpstr>
      <vt:lpstr>Bbb Intensities fill 3340 MD</vt:lpstr>
      <vt:lpstr>Intensity comparison with 3259</vt:lpstr>
      <vt:lpstr>Comparing with 3322</vt:lpstr>
      <vt:lpstr>Comparing with 3323</vt:lpstr>
      <vt:lpstr>Losses comparison Fills 3340, 3322 and 3323</vt:lpstr>
      <vt:lpstr>Dump due to Abort Gap Cleaning</vt:lpstr>
      <vt:lpstr>PowerPoint Presentation</vt:lpstr>
      <vt:lpstr>Still to de done/understood: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Tune split</dc:title>
  <dc:creator>Tatiana Pieloni</dc:creator>
  <cp:lastModifiedBy>Tatiana Pieloni</cp:lastModifiedBy>
  <cp:revision>68</cp:revision>
  <dcterms:created xsi:type="dcterms:W3CDTF">2012-12-03T13:39:07Z</dcterms:created>
  <dcterms:modified xsi:type="dcterms:W3CDTF">2012-12-04T15:06:36Z</dcterms:modified>
</cp:coreProperties>
</file>