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1CC43-A3D2-407F-B559-0F17423CE155}" type="datetimeFigureOut">
              <a:rPr lang="en-GB" smtClean="0"/>
              <a:t>21/11/2012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A8E63-FC9A-4531-9EC9-C280F28412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3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67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42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91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10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98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21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15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09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88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6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69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A110-64A3-4B9C-A256-D029E1E85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00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16632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solidFill>
                  <a:schemeClr val="tx2"/>
                </a:solidFill>
              </a:rPr>
              <a:t>MKI8BCD: </a:t>
            </a:r>
            <a:r>
              <a:rPr lang="en-GB" sz="3000" dirty="0" err="1" smtClean="0">
                <a:solidFill>
                  <a:schemeClr val="tx2"/>
                </a:solidFill>
              </a:rPr>
              <a:t>Temp_Tube_Up</a:t>
            </a:r>
            <a:r>
              <a:rPr lang="en-GB" sz="3000" dirty="0" smtClean="0">
                <a:solidFill>
                  <a:schemeClr val="tx2"/>
                </a:solidFill>
              </a:rPr>
              <a:t>. May 1, 2012 to 21 Nov. 2012</a:t>
            </a:r>
            <a:endParaRPr lang="en-GB" sz="30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725144"/>
            <a:ext cx="8928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M</a:t>
            </a:r>
            <a:r>
              <a:rPr lang="en-GB" dirty="0" smtClean="0"/>
              <a:t>aximum value of </a:t>
            </a:r>
            <a:r>
              <a:rPr lang="en-GB" dirty="0" err="1" smtClean="0"/>
              <a:t>Temp_Tube_Up</a:t>
            </a:r>
            <a:r>
              <a:rPr lang="en-GB" dirty="0" smtClean="0"/>
              <a:t> of </a:t>
            </a:r>
            <a:r>
              <a:rPr lang="en-GB" u="sng" dirty="0" smtClean="0"/>
              <a:t>MKI8B</a:t>
            </a:r>
            <a:r>
              <a:rPr lang="en-GB" dirty="0" smtClean="0"/>
              <a:t>, since May 1</a:t>
            </a:r>
            <a:r>
              <a:rPr lang="en-GB" baseline="30000" dirty="0" smtClean="0"/>
              <a:t>st</a:t>
            </a:r>
            <a:r>
              <a:rPr lang="en-GB" dirty="0" smtClean="0"/>
              <a:t>, has been fairly consistent;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Maximum value of </a:t>
            </a:r>
            <a:r>
              <a:rPr lang="en-GB" dirty="0" err="1" smtClean="0"/>
              <a:t>Temp_Tube_Up</a:t>
            </a:r>
            <a:r>
              <a:rPr lang="en-GB" dirty="0" smtClean="0"/>
              <a:t> of </a:t>
            </a:r>
            <a:r>
              <a:rPr lang="en-GB" u="sng" dirty="0" smtClean="0"/>
              <a:t>MKI8D</a:t>
            </a:r>
            <a:r>
              <a:rPr lang="en-GB" dirty="0" smtClean="0"/>
              <a:t>, since May 1</a:t>
            </a:r>
            <a:r>
              <a:rPr lang="en-GB" baseline="30000" dirty="0" smtClean="0"/>
              <a:t>st</a:t>
            </a:r>
            <a:r>
              <a:rPr lang="en-GB" dirty="0" smtClean="0"/>
              <a:t>, has been fairly consistent, but is slightly lower for the new MKI8D (changed TS#3);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/>
              <a:t>Maximum value of </a:t>
            </a:r>
            <a:r>
              <a:rPr lang="en-GB" dirty="0" err="1" smtClean="0"/>
              <a:t>Temp_Tube_Up</a:t>
            </a:r>
            <a:r>
              <a:rPr lang="en-GB" dirty="0" smtClean="0"/>
              <a:t> of </a:t>
            </a:r>
            <a:r>
              <a:rPr lang="en-GB" u="sng" dirty="0" smtClean="0"/>
              <a:t>MKI8C</a:t>
            </a:r>
            <a:r>
              <a:rPr lang="en-GB" dirty="0" smtClean="0"/>
              <a:t>, until  TS#3, was generally &lt; 120˚C, with one excursion to ~150˚C on 27/08. Since TS#3 the temperature has approached 180˚C at times (but not always). 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21/11/2012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smtClean="0"/>
              <a:t>M.J. Barnes.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1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0" y="548680"/>
            <a:ext cx="9144000" cy="4104456"/>
            <a:chOff x="0" y="548680"/>
            <a:chExt cx="9144000" cy="410445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5089"/>
              <a:ext cx="9144000" cy="399804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 rot="16200000">
              <a:off x="5908794" y="724054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TS#3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051720" y="2159278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chemeClr val="accent1">
                      <a:lumMod val="75000"/>
                    </a:schemeClr>
                  </a:solidFill>
                </a:rPr>
                <a:t>MKI8C_TEMP_TUBE_UP</a:t>
              </a:r>
              <a:endParaRPr lang="en-GB" sz="11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51720" y="912944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rgbClr val="00B050"/>
                  </a:solidFill>
                </a:rPr>
                <a:t>MKI8D_TEMP_TUBE_UP</a:t>
              </a:r>
              <a:endParaRPr lang="en-GB" sz="1100" b="1" dirty="0">
                <a:solidFill>
                  <a:srgbClr val="00B05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700" y="892632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rgbClr val="FF0000"/>
                  </a:solidFill>
                </a:rPr>
                <a:t>MKI8B_TEMP_TUBE_UP</a:t>
              </a:r>
              <a:endParaRPr lang="en-GB" sz="11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947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1663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/>
                </a:solidFill>
              </a:rPr>
              <a:t>MKI8C: </a:t>
            </a:r>
            <a:r>
              <a:rPr lang="en-GB" sz="3200" dirty="0" err="1" smtClean="0">
                <a:solidFill>
                  <a:schemeClr val="tx2"/>
                </a:solidFill>
              </a:rPr>
              <a:t>Temp_Tube</a:t>
            </a:r>
            <a:r>
              <a:rPr lang="en-GB" sz="3200" dirty="0" smtClean="0">
                <a:solidFill>
                  <a:schemeClr val="tx2"/>
                </a:solidFill>
              </a:rPr>
              <a:t>/</a:t>
            </a:r>
            <a:r>
              <a:rPr lang="en-GB" sz="3200" dirty="0" err="1" smtClean="0">
                <a:solidFill>
                  <a:schemeClr val="tx2"/>
                </a:solidFill>
              </a:rPr>
              <a:t>Magnet_Up</a:t>
            </a:r>
            <a:r>
              <a:rPr lang="en-GB" sz="3200" dirty="0" smtClean="0">
                <a:solidFill>
                  <a:schemeClr val="tx2"/>
                </a:solidFill>
              </a:rPr>
              <a:t>. May 1, 2012 to 21 Nov. 2012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725144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dirty="0" smtClean="0"/>
              <a:t>Before TS#3 maximum value of </a:t>
            </a:r>
            <a:r>
              <a:rPr lang="en-GB" dirty="0" err="1" smtClean="0"/>
              <a:t>Temp_Tube_Up</a:t>
            </a:r>
            <a:r>
              <a:rPr lang="en-GB" dirty="0" smtClean="0"/>
              <a:t> of </a:t>
            </a:r>
            <a:r>
              <a:rPr lang="en-GB" u="sng" dirty="0" smtClean="0"/>
              <a:t>MKI8C</a:t>
            </a:r>
            <a:r>
              <a:rPr lang="en-GB" dirty="0" smtClean="0"/>
              <a:t> was generally &lt; 120˚C, and </a:t>
            </a:r>
            <a:r>
              <a:rPr lang="en-GB" dirty="0" err="1" smtClean="0"/>
              <a:t>Temp_Magnet_Up</a:t>
            </a:r>
            <a:r>
              <a:rPr lang="en-GB" dirty="0" smtClean="0"/>
              <a:t> approached 50˚C.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/>
              <a:t>Since TS#3 increased heating of maximum value of MKI8C </a:t>
            </a:r>
            <a:r>
              <a:rPr lang="en-GB" dirty="0" err="1" smtClean="0"/>
              <a:t>Temp_Tube_Up</a:t>
            </a:r>
            <a:r>
              <a:rPr lang="en-GB" dirty="0" smtClean="0"/>
              <a:t> has increased temperature of MKI8C </a:t>
            </a:r>
            <a:r>
              <a:rPr lang="en-GB" dirty="0" err="1" smtClean="0"/>
              <a:t>Temp_Magnet_Up</a:t>
            </a:r>
            <a:r>
              <a:rPr lang="en-GB" dirty="0" smtClean="0"/>
              <a:t> (by thermal radiation).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21/11/2012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smtClean="0"/>
              <a:t>M.J. Barnes.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2</a:t>
            </a:fld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-36512" y="692696"/>
            <a:ext cx="9180512" cy="3998047"/>
            <a:chOff x="-36512" y="692696"/>
            <a:chExt cx="9180512" cy="399804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92696"/>
              <a:ext cx="9144000" cy="399804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 rot="16200000">
              <a:off x="5908794" y="1228111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TS#3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35696" y="946524"/>
              <a:ext cx="16561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chemeClr val="accent1">
                      <a:lumMod val="75000"/>
                    </a:schemeClr>
                  </a:solidFill>
                </a:rPr>
                <a:t>MKI8C_TEMP_TUBE_UP</a:t>
              </a:r>
              <a:endParaRPr lang="en-GB" sz="11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36512" y="935142"/>
              <a:ext cx="20162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rgbClr val="FF0000"/>
                  </a:solidFill>
                </a:rPr>
                <a:t>MKI8C_TEMP_MAGNET_UP</a:t>
              </a:r>
              <a:endParaRPr lang="en-GB" sz="11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042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588" y="292022"/>
            <a:ext cx="4114800" cy="316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M.J. Barnes.</a:t>
            </a: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2297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Results:</a:t>
            </a:r>
            <a:endParaRPr lang="en-GB" sz="2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935504"/>
              </p:ext>
            </p:extLst>
          </p:nvPr>
        </p:nvGraphicFramePr>
        <p:xfrm>
          <a:off x="0" y="3870960"/>
          <a:ext cx="4862551" cy="116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595"/>
                <a:gridCol w="1021641"/>
                <a:gridCol w="472338"/>
                <a:gridCol w="710301"/>
                <a:gridCol w="838200"/>
                <a:gridCol w="833476"/>
              </a:tblGrid>
              <a:tr h="259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T</a:t>
                      </a:r>
                      <a:r>
                        <a:rPr lang="it-IT" sz="1100" baseline="-25000" dirty="0" smtClean="0"/>
                        <a:t>Rings</a:t>
                      </a:r>
                      <a:r>
                        <a:rPr lang="it-IT" sz="1100" dirty="0" smtClean="0"/>
                        <a:t> [°C] experimental</a:t>
                      </a:r>
                      <a:endParaRPr lang="en-GB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T [°C] meas. experimental</a:t>
                      </a:r>
                      <a:endParaRPr lang="en-GB" sz="11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P</a:t>
                      </a:r>
                      <a:r>
                        <a:rPr lang="it-IT" sz="1100" baseline="-25000" dirty="0" smtClean="0"/>
                        <a:t>Rings </a:t>
                      </a:r>
                      <a:r>
                        <a:rPr lang="it-IT" sz="1100" dirty="0" smtClean="0"/>
                        <a:t>FEM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T</a:t>
                      </a:r>
                      <a:r>
                        <a:rPr lang="it-IT" sz="1100" baseline="-25000" dirty="0" smtClean="0"/>
                        <a:t>Rings</a:t>
                      </a:r>
                      <a:r>
                        <a:rPr lang="it-IT" sz="1100" dirty="0" smtClean="0"/>
                        <a:t> [°C]  FEM</a:t>
                      </a:r>
                      <a:endParaRPr lang="en-GB" sz="11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 [°C] plate FEM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 [°C] yoke FEM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130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55</a:t>
                      </a:r>
                      <a:endParaRPr lang="en-GB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8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64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109.2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160</a:t>
                      </a:r>
                      <a:endParaRPr lang="en-GB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60</a:t>
                      </a:r>
                      <a:endParaRPr lang="en-GB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12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71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/>
                        <a:t>111.9</a:t>
                      </a:r>
                      <a:endParaRPr lang="en-GB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" y="3456144"/>
            <a:ext cx="908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u="sng" dirty="0" smtClean="0"/>
              <a:t>Given P</a:t>
            </a:r>
            <a:r>
              <a:rPr lang="it-IT" sz="1400" i="1" u="sng" baseline="-25000" dirty="0" smtClean="0"/>
              <a:t>Rings</a:t>
            </a:r>
            <a:r>
              <a:rPr lang="it-IT" sz="1400" i="1" u="sng" dirty="0" smtClean="0"/>
              <a:t> such that T</a:t>
            </a:r>
            <a:r>
              <a:rPr lang="it-IT" sz="1400" i="1" u="sng" baseline="-25000" dirty="0" smtClean="0"/>
              <a:t>Rings</a:t>
            </a:r>
            <a:r>
              <a:rPr lang="it-IT" sz="1400" i="1" u="sng" dirty="0" smtClean="0"/>
              <a:t> is met, does the model predict well the first plate temperature?</a:t>
            </a:r>
            <a:endParaRPr lang="en-GB" sz="1400" i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14300" y="400110"/>
            <a:ext cx="908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u="sng" dirty="0" smtClean="0"/>
              <a:t>Initial condition for analyses: P</a:t>
            </a:r>
            <a:r>
              <a:rPr lang="it-IT" sz="1400" i="1" u="sng" baseline="-25000" dirty="0" smtClean="0"/>
              <a:t>Cshape_EQ</a:t>
            </a:r>
            <a:r>
              <a:rPr lang="it-IT" sz="1400" i="1" u="sng" dirty="0" smtClean="0"/>
              <a:t>=350W , P</a:t>
            </a:r>
            <a:r>
              <a:rPr lang="it-IT" sz="1400" i="1" u="sng" baseline="-25000" dirty="0" smtClean="0"/>
              <a:t>Rings</a:t>
            </a:r>
            <a:r>
              <a:rPr lang="it-IT" sz="1400" i="1" u="sng" dirty="0" smtClean="0"/>
              <a:t>=0</a:t>
            </a:r>
            <a:endParaRPr lang="en-GB" sz="1400" i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399" y="3732133"/>
            <a:ext cx="3464241" cy="303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80" y="5040094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baseline="-25000" dirty="0" smtClean="0"/>
              <a:t>plate</a:t>
            </a:r>
            <a:r>
              <a:rPr lang="it-IT" dirty="0" smtClean="0"/>
              <a:t> overestimated, </a:t>
            </a:r>
            <a:r>
              <a:rPr lang="it-IT" u="sng" dirty="0" smtClean="0"/>
              <a:t>but</a:t>
            </a:r>
            <a:r>
              <a:rPr lang="it-IT" dirty="0" smtClean="0"/>
              <a:t> increase due to ferrite rings is possible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76300" y="1310640"/>
            <a:ext cx="2385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First plate reaches 52°C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824808" y="4229381"/>
            <a:ext cx="1592580" cy="369332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7030A0"/>
                </a:solidFill>
              </a:rPr>
              <a:t>Case P</a:t>
            </a:r>
            <a:r>
              <a:rPr lang="it-IT" b="1" baseline="-25000" dirty="0" smtClean="0">
                <a:solidFill>
                  <a:srgbClr val="7030A0"/>
                </a:solidFill>
              </a:rPr>
              <a:t>Rings</a:t>
            </a:r>
            <a:r>
              <a:rPr lang="it-IT" b="1" dirty="0" smtClean="0">
                <a:solidFill>
                  <a:srgbClr val="7030A0"/>
                </a:solidFill>
              </a:rPr>
              <a:t>=8W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5949280"/>
            <a:ext cx="35283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Slide courtesy of Marco Garlasche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203848" y="3763921"/>
            <a:ext cx="1008112" cy="1443793"/>
            <a:chOff x="3203848" y="3763921"/>
            <a:chExt cx="1008112" cy="1443793"/>
          </a:xfrm>
        </p:grpSpPr>
        <p:sp>
          <p:nvSpPr>
            <p:cNvPr id="11" name="Rounded Rectangle 10"/>
            <p:cNvSpPr/>
            <p:nvPr/>
          </p:nvSpPr>
          <p:spPr>
            <a:xfrm>
              <a:off x="3261360" y="3763921"/>
              <a:ext cx="662568" cy="139327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3848" y="4869160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>
                  <a:solidFill>
                    <a:srgbClr val="FF0000"/>
                  </a:solidFill>
                </a:rPr>
                <a:t>Δ</a:t>
              </a:r>
              <a:r>
                <a:rPr lang="en-GB" sz="1600" dirty="0" smtClean="0">
                  <a:solidFill>
                    <a:srgbClr val="FF0000"/>
                  </a:solidFill>
                </a:rPr>
                <a:t>T=7</a:t>
              </a:r>
              <a:r>
                <a:rPr lang="el-GR" sz="1600" dirty="0" smtClean="0">
                  <a:solidFill>
                    <a:srgbClr val="FF0000"/>
                  </a:solidFill>
                </a:rPr>
                <a:t>˚</a:t>
              </a:r>
              <a:r>
                <a:rPr lang="en-GB" sz="16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115616" y="3789040"/>
            <a:ext cx="1008112" cy="1443793"/>
            <a:chOff x="3203848" y="3763921"/>
            <a:chExt cx="1008112" cy="1443793"/>
          </a:xfrm>
        </p:grpSpPr>
        <p:sp>
          <p:nvSpPr>
            <p:cNvPr id="18" name="Rounded Rectangle 17"/>
            <p:cNvSpPr/>
            <p:nvPr/>
          </p:nvSpPr>
          <p:spPr>
            <a:xfrm>
              <a:off x="3261360" y="3763921"/>
              <a:ext cx="662568" cy="139327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03848" y="4869160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>
                  <a:solidFill>
                    <a:srgbClr val="FF0000"/>
                  </a:solidFill>
                </a:rPr>
                <a:t>Δ</a:t>
              </a:r>
              <a:r>
                <a:rPr lang="en-GB" sz="1600" dirty="0" smtClean="0">
                  <a:solidFill>
                    <a:srgbClr val="FF0000"/>
                  </a:solidFill>
                </a:rPr>
                <a:t>T=5</a:t>
              </a:r>
              <a:r>
                <a:rPr lang="el-GR" sz="1600" dirty="0" smtClean="0">
                  <a:solidFill>
                    <a:srgbClr val="FF0000"/>
                  </a:solidFill>
                </a:rPr>
                <a:t>˚</a:t>
              </a:r>
              <a:r>
                <a:rPr lang="en-GB" sz="16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3</a:t>
            </a:fld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95536" y="5610726"/>
            <a:ext cx="4590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Corresponding predicted </a:t>
            </a:r>
            <a:r>
              <a:rPr lang="el-GR" sz="1600" dirty="0" smtClean="0">
                <a:solidFill>
                  <a:srgbClr val="FF0000"/>
                </a:solidFill>
              </a:rPr>
              <a:t>Δ</a:t>
            </a:r>
            <a:r>
              <a:rPr lang="en-GB" sz="1600" dirty="0" smtClean="0">
                <a:solidFill>
                  <a:srgbClr val="FF0000"/>
                </a:solidFill>
              </a:rPr>
              <a:t>T of ferrite: ~3</a:t>
            </a:r>
            <a:r>
              <a:rPr lang="el-GR" sz="1600" dirty="0" smtClean="0">
                <a:solidFill>
                  <a:srgbClr val="FF0000"/>
                </a:solidFill>
              </a:rPr>
              <a:t>˚</a:t>
            </a:r>
            <a:r>
              <a:rPr lang="en-GB" sz="1600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1474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/>
                </a:solidFill>
              </a:rPr>
              <a:t>MKI8C: Magnet Delay and Rise-Time Since TS#3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5908794" y="122811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TS#3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21/11/2012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dirty="0" smtClean="0"/>
              <a:t>M.J. Barnes.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A110-64A3-4B9C-A256-D029E1E852A9}" type="slidenum">
              <a:rPr lang="en-GB" smtClean="0"/>
              <a:t>4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32" y="620688"/>
            <a:ext cx="7920000" cy="4593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5048016"/>
            <a:ext cx="8928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dirty="0" smtClean="0"/>
              <a:t>When the magnet yoke temperature is below the Curie temperature the slope of the above curves are defined by the temperature dependence of the MKI capacitors.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/>
              <a:t>Abrupt changes of above slopes are most likely due to radiated power from MKI8C_Tube_Up, due to an increase of the measured temperature of MKI8C_Magnet_Up, increasing the temperature of ~10% (guestimate) of the ferrite yoke.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91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378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Barnes</dc:creator>
  <cp:lastModifiedBy>Mike Barnes</cp:lastModifiedBy>
  <cp:revision>11</cp:revision>
  <dcterms:created xsi:type="dcterms:W3CDTF">2012-11-21T07:03:57Z</dcterms:created>
  <dcterms:modified xsi:type="dcterms:W3CDTF">2012-11-21T08:39:19Z</dcterms:modified>
</cp:coreProperties>
</file>