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gif" ContentType="image/gif"/>
  <Default Extension="vml" ContentType="application/vnd.openxmlformats-officedocument.vmlDrawing"/>
  <Default Extension="avi" ContentType="video/avi"/>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4"/>
  </p:sldMasterIdLst>
  <p:notesMasterIdLst>
    <p:notesMasterId r:id="rId36"/>
  </p:notesMasterIdLst>
  <p:handoutMasterIdLst>
    <p:handoutMasterId r:id="rId37"/>
  </p:handoutMasterIdLst>
  <p:sldIdLst>
    <p:sldId id="256" r:id="rId5"/>
    <p:sldId id="485" r:id="rId6"/>
    <p:sldId id="671" r:id="rId7"/>
    <p:sldId id="672" r:id="rId8"/>
    <p:sldId id="673" r:id="rId9"/>
    <p:sldId id="674" r:id="rId10"/>
    <p:sldId id="677" r:id="rId11"/>
    <p:sldId id="665" r:id="rId12"/>
    <p:sldId id="486" r:id="rId13"/>
    <p:sldId id="668" r:id="rId14"/>
    <p:sldId id="669" r:id="rId15"/>
    <p:sldId id="670" r:id="rId16"/>
    <p:sldId id="650" r:id="rId17"/>
    <p:sldId id="651" r:id="rId18"/>
    <p:sldId id="661" r:id="rId19"/>
    <p:sldId id="502" r:id="rId20"/>
    <p:sldId id="655" r:id="rId21"/>
    <p:sldId id="641" r:id="rId22"/>
    <p:sldId id="662" r:id="rId23"/>
    <p:sldId id="638" r:id="rId24"/>
    <p:sldId id="639" r:id="rId25"/>
    <p:sldId id="656" r:id="rId26"/>
    <p:sldId id="663" r:id="rId27"/>
    <p:sldId id="675" r:id="rId28"/>
    <p:sldId id="645" r:id="rId29"/>
    <p:sldId id="504" r:id="rId30"/>
    <p:sldId id="653" r:id="rId31"/>
    <p:sldId id="644" r:id="rId32"/>
    <p:sldId id="612" r:id="rId33"/>
    <p:sldId id="556" r:id="rId34"/>
    <p:sldId id="676" r:id="rId35"/>
  </p:sldIdLst>
  <p:sldSz cx="9906000" cy="6858000" type="A4"/>
  <p:notesSz cx="6669088" cy="9926638"/>
  <p:defaultTextStyle>
    <a:defPPr>
      <a:defRPr lang="en-US"/>
    </a:defPPr>
    <a:lvl1pPr algn="l" rtl="0" fontAlgn="base">
      <a:spcBef>
        <a:spcPct val="0"/>
      </a:spcBef>
      <a:spcAft>
        <a:spcPct val="0"/>
      </a:spcAft>
      <a:defRPr kern="1200">
        <a:solidFill>
          <a:schemeClr val="tx1"/>
        </a:solidFill>
        <a:latin typeface="Arial" charset="0"/>
        <a:ea typeface="ＭＳ Ｐゴシック"/>
        <a:cs typeface="ＭＳ Ｐゴシック"/>
      </a:defRPr>
    </a:lvl1pPr>
    <a:lvl2pPr marL="457200" algn="l" rtl="0" fontAlgn="base">
      <a:spcBef>
        <a:spcPct val="0"/>
      </a:spcBef>
      <a:spcAft>
        <a:spcPct val="0"/>
      </a:spcAft>
      <a:defRPr kern="1200">
        <a:solidFill>
          <a:schemeClr val="tx1"/>
        </a:solidFill>
        <a:latin typeface="Arial" charset="0"/>
        <a:ea typeface="ＭＳ Ｐゴシック"/>
        <a:cs typeface="ＭＳ Ｐゴシック"/>
      </a:defRPr>
    </a:lvl2pPr>
    <a:lvl3pPr marL="914400" algn="l" rtl="0" fontAlgn="base">
      <a:spcBef>
        <a:spcPct val="0"/>
      </a:spcBef>
      <a:spcAft>
        <a:spcPct val="0"/>
      </a:spcAft>
      <a:defRPr kern="1200">
        <a:solidFill>
          <a:schemeClr val="tx1"/>
        </a:solidFill>
        <a:latin typeface="Arial" charset="0"/>
        <a:ea typeface="ＭＳ Ｐゴシック"/>
        <a:cs typeface="ＭＳ Ｐゴシック"/>
      </a:defRPr>
    </a:lvl3pPr>
    <a:lvl4pPr marL="1371600" algn="l" rtl="0" fontAlgn="base">
      <a:spcBef>
        <a:spcPct val="0"/>
      </a:spcBef>
      <a:spcAft>
        <a:spcPct val="0"/>
      </a:spcAft>
      <a:defRPr kern="1200">
        <a:solidFill>
          <a:schemeClr val="tx1"/>
        </a:solidFill>
        <a:latin typeface="Arial" charset="0"/>
        <a:ea typeface="ＭＳ Ｐゴシック"/>
        <a:cs typeface="ＭＳ Ｐゴシック"/>
      </a:defRPr>
    </a:lvl4pPr>
    <a:lvl5pPr marL="1828800" algn="l" rtl="0" fontAlgn="base">
      <a:spcBef>
        <a:spcPct val="0"/>
      </a:spcBef>
      <a:spcAft>
        <a:spcPct val="0"/>
      </a:spcAft>
      <a:defRPr kern="1200">
        <a:solidFill>
          <a:schemeClr val="tx1"/>
        </a:solidFill>
        <a:latin typeface="Arial" charset="0"/>
        <a:ea typeface="ＭＳ Ｐゴシック"/>
        <a:cs typeface="ＭＳ Ｐゴシック"/>
      </a:defRPr>
    </a:lvl5pPr>
    <a:lvl6pPr marL="2286000" algn="l" defTabSz="914400" rtl="0" eaLnBrk="1" latinLnBrk="0" hangingPunct="1">
      <a:defRPr kern="1200">
        <a:solidFill>
          <a:schemeClr val="tx1"/>
        </a:solidFill>
        <a:latin typeface="Arial" charset="0"/>
        <a:ea typeface="ＭＳ Ｐゴシック"/>
        <a:cs typeface="ＭＳ Ｐゴシック"/>
      </a:defRPr>
    </a:lvl6pPr>
    <a:lvl7pPr marL="2743200" algn="l" defTabSz="914400" rtl="0" eaLnBrk="1" latinLnBrk="0" hangingPunct="1">
      <a:defRPr kern="1200">
        <a:solidFill>
          <a:schemeClr val="tx1"/>
        </a:solidFill>
        <a:latin typeface="Arial" charset="0"/>
        <a:ea typeface="ＭＳ Ｐゴシック"/>
        <a:cs typeface="ＭＳ Ｐゴシック"/>
      </a:defRPr>
    </a:lvl7pPr>
    <a:lvl8pPr marL="3200400" algn="l" defTabSz="914400" rtl="0" eaLnBrk="1" latinLnBrk="0" hangingPunct="1">
      <a:defRPr kern="1200">
        <a:solidFill>
          <a:schemeClr val="tx1"/>
        </a:solidFill>
        <a:latin typeface="Arial" charset="0"/>
        <a:ea typeface="ＭＳ Ｐゴシック"/>
        <a:cs typeface="ＭＳ Ｐゴシック"/>
      </a:defRPr>
    </a:lvl8pPr>
    <a:lvl9pPr marL="3657600" algn="l" defTabSz="914400" rtl="0" eaLnBrk="1" latinLnBrk="0" hangingPunct="1">
      <a:defRPr kern="1200">
        <a:solidFill>
          <a:schemeClr val="tx1"/>
        </a:solidFill>
        <a:latin typeface="Arial" charset="0"/>
        <a:ea typeface="ＭＳ Ｐゴシック"/>
        <a:cs typeface="ＭＳ Ｐゴシック"/>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lio Ramos" initials=""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FAD1"/>
    <a:srgbClr val="004EEA"/>
    <a:srgbClr val="FF9966"/>
    <a:srgbClr val="008000"/>
    <a:srgbClr val="0EBE44"/>
    <a:srgbClr val="002060"/>
    <a:srgbClr val="FF6600"/>
    <a:srgbClr val="78D6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30" autoAdjust="0"/>
    <p:restoredTop sz="99882" autoAdjust="0"/>
  </p:normalViewPr>
  <p:slideViewPr>
    <p:cSldViewPr>
      <p:cViewPr>
        <p:scale>
          <a:sx n="100" d="100"/>
          <a:sy n="100" d="100"/>
        </p:scale>
        <p:origin x="-72" y="-72"/>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5" d="100"/>
        <a:sy n="25" d="100"/>
      </p:scale>
      <p:origin x="0" y="0"/>
    </p:cViewPr>
  </p:sorterViewPr>
  <p:notesViewPr>
    <p:cSldViewPr>
      <p:cViewPr varScale="1">
        <p:scale>
          <a:sx n="78" d="100"/>
          <a:sy n="78" d="100"/>
        </p:scale>
        <p:origin x="-3342" y="-108"/>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image" Target="../media/image3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987" cy="497292"/>
          </a:xfrm>
          <a:prstGeom prst="rect">
            <a:avLst/>
          </a:prstGeom>
        </p:spPr>
        <p:txBody>
          <a:bodyPr vert="horz" lIns="90690" tIns="45345" rIns="90690" bIns="45345"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3776529" y="0"/>
            <a:ext cx="2890987" cy="497292"/>
          </a:xfrm>
          <a:prstGeom prst="rect">
            <a:avLst/>
          </a:prstGeom>
        </p:spPr>
        <p:txBody>
          <a:bodyPr vert="horz" lIns="90690" tIns="45345" rIns="90690" bIns="45345" rtlCol="0"/>
          <a:lstStyle>
            <a:lvl1pPr algn="r" fontAlgn="auto">
              <a:spcBef>
                <a:spcPts val="0"/>
              </a:spcBef>
              <a:spcAft>
                <a:spcPts val="0"/>
              </a:spcAft>
              <a:defRPr sz="1200">
                <a:latin typeface="+mn-lt"/>
                <a:ea typeface="+mn-ea"/>
                <a:cs typeface="+mn-cs"/>
              </a:defRPr>
            </a:lvl1pPr>
          </a:lstStyle>
          <a:p>
            <a:pPr>
              <a:defRPr/>
            </a:pPr>
            <a:fld id="{C59A0F4B-1E08-4893-8CFB-3D6275498224}" type="datetimeFigureOut">
              <a:rPr lang="en-US"/>
              <a:pPr>
                <a:defRPr/>
              </a:pPr>
              <a:t>11/7/2012</a:t>
            </a:fld>
            <a:endParaRPr lang="en-US" dirty="0"/>
          </a:p>
        </p:txBody>
      </p:sp>
      <p:sp>
        <p:nvSpPr>
          <p:cNvPr id="4" name="Footer Placeholder 3"/>
          <p:cNvSpPr>
            <a:spLocks noGrp="1"/>
          </p:cNvSpPr>
          <p:nvPr>
            <p:ph type="ftr" sz="quarter" idx="2"/>
          </p:nvPr>
        </p:nvSpPr>
        <p:spPr>
          <a:xfrm>
            <a:off x="0" y="9427748"/>
            <a:ext cx="2890987" cy="497292"/>
          </a:xfrm>
          <a:prstGeom prst="rect">
            <a:avLst/>
          </a:prstGeom>
        </p:spPr>
        <p:txBody>
          <a:bodyPr vert="horz" lIns="90690" tIns="45345" rIns="90690" bIns="45345"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776529" y="9427748"/>
            <a:ext cx="2890987" cy="497292"/>
          </a:xfrm>
          <a:prstGeom prst="rect">
            <a:avLst/>
          </a:prstGeom>
        </p:spPr>
        <p:txBody>
          <a:bodyPr vert="horz" lIns="90690" tIns="45345" rIns="90690" bIns="45345" rtlCol="0" anchor="b"/>
          <a:lstStyle>
            <a:lvl1pPr algn="r" fontAlgn="auto">
              <a:spcBef>
                <a:spcPts val="0"/>
              </a:spcBef>
              <a:spcAft>
                <a:spcPts val="0"/>
              </a:spcAft>
              <a:defRPr sz="1200">
                <a:latin typeface="+mn-lt"/>
                <a:ea typeface="+mn-ea"/>
                <a:cs typeface="+mn-cs"/>
              </a:defRPr>
            </a:lvl1pPr>
          </a:lstStyle>
          <a:p>
            <a:pPr>
              <a:defRPr/>
            </a:pPr>
            <a:fld id="{1652F57A-5C54-41A7-B811-11AFCB48F9D7}" type="slidenum">
              <a:rPr lang="en-US"/>
              <a:pPr>
                <a:defRPr/>
              </a:pPr>
              <a:t>‹#›</a:t>
            </a:fld>
            <a:endParaRPr lang="en-US" dirty="0"/>
          </a:p>
        </p:txBody>
      </p:sp>
    </p:spTree>
    <p:extLst>
      <p:ext uri="{BB962C8B-B14F-4D97-AF65-F5344CB8AC3E}">
        <p14:creationId xmlns:p14="http://schemas.microsoft.com/office/powerpoint/2010/main" val="3352288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889414" cy="495692"/>
          </a:xfrm>
          <a:prstGeom prst="rect">
            <a:avLst/>
          </a:prstGeom>
        </p:spPr>
        <p:txBody>
          <a:bodyPr vert="horz" lIns="91434" tIns="45717" rIns="91434" bIns="45717"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778101" y="1"/>
            <a:ext cx="2889414" cy="495692"/>
          </a:xfrm>
          <a:prstGeom prst="rect">
            <a:avLst/>
          </a:prstGeom>
        </p:spPr>
        <p:txBody>
          <a:bodyPr vert="horz" lIns="91434" tIns="45717" rIns="91434" bIns="45717" rtlCol="0"/>
          <a:lstStyle>
            <a:lvl1pPr algn="r" fontAlgn="auto">
              <a:spcBef>
                <a:spcPts val="0"/>
              </a:spcBef>
              <a:spcAft>
                <a:spcPts val="0"/>
              </a:spcAft>
              <a:defRPr sz="1200">
                <a:latin typeface="+mn-lt"/>
                <a:ea typeface="+mn-ea"/>
                <a:cs typeface="+mn-cs"/>
              </a:defRPr>
            </a:lvl1pPr>
          </a:lstStyle>
          <a:p>
            <a:pPr>
              <a:defRPr/>
            </a:pPr>
            <a:fld id="{8C31421C-40F9-4257-A8DB-AF3B8FEE34D2}" type="datetimeFigureOut">
              <a:rPr lang="en-US"/>
              <a:pPr>
                <a:defRPr/>
              </a:pPr>
              <a:t>11/7/2012</a:t>
            </a:fld>
            <a:endParaRPr lang="en-US" dirty="0"/>
          </a:p>
        </p:txBody>
      </p:sp>
      <p:sp>
        <p:nvSpPr>
          <p:cNvPr id="4" name="Slide Image Placeholder 3"/>
          <p:cNvSpPr>
            <a:spLocks noGrp="1" noRot="1" noChangeAspect="1"/>
          </p:cNvSpPr>
          <p:nvPr>
            <p:ph type="sldImg" idx="2"/>
          </p:nvPr>
        </p:nvSpPr>
        <p:spPr>
          <a:xfrm>
            <a:off x="646113" y="744538"/>
            <a:ext cx="5376862" cy="3722687"/>
          </a:xfrm>
          <a:prstGeom prst="rect">
            <a:avLst/>
          </a:prstGeom>
          <a:noFill/>
          <a:ln w="12700">
            <a:solidFill>
              <a:prstClr val="black"/>
            </a:solidFill>
          </a:ln>
        </p:spPr>
        <p:txBody>
          <a:bodyPr vert="horz" lIns="91434" tIns="45717" rIns="91434" bIns="45717" rtlCol="0" anchor="ctr"/>
          <a:lstStyle/>
          <a:p>
            <a:pPr lvl="0"/>
            <a:endParaRPr lang="en-US" noProof="0" dirty="0"/>
          </a:p>
        </p:txBody>
      </p:sp>
      <p:sp>
        <p:nvSpPr>
          <p:cNvPr id="5" name="Notes Placeholder 4"/>
          <p:cNvSpPr>
            <a:spLocks noGrp="1"/>
          </p:cNvSpPr>
          <p:nvPr>
            <p:ph type="body" sz="quarter" idx="3"/>
          </p:nvPr>
        </p:nvSpPr>
        <p:spPr>
          <a:xfrm>
            <a:off x="666909" y="4715474"/>
            <a:ext cx="5335270" cy="4466027"/>
          </a:xfrm>
          <a:prstGeom prst="rect">
            <a:avLst/>
          </a:prstGeom>
        </p:spPr>
        <p:txBody>
          <a:bodyPr vert="horz" lIns="91434" tIns="45717" rIns="91434" bIns="45717"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427748"/>
            <a:ext cx="2889414" cy="497292"/>
          </a:xfrm>
          <a:prstGeom prst="rect">
            <a:avLst/>
          </a:prstGeom>
        </p:spPr>
        <p:txBody>
          <a:bodyPr vert="horz" lIns="91434" tIns="45717" rIns="91434" bIns="45717"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778101" y="9427748"/>
            <a:ext cx="2889414" cy="497292"/>
          </a:xfrm>
          <a:prstGeom prst="rect">
            <a:avLst/>
          </a:prstGeom>
        </p:spPr>
        <p:txBody>
          <a:bodyPr vert="horz" lIns="91434" tIns="45717" rIns="91434" bIns="45717" rtlCol="0" anchor="b"/>
          <a:lstStyle>
            <a:lvl1pPr algn="r" fontAlgn="auto">
              <a:spcBef>
                <a:spcPts val="0"/>
              </a:spcBef>
              <a:spcAft>
                <a:spcPts val="0"/>
              </a:spcAft>
              <a:defRPr sz="1200">
                <a:latin typeface="+mn-lt"/>
                <a:ea typeface="+mn-ea"/>
                <a:cs typeface="+mn-cs"/>
              </a:defRPr>
            </a:lvl1pPr>
          </a:lstStyle>
          <a:p>
            <a:pPr>
              <a:defRPr/>
            </a:pPr>
            <a:fld id="{C6A77AFB-CB1E-4642-974B-BA8E701BECC3}" type="slidenum">
              <a:rPr lang="en-US"/>
              <a:pPr>
                <a:defRPr/>
              </a:pPr>
              <a:t>‹#›</a:t>
            </a:fld>
            <a:endParaRPr lang="en-US" dirty="0"/>
          </a:p>
        </p:txBody>
      </p:sp>
    </p:spTree>
    <p:extLst>
      <p:ext uri="{BB962C8B-B14F-4D97-AF65-F5344CB8AC3E}">
        <p14:creationId xmlns:p14="http://schemas.microsoft.com/office/powerpoint/2010/main" val="26947365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p:cNvSpPr>
          <p:nvPr>
            <p:ph type="sldImg"/>
          </p:nvPr>
        </p:nvSpPr>
        <p:spPr bwMode="auto">
          <a:noFill/>
          <a:ln>
            <a:solidFill>
              <a:srgbClr val="000000"/>
            </a:solidFill>
            <a:miter lim="800000"/>
            <a:headEnd/>
            <a:tailEnd/>
          </a:ln>
        </p:spPr>
      </p:sp>
      <p:sp>
        <p:nvSpPr>
          <p:cNvPr id="71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dirty="0" smtClean="0"/>
          </a:p>
        </p:txBody>
      </p:sp>
      <p:sp>
        <p:nvSpPr>
          <p:cNvPr id="4" name="Slide Number Placeholder 3"/>
          <p:cNvSpPr>
            <a:spLocks noGrp="1"/>
          </p:cNvSpPr>
          <p:nvPr>
            <p:ph type="sldNum" sz="quarter" idx="5"/>
          </p:nvPr>
        </p:nvSpPr>
        <p:spPr/>
        <p:txBody>
          <a:bodyPr/>
          <a:lstStyle/>
          <a:p>
            <a:pPr>
              <a:defRPr/>
            </a:pPr>
            <a:fld id="{7445F89D-C390-4D3C-B816-C2874DC07B80}" type="slidenum">
              <a:rPr lang="en-US" smtClean="0"/>
              <a:pPr>
                <a:defRPr/>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noFill/>
          <a:ln>
            <a:solidFill>
              <a:srgbClr val="000000"/>
            </a:solidFill>
            <a:miter lim="800000"/>
            <a:headEnd/>
            <a:tailEnd/>
          </a:ln>
        </p:spPr>
      </p:sp>
      <p:sp>
        <p:nvSpPr>
          <p:cNvPr id="112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dirty="0" smtClean="0"/>
          </a:p>
        </p:txBody>
      </p:sp>
      <p:sp>
        <p:nvSpPr>
          <p:cNvPr id="4" name="Slide Number Placeholder 3"/>
          <p:cNvSpPr>
            <a:spLocks noGrp="1"/>
          </p:cNvSpPr>
          <p:nvPr>
            <p:ph type="sldNum" sz="quarter" idx="5"/>
          </p:nvPr>
        </p:nvSpPr>
        <p:spPr/>
        <p:txBody>
          <a:bodyPr/>
          <a:lstStyle/>
          <a:p>
            <a:pPr>
              <a:defRPr/>
            </a:pPr>
            <a:fld id="{B246D209-EE5F-42D2-A69D-069CF2857F7A}" type="slidenum">
              <a:rPr lang="en-US" smtClean="0"/>
              <a:pPr>
                <a:defRPr/>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5D959322-746A-4AE6-8666-981CE9A36D8D}" type="slidenum">
              <a:rPr lang="en-US"/>
              <a:pPr/>
              <a:t>5</a:t>
            </a:fld>
            <a:endParaRPr lang="en-US"/>
          </a:p>
        </p:txBody>
      </p:sp>
      <p:sp>
        <p:nvSpPr>
          <p:cNvPr id="31747" name="Rectangle 2"/>
          <p:cNvSpPr>
            <a:spLocks noGrp="1" noRot="1" noChangeAspect="1" noChangeArrowheads="1" noTextEdit="1"/>
          </p:cNvSpPr>
          <p:nvPr>
            <p:ph type="sldImg"/>
          </p:nvPr>
        </p:nvSpPr>
        <p:spPr>
          <a:xfrm>
            <a:off x="646113" y="744538"/>
            <a:ext cx="5376862" cy="3722687"/>
          </a:xfrm>
          <a:ln/>
        </p:spPr>
      </p:sp>
      <p:sp>
        <p:nvSpPr>
          <p:cNvPr id="31748" name="Rectangle 3"/>
          <p:cNvSpPr>
            <a:spLocks noGrp="1" noChangeArrowheads="1"/>
          </p:cNvSpPr>
          <p:nvPr>
            <p:ph type="body" idx="1"/>
          </p:nvPr>
        </p:nvSpPr>
        <p:spPr>
          <a:noFill/>
          <a:ln/>
        </p:spPr>
        <p:txBody>
          <a:bodyPr/>
          <a:lstStyle/>
          <a:p>
            <a:endParaRPr lang="de-DE"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BDEAA094-0E23-4714-AF68-02EBBCE5C132}" type="slidenum">
              <a:rPr lang="it-IT" smtClean="0"/>
              <a:pPr/>
              <a:t>6</a:t>
            </a:fld>
            <a:endParaRPr lang="it-IT" smtClean="0"/>
          </a:p>
        </p:txBody>
      </p:sp>
      <p:sp>
        <p:nvSpPr>
          <p:cNvPr id="33795" name="Rectangle 2"/>
          <p:cNvSpPr>
            <a:spLocks noGrp="1" noRot="1" noChangeAspect="1" noChangeArrowheads="1" noTextEdit="1"/>
          </p:cNvSpPr>
          <p:nvPr>
            <p:ph type="sldImg"/>
          </p:nvPr>
        </p:nvSpPr>
        <p:spPr>
          <a:xfrm>
            <a:off x="646113" y="744538"/>
            <a:ext cx="5376862" cy="3722687"/>
          </a:xfrm>
          <a:ln/>
        </p:spPr>
      </p:sp>
      <p:sp>
        <p:nvSpPr>
          <p:cNvPr id="33796"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6113" y="744538"/>
            <a:ext cx="5376862" cy="37226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4E26980-00D1-44A2-A35B-094C76B3943C}" type="slidenum">
              <a:rPr lang="it-IT" smtClean="0"/>
              <a:pPr>
                <a:defRPr/>
              </a:pPr>
              <a:t>7</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noFill/>
          <a:ln>
            <a:solidFill>
              <a:srgbClr val="000000"/>
            </a:solidFill>
            <a:miter lim="800000"/>
            <a:headEnd/>
            <a:tailEnd/>
          </a:ln>
        </p:spPr>
      </p:sp>
      <p:sp>
        <p:nvSpPr>
          <p:cNvPr id="112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dirty="0" smtClean="0"/>
          </a:p>
        </p:txBody>
      </p:sp>
      <p:sp>
        <p:nvSpPr>
          <p:cNvPr id="4" name="Slide Number Placeholder 3"/>
          <p:cNvSpPr>
            <a:spLocks noGrp="1"/>
          </p:cNvSpPr>
          <p:nvPr>
            <p:ph type="sldNum" sz="quarter" idx="5"/>
          </p:nvPr>
        </p:nvSpPr>
        <p:spPr/>
        <p:txBody>
          <a:bodyPr/>
          <a:lstStyle/>
          <a:p>
            <a:pPr>
              <a:defRPr/>
            </a:pPr>
            <a:fld id="{B246D209-EE5F-42D2-A69D-069CF2857F7A}" type="slidenum">
              <a:rPr lang="en-US" smtClean="0"/>
              <a:pPr>
                <a:defRPr/>
              </a:pPr>
              <a:t>24</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dirty="0" smtClean="0"/>
          </a:p>
        </p:txBody>
      </p:sp>
      <p:sp>
        <p:nvSpPr>
          <p:cNvPr id="4" name="Slide Number Placeholder 3"/>
          <p:cNvSpPr>
            <a:spLocks noGrp="1"/>
          </p:cNvSpPr>
          <p:nvPr>
            <p:ph type="sldNum" sz="quarter" idx="5"/>
          </p:nvPr>
        </p:nvSpPr>
        <p:spPr/>
        <p:txBody>
          <a:bodyPr/>
          <a:lstStyle/>
          <a:p>
            <a:pPr>
              <a:defRPr/>
            </a:pPr>
            <a:fld id="{44B1359E-7CAE-457B-9B1D-24FCA0ABC2AA}" type="slidenum">
              <a:rPr lang="en-US" smtClean="0"/>
              <a:pPr>
                <a:defRPr/>
              </a:pPr>
              <a:t>26</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noFill/>
          <a:ln>
            <a:solidFill>
              <a:srgbClr val="000000"/>
            </a:solidFill>
            <a:miter lim="800000"/>
            <a:headEnd/>
            <a:tailEnd/>
          </a:ln>
        </p:spPr>
      </p:sp>
      <p:sp>
        <p:nvSpPr>
          <p:cNvPr id="112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dirty="0" smtClean="0"/>
          </a:p>
        </p:txBody>
      </p:sp>
      <p:sp>
        <p:nvSpPr>
          <p:cNvPr id="4" name="Slide Number Placeholder 3"/>
          <p:cNvSpPr>
            <a:spLocks noGrp="1"/>
          </p:cNvSpPr>
          <p:nvPr>
            <p:ph type="sldNum" sz="quarter" idx="5"/>
          </p:nvPr>
        </p:nvSpPr>
        <p:spPr/>
        <p:txBody>
          <a:bodyPr/>
          <a:lstStyle/>
          <a:p>
            <a:pPr>
              <a:defRPr/>
            </a:pPr>
            <a:fld id="{B246D209-EE5F-42D2-A69D-069CF2857F7A}" type="slidenum">
              <a:rPr lang="en-US" smtClean="0"/>
              <a:pPr>
                <a:defRPr/>
              </a:pPr>
              <a:t>29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35624" y="9"/>
            <a:ext cx="8232707" cy="707747"/>
          </a:xfrm>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fld id="{A9021932-8B7C-4E02-B206-C07A6EE8EA75}" type="datetime3">
              <a:rPr lang="en-US" smtClean="0"/>
              <a:t>7 November 2012</a:t>
            </a:fld>
            <a:endParaRPr lang="en-US" dirty="0"/>
          </a:p>
        </p:txBody>
      </p:sp>
      <p:sp>
        <p:nvSpPr>
          <p:cNvPr id="4" name="Footer Placeholder 3"/>
          <p:cNvSpPr>
            <a:spLocks noGrp="1"/>
          </p:cNvSpPr>
          <p:nvPr>
            <p:ph type="ftr" sz="quarter" idx="11"/>
          </p:nvPr>
        </p:nvSpPr>
        <p:spPr/>
        <p:txBody>
          <a:bodyPr/>
          <a:lstStyle/>
          <a:p>
            <a:r>
              <a:rPr lang="en-US" smtClean="0"/>
              <a:t>Alessandro Bertarelli - EN/MME</a:t>
            </a:r>
            <a:endParaRPr lang="en-US" dirty="0"/>
          </a:p>
        </p:txBody>
      </p:sp>
      <p:sp>
        <p:nvSpPr>
          <p:cNvPr id="5" name="Slide Number Placeholder 4"/>
          <p:cNvSpPr>
            <a:spLocks noGrp="1"/>
          </p:cNvSpPr>
          <p:nvPr>
            <p:ph type="sldNum" sz="quarter" idx="12"/>
          </p:nvPr>
        </p:nvSpPr>
        <p:spPr/>
        <p:txBody>
          <a:bodyPr/>
          <a:lstStyle/>
          <a:p>
            <a:fld id="{AC5B1FEA-406A-7749-A5C3-DDCB5F67A4C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est page">
    <p:spTree>
      <p:nvGrpSpPr>
        <p:cNvPr id="1" name=""/>
        <p:cNvGrpSpPr/>
        <p:nvPr/>
      </p:nvGrpSpPr>
      <p:grpSpPr>
        <a:xfrm>
          <a:off x="0" y="0"/>
          <a:ext cx="0" cy="0"/>
          <a:chOff x="0" y="0"/>
          <a:chExt cx="0" cy="0"/>
        </a:xfrm>
      </p:grpSpPr>
      <p:sp>
        <p:nvSpPr>
          <p:cNvPr id="2" name="TextBox 8"/>
          <p:cNvSpPr txBox="1"/>
          <p:nvPr/>
        </p:nvSpPr>
        <p:spPr>
          <a:xfrm>
            <a:off x="2881313" y="6572250"/>
            <a:ext cx="4000500" cy="461665"/>
          </a:xfrm>
          <a:prstGeom prst="rect">
            <a:avLst/>
          </a:prstGeom>
          <a:noFill/>
        </p:spPr>
        <p:txBody>
          <a:bodyPr>
            <a:spAutoFit/>
          </a:bodyPr>
          <a:lstStyle/>
          <a:p>
            <a:pPr algn="ctr" fontAlgn="auto">
              <a:spcBef>
                <a:spcPts val="0"/>
              </a:spcBef>
              <a:spcAft>
                <a:spcPts val="0"/>
              </a:spcAft>
              <a:defRPr/>
            </a:pPr>
            <a:r>
              <a:rPr lang="en-US" sz="1200" dirty="0" smtClean="0">
                <a:solidFill>
                  <a:schemeClr val="accent6"/>
                </a:solidFill>
                <a:latin typeface="+mn-lt"/>
                <a:ea typeface="+mn-ea"/>
                <a:cs typeface="+mn-cs"/>
              </a:rPr>
              <a:t>F. Carra 29.3.2012</a:t>
            </a:r>
          </a:p>
          <a:p>
            <a:pPr algn="ctr" fontAlgn="auto">
              <a:spcBef>
                <a:spcPts val="0"/>
              </a:spcBef>
              <a:spcAft>
                <a:spcPts val="0"/>
              </a:spcAft>
              <a:defRPr/>
            </a:pPr>
            <a:endParaRPr lang="en-US" sz="1200" dirty="0">
              <a:solidFill>
                <a:schemeClr val="accent6"/>
              </a:solidFill>
              <a:latin typeface="+mn-lt"/>
              <a:ea typeface="+mn-ea"/>
              <a:cs typeface="+mn-cs"/>
            </a:endParaRPr>
          </a:p>
        </p:txBody>
      </p:sp>
      <p:sp>
        <p:nvSpPr>
          <p:cNvPr id="3" name="TextBox 9"/>
          <p:cNvSpPr txBox="1"/>
          <p:nvPr/>
        </p:nvSpPr>
        <p:spPr>
          <a:xfrm>
            <a:off x="9310688" y="6572250"/>
            <a:ext cx="428625" cy="274638"/>
          </a:xfrm>
          <a:prstGeom prst="rect">
            <a:avLst/>
          </a:prstGeom>
          <a:noFill/>
        </p:spPr>
        <p:txBody>
          <a:bodyPr>
            <a:spAutoFit/>
          </a:bodyPr>
          <a:lstStyle/>
          <a:p>
            <a:pPr algn="r" fontAlgn="auto">
              <a:spcBef>
                <a:spcPts val="0"/>
              </a:spcBef>
              <a:spcAft>
                <a:spcPts val="0"/>
              </a:spcAft>
              <a:defRPr/>
            </a:pPr>
            <a:fld id="{038EF39A-D4DB-45A1-82B9-39D1D4F8B729}" type="slidenum">
              <a:rPr lang="en-US" sz="1200" b="1">
                <a:solidFill>
                  <a:schemeClr val="accent6"/>
                </a:solidFill>
                <a:latin typeface="+mn-lt"/>
                <a:ea typeface="+mn-ea"/>
                <a:cs typeface="+mn-cs"/>
              </a:rPr>
              <a:pPr algn="r" fontAlgn="auto">
                <a:spcBef>
                  <a:spcPts val="0"/>
                </a:spcBef>
                <a:spcAft>
                  <a:spcPts val="0"/>
                </a:spcAft>
                <a:defRPr/>
              </a:pPr>
              <a:t>‹#›</a:t>
            </a:fld>
            <a:endParaRPr lang="en-US" sz="1200" b="1" dirty="0">
              <a:solidFill>
                <a:schemeClr val="accent6"/>
              </a:solidFill>
              <a:latin typeface="+mn-lt"/>
              <a:ea typeface="+mn-ea"/>
              <a:cs typeface="+mn-cs"/>
            </a:endParaRPr>
          </a:p>
        </p:txBody>
      </p:sp>
    </p:spTree>
    <p:extLst>
      <p:ext uri="{BB962C8B-B14F-4D97-AF65-F5344CB8AC3E}">
        <p14:creationId xmlns:p14="http://schemas.microsoft.com/office/powerpoint/2010/main" val="24439199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260000" y="8"/>
            <a:ext cx="6480000" cy="720000"/>
          </a:xfrm>
        </p:spPr>
        <p:txBody>
          <a:bodyPr/>
          <a:lstStyle>
            <a:lvl1pPr algn="ctr">
              <a:defRPr b="1"/>
            </a:lvl1pPr>
          </a:lstStyle>
          <a:p>
            <a:r>
              <a:rPr lang="en-US" dirty="0" smtClean="0"/>
              <a:t>Click to edit Master title style</a:t>
            </a:r>
            <a:endParaRPr lang="en-GB" dirty="0"/>
          </a:p>
        </p:txBody>
      </p:sp>
      <p:sp>
        <p:nvSpPr>
          <p:cNvPr id="3" name="Date Placeholder 2"/>
          <p:cNvSpPr>
            <a:spLocks noGrp="1"/>
          </p:cNvSpPr>
          <p:nvPr>
            <p:ph type="dt" sz="half" idx="10"/>
          </p:nvPr>
        </p:nvSpPr>
        <p:spPr/>
        <p:txBody>
          <a:bodyPr/>
          <a:lstStyle/>
          <a:p>
            <a:fld id="{0F6DD763-8F05-415A-98E9-E30BFB8D8F47}" type="datetime3">
              <a:rPr lang="en-US" smtClean="0"/>
              <a:t>7 November 2012</a:t>
            </a:fld>
            <a:endParaRPr lang="en-US" dirty="0"/>
          </a:p>
        </p:txBody>
      </p:sp>
      <p:sp>
        <p:nvSpPr>
          <p:cNvPr id="4" name="Footer Placeholder 3"/>
          <p:cNvSpPr>
            <a:spLocks noGrp="1"/>
          </p:cNvSpPr>
          <p:nvPr>
            <p:ph type="ftr" sz="quarter" idx="11"/>
          </p:nvPr>
        </p:nvSpPr>
        <p:spPr/>
        <p:txBody>
          <a:bodyPr/>
          <a:lstStyle/>
          <a:p>
            <a:r>
              <a:rPr lang="en-US" smtClean="0"/>
              <a:t>Alessandro Bertarelli - EN/MME</a:t>
            </a:r>
            <a:endParaRPr lang="en-US" dirty="0"/>
          </a:p>
        </p:txBody>
      </p:sp>
      <p:sp>
        <p:nvSpPr>
          <p:cNvPr id="5" name="Slide Number Placeholder 4"/>
          <p:cNvSpPr>
            <a:spLocks noGrp="1"/>
          </p:cNvSpPr>
          <p:nvPr>
            <p:ph type="sldNum" sz="quarter" idx="12"/>
          </p:nvPr>
        </p:nvSpPr>
        <p:spPr/>
        <p:txBody>
          <a:bodyPr/>
          <a:lstStyle/>
          <a:p>
            <a:fld id="{AC5B1FEA-406A-7749-A5C3-DDCB5F67A4CE}" type="slidenum">
              <a:rPr lang="en-US" smtClean="0"/>
              <a:pPr/>
              <a:t>‹#›</a:t>
            </a:fld>
            <a:endParaRPr lang="en-US" dirty="0"/>
          </a:p>
        </p:txBody>
      </p:sp>
    </p:spTree>
    <p:extLst>
      <p:ext uri="{BB962C8B-B14F-4D97-AF65-F5344CB8AC3E}">
        <p14:creationId xmlns:p14="http://schemas.microsoft.com/office/powerpoint/2010/main" val="220702114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142852"/>
            <a:ext cx="8915400" cy="642942"/>
          </a:xfrm>
          <a:prstGeom prst="rect">
            <a:avLst/>
          </a:prstGeom>
        </p:spPr>
        <p:txBody>
          <a:bodyPr>
            <a:normAutofit/>
          </a:bodyPr>
          <a:lstStyle>
            <a:lvl1pPr algn="l">
              <a:defRPr sz="2400" b="0">
                <a:solidFill>
                  <a:schemeClr val="tx1">
                    <a:lumMod val="50000"/>
                    <a:lumOff val="50000"/>
                  </a:schemeClr>
                </a:solidFill>
                <a:effectLst/>
                <a:latin typeface="Arial" pitchFamily="34" charset="0"/>
                <a:cs typeface="Arial" pitchFamily="34" charset="0"/>
              </a:defRPr>
            </a:lvl1pPr>
          </a:lstStyle>
          <a:p>
            <a:r>
              <a:rPr lang="en-US" noProof="0" smtClean="0"/>
              <a:t>Click to edit Master title style</a:t>
            </a:r>
            <a:endParaRPr lang="en-GB" noProof="0" dirty="0"/>
          </a:p>
        </p:txBody>
      </p:sp>
      <p:sp>
        <p:nvSpPr>
          <p:cNvPr id="3" name="Content Placeholder 2"/>
          <p:cNvSpPr>
            <a:spLocks noGrp="1"/>
          </p:cNvSpPr>
          <p:nvPr>
            <p:ph idx="1"/>
          </p:nvPr>
        </p:nvSpPr>
        <p:spPr>
          <a:xfrm>
            <a:off x="495300" y="1142985"/>
            <a:ext cx="8915400" cy="4983179"/>
          </a:xfrm>
          <a:prstGeom prst="rect">
            <a:avLst/>
          </a:prstGeom>
        </p:spPr>
        <p:txBody>
          <a:bodyPr>
            <a:normAutofit/>
          </a:bodyPr>
          <a:lstStyle>
            <a:lvl1pPr>
              <a:buClr>
                <a:schemeClr val="accent6">
                  <a:lumMod val="75000"/>
                </a:schemeClr>
              </a:buClr>
              <a:defRPr sz="1800" b="0">
                <a:solidFill>
                  <a:schemeClr val="bg2">
                    <a:lumMod val="10000"/>
                  </a:schemeClr>
                </a:solidFill>
                <a:effectLst/>
                <a:latin typeface="+mn-lt"/>
                <a:cs typeface="Arial" pitchFamily="34" charset="0"/>
              </a:defRPr>
            </a:lvl1pPr>
            <a:lvl2pPr>
              <a:buClr>
                <a:schemeClr val="accent6">
                  <a:lumMod val="75000"/>
                </a:schemeClr>
              </a:buClr>
              <a:defRPr sz="1600" b="0">
                <a:solidFill>
                  <a:schemeClr val="bg2">
                    <a:lumMod val="10000"/>
                  </a:schemeClr>
                </a:solidFill>
                <a:effectLst/>
                <a:latin typeface="+mn-lt"/>
                <a:cs typeface="Arial" pitchFamily="34" charset="0"/>
              </a:defRPr>
            </a:lvl2pPr>
            <a:lvl3pPr>
              <a:buClr>
                <a:schemeClr val="accent6">
                  <a:lumMod val="75000"/>
                </a:schemeClr>
              </a:buClr>
              <a:defRPr sz="1400" b="0">
                <a:solidFill>
                  <a:schemeClr val="bg2">
                    <a:lumMod val="10000"/>
                  </a:schemeClr>
                </a:solidFill>
                <a:effectLst/>
                <a:latin typeface="+mn-lt"/>
                <a:cs typeface="Arial" pitchFamily="34" charset="0"/>
              </a:defRPr>
            </a:lvl3pPr>
            <a:lvl4pPr>
              <a:buClr>
                <a:schemeClr val="accent6">
                  <a:lumMod val="75000"/>
                </a:schemeClr>
              </a:buClr>
              <a:defRPr sz="1200" b="0">
                <a:solidFill>
                  <a:schemeClr val="bg2">
                    <a:lumMod val="10000"/>
                  </a:schemeClr>
                </a:solidFill>
                <a:effectLst/>
                <a:latin typeface="+mn-lt"/>
                <a:cs typeface="Arial" pitchFamily="34" charset="0"/>
              </a:defRPr>
            </a:lvl4pPr>
            <a:lvl5pPr>
              <a:buClr>
                <a:schemeClr val="accent6">
                  <a:lumMod val="75000"/>
                </a:schemeClr>
              </a:buClr>
              <a:defRPr sz="1200" b="0">
                <a:solidFill>
                  <a:schemeClr val="bg2">
                    <a:lumMod val="10000"/>
                  </a:schemeClr>
                </a:solidFill>
                <a:effectLst/>
                <a:latin typeface="+mn-lt"/>
                <a:cs typeface="Arial" pitchFamily="34" charset="0"/>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a:p>
        </p:txBody>
      </p:sp>
      <p:sp>
        <p:nvSpPr>
          <p:cNvPr id="6" name="Rectangle 5"/>
          <p:cNvSpPr/>
          <p:nvPr userDrawn="1"/>
        </p:nvSpPr>
        <p:spPr>
          <a:xfrm>
            <a:off x="9391441" y="6572272"/>
            <a:ext cx="325730" cy="230832"/>
          </a:xfrm>
          <a:prstGeom prst="rect">
            <a:avLst/>
          </a:prstGeom>
        </p:spPr>
        <p:txBody>
          <a:bodyPr wrap="none">
            <a:spAutoFit/>
          </a:bodyPr>
          <a:lstStyle/>
          <a:p>
            <a:pPr algn="r"/>
            <a:fld id="{6BD657B7-492E-48EB-AF95-479414A5F10A}" type="slidenum">
              <a:rPr lang="en-GB" sz="900" b="0" i="1" noProof="0" smtClean="0">
                <a:solidFill>
                  <a:srgbClr val="4A7EBB"/>
                </a:solidFill>
                <a:latin typeface="Arial" pitchFamily="34" charset="0"/>
                <a:cs typeface="Arial" pitchFamily="34" charset="0"/>
              </a:rPr>
              <a:pPr algn="r"/>
              <a:t>‹#›</a:t>
            </a:fld>
            <a:endParaRPr lang="en-GB" sz="900" b="0" i="1" noProof="0" dirty="0">
              <a:solidFill>
                <a:srgbClr val="4A7EBB"/>
              </a:solidFill>
              <a:latin typeface="Arial" pitchFamily="34" charset="0"/>
              <a:cs typeface="Arial" pitchFamily="34" charset="0"/>
            </a:endParaRPr>
          </a:p>
        </p:txBody>
      </p:sp>
      <p:sp>
        <p:nvSpPr>
          <p:cNvPr id="5" name="TextBox 4"/>
          <p:cNvSpPr txBox="1"/>
          <p:nvPr userDrawn="1"/>
        </p:nvSpPr>
        <p:spPr>
          <a:xfrm>
            <a:off x="3792133" y="6519470"/>
            <a:ext cx="3405211" cy="215444"/>
          </a:xfrm>
          <a:prstGeom prst="rect">
            <a:avLst/>
          </a:prstGeom>
          <a:noFill/>
        </p:spPr>
        <p:txBody>
          <a:bodyPr wrap="square" rtlCol="0">
            <a:spAutoFit/>
          </a:bodyPr>
          <a:lstStyle/>
          <a:p>
            <a:pPr algn="l"/>
            <a:r>
              <a:rPr lang="en-GB" sz="800" b="0" i="1" dirty="0" smtClean="0">
                <a:solidFill>
                  <a:srgbClr val="4A7EBB"/>
                </a:solidFill>
              </a:rPr>
              <a:t>Mechanical</a:t>
            </a:r>
            <a:r>
              <a:rPr lang="en-GB" sz="800" b="0" i="1" baseline="0" dirty="0" smtClean="0">
                <a:solidFill>
                  <a:srgbClr val="4A7EBB"/>
                </a:solidFill>
              </a:rPr>
              <a:t> Measurement Lab</a:t>
            </a:r>
            <a:endParaRPr lang="en-GB" sz="800" b="0" i="1" dirty="0" smtClean="0">
              <a:solidFill>
                <a:srgbClr val="4A7EBB"/>
              </a:solidFill>
            </a:endParaRPr>
          </a:p>
        </p:txBody>
      </p:sp>
      <p:pic>
        <p:nvPicPr>
          <p:cNvPr id="7" name="Picture 2"/>
          <p:cNvPicPr>
            <a:picLocks noChangeAspect="1" noChangeArrowheads="1"/>
          </p:cNvPicPr>
          <p:nvPr userDrawn="1"/>
        </p:nvPicPr>
        <p:blipFill>
          <a:blip r:embed="rId2" cstate="email"/>
          <a:srcRect/>
          <a:stretch>
            <a:fillRect/>
          </a:stretch>
        </p:blipFill>
        <p:spPr bwMode="auto">
          <a:xfrm>
            <a:off x="843156" y="6535148"/>
            <a:ext cx="1332500" cy="180000"/>
          </a:xfrm>
          <a:prstGeom prst="rect">
            <a:avLst/>
          </a:prstGeom>
          <a:noFill/>
          <a:ln w="9525">
            <a:noFill/>
            <a:miter lim="800000"/>
            <a:headEnd/>
            <a:tailEnd/>
          </a:ln>
        </p:spPr>
      </p:pic>
      <p:pic>
        <p:nvPicPr>
          <p:cNvPr id="8" name="Picture 3"/>
          <p:cNvPicPr>
            <a:picLocks noChangeAspect="1" noChangeArrowheads="1"/>
          </p:cNvPicPr>
          <p:nvPr userDrawn="1"/>
        </p:nvPicPr>
        <p:blipFill>
          <a:blip r:embed="rId3" cstate="email"/>
          <a:srcRect/>
          <a:stretch>
            <a:fillRect/>
          </a:stretch>
        </p:blipFill>
        <p:spPr bwMode="auto">
          <a:xfrm>
            <a:off x="464313" y="6535148"/>
            <a:ext cx="197826" cy="180000"/>
          </a:xfrm>
          <a:prstGeom prst="rect">
            <a:avLst/>
          </a:prstGeom>
          <a:noFill/>
          <a:ln w="9525">
            <a:noFill/>
            <a:miter lim="800000"/>
            <a:headEnd/>
            <a:tailEnd/>
          </a:ln>
        </p:spPr>
      </p:pic>
      <p:sp>
        <p:nvSpPr>
          <p:cNvPr id="9" name="Rectangle 8"/>
          <p:cNvSpPr/>
          <p:nvPr userDrawn="1"/>
        </p:nvSpPr>
        <p:spPr>
          <a:xfrm>
            <a:off x="7968917" y="6519471"/>
            <a:ext cx="1317989" cy="307777"/>
          </a:xfrm>
          <a:prstGeom prst="rect">
            <a:avLst/>
          </a:prstGeom>
        </p:spPr>
        <p:txBody>
          <a:bodyPr wrap="none">
            <a:spAutoFit/>
          </a:bodyPr>
          <a:lstStyle/>
          <a:p>
            <a:pPr algn="r"/>
            <a:r>
              <a:rPr lang="en-GB" sz="700" b="0" i="1" u="none" baseline="0" dirty="0" smtClean="0">
                <a:solidFill>
                  <a:srgbClr val="4A7EBB"/>
                </a:solidFill>
                <a:latin typeface="Arial" pitchFamily="34" charset="0"/>
                <a:cs typeface="Arial" pitchFamily="34" charset="0"/>
              </a:rPr>
              <a:t>Michael.Guinchard@cern.ch</a:t>
            </a:r>
          </a:p>
          <a:p>
            <a:pPr algn="r"/>
            <a:r>
              <a:rPr lang="en-GB" sz="700" b="0" i="1" baseline="0" dirty="0" smtClean="0">
                <a:solidFill>
                  <a:srgbClr val="4A7EBB"/>
                </a:solidFill>
                <a:latin typeface="Arial" pitchFamily="34" charset="0"/>
                <a:cs typeface="Arial" pitchFamily="34" charset="0"/>
              </a:rPr>
              <a:t>2010.06.30</a:t>
            </a:r>
            <a:endParaRPr lang="en-GB" sz="700" b="0" i="1" dirty="0">
              <a:solidFill>
                <a:srgbClr val="4A7EBB"/>
              </a:solidFill>
              <a:latin typeface="Arial" pitchFamily="34" charset="0"/>
              <a:cs typeface="Arial" pitchFamily="34" charset="0"/>
            </a:endParaRPr>
          </a:p>
        </p:txBody>
      </p:sp>
      <p:cxnSp>
        <p:nvCxnSpPr>
          <p:cNvPr id="11" name="Straight Connector 10"/>
          <p:cNvCxnSpPr/>
          <p:nvPr userDrawn="1"/>
        </p:nvCxnSpPr>
        <p:spPr>
          <a:xfrm>
            <a:off x="386921" y="6500834"/>
            <a:ext cx="9209549"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386921" y="571480"/>
            <a:ext cx="9209549"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03254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6.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6" cstate="print">
            <a:lum bright="-10000"/>
          </a:blip>
          <a:stretch>
            <a:fillRect/>
          </a:stretch>
        </p:blipFill>
        <p:spPr>
          <a:xfrm>
            <a:off x="0" y="0"/>
            <a:ext cx="9906000" cy="6858000"/>
          </a:xfrm>
          <a:prstGeom prst="rect">
            <a:avLst/>
          </a:prstGeom>
        </p:spPr>
      </p:pic>
      <p:sp>
        <p:nvSpPr>
          <p:cNvPr id="2" name="Title Placeholder 1"/>
          <p:cNvSpPr>
            <a:spLocks noGrp="1"/>
          </p:cNvSpPr>
          <p:nvPr>
            <p:ph type="title"/>
          </p:nvPr>
        </p:nvSpPr>
        <p:spPr>
          <a:xfrm>
            <a:off x="1076074" y="436578"/>
            <a:ext cx="8232707" cy="707747"/>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076072" y="1282640"/>
            <a:ext cx="8232706" cy="488535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597220" y="6408010"/>
            <a:ext cx="2311400" cy="213483"/>
          </a:xfrm>
          <a:prstGeom prst="rect">
            <a:avLst/>
          </a:prstGeom>
        </p:spPr>
        <p:txBody>
          <a:bodyPr vert="horz" lIns="91440" tIns="45720" rIns="91440" bIns="45720" rtlCol="0" anchor="ctr"/>
          <a:lstStyle>
            <a:lvl1pPr algn="l">
              <a:defRPr sz="1200" b="0">
                <a:solidFill>
                  <a:schemeClr val="tx1">
                    <a:lumMod val="50000"/>
                    <a:lumOff val="50000"/>
                  </a:schemeClr>
                </a:solidFill>
                <a:latin typeface="+mn-lt"/>
                <a:cs typeface="Rage Italic" pitchFamily="66" charset="0"/>
              </a:defRPr>
            </a:lvl1pPr>
          </a:lstStyle>
          <a:p>
            <a:fld id="{AB823F8F-5A2A-47BF-8033-11A5FE6C73F1}" type="datetime3">
              <a:rPr lang="en-US" smtClean="0"/>
              <a:t>7 November 2012</a:t>
            </a:fld>
            <a:endParaRPr lang="en-US" dirty="0"/>
          </a:p>
        </p:txBody>
      </p:sp>
      <p:sp>
        <p:nvSpPr>
          <p:cNvPr id="5" name="Footer Placeholder 4"/>
          <p:cNvSpPr>
            <a:spLocks noGrp="1"/>
          </p:cNvSpPr>
          <p:nvPr>
            <p:ph type="ftr" sz="quarter" idx="3"/>
          </p:nvPr>
        </p:nvSpPr>
        <p:spPr>
          <a:xfrm>
            <a:off x="3456000" y="6408010"/>
            <a:ext cx="3136900" cy="213483"/>
          </a:xfrm>
          <a:prstGeom prst="rect">
            <a:avLst/>
          </a:prstGeom>
        </p:spPr>
        <p:txBody>
          <a:bodyPr vert="horz" lIns="91440" tIns="45720" rIns="91440" bIns="45720" rtlCol="0" anchor="ctr"/>
          <a:lstStyle>
            <a:lvl1pPr algn="ctr">
              <a:defRPr sz="1200" b="0">
                <a:solidFill>
                  <a:schemeClr val="tx1">
                    <a:lumMod val="50000"/>
                    <a:lumOff val="50000"/>
                  </a:schemeClr>
                </a:solidFill>
                <a:latin typeface="+mn-lt"/>
                <a:cs typeface="Rage Italic" pitchFamily="66" charset="0"/>
              </a:defRPr>
            </a:lvl1pPr>
          </a:lstStyle>
          <a:p>
            <a:r>
              <a:rPr lang="en-US" smtClean="0"/>
              <a:t>Alessandro Bertarelli - EN/MME</a:t>
            </a:r>
            <a:endParaRPr lang="en-US" dirty="0"/>
          </a:p>
        </p:txBody>
      </p:sp>
      <p:sp>
        <p:nvSpPr>
          <p:cNvPr id="6" name="Slide Number Placeholder 5"/>
          <p:cNvSpPr>
            <a:spLocks noGrp="1"/>
          </p:cNvSpPr>
          <p:nvPr>
            <p:ph type="sldNum" sz="quarter" idx="4"/>
          </p:nvPr>
        </p:nvSpPr>
        <p:spPr>
          <a:xfrm>
            <a:off x="7128000" y="6408010"/>
            <a:ext cx="2311400" cy="213483"/>
          </a:xfrm>
          <a:prstGeom prst="rect">
            <a:avLst/>
          </a:prstGeom>
        </p:spPr>
        <p:txBody>
          <a:bodyPr vert="horz" lIns="91440" tIns="45720" rIns="91440" bIns="45720" rtlCol="0" anchor="ctr"/>
          <a:lstStyle>
            <a:lvl1pPr algn="r">
              <a:defRPr sz="1200" b="0">
                <a:solidFill>
                  <a:schemeClr val="tx1">
                    <a:lumMod val="50000"/>
                    <a:lumOff val="50000"/>
                  </a:schemeClr>
                </a:solidFill>
                <a:latin typeface="+mn-lt"/>
                <a:cs typeface="Rage Italic" pitchFamily="66" charset="0"/>
              </a:defRPr>
            </a:lvl1pPr>
          </a:lstStyle>
          <a:p>
            <a:fld id="{AC5B1FEA-406A-7749-A5C3-DDCB5F67A4CE}" type="slidenum">
              <a:rPr lang="en-US" smtClean="0"/>
              <a:pPr/>
              <a:t>‹#›</a:t>
            </a:fld>
            <a:endParaRPr lang="en-US" dirty="0"/>
          </a:p>
        </p:txBody>
      </p:sp>
      <p:cxnSp>
        <p:nvCxnSpPr>
          <p:cNvPr id="9" name="Straight Connector 8"/>
          <p:cNvCxnSpPr/>
          <p:nvPr/>
        </p:nvCxnSpPr>
        <p:spPr>
          <a:xfrm>
            <a:off x="597220" y="6330287"/>
            <a:ext cx="8856000" cy="0"/>
          </a:xfrm>
          <a:prstGeom prst="line">
            <a:avLst/>
          </a:prstGeom>
        </p:spPr>
        <p:style>
          <a:lnRef idx="3">
            <a:schemeClr val="accent2"/>
          </a:lnRef>
          <a:fillRef idx="0">
            <a:schemeClr val="accent2"/>
          </a:fillRef>
          <a:effectRef idx="2">
            <a:schemeClr val="accent2"/>
          </a:effectRef>
          <a:fontRef idx="minor">
            <a:schemeClr val="tx1"/>
          </a:fontRef>
        </p:style>
      </p:cxnSp>
      <p:sp>
        <p:nvSpPr>
          <p:cNvPr id="12" name="Rectangle 11"/>
          <p:cNvSpPr>
            <a:spLocks/>
          </p:cNvSpPr>
          <p:nvPr/>
        </p:nvSpPr>
        <p:spPr bwMode="auto">
          <a:xfrm rot="16200000">
            <a:off x="-1171366" y="2798879"/>
            <a:ext cx="3281348" cy="338554"/>
          </a:xfrm>
          <a:prstGeom prst="rect">
            <a:avLst/>
          </a:prstGeom>
          <a:noFill/>
          <a:ln w="12700" cap="flat">
            <a:noFill/>
            <a:miter lim="800000"/>
            <a:headEnd type="none" w="med" len="med"/>
            <a:tailEnd type="none" w="med" len="med"/>
          </a:ln>
          <a:effectLst/>
        </p:spPr>
        <p:txBody>
          <a:bodyPr wrap="none" lIns="0" tIns="0" rIns="0" bIns="0" anchor="ctr">
            <a:prstTxWarp prst="textNoShape">
              <a:avLst/>
            </a:prstTxWarp>
            <a:spAutoFit/>
          </a:bodyPr>
          <a:lstStyle/>
          <a:p>
            <a:pPr>
              <a:defRPr/>
            </a:pPr>
            <a:r>
              <a:rPr lang="en-US" sz="2200" b="1" baseline="0" dirty="0">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lin ang="0" scaled="1"/>
                  <a:tileRect/>
                </a:gradFill>
                <a:effectLst/>
                <a:latin typeface="Palatino"/>
                <a:ea typeface="Palatino" charset="0"/>
                <a:cs typeface="Palatino"/>
              </a:rPr>
              <a:t>Engineering Department</a:t>
            </a:r>
          </a:p>
        </p:txBody>
      </p:sp>
      <p:sp>
        <p:nvSpPr>
          <p:cNvPr id="13" name="Oval 12"/>
          <p:cNvSpPr>
            <a:spLocks noChangeAspect="1"/>
          </p:cNvSpPr>
          <p:nvPr/>
        </p:nvSpPr>
        <p:spPr bwMode="auto">
          <a:xfrm rot="16200000">
            <a:off x="179307" y="4732832"/>
            <a:ext cx="614768" cy="666000"/>
          </a:xfrm>
          <a:prstGeom prst="ellipse">
            <a:avLst/>
          </a:prstGeom>
          <a:solidFill>
            <a:srgbClr val="6E6E6E"/>
          </a:solidFill>
          <a:ln w="25400" cap="flat">
            <a:noFill/>
            <a:miter lim="800000"/>
            <a:headEnd type="none" w="med" len="med"/>
            <a:tailEnd type="none" w="med" len="med"/>
          </a:ln>
          <a:effectLst>
            <a:outerShdw blurRad="79375" dist="38100" dir="2700000" algn="ctr" rotWithShape="0">
              <a:schemeClr val="bg1">
                <a:lumMod val="65000"/>
                <a:alpha val="92000"/>
              </a:schemeClr>
            </a:outerShdw>
          </a:effectLst>
        </p:spPr>
        <p:txBody>
          <a:bodyPr wrap="none" lIns="0" tIns="0" rIns="0" bIns="0" anchor="ctr">
            <a:prstTxWarp prst="textNoShape">
              <a:avLst/>
            </a:prstTxWarp>
          </a:bodyPr>
          <a:lstStyle/>
          <a:p>
            <a:pPr algn="ctr">
              <a:defRPr/>
            </a:pPr>
            <a:r>
              <a:rPr lang="en-US" sz="2400" b="0" dirty="0">
                <a:solidFill>
                  <a:srgbClr val="FFFFFF"/>
                </a:solidFill>
                <a:effectLst>
                  <a:outerShdw blurRad="50800" dist="38100" dir="2700000" algn="tl" rotWithShape="0">
                    <a:srgbClr val="000000">
                      <a:alpha val="43000"/>
                    </a:srgbClr>
                  </a:outerShdw>
                </a:effectLst>
                <a:latin typeface="Lucida Grande" charset="0"/>
                <a:ea typeface="Lucida Grande" charset="0"/>
                <a:cs typeface="Lucida Grande" charset="0"/>
                <a:sym typeface="Lucida Grande" charset="0"/>
              </a:rPr>
              <a:t>EN</a:t>
            </a:r>
          </a:p>
        </p:txBody>
      </p:sp>
      <p:pic>
        <p:nvPicPr>
          <p:cNvPr id="11" name="Picture 5" descr="logo_web_09_1.png"/>
          <p:cNvPicPr>
            <a:picLocks noChangeAspect="1"/>
          </p:cNvPicPr>
          <p:nvPr/>
        </p:nvPicPr>
        <p:blipFill>
          <a:blip r:embed="rId7" cstate="print"/>
          <a:srcRect/>
          <a:stretch>
            <a:fillRect/>
          </a:stretch>
        </p:blipFill>
        <p:spPr bwMode="auto">
          <a:xfrm rot="16200000">
            <a:off x="180000" y="5508000"/>
            <a:ext cx="648000" cy="648000"/>
          </a:xfrm>
          <a:prstGeom prst="rect">
            <a:avLst/>
          </a:prstGeom>
          <a:noFill/>
          <a:ln w="9525">
            <a:noFill/>
            <a:miter lim="800000"/>
            <a:headEnd/>
            <a:tailEnd/>
          </a:ln>
        </p:spPr>
      </p:pic>
      <p:pic>
        <p:nvPicPr>
          <p:cNvPr id="29698" name="Picture 2" descr="\\cern.ch\dfs\Users\a\abertare\Documents\My Pictures\CERN_Logos\logo-final_low-rez.jpg"/>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7668000" y="72000"/>
            <a:ext cx="214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80000" y="72000"/>
            <a:ext cx="900000"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91" r:id="rId1"/>
    <p:sldLayoutId id="2147483693" r:id="rId2"/>
    <p:sldLayoutId id="2147483695" r:id="rId3"/>
    <p:sldLayoutId id="2147483696" r:id="rId4"/>
  </p:sldLayoutIdLst>
  <p:timing>
    <p:tnLst>
      <p:par>
        <p:cTn id="1" dur="indefinite" restart="never" nodeType="tmRoot"/>
      </p:par>
    </p:tnLst>
  </p:timing>
  <p:hf sldNum="0" hdr="0"/>
  <p:txStyles>
    <p:titleStyle>
      <a:lvl1pPr algn="r"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Wingdings" charset="2"/>
        <a:buChar char="§"/>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Wingdings" charset="2"/>
        <a:buChar char="§"/>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Wingdings" charset="2"/>
        <a:buChar char="§"/>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Wingdings" charset="2"/>
        <a:buChar char="§"/>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Wingdings" charset="2"/>
        <a:buChar char="§"/>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oleObject" Target="../embeddings/oleObject2.bin"/><Relationship Id="rId7" Type="http://schemas.openxmlformats.org/officeDocument/2006/relationships/package" Target="../embeddings/Microsoft_Word_Document2.docx"/><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6.emf"/><Relationship Id="rId4" Type="http://schemas.openxmlformats.org/officeDocument/2006/relationships/package" Target="../embeddings/Microsoft_Word_Document1.docx"/></Relationships>
</file>

<file path=ppt/slides/_rels/slide1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5.png"/><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44.tiff"/><Relationship Id="rId5" Type="http://schemas.openxmlformats.org/officeDocument/2006/relationships/image" Target="../media/image43.tiff"/><Relationship Id="rId4" Type="http://schemas.openxmlformats.org/officeDocument/2006/relationships/image" Target="../media/image42.tif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48.tiff"/><Relationship Id="rId5" Type="http://schemas.openxmlformats.org/officeDocument/2006/relationships/image" Target="../media/image47.tiff"/><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3.xml"/><Relationship Id="rId5" Type="http://schemas.openxmlformats.org/officeDocument/2006/relationships/image" Target="../media/image12.tiff"/><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5.tiff"/><Relationship Id="rId2" Type="http://schemas.openxmlformats.org/officeDocument/2006/relationships/video" Target="../media/media4.avi"/><Relationship Id="rId1" Type="http://schemas.microsoft.com/office/2007/relationships/media" Target="../media/media4.avi"/><Relationship Id="rId6" Type="http://schemas.openxmlformats.org/officeDocument/2006/relationships/image" Target="../media/image64.tiff"/><Relationship Id="rId5" Type="http://schemas.openxmlformats.org/officeDocument/2006/relationships/image" Target="../media/image63.tiff"/><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tif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20.w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bwMode="auto">
          <a:xfrm>
            <a:off x="848544" y="1556792"/>
            <a:ext cx="8712968" cy="4536504"/>
          </a:xfrm>
          <a:prstGeom prst="rect">
            <a:avLst/>
          </a:prstGeom>
          <a:noFill/>
          <a:ln>
            <a:miter lim="800000"/>
            <a:headEnd/>
            <a:tailEnd/>
          </a:ln>
        </p:spPr>
        <p:txBody>
          <a:bodyPr/>
          <a:lstStyle/>
          <a:p>
            <a:r>
              <a:rPr lang="en-US" b="1" dirty="0" smtClean="0">
                <a:solidFill>
                  <a:srgbClr val="002060"/>
                </a:solidFill>
              </a:rPr>
              <a:t>HiRadMat Tests on Collimator Materials: Preliminary Results and RF Implications</a:t>
            </a:r>
            <a:r>
              <a:rPr lang="en-US" sz="4000" b="1" dirty="0" smtClean="0">
                <a:solidFill>
                  <a:srgbClr val="002060"/>
                </a:solidFill>
              </a:rPr>
              <a:t/>
            </a:r>
            <a:br>
              <a:rPr lang="en-US" sz="4000" b="1" dirty="0" smtClean="0">
                <a:solidFill>
                  <a:srgbClr val="002060"/>
                </a:solidFill>
              </a:rPr>
            </a:br>
            <a:r>
              <a:rPr lang="en-US" sz="4000" b="1" dirty="0" smtClean="0">
                <a:solidFill>
                  <a:srgbClr val="002060"/>
                </a:solidFill>
              </a:rPr>
              <a:t/>
            </a:r>
            <a:br>
              <a:rPr lang="en-US" sz="4000" b="1" dirty="0" smtClean="0">
                <a:solidFill>
                  <a:srgbClr val="002060"/>
                </a:solidFill>
              </a:rPr>
            </a:br>
            <a:r>
              <a:rPr lang="en-US" sz="4000" b="1">
                <a:solidFill>
                  <a:srgbClr val="002060"/>
                </a:solidFill>
              </a:rPr>
              <a:t/>
            </a:r>
            <a:br>
              <a:rPr lang="en-US" sz="4000" b="1">
                <a:solidFill>
                  <a:srgbClr val="002060"/>
                </a:solidFill>
              </a:rPr>
            </a:br>
            <a:r>
              <a:rPr lang="en-US" sz="2400" b="1" smtClean="0">
                <a:solidFill>
                  <a:srgbClr val="002060"/>
                </a:solidFill>
              </a:rPr>
              <a:t>BE-ABP-ICE </a:t>
            </a:r>
            <a:r>
              <a:rPr lang="en-US" sz="2400" b="1" dirty="0" smtClean="0">
                <a:solidFill>
                  <a:srgbClr val="002060"/>
                </a:solidFill>
              </a:rPr>
              <a:t>Section Meeting</a:t>
            </a:r>
            <a:br>
              <a:rPr lang="en-US" sz="2400" b="1" dirty="0" smtClean="0">
                <a:solidFill>
                  <a:srgbClr val="002060"/>
                </a:solidFill>
              </a:rPr>
            </a:br>
            <a:r>
              <a:rPr lang="en-US" sz="2400" b="1" dirty="0" smtClean="0">
                <a:solidFill>
                  <a:srgbClr val="002060"/>
                </a:solidFill>
              </a:rPr>
              <a:t>07.11.2012</a:t>
            </a:r>
            <a:br>
              <a:rPr lang="en-US" sz="2400" b="1" dirty="0" smtClean="0">
                <a:solidFill>
                  <a:srgbClr val="002060"/>
                </a:solidFill>
              </a:rPr>
            </a:br>
            <a:r>
              <a:rPr lang="en-US" sz="2400" b="1" dirty="0" smtClean="0">
                <a:solidFill>
                  <a:srgbClr val="002060"/>
                </a:solidFill>
              </a:rPr>
              <a:t/>
            </a:r>
            <a:br>
              <a:rPr lang="en-US" sz="2400" b="1" dirty="0" smtClean="0">
                <a:solidFill>
                  <a:srgbClr val="002060"/>
                </a:solidFill>
              </a:rPr>
            </a:br>
            <a:r>
              <a:rPr lang="en-US" sz="2000" b="1" dirty="0" smtClean="0">
                <a:solidFill>
                  <a:srgbClr val="002060"/>
                </a:solidFill>
              </a:rPr>
              <a:t/>
            </a:r>
            <a:br>
              <a:rPr lang="en-US" sz="2000" b="1" dirty="0" smtClean="0">
                <a:solidFill>
                  <a:srgbClr val="002060"/>
                </a:solidFill>
              </a:rPr>
            </a:br>
            <a:r>
              <a:rPr lang="en-US" sz="2000" b="1" dirty="0" smtClean="0">
                <a:solidFill>
                  <a:srgbClr val="002060"/>
                </a:solidFill>
              </a:rPr>
              <a:t>A. Bertarelli </a:t>
            </a:r>
            <a:br>
              <a:rPr lang="en-US" sz="2000" b="1" dirty="0" smtClean="0">
                <a:solidFill>
                  <a:srgbClr val="002060"/>
                </a:solidFill>
              </a:rPr>
            </a:br>
            <a:r>
              <a:rPr lang="en-US" sz="2000" dirty="0" smtClean="0">
                <a:solidFill>
                  <a:srgbClr val="002060"/>
                </a:solidFill>
              </a:rPr>
              <a:t>on behalf of the LCMAT Design Team</a:t>
            </a:r>
            <a:br>
              <a:rPr lang="en-US" sz="2000" dirty="0" smtClean="0">
                <a:solidFill>
                  <a:srgbClr val="002060"/>
                </a:solidFill>
              </a:rPr>
            </a:br>
            <a:r>
              <a:rPr lang="en-US" sz="1400" dirty="0" smtClean="0">
                <a:solidFill>
                  <a:srgbClr val="002060"/>
                </a:solidFill>
              </a:rPr>
              <a:t>(A. Bertarelli, E. Berthome, F. Carra, A. Dallocchio, M. </a:t>
            </a:r>
            <a:r>
              <a:rPr lang="en-US" sz="1400" dirty="0" err="1" smtClean="0">
                <a:solidFill>
                  <a:srgbClr val="002060"/>
                </a:solidFill>
              </a:rPr>
              <a:t>Garlaschè</a:t>
            </a:r>
            <a:r>
              <a:rPr lang="en-US" sz="1400" dirty="0" smtClean="0">
                <a:solidFill>
                  <a:srgbClr val="002060"/>
                </a:solidFill>
              </a:rPr>
              <a:t>, M. Guinchard, N. Mariani, S. dos Santos, …) </a:t>
            </a:r>
            <a:r>
              <a:rPr lang="en-US" sz="2000" dirty="0" smtClean="0">
                <a:solidFill>
                  <a:srgbClr val="002060"/>
                </a:solidFill>
              </a:rPr>
              <a:t/>
            </a:r>
            <a:br>
              <a:rPr lang="en-US" sz="2000" dirty="0" smtClean="0">
                <a:solidFill>
                  <a:srgbClr val="002060"/>
                </a:solidFill>
              </a:rPr>
            </a:br>
            <a:r>
              <a:rPr lang="en-US" sz="2000" dirty="0" smtClean="0">
                <a:solidFill>
                  <a:schemeClr val="bg1"/>
                </a:solidFill>
              </a:rPr>
              <a:t> </a:t>
            </a:r>
            <a:endParaRPr lang="en-US" sz="2400" dirty="0" smtClean="0">
              <a:solidFill>
                <a:srgbClr val="002060"/>
              </a:solidFill>
            </a:endParaRPr>
          </a:p>
        </p:txBody>
      </p:sp>
      <p:sp>
        <p:nvSpPr>
          <p:cNvPr id="3" name="Date Placeholder 2"/>
          <p:cNvSpPr>
            <a:spLocks noGrp="1"/>
          </p:cNvSpPr>
          <p:nvPr>
            <p:ph type="dt" sz="half" idx="10"/>
          </p:nvPr>
        </p:nvSpPr>
        <p:spPr/>
        <p:txBody>
          <a:bodyPr/>
          <a:lstStyle/>
          <a:p>
            <a:fld id="{FFFD978B-90C9-4F9F-8575-A4905C1C0D0D}" type="datetime3">
              <a:rPr lang="en-US" smtClean="0"/>
              <a:t>7 November 2012</a:t>
            </a:fld>
            <a:endParaRPr lang="en-US" dirty="0"/>
          </a:p>
        </p:txBody>
      </p:sp>
      <p:sp>
        <p:nvSpPr>
          <p:cNvPr id="5" name="Footer Placeholder 4"/>
          <p:cNvSpPr>
            <a:spLocks noGrp="1"/>
          </p:cNvSpPr>
          <p:nvPr>
            <p:ph type="ftr" sz="quarter" idx="11"/>
          </p:nvPr>
        </p:nvSpPr>
        <p:spPr/>
        <p:txBody>
          <a:bodyPr/>
          <a:lstStyle/>
          <a:p>
            <a:r>
              <a:rPr lang="en-US" smtClean="0"/>
              <a:t>Alessandro Bertarelli - EN/MME</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064917" y="8"/>
            <a:ext cx="6675083" cy="720000"/>
          </a:xfrm>
        </p:spPr>
        <p:txBody>
          <a:bodyPr/>
          <a:lstStyle/>
          <a:p>
            <a:r>
              <a:rPr lang="en-US" sz="2800" dirty="0" smtClean="0"/>
              <a:t>Technical Description: Design Overview</a:t>
            </a:r>
            <a:endParaRPr lang="en-GB" sz="2800" dirty="0"/>
          </a:p>
        </p:txBody>
      </p:sp>
      <p:sp>
        <p:nvSpPr>
          <p:cNvPr id="3" name="Date Placeholder 2"/>
          <p:cNvSpPr>
            <a:spLocks noGrp="1"/>
          </p:cNvSpPr>
          <p:nvPr>
            <p:ph type="dt" sz="half" idx="10"/>
          </p:nvPr>
        </p:nvSpPr>
        <p:spPr/>
        <p:txBody>
          <a:bodyPr/>
          <a:lstStyle/>
          <a:p>
            <a:r>
              <a:rPr lang="en-US" smtClean="0"/>
              <a:t>27 July 2012</a:t>
            </a:r>
            <a:endParaRPr lang="en-US" dirty="0"/>
          </a:p>
        </p:txBody>
      </p:sp>
      <p:sp>
        <p:nvSpPr>
          <p:cNvPr id="4" name="Footer Placeholder 3"/>
          <p:cNvSpPr>
            <a:spLocks noGrp="1"/>
          </p:cNvSpPr>
          <p:nvPr>
            <p:ph type="ftr" sz="quarter" idx="11"/>
          </p:nvPr>
        </p:nvSpPr>
        <p:spPr/>
        <p:txBody>
          <a:bodyPr/>
          <a:lstStyle/>
          <a:p>
            <a:r>
              <a:rPr lang="en-US" smtClean="0"/>
              <a:t>Alessandro Bertarelli – EN-MME</a:t>
            </a:r>
            <a:endParaRPr lang="en-US" dirty="0"/>
          </a:p>
        </p:txBody>
      </p:sp>
      <p:sp>
        <p:nvSpPr>
          <p:cNvPr id="5" name="Slide Number Placeholder 4"/>
          <p:cNvSpPr>
            <a:spLocks noGrp="1"/>
          </p:cNvSpPr>
          <p:nvPr>
            <p:ph type="sldNum" sz="quarter" idx="12"/>
          </p:nvPr>
        </p:nvSpPr>
        <p:spPr/>
        <p:txBody>
          <a:bodyPr/>
          <a:lstStyle/>
          <a:p>
            <a:fld id="{AC5B1FEA-406A-7749-A5C3-DDCB5F67A4CE}" type="slidenum">
              <a:rPr lang="en-US" smtClean="0"/>
              <a:pPr/>
              <a:t>10</a:t>
            </a:fld>
            <a:endParaRPr lang="en-US" dirty="0"/>
          </a:p>
        </p:txBody>
      </p:sp>
      <p:grpSp>
        <p:nvGrpSpPr>
          <p:cNvPr id="14" name="Group 13"/>
          <p:cNvGrpSpPr>
            <a:grpSpLocks noChangeAspect="1"/>
          </p:cNvGrpSpPr>
          <p:nvPr/>
        </p:nvGrpSpPr>
        <p:grpSpPr>
          <a:xfrm>
            <a:off x="5514388" y="2204864"/>
            <a:ext cx="3323591" cy="4212000"/>
            <a:chOff x="6072612" y="764704"/>
            <a:chExt cx="3416892" cy="4263201"/>
          </a:xfrm>
        </p:grpSpPr>
        <p:pic>
          <p:nvPicPr>
            <p:cNvPr id="11" name="Picture 10" descr="10.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49144" y="764704"/>
              <a:ext cx="3240360" cy="4263201"/>
            </a:xfrm>
            <a:prstGeom prst="rect">
              <a:avLst/>
            </a:prstGeom>
          </p:spPr>
        </p:pic>
        <p:sp>
          <p:nvSpPr>
            <p:cNvPr id="2" name="Rectangle 1"/>
            <p:cNvSpPr/>
            <p:nvPr/>
          </p:nvSpPr>
          <p:spPr>
            <a:xfrm>
              <a:off x="6072612" y="2276872"/>
              <a:ext cx="1040628" cy="1080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 name="Picture 12" descr="\\cern.ch\dfs\Users\e\eberthom\Public\HiRadMat\Photos du design\Version 5_1dec\4.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30006" y="4149080"/>
            <a:ext cx="1339018" cy="2160000"/>
          </a:xfrm>
          <a:prstGeom prst="rect">
            <a:avLst/>
          </a:prstGeom>
          <a:noFill/>
          <a:ln w="9525">
            <a:noFill/>
            <a:miter lim="800000"/>
            <a:headEnd/>
            <a:tailEnd/>
          </a:ln>
        </p:spPr>
      </p:pic>
      <p:cxnSp>
        <p:nvCxnSpPr>
          <p:cNvPr id="17" name="Straight Connector 16"/>
          <p:cNvCxnSpPr/>
          <p:nvPr/>
        </p:nvCxnSpPr>
        <p:spPr>
          <a:xfrm flipH="1">
            <a:off x="7139152" y="2677999"/>
            <a:ext cx="1383941" cy="318953"/>
          </a:xfrm>
          <a:prstGeom prst="line">
            <a:avLst/>
          </a:prstGeom>
          <a:ln w="15875">
            <a:solidFill>
              <a:srgbClr val="3366CB"/>
            </a:solidFill>
            <a:headEnd/>
            <a:tailEnd/>
          </a:ln>
        </p:spPr>
        <p:style>
          <a:lnRef idx="1">
            <a:schemeClr val="accent1"/>
          </a:lnRef>
          <a:fillRef idx="2">
            <a:schemeClr val="accent1"/>
          </a:fillRef>
          <a:effectRef idx="1">
            <a:schemeClr val="accent1"/>
          </a:effectRef>
          <a:fontRef idx="minor">
            <a:schemeClr val="dk1"/>
          </a:fontRef>
        </p:style>
      </p:cxnSp>
      <p:sp>
        <p:nvSpPr>
          <p:cNvPr id="24" name="AutoShape 2"/>
          <p:cNvSpPr>
            <a:spLocks/>
          </p:cNvSpPr>
          <p:nvPr/>
        </p:nvSpPr>
        <p:spPr bwMode="auto">
          <a:xfrm>
            <a:off x="7719823" y="3861514"/>
            <a:ext cx="1697673" cy="503590"/>
          </a:xfrm>
          <a:prstGeom prst="borderCallout2">
            <a:avLst>
              <a:gd name="adj1" fmla="val 96337"/>
              <a:gd name="adj2" fmla="val 51188"/>
              <a:gd name="adj3" fmla="val 126132"/>
              <a:gd name="adj4" fmla="val 45148"/>
              <a:gd name="adj5" fmla="val 168759"/>
              <a:gd name="adj6" fmla="val 40422"/>
            </a:avLst>
          </a:prstGeom>
          <a:ln w="15875">
            <a:solidFill>
              <a:srgbClr val="3366CB"/>
            </a:solidFill>
            <a:headEnd/>
            <a:tailEnd/>
          </a:ln>
        </p:spPr>
        <p:style>
          <a:lnRef idx="1">
            <a:schemeClr val="accent1"/>
          </a:lnRef>
          <a:fillRef idx="2">
            <a:schemeClr val="accent1"/>
          </a:fillRef>
          <a:effectRef idx="1">
            <a:schemeClr val="accent1"/>
          </a:effectRef>
          <a:fontRef idx="minor">
            <a:schemeClr val="dk1"/>
          </a:fontRef>
        </p:style>
        <p:txBody>
          <a:bodyPr vert="horz" wrap="square" lIns="36000" tIns="36000" rIns="36000" bIns="36000" numCol="1" anchor="ctr" anchorCtr="0" compatLnSpc="1">
            <a:prstTxWarp prst="textNoShape">
              <a:avLst/>
            </a:prstTxWarp>
            <a:spAutoFit/>
          </a:bodyPr>
          <a:lstStyle/>
          <a:p>
            <a:pPr algn="ctr">
              <a:spcAft>
                <a:spcPts val="0"/>
              </a:spcAft>
            </a:pPr>
            <a:r>
              <a:rPr lang="en-GB" sz="1400" b="1" dirty="0" smtClean="0">
                <a:solidFill>
                  <a:srgbClr val="FF0000"/>
                </a:solidFill>
                <a:latin typeface="Calibri" pitchFamily="34" charset="0"/>
                <a:cs typeface="Arial" pitchFamily="34" charset="0"/>
              </a:rPr>
              <a:t>Quick Dismounting clamp</a:t>
            </a:r>
          </a:p>
        </p:txBody>
      </p:sp>
      <p:sp>
        <p:nvSpPr>
          <p:cNvPr id="25" name="Rectangle 24"/>
          <p:cNvSpPr/>
          <p:nvPr/>
        </p:nvSpPr>
        <p:spPr>
          <a:xfrm>
            <a:off x="5817096" y="1772816"/>
            <a:ext cx="3456384" cy="4331174"/>
          </a:xfrm>
          <a:prstGeom prst="rect">
            <a:avLst/>
          </a:prstGeom>
          <a:noFill/>
          <a:ln>
            <a:solidFill>
              <a:srgbClr val="004EE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1743510" y="4149080"/>
            <a:ext cx="3425514" cy="2160240"/>
          </a:xfrm>
          <a:prstGeom prst="rect">
            <a:avLst/>
          </a:prstGeom>
          <a:no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utoShape 2"/>
          <p:cNvSpPr>
            <a:spLocks/>
          </p:cNvSpPr>
          <p:nvPr/>
        </p:nvSpPr>
        <p:spPr bwMode="auto">
          <a:xfrm>
            <a:off x="7188261" y="5979943"/>
            <a:ext cx="2085219" cy="257369"/>
          </a:xfrm>
          <a:prstGeom prst="borderCallout2">
            <a:avLst>
              <a:gd name="adj1" fmla="val 101243"/>
              <a:gd name="adj2" fmla="val 51022"/>
              <a:gd name="adj3" fmla="val 100609"/>
              <a:gd name="adj4" fmla="val 50885"/>
              <a:gd name="adj5" fmla="val 102507"/>
              <a:gd name="adj6" fmla="val 50021"/>
            </a:avLst>
          </a:prstGeom>
          <a:ln w="15875">
            <a:solidFill>
              <a:srgbClr val="3366CB"/>
            </a:solidFill>
            <a:headEnd/>
            <a:tailEnd/>
          </a:ln>
        </p:spPr>
        <p:style>
          <a:lnRef idx="1">
            <a:schemeClr val="accent1"/>
          </a:lnRef>
          <a:fillRef idx="2">
            <a:schemeClr val="accent1"/>
          </a:fillRef>
          <a:effectRef idx="1">
            <a:schemeClr val="accent1"/>
          </a:effectRef>
          <a:fontRef idx="minor">
            <a:schemeClr val="dk1"/>
          </a:fontRef>
        </p:style>
        <p:txBody>
          <a:bodyPr vert="horz" wrap="square" lIns="36000" tIns="36000" rIns="36000" bIns="36000" numCol="1" anchor="ctr" anchorCtr="0" compatLnSpc="1">
            <a:prstTxWarp prst="textNoShape">
              <a:avLst/>
            </a:prstTxWarp>
            <a:spAutoFit/>
          </a:bodyPr>
          <a:lstStyle/>
          <a:p>
            <a:pPr algn="ctr">
              <a:spcAft>
                <a:spcPts val="0"/>
              </a:spcAft>
            </a:pPr>
            <a:r>
              <a:rPr lang="en-GB" sz="1200" b="1" dirty="0" smtClean="0">
                <a:solidFill>
                  <a:srgbClr val="FF0000"/>
                </a:solidFill>
                <a:latin typeface="Calibri" pitchFamily="34" charset="0"/>
                <a:cs typeface="Arial" pitchFamily="34" charset="0"/>
              </a:rPr>
              <a:t>Compact experiment Setup</a:t>
            </a:r>
          </a:p>
        </p:txBody>
      </p:sp>
      <p:sp>
        <p:nvSpPr>
          <p:cNvPr id="28" name="AutoShape 2"/>
          <p:cNvSpPr>
            <a:spLocks/>
          </p:cNvSpPr>
          <p:nvPr/>
        </p:nvSpPr>
        <p:spPr bwMode="auto">
          <a:xfrm>
            <a:off x="2160770" y="5199034"/>
            <a:ext cx="1440161" cy="288147"/>
          </a:xfrm>
          <a:prstGeom prst="borderCallout2">
            <a:avLst>
              <a:gd name="adj1" fmla="val 101243"/>
              <a:gd name="adj2" fmla="val 51022"/>
              <a:gd name="adj3" fmla="val 100609"/>
              <a:gd name="adj4" fmla="val 50885"/>
              <a:gd name="adj5" fmla="val 102507"/>
              <a:gd name="adj6" fmla="val 50021"/>
            </a:avLst>
          </a:prstGeom>
          <a:ln w="15875">
            <a:solidFill>
              <a:srgbClr val="3366CB"/>
            </a:solidFill>
            <a:headEnd/>
            <a:tailEnd/>
          </a:ln>
        </p:spPr>
        <p:style>
          <a:lnRef idx="1">
            <a:schemeClr val="accent1"/>
          </a:lnRef>
          <a:fillRef idx="2">
            <a:schemeClr val="accent1"/>
          </a:fillRef>
          <a:effectRef idx="1">
            <a:schemeClr val="accent1"/>
          </a:effectRef>
          <a:fontRef idx="minor">
            <a:schemeClr val="dk1"/>
          </a:fontRef>
        </p:style>
        <p:txBody>
          <a:bodyPr vert="horz" wrap="square" lIns="36000" tIns="36000" rIns="36000" bIns="36000" numCol="1" anchor="ctr" anchorCtr="0" compatLnSpc="1">
            <a:prstTxWarp prst="textNoShape">
              <a:avLst/>
            </a:prstTxWarp>
            <a:spAutoFit/>
          </a:bodyPr>
          <a:lstStyle/>
          <a:p>
            <a:pPr algn="ctr">
              <a:spcAft>
                <a:spcPts val="0"/>
              </a:spcAft>
            </a:pPr>
            <a:r>
              <a:rPr lang="en-GB" sz="1400" b="1" dirty="0" smtClean="0">
                <a:solidFill>
                  <a:srgbClr val="FF0000"/>
                </a:solidFill>
                <a:latin typeface="Calibri" pitchFamily="34" charset="0"/>
                <a:cs typeface="Arial" pitchFamily="34" charset="0"/>
              </a:rPr>
              <a:t>2 </a:t>
            </a:r>
            <a:r>
              <a:rPr lang="en-GB" sz="1400" b="1" dirty="0">
                <a:solidFill>
                  <a:srgbClr val="FF0000"/>
                </a:solidFill>
                <a:latin typeface="Calibri" pitchFamily="34" charset="0"/>
                <a:cs typeface="Arial" pitchFamily="34" charset="0"/>
              </a:rPr>
              <a:t>axes-movement</a:t>
            </a:r>
          </a:p>
        </p:txBody>
      </p:sp>
      <p:sp>
        <p:nvSpPr>
          <p:cNvPr id="29" name="AutoShape 2"/>
          <p:cNvSpPr>
            <a:spLocks/>
          </p:cNvSpPr>
          <p:nvPr/>
        </p:nvSpPr>
        <p:spPr bwMode="auto">
          <a:xfrm>
            <a:off x="7985786" y="3141434"/>
            <a:ext cx="1575726" cy="503590"/>
          </a:xfrm>
          <a:prstGeom prst="borderCallout2">
            <a:avLst>
              <a:gd name="adj1" fmla="val -2188"/>
              <a:gd name="adj2" fmla="val 51022"/>
              <a:gd name="adj3" fmla="val -91343"/>
              <a:gd name="adj4" fmla="val 34662"/>
              <a:gd name="adj5" fmla="val -129560"/>
              <a:gd name="adj6" fmla="val -57431"/>
            </a:avLst>
          </a:prstGeom>
          <a:ln w="15875">
            <a:solidFill>
              <a:srgbClr val="3366CB"/>
            </a:solidFill>
            <a:headEnd/>
            <a:tailEnd/>
          </a:ln>
        </p:spPr>
        <p:style>
          <a:lnRef idx="1">
            <a:schemeClr val="accent1"/>
          </a:lnRef>
          <a:fillRef idx="2">
            <a:schemeClr val="accent1"/>
          </a:fillRef>
          <a:effectRef idx="1">
            <a:schemeClr val="accent1"/>
          </a:effectRef>
          <a:fontRef idx="minor">
            <a:schemeClr val="dk1"/>
          </a:fontRef>
        </p:style>
        <p:txBody>
          <a:bodyPr vert="horz" wrap="square" lIns="36000" tIns="36000" rIns="36000" bIns="36000" numCol="1" anchor="ctr" anchorCtr="0" compatLnSpc="1">
            <a:prstTxWarp prst="textNoShape">
              <a:avLst/>
            </a:prstTxWarp>
            <a:spAutoFit/>
          </a:bodyPr>
          <a:lstStyle/>
          <a:p>
            <a:pPr algn="ctr">
              <a:spcAft>
                <a:spcPts val="0"/>
              </a:spcAft>
            </a:pPr>
            <a:r>
              <a:rPr lang="en-GB" sz="1400" b="1" dirty="0" smtClean="0">
                <a:solidFill>
                  <a:srgbClr val="FF0000"/>
                </a:solidFill>
                <a:latin typeface="Calibri" pitchFamily="34" charset="0"/>
                <a:cs typeface="Arial" pitchFamily="34" charset="0"/>
              </a:rPr>
              <a:t>Data Acquisition </a:t>
            </a:r>
            <a:r>
              <a:rPr lang="en-GB" sz="1400" b="1" dirty="0">
                <a:solidFill>
                  <a:srgbClr val="FF0000"/>
                </a:solidFill>
                <a:latin typeface="Calibri" pitchFamily="34" charset="0"/>
                <a:cs typeface="Arial" pitchFamily="34" charset="0"/>
              </a:rPr>
              <a:t>Windows</a:t>
            </a:r>
          </a:p>
        </p:txBody>
      </p:sp>
      <p:sp>
        <p:nvSpPr>
          <p:cNvPr id="34" name="TextBox 33"/>
          <p:cNvSpPr txBox="1"/>
          <p:nvPr/>
        </p:nvSpPr>
        <p:spPr>
          <a:xfrm>
            <a:off x="1758271" y="4280707"/>
            <a:ext cx="2114609" cy="338554"/>
          </a:xfrm>
          <a:prstGeom prst="rect">
            <a:avLst/>
          </a:prstGeom>
          <a:noFill/>
        </p:spPr>
        <p:txBody>
          <a:bodyPr wrap="square" rtlCol="0">
            <a:spAutoFit/>
          </a:bodyPr>
          <a:lstStyle/>
          <a:p>
            <a:pPr marL="285750" indent="-285750">
              <a:buFont typeface="Arial" pitchFamily="34" charset="0"/>
              <a:buChar char="•"/>
            </a:pPr>
            <a:r>
              <a:rPr lang="en-GB" sz="1600" b="1" dirty="0" smtClean="0">
                <a:solidFill>
                  <a:srgbClr val="7030A0"/>
                </a:solidFill>
              </a:rPr>
              <a:t>Specimen holder</a:t>
            </a:r>
            <a:endParaRPr lang="en-GB" sz="1600" b="1" dirty="0">
              <a:solidFill>
                <a:srgbClr val="7030A0"/>
              </a:solidFill>
            </a:endParaRPr>
          </a:p>
        </p:txBody>
      </p:sp>
      <p:sp>
        <p:nvSpPr>
          <p:cNvPr id="35" name="TextBox 34"/>
          <p:cNvSpPr txBox="1"/>
          <p:nvPr/>
        </p:nvSpPr>
        <p:spPr>
          <a:xfrm>
            <a:off x="5764426" y="1700808"/>
            <a:ext cx="2758667" cy="338554"/>
          </a:xfrm>
          <a:prstGeom prst="rect">
            <a:avLst/>
          </a:prstGeom>
          <a:noFill/>
        </p:spPr>
        <p:txBody>
          <a:bodyPr wrap="square" rtlCol="0">
            <a:spAutoFit/>
          </a:bodyPr>
          <a:lstStyle/>
          <a:p>
            <a:pPr marL="285750" indent="-285750">
              <a:buFont typeface="Arial" pitchFamily="34" charset="0"/>
              <a:buChar char="•"/>
            </a:pPr>
            <a:r>
              <a:rPr lang="en-GB" sz="1600" b="1" dirty="0" smtClean="0">
                <a:solidFill>
                  <a:srgbClr val="004EEA"/>
                </a:solidFill>
              </a:rPr>
              <a:t>Vacuum Tank</a:t>
            </a:r>
            <a:endParaRPr lang="en-GB" sz="1600" b="1" dirty="0">
              <a:solidFill>
                <a:srgbClr val="004EEA"/>
              </a:solidFill>
            </a:endParaRPr>
          </a:p>
        </p:txBody>
      </p:sp>
      <p:sp>
        <p:nvSpPr>
          <p:cNvPr id="36" name="TextBox 35"/>
          <p:cNvSpPr txBox="1"/>
          <p:nvPr/>
        </p:nvSpPr>
        <p:spPr>
          <a:xfrm>
            <a:off x="5764426" y="960156"/>
            <a:ext cx="3337211" cy="338554"/>
          </a:xfrm>
          <a:prstGeom prst="rect">
            <a:avLst/>
          </a:prstGeom>
          <a:noFill/>
        </p:spPr>
        <p:txBody>
          <a:bodyPr wrap="square" rtlCol="0">
            <a:spAutoFit/>
          </a:bodyPr>
          <a:lstStyle/>
          <a:p>
            <a:pPr marL="285750" indent="-285750">
              <a:buFont typeface="Arial" pitchFamily="34" charset="0"/>
              <a:buChar char="•"/>
            </a:pPr>
            <a:r>
              <a:rPr lang="en-GB" sz="1600" b="1" dirty="0" smtClean="0">
                <a:solidFill>
                  <a:srgbClr val="008000"/>
                </a:solidFill>
              </a:rPr>
              <a:t>Data Acquisition Hardware</a:t>
            </a:r>
            <a:endParaRPr lang="en-GB" sz="1600" b="1" dirty="0">
              <a:solidFill>
                <a:srgbClr val="008000"/>
              </a:solidFill>
            </a:endParaRPr>
          </a:p>
        </p:txBody>
      </p:sp>
      <p:sp>
        <p:nvSpPr>
          <p:cNvPr id="38" name="TextBox 37"/>
          <p:cNvSpPr txBox="1"/>
          <p:nvPr/>
        </p:nvSpPr>
        <p:spPr>
          <a:xfrm>
            <a:off x="5745088" y="1362254"/>
            <a:ext cx="2952328" cy="338554"/>
          </a:xfrm>
          <a:prstGeom prst="rect">
            <a:avLst/>
          </a:prstGeom>
          <a:noFill/>
        </p:spPr>
        <p:txBody>
          <a:bodyPr wrap="square" rtlCol="0">
            <a:spAutoFit/>
          </a:bodyPr>
          <a:lstStyle/>
          <a:p>
            <a:pPr marL="285750" indent="-285750">
              <a:buFont typeface="Arial" pitchFamily="34" charset="0"/>
              <a:buChar char="•"/>
            </a:pPr>
            <a:r>
              <a:rPr lang="en-GB" sz="1600" b="1" dirty="0" smtClean="0">
                <a:solidFill>
                  <a:schemeClr val="accent2">
                    <a:lumMod val="60000"/>
                    <a:lumOff val="40000"/>
                  </a:schemeClr>
                </a:solidFill>
              </a:rPr>
              <a:t>Transport structure</a:t>
            </a:r>
            <a:endParaRPr lang="en-GB" sz="1600" b="1" dirty="0">
              <a:solidFill>
                <a:schemeClr val="accent2">
                  <a:lumMod val="60000"/>
                  <a:lumOff val="40000"/>
                </a:schemeClr>
              </a:solidFill>
            </a:endParaRPr>
          </a:p>
        </p:txBody>
      </p:sp>
      <p:pic>
        <p:nvPicPr>
          <p:cNvPr id="22530" name="Picture 2" descr="\\cern.ch\dfs\Workspaces\m\MechanicalMeasurement\Data\2012\EDMS_1168519\Pictures\Photo installation HiRadMat\DSC_001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953" t="14155" r="27202" b="17673"/>
          <a:stretch/>
        </p:blipFill>
        <p:spPr bwMode="auto">
          <a:xfrm>
            <a:off x="1490342" y="960156"/>
            <a:ext cx="4293194" cy="3168000"/>
          </a:xfrm>
          <a:prstGeom prst="rect">
            <a:avLst/>
          </a:prstGeom>
          <a:noFill/>
          <a:extLst>
            <a:ext uri="{909E8E84-426E-40DD-AFC4-6F175D3DCCD1}">
              <a14:hiddenFill xmlns:a14="http://schemas.microsoft.com/office/drawing/2010/main">
                <a:solidFill>
                  <a:srgbClr val="FFFFFF"/>
                </a:solidFill>
              </a14:hiddenFill>
            </a:ext>
          </a:extLst>
        </p:spPr>
      </p:pic>
      <p:sp>
        <p:nvSpPr>
          <p:cNvPr id="30" name="Right Arrow 29"/>
          <p:cNvSpPr/>
          <p:nvPr/>
        </p:nvSpPr>
        <p:spPr>
          <a:xfrm rot="21480000">
            <a:off x="738393" y="2076509"/>
            <a:ext cx="900000" cy="144000"/>
          </a:xfrm>
          <a:prstGeom prst="rightArrow">
            <a:avLst/>
          </a:prstGeom>
          <a:solidFill>
            <a:srgbClr val="C00000"/>
          </a:solidFill>
          <a:ln>
            <a:solidFill>
              <a:srgbClr val="C00000"/>
            </a:solidFill>
          </a:ln>
          <a:scene3d>
            <a:camera prst="orthographicFront"/>
            <a:lightRig rig="balanced" dir="t"/>
          </a:scene3d>
          <a:sp3d extrusionH="31750" prstMaterial="plastic">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p:cNvSpPr txBox="1"/>
          <p:nvPr/>
        </p:nvSpPr>
        <p:spPr>
          <a:xfrm>
            <a:off x="794528" y="1537550"/>
            <a:ext cx="720000" cy="324000"/>
          </a:xfrm>
          <a:prstGeom prst="rect">
            <a:avLst/>
          </a:prstGeom>
          <a:solidFill>
            <a:srgbClr val="C00000"/>
          </a:solidFill>
          <a:ln>
            <a:solidFill>
              <a:srgbClr val="C00000"/>
            </a:solidFill>
          </a:ln>
          <a:scene3d>
            <a:camera prst="orthographicFront"/>
            <a:lightRig rig="balanced" dir="t"/>
          </a:scene3d>
          <a:sp3d extrusionH="31750" prstMaterial="plastic">
            <a:bevelT w="381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defPPr>
              <a:defRPr lang="en-US"/>
            </a:defPPr>
            <a:lvl1pPr algn="ctr">
              <a:defRPr sz="1400"/>
            </a:lvl1pPr>
          </a:lstStyle>
          <a:p>
            <a:r>
              <a:rPr lang="en-GB" dirty="0"/>
              <a:t>Beam</a:t>
            </a:r>
          </a:p>
        </p:txBody>
      </p:sp>
    </p:spTree>
    <p:extLst>
      <p:ext uri="{BB962C8B-B14F-4D97-AF65-F5344CB8AC3E}">
        <p14:creationId xmlns:p14="http://schemas.microsoft.com/office/powerpoint/2010/main" val="41835723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9.jpg"/>
          <p:cNvPicPr>
            <a:picLocks noChangeAspect="1"/>
          </p:cNvPicPr>
          <p:nvPr/>
        </p:nvPicPr>
        <p:blipFill>
          <a:blip r:embed="rId2" cstate="print"/>
          <a:stretch>
            <a:fillRect/>
          </a:stretch>
        </p:blipFill>
        <p:spPr>
          <a:xfrm>
            <a:off x="724146" y="620688"/>
            <a:ext cx="3436766" cy="4869160"/>
          </a:xfrm>
          <a:prstGeom prst="rect">
            <a:avLst/>
          </a:prstGeom>
        </p:spPr>
      </p:pic>
      <p:sp>
        <p:nvSpPr>
          <p:cNvPr id="4" name="Title 10"/>
          <p:cNvSpPr txBox="1">
            <a:spLocks/>
          </p:cNvSpPr>
          <p:nvPr/>
        </p:nvSpPr>
        <p:spPr>
          <a:xfrm>
            <a:off x="3872880" y="620688"/>
            <a:ext cx="5832648" cy="2592288"/>
          </a:xfrm>
          <a:prstGeom prst="rect">
            <a:avLst/>
          </a:prstGeom>
        </p:spPr>
        <p:txBody>
          <a:bodyPr/>
          <a:lstStyle/>
          <a:p>
            <a:pPr marL="360000" indent="-360000" defTabSz="457200" eaLnBrk="0" hangingPunct="0">
              <a:spcBef>
                <a:spcPts val="0"/>
              </a:spcBef>
              <a:spcAft>
                <a:spcPts val="1200"/>
              </a:spcAft>
              <a:buClr>
                <a:schemeClr val="accent1"/>
              </a:buClr>
              <a:buSzPct val="95000"/>
              <a:buFont typeface="Wingdings" charset="2"/>
              <a:buChar char="§"/>
              <a:defRPr/>
            </a:pPr>
            <a:r>
              <a:rPr lang="en-US" sz="1600" b="1" dirty="0">
                <a:solidFill>
                  <a:srgbClr val="002060"/>
                </a:solidFill>
                <a:latin typeface="+mj-lt"/>
                <a:ea typeface="+mn-ea"/>
                <a:cs typeface="+mn-cs"/>
              </a:rPr>
              <a:t>Fast dismounting system </a:t>
            </a:r>
            <a:r>
              <a:rPr lang="en-US" sz="1600" dirty="0">
                <a:solidFill>
                  <a:srgbClr val="002060"/>
                </a:solidFill>
                <a:latin typeface="+mj-lt"/>
                <a:ea typeface="+mn-ea"/>
                <a:cs typeface="+mn-cs"/>
              </a:rPr>
              <a:t>studied to ease tank opening, decreasing exposure time for operators </a:t>
            </a:r>
          </a:p>
          <a:p>
            <a:pPr marL="360000" indent="-360000" defTabSz="457200" eaLnBrk="0" hangingPunct="0">
              <a:spcBef>
                <a:spcPts val="0"/>
              </a:spcBef>
              <a:spcAft>
                <a:spcPts val="1200"/>
              </a:spcAft>
              <a:buClr>
                <a:schemeClr val="accent1"/>
              </a:buClr>
              <a:buSzPct val="95000"/>
              <a:buFont typeface="Wingdings" charset="2"/>
              <a:buChar char="§"/>
              <a:defRPr/>
            </a:pPr>
            <a:r>
              <a:rPr lang="en-US" sz="1600" b="1" dirty="0" smtClean="0">
                <a:solidFill>
                  <a:srgbClr val="002060"/>
                </a:solidFill>
                <a:latin typeface="+mj-lt"/>
                <a:ea typeface="+mn-ea"/>
                <a:cs typeface="+mn-cs"/>
              </a:rPr>
              <a:t>Vacuum</a:t>
            </a:r>
            <a:r>
              <a:rPr lang="en-US" sz="1600" b="1" dirty="0">
                <a:solidFill>
                  <a:srgbClr val="002060"/>
                </a:solidFill>
                <a:latin typeface="+mj-lt"/>
                <a:ea typeface="+mn-ea"/>
                <a:cs typeface="+mn-cs"/>
              </a:rPr>
              <a:t>: </a:t>
            </a:r>
            <a:r>
              <a:rPr lang="en-US" sz="1600" dirty="0">
                <a:solidFill>
                  <a:srgbClr val="002060"/>
                </a:solidFill>
                <a:latin typeface="+mj-lt"/>
                <a:ea typeface="+mn-ea"/>
                <a:cs typeface="+mn-cs"/>
              </a:rPr>
              <a:t>standard mobile turbo group will allow for pressure below 1mbar</a:t>
            </a:r>
          </a:p>
          <a:p>
            <a:pPr marL="360000" indent="-360000" defTabSz="457200" eaLnBrk="0" hangingPunct="0">
              <a:spcBef>
                <a:spcPts val="0"/>
              </a:spcBef>
              <a:spcAft>
                <a:spcPts val="1200"/>
              </a:spcAft>
              <a:buClr>
                <a:schemeClr val="accent1"/>
              </a:buClr>
              <a:buSzPct val="95000"/>
              <a:buFont typeface="Wingdings" charset="2"/>
              <a:buChar char="§"/>
              <a:defRPr/>
            </a:pPr>
            <a:r>
              <a:rPr lang="en-US" sz="1600" b="1" dirty="0" smtClean="0">
                <a:solidFill>
                  <a:srgbClr val="002060"/>
                </a:solidFill>
                <a:latin typeface="+mj-lt"/>
                <a:ea typeface="+mn-ea"/>
                <a:cs typeface="+mn-cs"/>
              </a:rPr>
              <a:t>Static structural and buckling </a:t>
            </a:r>
            <a:r>
              <a:rPr lang="en-US" sz="1600" dirty="0" smtClean="0">
                <a:solidFill>
                  <a:srgbClr val="002060"/>
                </a:solidFill>
                <a:latin typeface="+mj-lt"/>
                <a:ea typeface="+mn-ea"/>
                <a:cs typeface="+mn-cs"/>
              </a:rPr>
              <a:t>analyses performed for tank, glass windows and Be windows. Safety is ok.</a:t>
            </a:r>
          </a:p>
          <a:p>
            <a:pPr marL="360000" indent="-360000" defTabSz="457200" eaLnBrk="0" hangingPunct="0">
              <a:spcBef>
                <a:spcPts val="0"/>
              </a:spcBef>
              <a:spcAft>
                <a:spcPts val="1200"/>
              </a:spcAft>
              <a:buClr>
                <a:schemeClr val="accent1"/>
              </a:buClr>
              <a:buSzPct val="95000"/>
              <a:buFont typeface="Wingdings" charset="2"/>
              <a:buChar char="§"/>
              <a:defRPr/>
            </a:pPr>
            <a:r>
              <a:rPr lang="en-US" sz="1600" b="1" dirty="0" smtClean="0">
                <a:solidFill>
                  <a:srgbClr val="002060"/>
                </a:solidFill>
                <a:latin typeface="+mj-lt"/>
                <a:ea typeface="+mn-ea"/>
                <a:cs typeface="+mn-cs"/>
              </a:rPr>
              <a:t>Debris </a:t>
            </a:r>
            <a:r>
              <a:rPr lang="en-US" sz="1600" dirty="0" smtClean="0">
                <a:solidFill>
                  <a:srgbClr val="002060"/>
                </a:solidFill>
                <a:latin typeface="+mj-lt"/>
                <a:ea typeface="+mn-ea"/>
                <a:cs typeface="+mn-cs"/>
              </a:rPr>
              <a:t>generated by beam impacts on samples do not have enough kinetic energy to plastically deform or drill the tank </a:t>
            </a:r>
            <a:r>
              <a:rPr lang="en-US" sz="2000" b="1" kern="0" dirty="0">
                <a:solidFill>
                  <a:srgbClr val="FF0000"/>
                </a:solidFill>
                <a:latin typeface="+mj-lt"/>
                <a:ea typeface="+mj-ea"/>
                <a:cs typeface="+mj-cs"/>
              </a:rPr>
              <a:t/>
            </a:r>
            <a:br>
              <a:rPr lang="en-US" sz="2000" b="1" kern="0" dirty="0">
                <a:solidFill>
                  <a:srgbClr val="FF0000"/>
                </a:solidFill>
                <a:latin typeface="+mj-lt"/>
                <a:ea typeface="+mj-ea"/>
                <a:cs typeface="+mj-cs"/>
              </a:rPr>
            </a:br>
            <a:endParaRPr lang="en-US" sz="2000" kern="0" dirty="0">
              <a:solidFill>
                <a:schemeClr val="tx2"/>
              </a:solidFill>
              <a:latin typeface="+mj-lt"/>
              <a:ea typeface="+mj-ea"/>
              <a:cs typeface="+mj-cs"/>
            </a:endParaRPr>
          </a:p>
        </p:txBody>
      </p:sp>
      <p:sp>
        <p:nvSpPr>
          <p:cNvPr id="27" name="Date Placeholder 26"/>
          <p:cNvSpPr>
            <a:spLocks noGrp="1"/>
          </p:cNvSpPr>
          <p:nvPr>
            <p:ph type="dt" sz="half" idx="10"/>
          </p:nvPr>
        </p:nvSpPr>
        <p:spPr/>
        <p:txBody>
          <a:bodyPr/>
          <a:lstStyle/>
          <a:p>
            <a:r>
              <a:rPr lang="en-US" smtClean="0"/>
              <a:t>27 July 2012</a:t>
            </a:r>
            <a:endParaRPr lang="en-US" dirty="0"/>
          </a:p>
        </p:txBody>
      </p:sp>
      <p:sp>
        <p:nvSpPr>
          <p:cNvPr id="29" name="Footer Placeholder 28"/>
          <p:cNvSpPr>
            <a:spLocks noGrp="1"/>
          </p:cNvSpPr>
          <p:nvPr>
            <p:ph type="ftr" sz="quarter" idx="11"/>
          </p:nvPr>
        </p:nvSpPr>
        <p:spPr/>
        <p:txBody>
          <a:bodyPr/>
          <a:lstStyle/>
          <a:p>
            <a:r>
              <a:rPr lang="en-US" smtClean="0"/>
              <a:t>Alessandro Bertarelli – EN-MME</a:t>
            </a:r>
            <a:endParaRPr lang="en-US" dirty="0"/>
          </a:p>
        </p:txBody>
      </p:sp>
      <p:sp>
        <p:nvSpPr>
          <p:cNvPr id="28" name="Slide Number Placeholder 27"/>
          <p:cNvSpPr>
            <a:spLocks noGrp="1"/>
          </p:cNvSpPr>
          <p:nvPr>
            <p:ph type="sldNum" sz="quarter" idx="12"/>
          </p:nvPr>
        </p:nvSpPr>
        <p:spPr/>
        <p:txBody>
          <a:bodyPr/>
          <a:lstStyle/>
          <a:p>
            <a:fld id="{AC5B1FEA-406A-7749-A5C3-DDCB5F67A4CE}" type="slidenum">
              <a:rPr lang="en-US" smtClean="0"/>
              <a:pPr/>
              <a:t>11</a:t>
            </a:fld>
            <a:endParaRPr lang="en-US" dirty="0"/>
          </a:p>
        </p:txBody>
      </p:sp>
      <p:sp>
        <p:nvSpPr>
          <p:cNvPr id="31" name="AutoShape 2"/>
          <p:cNvSpPr>
            <a:spLocks/>
          </p:cNvSpPr>
          <p:nvPr/>
        </p:nvSpPr>
        <p:spPr bwMode="auto">
          <a:xfrm>
            <a:off x="2720752" y="4571141"/>
            <a:ext cx="1872208" cy="442035"/>
          </a:xfrm>
          <a:prstGeom prst="borderCallout2">
            <a:avLst>
              <a:gd name="adj1" fmla="val -33"/>
              <a:gd name="adj2" fmla="val 51022"/>
              <a:gd name="adj3" fmla="val -52142"/>
              <a:gd name="adj4" fmla="val 12014"/>
              <a:gd name="adj5" fmla="val -234903"/>
              <a:gd name="adj6" fmla="val -13232"/>
            </a:avLst>
          </a:prstGeom>
          <a:ln w="15875">
            <a:solidFill>
              <a:srgbClr val="3366CB"/>
            </a:solidFill>
            <a:headEnd/>
            <a:tailEnd/>
          </a:ln>
        </p:spPr>
        <p:style>
          <a:lnRef idx="1">
            <a:schemeClr val="accent1"/>
          </a:lnRef>
          <a:fillRef idx="2">
            <a:schemeClr val="accent1"/>
          </a:fillRef>
          <a:effectRef idx="1">
            <a:schemeClr val="accent1"/>
          </a:effectRef>
          <a:fontRef idx="minor">
            <a:schemeClr val="dk1"/>
          </a:fontRef>
        </p:style>
        <p:txBody>
          <a:bodyPr vert="horz" wrap="square" lIns="36000" tIns="36000" rIns="36000" bIns="36000" numCol="1" anchor="ctr" anchorCtr="0" compatLnSpc="1">
            <a:prstTxWarp prst="textNoShape">
              <a:avLst/>
            </a:prstTxWarp>
            <a:spAutoFit/>
          </a:bodyPr>
          <a:lstStyle/>
          <a:p>
            <a:pPr algn="ctr">
              <a:spcAft>
                <a:spcPts val="0"/>
              </a:spcAft>
            </a:pPr>
            <a:r>
              <a:rPr lang="en-GB" sz="1200" b="1" dirty="0" smtClean="0">
                <a:solidFill>
                  <a:srgbClr val="FF0000"/>
                </a:solidFill>
                <a:latin typeface="Calibri" pitchFamily="34" charset="0"/>
                <a:cs typeface="Arial" pitchFamily="34" charset="0"/>
              </a:rPr>
              <a:t>Stainless Steel vacuum tank: 304L, 10 mm wall thickness</a:t>
            </a:r>
          </a:p>
        </p:txBody>
      </p:sp>
      <p:sp>
        <p:nvSpPr>
          <p:cNvPr id="37" name="Title 10"/>
          <p:cNvSpPr txBox="1">
            <a:spLocks/>
          </p:cNvSpPr>
          <p:nvPr/>
        </p:nvSpPr>
        <p:spPr>
          <a:xfrm>
            <a:off x="704528" y="5688632"/>
            <a:ext cx="5832648" cy="548680"/>
          </a:xfrm>
          <a:prstGeom prst="rect">
            <a:avLst/>
          </a:prstGeom>
        </p:spPr>
        <p:txBody>
          <a:bodyPr/>
          <a:lstStyle/>
          <a:p>
            <a:pPr marL="360000" indent="-360000" defTabSz="457200" eaLnBrk="0" hangingPunct="0">
              <a:spcBef>
                <a:spcPts val="0"/>
              </a:spcBef>
              <a:spcAft>
                <a:spcPts val="1200"/>
              </a:spcAft>
              <a:buClr>
                <a:schemeClr val="accent1"/>
              </a:buClr>
              <a:buSzPct val="95000"/>
              <a:buFont typeface="Wingdings" charset="2"/>
              <a:buChar char="§"/>
              <a:defRPr/>
            </a:pPr>
            <a:r>
              <a:rPr lang="en-US" sz="2000" b="1" kern="0" dirty="0">
                <a:solidFill>
                  <a:srgbClr val="FF0000"/>
                </a:solidFill>
                <a:latin typeface="+mj-lt"/>
                <a:ea typeface="+mj-ea"/>
                <a:cs typeface="+mj-cs"/>
              </a:rPr>
              <a:t/>
            </a:r>
            <a:br>
              <a:rPr lang="en-US" sz="2000" b="1" kern="0" dirty="0">
                <a:solidFill>
                  <a:srgbClr val="FF0000"/>
                </a:solidFill>
                <a:latin typeface="+mj-lt"/>
                <a:ea typeface="+mj-ea"/>
                <a:cs typeface="+mj-cs"/>
              </a:rPr>
            </a:br>
            <a:endParaRPr lang="en-US" sz="2000" kern="0" dirty="0">
              <a:solidFill>
                <a:schemeClr val="tx2"/>
              </a:solidFill>
              <a:latin typeface="+mj-lt"/>
              <a:ea typeface="+mj-ea"/>
              <a:cs typeface="+mj-cs"/>
            </a:endParaRPr>
          </a:p>
        </p:txBody>
      </p:sp>
      <p:sp>
        <p:nvSpPr>
          <p:cNvPr id="14" name="Title 10"/>
          <p:cNvSpPr txBox="1">
            <a:spLocks/>
          </p:cNvSpPr>
          <p:nvPr/>
        </p:nvSpPr>
        <p:spPr>
          <a:xfrm>
            <a:off x="776536" y="5625430"/>
            <a:ext cx="5379640" cy="647700"/>
          </a:xfrm>
          <a:prstGeom prst="rect">
            <a:avLst/>
          </a:prstGeom>
        </p:spPr>
        <p:txBody>
          <a:bodyPr/>
          <a:lstStyle/>
          <a:p>
            <a:pPr marL="360000" indent="-360000" algn="just" defTabSz="457200" eaLnBrk="0" hangingPunct="0">
              <a:spcBef>
                <a:spcPts val="0"/>
              </a:spcBef>
              <a:spcAft>
                <a:spcPts val="1200"/>
              </a:spcAft>
              <a:buClr>
                <a:schemeClr val="accent1"/>
              </a:buClr>
              <a:buSzPct val="95000"/>
              <a:buFont typeface="Wingdings" charset="2"/>
              <a:buChar char="§"/>
              <a:defRPr/>
            </a:pPr>
            <a:endParaRPr lang="en-US" sz="1600" dirty="0" smtClean="0">
              <a:solidFill>
                <a:srgbClr val="002060"/>
              </a:solidFill>
              <a:latin typeface="+mj-lt"/>
              <a:ea typeface="+mn-ea"/>
              <a:cs typeface="+mn-cs"/>
            </a:endParaRPr>
          </a:p>
        </p:txBody>
      </p:sp>
      <p:pic>
        <p:nvPicPr>
          <p:cNvPr id="37890" name="Picture 2" descr="C:\Users\fcarra\Documents\HiRadMat\Foto\DSCN15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0459" y="3130066"/>
            <a:ext cx="4815069" cy="3611302"/>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7"/>
          <p:cNvSpPr>
            <a:spLocks noGrp="1"/>
          </p:cNvSpPr>
          <p:nvPr>
            <p:ph type="title"/>
          </p:nvPr>
        </p:nvSpPr>
        <p:spPr>
          <a:xfrm>
            <a:off x="992560" y="-27384"/>
            <a:ext cx="6747440" cy="720000"/>
          </a:xfrm>
        </p:spPr>
        <p:txBody>
          <a:bodyPr/>
          <a:lstStyle/>
          <a:p>
            <a:r>
              <a:rPr lang="en-US" sz="2800" dirty="0" smtClean="0"/>
              <a:t>Technical Description: Design Overview</a:t>
            </a:r>
            <a:endParaRPr lang="en-GB" sz="2800" dirty="0"/>
          </a:p>
        </p:txBody>
      </p:sp>
    </p:spTree>
    <p:extLst>
      <p:ext uri="{BB962C8B-B14F-4D97-AF65-F5344CB8AC3E}">
        <p14:creationId xmlns:p14="http://schemas.microsoft.com/office/powerpoint/2010/main" val="42473847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Technical Description: Vacuum System</a:t>
            </a:r>
            <a:endParaRPr lang="en-GB" sz="2800" dirty="0"/>
          </a:p>
        </p:txBody>
      </p:sp>
      <p:sp>
        <p:nvSpPr>
          <p:cNvPr id="3" name="Date Placeholder 2"/>
          <p:cNvSpPr>
            <a:spLocks noGrp="1"/>
          </p:cNvSpPr>
          <p:nvPr>
            <p:ph type="dt" sz="half" idx="10"/>
          </p:nvPr>
        </p:nvSpPr>
        <p:spPr/>
        <p:txBody>
          <a:bodyPr/>
          <a:lstStyle/>
          <a:p>
            <a:r>
              <a:rPr lang="en-US" smtClean="0"/>
              <a:t>27 July 2012</a:t>
            </a:r>
            <a:endParaRPr lang="en-US" dirty="0"/>
          </a:p>
        </p:txBody>
      </p:sp>
      <p:sp>
        <p:nvSpPr>
          <p:cNvPr id="4" name="Footer Placeholder 3"/>
          <p:cNvSpPr>
            <a:spLocks noGrp="1"/>
          </p:cNvSpPr>
          <p:nvPr>
            <p:ph type="ftr" sz="quarter" idx="11"/>
          </p:nvPr>
        </p:nvSpPr>
        <p:spPr/>
        <p:txBody>
          <a:bodyPr/>
          <a:lstStyle/>
          <a:p>
            <a:r>
              <a:rPr lang="en-US" smtClean="0"/>
              <a:t>Alessandro Bertarelli – EN-MME</a:t>
            </a:r>
            <a:endParaRPr lang="en-US" dirty="0"/>
          </a:p>
        </p:txBody>
      </p:sp>
      <p:sp>
        <p:nvSpPr>
          <p:cNvPr id="5" name="Slide Number Placeholder 4"/>
          <p:cNvSpPr>
            <a:spLocks noGrp="1"/>
          </p:cNvSpPr>
          <p:nvPr>
            <p:ph type="sldNum" sz="quarter" idx="12"/>
          </p:nvPr>
        </p:nvSpPr>
        <p:spPr/>
        <p:txBody>
          <a:bodyPr/>
          <a:lstStyle/>
          <a:p>
            <a:fld id="{AC5B1FEA-406A-7749-A5C3-DDCB5F67A4CE}" type="slidenum">
              <a:rPr lang="en-US" smtClean="0"/>
              <a:pPr/>
              <a:t>12</a:t>
            </a:fld>
            <a:endParaRPr lang="en-US" dirty="0"/>
          </a:p>
        </p:txBody>
      </p:sp>
      <p:pic>
        <p:nvPicPr>
          <p:cNvPr id="33794" name="Picture 2" descr="image00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6456" y="654469"/>
            <a:ext cx="6336704" cy="529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889104" y="1700808"/>
            <a:ext cx="3960440" cy="3508653"/>
          </a:xfrm>
          <a:prstGeom prst="rect">
            <a:avLst/>
          </a:prstGeom>
        </p:spPr>
        <p:txBody>
          <a:bodyPr wrap="square">
            <a:spAutoFit/>
          </a:bodyPr>
          <a:lstStyle/>
          <a:p>
            <a:pPr marL="360000" indent="-360000" algn="just" defTabSz="457200" eaLnBrk="0" hangingPunct="0">
              <a:spcBef>
                <a:spcPts val="0"/>
              </a:spcBef>
              <a:spcAft>
                <a:spcPts val="1200"/>
              </a:spcAft>
              <a:buClr>
                <a:schemeClr val="accent1"/>
              </a:buClr>
              <a:buSzPct val="95000"/>
              <a:buFont typeface="Wingdings" charset="2"/>
              <a:buChar char="§"/>
              <a:defRPr/>
            </a:pPr>
            <a:r>
              <a:rPr lang="en-US" sz="1600" b="1" dirty="0" smtClean="0">
                <a:solidFill>
                  <a:srgbClr val="002060"/>
                </a:solidFill>
                <a:latin typeface="+mj-lt"/>
                <a:ea typeface="+mn-ea"/>
                <a:cs typeface="+mn-cs"/>
              </a:rPr>
              <a:t>Beam line windows </a:t>
            </a:r>
            <a:r>
              <a:rPr lang="en-US" sz="1600" dirty="0" smtClean="0">
                <a:solidFill>
                  <a:srgbClr val="002060"/>
                </a:solidFill>
                <a:latin typeface="+mj-lt"/>
                <a:ea typeface="+mn-ea"/>
                <a:cs typeface="+mn-cs"/>
              </a:rPr>
              <a:t>in Beryllium, with C/C reinforcements (dimensioning: M. Delonca, C. Maglioni – EN/STI)</a:t>
            </a:r>
          </a:p>
          <a:p>
            <a:pPr marL="360000" indent="-360000" algn="just" defTabSz="457200" eaLnBrk="0" hangingPunct="0">
              <a:spcBef>
                <a:spcPts val="0"/>
              </a:spcBef>
              <a:spcAft>
                <a:spcPts val="1200"/>
              </a:spcAft>
              <a:buClr>
                <a:schemeClr val="accent1"/>
              </a:buClr>
              <a:buSzPct val="95000"/>
              <a:buFont typeface="Wingdings" charset="2"/>
              <a:buChar char="§"/>
              <a:defRPr/>
            </a:pPr>
            <a:r>
              <a:rPr lang="en-US" sz="1600" b="1" dirty="0" smtClean="0">
                <a:solidFill>
                  <a:srgbClr val="002060"/>
                </a:solidFill>
                <a:latin typeface="+mj-lt"/>
                <a:ea typeface="+mn-ea"/>
                <a:cs typeface="+mn-cs"/>
              </a:rPr>
              <a:t>Structural and radiation hard, highly transparent </a:t>
            </a:r>
            <a:r>
              <a:rPr lang="en-US" sz="1600" dirty="0" smtClean="0">
                <a:solidFill>
                  <a:srgbClr val="002060"/>
                </a:solidFill>
                <a:latin typeface="+mj-lt"/>
                <a:ea typeface="+mn-ea"/>
                <a:cs typeface="+mn-cs"/>
              </a:rPr>
              <a:t>optical windows and portholes: fused silica and UHV specific glass adopted</a:t>
            </a:r>
          </a:p>
          <a:p>
            <a:pPr marL="360000" indent="-360000" algn="just" defTabSz="457200" eaLnBrk="0" hangingPunct="0">
              <a:spcBef>
                <a:spcPts val="0"/>
              </a:spcBef>
              <a:spcAft>
                <a:spcPts val="1200"/>
              </a:spcAft>
              <a:buClr>
                <a:schemeClr val="accent1"/>
              </a:buClr>
              <a:buSzPct val="95000"/>
              <a:buFont typeface="Wingdings" charset="2"/>
              <a:buChar char="§"/>
              <a:defRPr/>
            </a:pPr>
            <a:r>
              <a:rPr lang="en-US" sz="1600" b="1" dirty="0" smtClean="0">
                <a:solidFill>
                  <a:srgbClr val="002060"/>
                </a:solidFill>
                <a:latin typeface="+mj-lt"/>
                <a:ea typeface="+mn-ea"/>
                <a:cs typeface="+mn-cs"/>
              </a:rPr>
              <a:t>Leak tightness test</a:t>
            </a:r>
            <a:r>
              <a:rPr lang="en-US" sz="1600" dirty="0" smtClean="0">
                <a:solidFill>
                  <a:srgbClr val="002060"/>
                </a:solidFill>
                <a:latin typeface="+mj-lt"/>
                <a:ea typeface="+mn-ea"/>
                <a:cs typeface="+mn-cs"/>
              </a:rPr>
              <a:t> performed on the assembly</a:t>
            </a:r>
          </a:p>
          <a:p>
            <a:pPr marL="360000" indent="-360000" algn="just" defTabSz="457200" eaLnBrk="0" hangingPunct="0">
              <a:spcBef>
                <a:spcPts val="0"/>
              </a:spcBef>
              <a:spcAft>
                <a:spcPts val="1200"/>
              </a:spcAft>
              <a:buClr>
                <a:schemeClr val="accent1"/>
              </a:buClr>
              <a:buSzPct val="95000"/>
              <a:buFont typeface="Wingdings" charset="2"/>
              <a:buChar char="§"/>
              <a:defRPr/>
            </a:pPr>
            <a:r>
              <a:rPr lang="en-US" sz="1600" b="1" dirty="0" smtClean="0">
                <a:solidFill>
                  <a:srgbClr val="002060"/>
                </a:solidFill>
                <a:latin typeface="+mj-lt"/>
                <a:ea typeface="+mn-ea"/>
                <a:cs typeface="+mn-cs"/>
              </a:rPr>
              <a:t>Thermal treatment (vacuum firing) </a:t>
            </a:r>
            <a:r>
              <a:rPr lang="en-US" sz="1600" dirty="0" smtClean="0">
                <a:solidFill>
                  <a:srgbClr val="002060"/>
                </a:solidFill>
                <a:latin typeface="+mj-lt"/>
                <a:ea typeface="+mn-ea"/>
                <a:cs typeface="+mn-cs"/>
              </a:rPr>
              <a:t>performed on highly outgassing graphite components.</a:t>
            </a:r>
            <a:endParaRPr lang="en-US" sz="1600" dirty="0">
              <a:solidFill>
                <a:srgbClr val="002060"/>
              </a:solidFill>
              <a:latin typeface="+mj-lt"/>
              <a:ea typeface="+mn-ea"/>
              <a:cs typeface="+mn-cs"/>
            </a:endParaRPr>
          </a:p>
        </p:txBody>
      </p:sp>
    </p:spTree>
    <p:extLst>
      <p:ext uri="{BB962C8B-B14F-4D97-AF65-F5344CB8AC3E}">
        <p14:creationId xmlns:p14="http://schemas.microsoft.com/office/powerpoint/2010/main" val="40345260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p:cNvSpPr txBox="1">
            <a:spLocks/>
          </p:cNvSpPr>
          <p:nvPr/>
        </p:nvSpPr>
        <p:spPr>
          <a:xfrm>
            <a:off x="416496" y="836712"/>
            <a:ext cx="7272808" cy="3312368"/>
          </a:xfrm>
          <a:prstGeom prst="rect">
            <a:avLst/>
          </a:prstGeom>
        </p:spPr>
        <p:txBody>
          <a:bodyPr/>
          <a:lstStyle/>
          <a:p>
            <a:pPr marL="360000" indent="-360000" defTabSz="457200" eaLnBrk="0" hangingPunct="0">
              <a:spcBef>
                <a:spcPts val="0"/>
              </a:spcBef>
              <a:spcAft>
                <a:spcPts val="1200"/>
              </a:spcAft>
              <a:buClr>
                <a:schemeClr val="accent1"/>
              </a:buClr>
              <a:buSzPct val="95000"/>
              <a:buFont typeface="Wingdings" charset="2"/>
              <a:buChar char="§"/>
              <a:defRPr/>
            </a:pPr>
            <a:r>
              <a:rPr lang="en-US" sz="1600" b="1" dirty="0" smtClean="0">
                <a:solidFill>
                  <a:srgbClr val="002060"/>
                </a:solidFill>
                <a:latin typeface="+mj-lt"/>
                <a:ea typeface="+mn-ea"/>
                <a:cs typeface="+mn-cs"/>
              </a:rPr>
              <a:t>38 Temperature probes  </a:t>
            </a:r>
            <a:r>
              <a:rPr lang="en-US" sz="1600" dirty="0" smtClean="0">
                <a:solidFill>
                  <a:srgbClr val="002060"/>
                </a:solidFill>
                <a:latin typeface="+mj-lt"/>
                <a:ea typeface="+mn-ea"/>
                <a:cs typeface="+mn-cs"/>
              </a:rPr>
              <a:t>and 1 </a:t>
            </a:r>
            <a:r>
              <a:rPr lang="en-US" sz="1600" b="1" dirty="0">
                <a:solidFill>
                  <a:srgbClr val="002060"/>
                </a:solidFill>
                <a:latin typeface="+mj-lt"/>
                <a:ea typeface="+mn-ea"/>
                <a:cs typeface="+mn-cs"/>
              </a:rPr>
              <a:t>V</a:t>
            </a:r>
            <a:r>
              <a:rPr lang="en-US" sz="1600" b="1" dirty="0" smtClean="0">
                <a:solidFill>
                  <a:srgbClr val="002060"/>
                </a:solidFill>
                <a:latin typeface="+mj-lt"/>
                <a:ea typeface="+mn-ea"/>
                <a:cs typeface="+mn-cs"/>
              </a:rPr>
              <a:t>acuum </a:t>
            </a:r>
            <a:r>
              <a:rPr lang="en-US" sz="1600" dirty="0" smtClean="0">
                <a:solidFill>
                  <a:srgbClr val="002060"/>
                </a:solidFill>
                <a:latin typeface="+mj-lt"/>
                <a:ea typeface="+mn-ea"/>
                <a:cs typeface="+mn-cs"/>
              </a:rPr>
              <a:t>sensor, </a:t>
            </a:r>
            <a:r>
              <a:rPr lang="en-US" sz="1600" b="1" dirty="0" smtClean="0">
                <a:solidFill>
                  <a:srgbClr val="002060"/>
                </a:solidFill>
                <a:latin typeface="+mj-lt"/>
                <a:ea typeface="+mn-ea"/>
                <a:cs typeface="+mn-cs"/>
              </a:rPr>
              <a:t>Microphones (</a:t>
            </a:r>
            <a:r>
              <a:rPr lang="en-US" sz="1600" i="1" dirty="0" smtClean="0">
                <a:solidFill>
                  <a:srgbClr val="002060"/>
                </a:solidFill>
                <a:latin typeface="+mj-lt"/>
                <a:ea typeface="+mn-ea"/>
                <a:cs typeface="+mn-cs"/>
              </a:rPr>
              <a:t>D. Deboy</a:t>
            </a:r>
            <a:r>
              <a:rPr lang="en-US" sz="1600" b="1" dirty="0" smtClean="0">
                <a:solidFill>
                  <a:srgbClr val="002060"/>
                </a:solidFill>
                <a:latin typeface="+mj-lt"/>
                <a:ea typeface="+mn-ea"/>
                <a:cs typeface="+mn-cs"/>
              </a:rPr>
              <a:t>).</a:t>
            </a:r>
          </a:p>
          <a:p>
            <a:pPr marL="360000" indent="-360000" defTabSz="457200" eaLnBrk="0" hangingPunct="0">
              <a:spcBef>
                <a:spcPts val="0"/>
              </a:spcBef>
              <a:spcAft>
                <a:spcPts val="600"/>
              </a:spcAft>
              <a:buClr>
                <a:schemeClr val="accent1"/>
              </a:buClr>
              <a:buSzPct val="95000"/>
              <a:buFont typeface="Wingdings" charset="2"/>
              <a:buChar char="§"/>
              <a:defRPr/>
            </a:pPr>
            <a:r>
              <a:rPr lang="en-US" sz="1600" b="1" dirty="0" smtClean="0">
                <a:solidFill>
                  <a:srgbClr val="002060"/>
                </a:solidFill>
                <a:latin typeface="+mj-lt"/>
                <a:ea typeface="+mn-ea"/>
                <a:cs typeface="+mn-cs"/>
              </a:rPr>
              <a:t>244 Resistive </a:t>
            </a:r>
            <a:r>
              <a:rPr lang="en-US" sz="1600" b="1" dirty="0">
                <a:solidFill>
                  <a:srgbClr val="002060"/>
                </a:solidFill>
                <a:latin typeface="+mj-lt"/>
                <a:ea typeface="+mn-ea"/>
                <a:cs typeface="+mn-cs"/>
              </a:rPr>
              <a:t>S</a:t>
            </a:r>
            <a:r>
              <a:rPr lang="en-US" sz="1600" b="1" dirty="0" smtClean="0">
                <a:solidFill>
                  <a:srgbClr val="002060"/>
                </a:solidFill>
                <a:latin typeface="+mj-lt"/>
                <a:ea typeface="+mn-ea"/>
                <a:cs typeface="+mn-cs"/>
              </a:rPr>
              <a:t>train </a:t>
            </a:r>
            <a:r>
              <a:rPr lang="en-US" sz="1600" b="1" dirty="0">
                <a:solidFill>
                  <a:srgbClr val="002060"/>
                </a:solidFill>
                <a:latin typeface="+mj-lt"/>
                <a:ea typeface="+mn-ea"/>
                <a:cs typeface="+mn-cs"/>
              </a:rPr>
              <a:t>G</a:t>
            </a:r>
            <a:r>
              <a:rPr lang="en-US" sz="1600" b="1" dirty="0" smtClean="0">
                <a:solidFill>
                  <a:srgbClr val="002060"/>
                </a:solidFill>
                <a:latin typeface="+mj-lt"/>
                <a:ea typeface="+mn-ea"/>
                <a:cs typeface="+mn-cs"/>
              </a:rPr>
              <a:t>auges</a:t>
            </a:r>
            <a:r>
              <a:rPr lang="en-US" sz="1600" dirty="0">
                <a:solidFill>
                  <a:srgbClr val="002060"/>
                </a:solidFill>
                <a:latin typeface="+mj-lt"/>
                <a:ea typeface="+mn-ea"/>
                <a:cs typeface="+mn-cs"/>
              </a:rPr>
              <a:t>: </a:t>
            </a:r>
            <a:r>
              <a:rPr lang="en-US" sz="1600" dirty="0" smtClean="0">
                <a:solidFill>
                  <a:srgbClr val="002060"/>
                </a:solidFill>
                <a:latin typeface="+mj-lt"/>
                <a:ea typeface="+mn-ea"/>
                <a:cs typeface="+mn-cs"/>
              </a:rPr>
              <a:t>measuring </a:t>
            </a:r>
            <a:r>
              <a:rPr lang="en-US" sz="1600" dirty="0">
                <a:solidFill>
                  <a:srgbClr val="002060"/>
                </a:solidFill>
                <a:latin typeface="+mj-lt"/>
                <a:ea typeface="+mn-ea"/>
                <a:cs typeface="+mn-cs"/>
              </a:rPr>
              <a:t>circumferential and axial </a:t>
            </a:r>
            <a:r>
              <a:rPr lang="en-US" sz="1600" dirty="0" smtClean="0">
                <a:solidFill>
                  <a:srgbClr val="002060"/>
                </a:solidFill>
                <a:latin typeface="+mj-lt"/>
                <a:ea typeface="+mn-ea"/>
                <a:cs typeface="+mn-cs"/>
              </a:rPr>
              <a:t>strains generated </a:t>
            </a:r>
            <a:r>
              <a:rPr lang="en-US" sz="1600" dirty="0">
                <a:solidFill>
                  <a:srgbClr val="002060"/>
                </a:solidFill>
                <a:latin typeface="+mj-lt"/>
                <a:ea typeface="+mn-ea"/>
                <a:cs typeface="+mn-cs"/>
              </a:rPr>
              <a:t>on outer surface (type 1 and 2</a:t>
            </a:r>
            <a:r>
              <a:rPr lang="en-US" sz="1600" dirty="0" smtClean="0">
                <a:solidFill>
                  <a:srgbClr val="002060"/>
                </a:solidFill>
                <a:latin typeface="+mj-lt"/>
                <a:ea typeface="+mn-ea"/>
                <a:cs typeface="+mn-cs"/>
              </a:rPr>
              <a:t>).</a:t>
            </a:r>
          </a:p>
          <a:p>
            <a:pPr marL="817200" lvl="1" indent="-360000" defTabSz="457200">
              <a:spcBef>
                <a:spcPts val="0"/>
              </a:spcBef>
              <a:spcAft>
                <a:spcPts val="600"/>
              </a:spcAft>
              <a:buClr>
                <a:schemeClr val="accent1"/>
              </a:buClr>
              <a:buSzPct val="95000"/>
              <a:buFont typeface="Wingdings" charset="2"/>
              <a:buChar char="§"/>
            </a:pPr>
            <a:r>
              <a:rPr lang="en-US" sz="1600" dirty="0" smtClean="0">
                <a:solidFill>
                  <a:srgbClr val="002060"/>
                </a:solidFill>
                <a:latin typeface="+mj-lt"/>
                <a:ea typeface="+mn-ea"/>
                <a:cs typeface="+mn-cs"/>
              </a:rPr>
              <a:t>Amplitude </a:t>
            </a:r>
            <a:r>
              <a:rPr lang="en-US" sz="1600" dirty="0">
                <a:solidFill>
                  <a:srgbClr val="002060"/>
                </a:solidFill>
                <a:latin typeface="+mj-lt"/>
                <a:ea typeface="+mn-ea"/>
                <a:cs typeface="+mn-cs"/>
              </a:rPr>
              <a:t>: 1500 up to 20’000 μm/m</a:t>
            </a:r>
          </a:p>
          <a:p>
            <a:pPr marL="817200" lvl="1" indent="-360000" defTabSz="457200">
              <a:spcBef>
                <a:spcPts val="0"/>
              </a:spcBef>
              <a:spcAft>
                <a:spcPts val="600"/>
              </a:spcAft>
              <a:buClr>
                <a:schemeClr val="accent1"/>
              </a:buClr>
              <a:buSzPct val="95000"/>
              <a:buFont typeface="Wingdings" charset="2"/>
              <a:buChar char="§"/>
            </a:pPr>
            <a:r>
              <a:rPr lang="en-US" sz="1600" dirty="0">
                <a:solidFill>
                  <a:srgbClr val="002060"/>
                </a:solidFill>
                <a:latin typeface="+mj-lt"/>
                <a:ea typeface="+mn-ea"/>
                <a:cs typeface="+mn-cs"/>
              </a:rPr>
              <a:t>Sampling </a:t>
            </a:r>
            <a:r>
              <a:rPr lang="en-US" sz="1600" dirty="0" smtClean="0">
                <a:solidFill>
                  <a:srgbClr val="002060"/>
                </a:solidFill>
                <a:latin typeface="+mj-lt"/>
                <a:ea typeface="+mn-ea"/>
                <a:cs typeface="+mn-cs"/>
              </a:rPr>
              <a:t>Frequency: 2 </a:t>
            </a:r>
            <a:r>
              <a:rPr lang="en-US" sz="1600" dirty="0">
                <a:solidFill>
                  <a:srgbClr val="002060"/>
                </a:solidFill>
                <a:latin typeface="+mj-lt"/>
                <a:ea typeface="+mn-ea"/>
                <a:cs typeface="+mn-cs"/>
              </a:rPr>
              <a:t>MHz</a:t>
            </a:r>
          </a:p>
          <a:p>
            <a:pPr marL="817200" lvl="1" indent="-360000" defTabSz="457200">
              <a:spcBef>
                <a:spcPts val="0"/>
              </a:spcBef>
              <a:spcAft>
                <a:spcPts val="600"/>
              </a:spcAft>
              <a:buClr>
                <a:schemeClr val="accent1"/>
              </a:buClr>
              <a:buSzPct val="95000"/>
              <a:buFont typeface="Wingdings" charset="2"/>
              <a:buChar char="§"/>
            </a:pPr>
            <a:r>
              <a:rPr lang="en-US" sz="1600" dirty="0" smtClean="0">
                <a:solidFill>
                  <a:srgbClr val="002060"/>
                </a:solidFill>
                <a:latin typeface="+mj-lt"/>
                <a:ea typeface="+mn-ea"/>
                <a:cs typeface="+mn-cs"/>
              </a:rPr>
              <a:t>Compliant with high </a:t>
            </a:r>
            <a:r>
              <a:rPr lang="en-US" sz="1600" dirty="0">
                <a:solidFill>
                  <a:srgbClr val="002060"/>
                </a:solidFill>
                <a:latin typeface="+mj-lt"/>
                <a:ea typeface="+mn-ea"/>
                <a:cs typeface="+mn-cs"/>
              </a:rPr>
              <a:t>radiation </a:t>
            </a:r>
            <a:r>
              <a:rPr lang="en-US" sz="1600" dirty="0" smtClean="0">
                <a:solidFill>
                  <a:srgbClr val="002060"/>
                </a:solidFill>
                <a:latin typeface="+mj-lt"/>
                <a:ea typeface="+mn-ea"/>
                <a:cs typeface="+mn-cs"/>
              </a:rPr>
              <a:t>levels</a:t>
            </a:r>
            <a:endParaRPr lang="en-US" sz="1600" dirty="0">
              <a:solidFill>
                <a:srgbClr val="002060"/>
              </a:solidFill>
              <a:latin typeface="+mj-lt"/>
              <a:ea typeface="+mn-ea"/>
              <a:cs typeface="+mn-cs"/>
            </a:endParaRPr>
          </a:p>
          <a:p>
            <a:pPr marL="360000" indent="-360000" defTabSz="457200" eaLnBrk="0" hangingPunct="0">
              <a:spcBef>
                <a:spcPts val="0"/>
              </a:spcBef>
              <a:spcAft>
                <a:spcPts val="1200"/>
              </a:spcAft>
              <a:buClr>
                <a:schemeClr val="accent1"/>
              </a:buClr>
              <a:buSzPct val="95000"/>
              <a:buFont typeface="Wingdings" charset="2"/>
              <a:buChar char="§"/>
              <a:defRPr/>
            </a:pPr>
            <a:endParaRPr lang="en-US" sz="1600" dirty="0" smtClean="0">
              <a:solidFill>
                <a:srgbClr val="002060"/>
              </a:solidFill>
              <a:latin typeface="+mj-lt"/>
              <a:ea typeface="+mn-ea"/>
              <a:cs typeface="+mn-cs"/>
            </a:endParaRPr>
          </a:p>
          <a:p>
            <a:pPr marL="363538" indent="-363538" eaLnBrk="0" hangingPunct="0">
              <a:defRPr/>
            </a:pPr>
            <a:r>
              <a:rPr lang="en-US" sz="2000" b="1" kern="0" dirty="0">
                <a:solidFill>
                  <a:srgbClr val="FF0000"/>
                </a:solidFill>
                <a:latin typeface="+mj-lt"/>
                <a:ea typeface="+mj-ea"/>
                <a:cs typeface="+mj-cs"/>
              </a:rPr>
              <a:t/>
            </a:r>
            <a:br>
              <a:rPr lang="en-US" sz="2000" b="1" kern="0" dirty="0">
                <a:solidFill>
                  <a:srgbClr val="FF0000"/>
                </a:solidFill>
                <a:latin typeface="+mj-lt"/>
                <a:ea typeface="+mj-ea"/>
                <a:cs typeface="+mj-cs"/>
              </a:rPr>
            </a:br>
            <a:endParaRPr lang="en-US" sz="2000" kern="0" dirty="0">
              <a:solidFill>
                <a:schemeClr val="tx2"/>
              </a:solidFill>
              <a:latin typeface="+mj-lt"/>
              <a:ea typeface="+mj-ea"/>
              <a:cs typeface="+mj-cs"/>
            </a:endParaRPr>
          </a:p>
        </p:txBody>
      </p:sp>
      <p:sp>
        <p:nvSpPr>
          <p:cNvPr id="3" name="Title 2"/>
          <p:cNvSpPr>
            <a:spLocks noGrp="1"/>
          </p:cNvSpPr>
          <p:nvPr>
            <p:ph type="title"/>
          </p:nvPr>
        </p:nvSpPr>
        <p:spPr>
          <a:xfrm>
            <a:off x="360040" y="44704"/>
            <a:ext cx="8337376" cy="720000"/>
          </a:xfrm>
        </p:spPr>
        <p:txBody>
          <a:bodyPr/>
          <a:lstStyle/>
          <a:p>
            <a:r>
              <a:rPr lang="en-US" sz="2800" dirty="0" smtClean="0"/>
              <a:t>HRMT-14: Embarked Instrumentation</a:t>
            </a:r>
            <a:endParaRPr lang="en-GB" sz="2800" dirty="0"/>
          </a:p>
        </p:txBody>
      </p:sp>
      <p:sp>
        <p:nvSpPr>
          <p:cNvPr id="27" name="Date Placeholder 26"/>
          <p:cNvSpPr>
            <a:spLocks noGrp="1"/>
          </p:cNvSpPr>
          <p:nvPr>
            <p:ph type="dt" sz="half" idx="10"/>
          </p:nvPr>
        </p:nvSpPr>
        <p:spPr/>
        <p:txBody>
          <a:bodyPr/>
          <a:lstStyle/>
          <a:p>
            <a:fld id="{F722946A-B052-4740-8BCF-1A90C03CA9AA}" type="datetime3">
              <a:rPr lang="en-US" smtClean="0"/>
              <a:t>7 November 2012</a:t>
            </a:fld>
            <a:endParaRPr lang="en-US" dirty="0"/>
          </a:p>
        </p:txBody>
      </p:sp>
      <p:sp>
        <p:nvSpPr>
          <p:cNvPr id="29" name="Footer Placeholder 28"/>
          <p:cNvSpPr>
            <a:spLocks noGrp="1"/>
          </p:cNvSpPr>
          <p:nvPr>
            <p:ph type="ftr" sz="quarter" idx="11"/>
          </p:nvPr>
        </p:nvSpPr>
        <p:spPr/>
        <p:txBody>
          <a:bodyPr/>
          <a:lstStyle/>
          <a:p>
            <a:r>
              <a:rPr lang="en-US" smtClean="0"/>
              <a:t>Alessandro Bertarelli - EN/MME</a:t>
            </a:r>
            <a:endParaRPr lang="en-US" dirty="0"/>
          </a:p>
        </p:txBody>
      </p:sp>
      <p:grpSp>
        <p:nvGrpSpPr>
          <p:cNvPr id="33" name="Group 32"/>
          <p:cNvGrpSpPr/>
          <p:nvPr/>
        </p:nvGrpSpPr>
        <p:grpSpPr>
          <a:xfrm>
            <a:off x="6177136" y="3181352"/>
            <a:ext cx="3528392" cy="3271984"/>
            <a:chOff x="5362331" y="1423333"/>
            <a:chExt cx="4324747" cy="4363225"/>
          </a:xfrm>
        </p:grpSpPr>
        <p:pic>
          <p:nvPicPr>
            <p:cNvPr id="34" name="Espace réservé du contenu 4" descr="Untitled.png"/>
            <p:cNvPicPr>
              <a:picLocks noChangeAspect="1"/>
            </p:cNvPicPr>
            <p:nvPr/>
          </p:nvPicPr>
          <p:blipFill rotWithShape="1">
            <a:blip r:embed="rId2" cstate="print">
              <a:extLst>
                <a:ext uri="{28A0092B-C50C-407E-A947-70E740481C1C}">
                  <a14:useLocalDpi xmlns:a14="http://schemas.microsoft.com/office/drawing/2010/main"/>
                </a:ext>
              </a:extLst>
            </a:blip>
            <a:srcRect l="-184"/>
            <a:stretch/>
          </p:blipFill>
          <p:spPr>
            <a:xfrm>
              <a:off x="5362331" y="2066424"/>
              <a:ext cx="4324747" cy="3720134"/>
            </a:xfrm>
            <a:prstGeom prst="rect">
              <a:avLst/>
            </a:prstGeom>
          </p:spPr>
        </p:pic>
        <p:sp>
          <p:nvSpPr>
            <p:cNvPr id="35" name="AutoShape 2"/>
            <p:cNvSpPr>
              <a:spLocks/>
            </p:cNvSpPr>
            <p:nvPr/>
          </p:nvSpPr>
          <p:spPr bwMode="auto">
            <a:xfrm>
              <a:off x="5821015" y="1423333"/>
              <a:ext cx="3689542" cy="671543"/>
            </a:xfrm>
            <a:prstGeom prst="borderCallout2">
              <a:avLst>
                <a:gd name="adj1" fmla="val 101243"/>
                <a:gd name="adj2" fmla="val 51022"/>
                <a:gd name="adj3" fmla="val 100609"/>
                <a:gd name="adj4" fmla="val 50885"/>
                <a:gd name="adj5" fmla="val 102507"/>
                <a:gd name="adj6" fmla="val 50021"/>
              </a:avLst>
            </a:prstGeom>
            <a:ln w="15875">
              <a:solidFill>
                <a:srgbClr val="3366CB"/>
              </a:solidFill>
              <a:headEnd/>
              <a:tailEnd/>
            </a:ln>
          </p:spPr>
          <p:style>
            <a:lnRef idx="1">
              <a:schemeClr val="accent1"/>
            </a:lnRef>
            <a:fillRef idx="2">
              <a:schemeClr val="accent1"/>
            </a:fillRef>
            <a:effectRef idx="1">
              <a:schemeClr val="accent1"/>
            </a:effectRef>
            <a:fontRef idx="minor">
              <a:schemeClr val="dk1"/>
            </a:fontRef>
          </p:style>
          <p:txBody>
            <a:bodyPr vert="horz" wrap="square" lIns="36000" tIns="36000" rIns="36000" bIns="36000" numCol="1" anchor="ctr" anchorCtr="0" compatLnSpc="1">
              <a:prstTxWarp prst="textNoShape">
                <a:avLst/>
              </a:prstTxWarp>
              <a:spAutoFit/>
            </a:bodyPr>
            <a:lstStyle/>
            <a:p>
              <a:pPr algn="ctr">
                <a:spcAft>
                  <a:spcPts val="0"/>
                </a:spcAft>
              </a:pPr>
              <a:r>
                <a:rPr lang="en-GB" sz="1400" b="1" dirty="0" smtClean="0">
                  <a:solidFill>
                    <a:srgbClr val="FF0000"/>
                  </a:solidFill>
                  <a:latin typeface="Calibri" pitchFamily="34" charset="0"/>
                  <a:cs typeface="Arial" pitchFamily="34" charset="0"/>
                </a:rPr>
                <a:t>Expected circumferential strain on Inermet180, 20 bunches</a:t>
              </a:r>
            </a:p>
          </p:txBody>
        </p:sp>
      </p:grpSp>
      <p:grpSp>
        <p:nvGrpSpPr>
          <p:cNvPr id="36" name="Group 2"/>
          <p:cNvGrpSpPr/>
          <p:nvPr/>
        </p:nvGrpSpPr>
        <p:grpSpPr>
          <a:xfrm>
            <a:off x="8111526" y="1346693"/>
            <a:ext cx="1305970" cy="1836204"/>
            <a:chOff x="7869008" y="990874"/>
            <a:chExt cx="1205511" cy="1836204"/>
          </a:xfrm>
        </p:grpSpPr>
        <p:pic>
          <p:nvPicPr>
            <p:cNvPr id="37" name="Picture 2"/>
            <p:cNvPicPr>
              <a:picLocks noChangeAspect="1" noChangeArrowheads="1"/>
            </p:cNvPicPr>
            <p:nvPr/>
          </p:nvPicPr>
          <p:blipFill rotWithShape="1">
            <a:blip r:embed="rId3" cstate="print">
              <a:alphaModFix amt="90000"/>
              <a:extLst>
                <a:ext uri="{28A0092B-C50C-407E-A947-70E740481C1C}">
                  <a14:useLocalDpi xmlns:a14="http://schemas.microsoft.com/office/drawing/2010/main"/>
                </a:ext>
              </a:extLst>
            </a:blip>
            <a:srcRect/>
            <a:stretch/>
          </p:blipFill>
          <p:spPr bwMode="auto">
            <a:xfrm>
              <a:off x="7869008" y="990874"/>
              <a:ext cx="1205511" cy="1836204"/>
            </a:xfrm>
            <a:prstGeom prst="rect">
              <a:avLst/>
            </a:prstGeom>
            <a:noFill/>
            <a:ln w="9525">
              <a:solidFill>
                <a:schemeClr val="tx1"/>
              </a:solidFill>
              <a:miter lim="800000"/>
              <a:headEnd/>
              <a:tailEnd/>
            </a:ln>
          </p:spPr>
        </p:pic>
        <p:sp>
          <p:nvSpPr>
            <p:cNvPr id="38" name="Arc 37"/>
            <p:cNvSpPr/>
            <p:nvPr/>
          </p:nvSpPr>
          <p:spPr bwMode="auto">
            <a:xfrm rot="13631369">
              <a:off x="8082955" y="1664898"/>
              <a:ext cx="500332" cy="439947"/>
            </a:xfrm>
            <a:prstGeom prst="arc">
              <a:avLst/>
            </a:prstGeom>
            <a:noFill/>
            <a:ln w="12700" cap="rnd" cmpd="sng" algn="ctr">
              <a:solidFill>
                <a:schemeClr val="tx1"/>
              </a:solidFill>
              <a:prstDash val="solid"/>
              <a:round/>
              <a:headEnd type="arrow" w="med" len="med"/>
              <a:tailEnd type="arrow" w="med" len="med"/>
            </a:ln>
            <a:effectLst/>
          </p:spPr>
          <p:txBody>
            <a:bodyPr rtlCol="0" anchor="ctr"/>
            <a:lstStyle/>
            <a:p>
              <a:pPr algn="ctr"/>
              <a:endParaRPr lang="en-GB"/>
            </a:p>
          </p:txBody>
        </p:sp>
      </p:grpSp>
      <p:pic>
        <p:nvPicPr>
          <p:cNvPr id="36866" name="Picture 2" descr="\\cern.ch\dfs\Workspaces\m\MechanicalMeasurement\Data\2012\EDMS_1168519\Pictures\The best\Montage\DSCN16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1072" y="2780928"/>
            <a:ext cx="4500000" cy="3374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4321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946407" y="764704"/>
            <a:ext cx="3903137" cy="5760640"/>
            <a:chOff x="4807136" y="476672"/>
            <a:chExt cx="3595397" cy="5616624"/>
          </a:xfrm>
        </p:grpSpPr>
        <p:pic>
          <p:nvPicPr>
            <p:cNvPr id="11" name="Picture 10" descr="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4855390" y="620688"/>
              <a:ext cx="3547143" cy="5472608"/>
            </a:xfrm>
            <a:prstGeom prst="rect">
              <a:avLst/>
            </a:prstGeom>
          </p:spPr>
        </p:pic>
        <p:cxnSp>
          <p:nvCxnSpPr>
            <p:cNvPr id="12" name="Straight Arrow Connector 11"/>
            <p:cNvCxnSpPr/>
            <p:nvPr/>
          </p:nvCxnSpPr>
          <p:spPr>
            <a:xfrm flipV="1">
              <a:off x="5555603" y="2469190"/>
              <a:ext cx="596975" cy="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807136" y="2188359"/>
              <a:ext cx="1080119" cy="461665"/>
            </a:xfrm>
            <a:prstGeom prst="rect">
              <a:avLst/>
            </a:prstGeom>
            <a:noFill/>
          </p:spPr>
          <p:txBody>
            <a:bodyPr wrap="square" rtlCol="0">
              <a:spAutoFit/>
            </a:bodyPr>
            <a:lstStyle/>
            <a:p>
              <a:r>
                <a:rPr lang="en-GB" sz="1200" dirty="0" smtClean="0">
                  <a:solidFill>
                    <a:srgbClr val="FF0000"/>
                  </a:solidFill>
                </a:rPr>
                <a:t>Laser </a:t>
              </a:r>
              <a:r>
                <a:rPr lang="en-GB" sz="1200" dirty="0">
                  <a:solidFill>
                    <a:srgbClr val="FF0000"/>
                  </a:solidFill>
                </a:rPr>
                <a:t>D</a:t>
              </a:r>
              <a:r>
                <a:rPr lang="en-GB" sz="1200" dirty="0" smtClean="0">
                  <a:solidFill>
                    <a:srgbClr val="FF0000"/>
                  </a:solidFill>
                </a:rPr>
                <a:t>oppler </a:t>
              </a:r>
              <a:r>
                <a:rPr lang="en-GB" sz="1200" dirty="0" err="1">
                  <a:solidFill>
                    <a:srgbClr val="FF0000"/>
                  </a:solidFill>
                </a:rPr>
                <a:t>V</a:t>
              </a:r>
              <a:r>
                <a:rPr lang="en-GB" sz="1200" dirty="0" err="1" smtClean="0">
                  <a:solidFill>
                    <a:srgbClr val="FF0000"/>
                  </a:solidFill>
                </a:rPr>
                <a:t>ibrometer</a:t>
              </a:r>
              <a:endParaRPr lang="fr-FR" sz="1200" dirty="0">
                <a:solidFill>
                  <a:srgbClr val="FF0000"/>
                </a:solidFill>
              </a:endParaRPr>
            </a:p>
          </p:txBody>
        </p:sp>
        <p:cxnSp>
          <p:nvCxnSpPr>
            <p:cNvPr id="14" name="Straight Arrow Connector 13"/>
            <p:cNvCxnSpPr/>
            <p:nvPr/>
          </p:nvCxnSpPr>
          <p:spPr>
            <a:xfrm flipH="1">
              <a:off x="7308304" y="836712"/>
              <a:ext cx="360040" cy="27384"/>
            </a:xfrm>
            <a:prstGeom prst="straightConnector1">
              <a:avLst/>
            </a:prstGeom>
            <a:ln/>
          </p:spPr>
          <p:style>
            <a:lnRef idx="1">
              <a:schemeClr val="accent2"/>
            </a:lnRef>
            <a:fillRef idx="2">
              <a:schemeClr val="accent2"/>
            </a:fillRef>
            <a:effectRef idx="1">
              <a:schemeClr val="accent2"/>
            </a:effectRef>
            <a:fontRef idx="minor">
              <a:schemeClr val="dk1"/>
            </a:fontRef>
          </p:style>
        </p:cxnSp>
        <p:sp>
          <p:nvSpPr>
            <p:cNvPr id="15" name="TextBox 14"/>
            <p:cNvSpPr txBox="1"/>
            <p:nvPr/>
          </p:nvSpPr>
          <p:spPr>
            <a:xfrm>
              <a:off x="7668344" y="692696"/>
              <a:ext cx="648072" cy="276999"/>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en-US"/>
              </a:defPPr>
              <a:lvl1pPr algn="ctr">
                <a:defRPr sz="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dirty="0"/>
                <a:t>Mirror</a:t>
              </a:r>
              <a:endParaRPr lang="fr-FR" dirty="0"/>
            </a:p>
          </p:txBody>
        </p:sp>
        <p:cxnSp>
          <p:nvCxnSpPr>
            <p:cNvPr id="16" name="Straight Arrow Connector 15"/>
            <p:cNvCxnSpPr/>
            <p:nvPr/>
          </p:nvCxnSpPr>
          <p:spPr>
            <a:xfrm flipH="1">
              <a:off x="6588224" y="908720"/>
              <a:ext cx="648072" cy="158417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5940152" y="908720"/>
              <a:ext cx="129614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953343" y="764704"/>
              <a:ext cx="1061289" cy="270074"/>
            </a:xfrm>
            <a:prstGeom prst="rect">
              <a:avLst/>
            </a:prstGeom>
            <a:noFill/>
          </p:spPr>
          <p:txBody>
            <a:bodyPr wrap="square" rtlCol="0">
              <a:spAutoFit/>
            </a:bodyPr>
            <a:lstStyle/>
            <a:p>
              <a:r>
                <a:rPr lang="en-GB" sz="1200" dirty="0" smtClean="0">
                  <a:solidFill>
                    <a:srgbClr val="FF0000"/>
                  </a:solidFill>
                </a:rPr>
                <a:t>To Camera</a:t>
              </a:r>
              <a:endParaRPr lang="fr-FR" sz="1200" dirty="0">
                <a:solidFill>
                  <a:srgbClr val="FF0000"/>
                </a:solidFill>
              </a:endParaRPr>
            </a:p>
          </p:txBody>
        </p:sp>
        <p:grpSp>
          <p:nvGrpSpPr>
            <p:cNvPr id="19" name="Group 29"/>
            <p:cNvGrpSpPr/>
            <p:nvPr/>
          </p:nvGrpSpPr>
          <p:grpSpPr>
            <a:xfrm>
              <a:off x="5796136" y="476672"/>
              <a:ext cx="1800200" cy="3384376"/>
              <a:chOff x="5796136" y="476672"/>
              <a:chExt cx="1800200" cy="3384376"/>
            </a:xfrm>
          </p:grpSpPr>
          <p:cxnSp>
            <p:nvCxnSpPr>
              <p:cNvPr id="24" name="Straight Arrow Connector 23"/>
              <p:cNvCxnSpPr/>
              <p:nvPr/>
            </p:nvCxnSpPr>
            <p:spPr>
              <a:xfrm flipH="1">
                <a:off x="6351570" y="476672"/>
                <a:ext cx="360040" cy="0"/>
              </a:xfrm>
              <a:prstGeom prst="straightConnector1">
                <a:avLst/>
              </a:prstGeom>
              <a:ln w="31750">
                <a:solidFill>
                  <a:schemeClr val="accent6">
                    <a:lumMod val="75000"/>
                  </a:schemeClr>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711610" y="476672"/>
                <a:ext cx="360040" cy="0"/>
              </a:xfrm>
              <a:prstGeom prst="straightConnector1">
                <a:avLst/>
              </a:prstGeom>
              <a:ln w="31750">
                <a:solidFill>
                  <a:schemeClr val="accent6">
                    <a:lumMod val="75000"/>
                  </a:schemeClr>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796136" y="620688"/>
                <a:ext cx="1800200" cy="3240360"/>
              </a:xfrm>
              <a:prstGeom prst="rect">
                <a:avLst/>
              </a:prstGeom>
              <a:noFill/>
              <a:ln w="412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0" name="Group 26"/>
            <p:cNvGrpSpPr/>
            <p:nvPr/>
          </p:nvGrpSpPr>
          <p:grpSpPr>
            <a:xfrm>
              <a:off x="6156176" y="1988840"/>
              <a:ext cx="576064" cy="3312368"/>
              <a:chOff x="6156176" y="1988840"/>
              <a:chExt cx="576064" cy="3312368"/>
            </a:xfrm>
          </p:grpSpPr>
          <p:cxnSp>
            <p:nvCxnSpPr>
              <p:cNvPr id="21" name="Straight Arrow Connector 20"/>
              <p:cNvCxnSpPr/>
              <p:nvPr/>
            </p:nvCxnSpPr>
            <p:spPr>
              <a:xfrm>
                <a:off x="6444208" y="4725144"/>
                <a:ext cx="0" cy="288032"/>
              </a:xfrm>
              <a:prstGeom prst="straightConnector1">
                <a:avLst/>
              </a:prstGeom>
              <a:ln w="25400">
                <a:solidFill>
                  <a:srgbClr val="00B0F0"/>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6444208" y="4437112"/>
                <a:ext cx="0" cy="288032"/>
              </a:xfrm>
              <a:prstGeom prst="straightConnector1">
                <a:avLst/>
              </a:prstGeom>
              <a:ln w="25400">
                <a:solidFill>
                  <a:srgbClr val="00B0F0"/>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6156176" y="1988840"/>
                <a:ext cx="576064" cy="3312368"/>
              </a:xfrm>
              <a:prstGeom prst="rect">
                <a:avLst/>
              </a:prstGeom>
              <a:noFill/>
              <a:ln w="412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4" name="Title 10"/>
          <p:cNvSpPr txBox="1">
            <a:spLocks/>
          </p:cNvSpPr>
          <p:nvPr/>
        </p:nvSpPr>
        <p:spPr>
          <a:xfrm>
            <a:off x="416496" y="1157978"/>
            <a:ext cx="5832648" cy="1478934"/>
          </a:xfrm>
          <a:prstGeom prst="rect">
            <a:avLst/>
          </a:prstGeom>
        </p:spPr>
        <p:txBody>
          <a:bodyPr/>
          <a:lstStyle/>
          <a:p>
            <a:pPr marL="360000" indent="-360000" defTabSz="457200" eaLnBrk="0" hangingPunct="0">
              <a:spcBef>
                <a:spcPts val="0"/>
              </a:spcBef>
              <a:spcAft>
                <a:spcPts val="1200"/>
              </a:spcAft>
              <a:buClr>
                <a:schemeClr val="accent1"/>
              </a:buClr>
              <a:buSzPct val="95000"/>
              <a:buFont typeface="Wingdings" charset="2"/>
              <a:buChar char="§"/>
              <a:defRPr/>
            </a:pPr>
            <a:r>
              <a:rPr lang="en-US" sz="1600" b="1" dirty="0" smtClean="0">
                <a:solidFill>
                  <a:srgbClr val="002060"/>
                </a:solidFill>
                <a:latin typeface="+mj-lt"/>
                <a:ea typeface="+mn-ea"/>
                <a:cs typeface="+mn-cs"/>
              </a:rPr>
              <a:t>LDV</a:t>
            </a:r>
            <a:r>
              <a:rPr lang="en-US" sz="1600" dirty="0" smtClean="0">
                <a:solidFill>
                  <a:srgbClr val="002060"/>
                </a:solidFill>
                <a:latin typeface="+mj-lt"/>
                <a:ea typeface="+mn-ea"/>
                <a:cs typeface="+mn-cs"/>
              </a:rPr>
              <a:t>: measuring radial velocity (up to </a:t>
            </a:r>
            <a:r>
              <a:rPr lang="en-US" sz="1600" b="1" dirty="0" smtClean="0">
                <a:solidFill>
                  <a:srgbClr val="002060"/>
                </a:solidFill>
                <a:latin typeface="+mj-lt"/>
                <a:ea typeface="+mn-ea"/>
                <a:cs typeface="+mn-cs"/>
              </a:rPr>
              <a:t>24 m/s</a:t>
            </a:r>
            <a:r>
              <a:rPr lang="en-US" sz="1600" dirty="0" smtClean="0">
                <a:solidFill>
                  <a:srgbClr val="002060"/>
                </a:solidFill>
                <a:latin typeface="+mj-lt"/>
                <a:ea typeface="+mn-ea"/>
                <a:cs typeface="+mn-cs"/>
              </a:rPr>
              <a:t>) of outer cylindrical surface (type 1 samples). Sampling rate: </a:t>
            </a:r>
            <a:r>
              <a:rPr lang="en-US" sz="1600" b="1" dirty="0" smtClean="0">
                <a:solidFill>
                  <a:srgbClr val="002060"/>
                </a:solidFill>
                <a:latin typeface="+mj-lt"/>
                <a:ea typeface="+mn-ea"/>
                <a:cs typeface="+mn-cs"/>
              </a:rPr>
              <a:t>2.5 MHz</a:t>
            </a:r>
          </a:p>
          <a:p>
            <a:pPr marL="360000" indent="-360000" defTabSz="457200" eaLnBrk="0" hangingPunct="0">
              <a:spcBef>
                <a:spcPts val="0"/>
              </a:spcBef>
              <a:spcAft>
                <a:spcPts val="1200"/>
              </a:spcAft>
              <a:buClr>
                <a:schemeClr val="accent1"/>
              </a:buClr>
              <a:buSzPct val="95000"/>
              <a:buFont typeface="Wingdings" charset="2"/>
              <a:buChar char="§"/>
              <a:defRPr/>
            </a:pPr>
            <a:r>
              <a:rPr lang="en-US" sz="1600" b="1" dirty="0" smtClean="0">
                <a:solidFill>
                  <a:srgbClr val="002060"/>
                </a:solidFill>
                <a:latin typeface="+mj-lt"/>
                <a:ea typeface="+mn-ea"/>
                <a:cs typeface="+mn-cs"/>
              </a:rPr>
              <a:t>High Speed Camera: </a:t>
            </a:r>
            <a:r>
              <a:rPr lang="en-US" sz="1600" dirty="0" smtClean="0">
                <a:solidFill>
                  <a:srgbClr val="002060"/>
                </a:solidFill>
                <a:latin typeface="+mj-lt"/>
                <a:ea typeface="+mn-ea"/>
                <a:cs typeface="+mn-cs"/>
              </a:rPr>
              <a:t>acquiring live images of impacted type 2 samples. Capture rate </a:t>
            </a:r>
            <a:r>
              <a:rPr lang="en-US" sz="1600" b="1" dirty="0" smtClean="0">
                <a:solidFill>
                  <a:srgbClr val="002060"/>
                </a:solidFill>
                <a:latin typeface="+mj-lt"/>
                <a:ea typeface="+mn-ea"/>
                <a:cs typeface="+mn-cs"/>
              </a:rPr>
              <a:t>20 </a:t>
            </a:r>
            <a:r>
              <a:rPr lang="en-US" sz="1600" b="1" dirty="0" err="1" smtClean="0">
                <a:solidFill>
                  <a:srgbClr val="002060"/>
                </a:solidFill>
                <a:latin typeface="+mj-lt"/>
                <a:ea typeface="+mn-ea"/>
                <a:cs typeface="+mn-cs"/>
              </a:rPr>
              <a:t>kfps</a:t>
            </a:r>
            <a:r>
              <a:rPr lang="en-US" sz="1600" dirty="0" smtClean="0">
                <a:solidFill>
                  <a:srgbClr val="002060"/>
                </a:solidFill>
                <a:latin typeface="+mj-lt"/>
                <a:ea typeface="+mn-ea"/>
                <a:cs typeface="+mn-cs"/>
              </a:rPr>
              <a:t>. Exposure time </a:t>
            </a:r>
            <a:r>
              <a:rPr lang="en-US" sz="1600" b="1" dirty="0" smtClean="0">
                <a:solidFill>
                  <a:srgbClr val="002060"/>
                </a:solidFill>
                <a:latin typeface="+mj-lt"/>
                <a:ea typeface="+mn-ea"/>
                <a:cs typeface="+mn-cs"/>
              </a:rPr>
              <a:t>5 </a:t>
            </a:r>
            <a:r>
              <a:rPr lang="en-US" sz="1600" b="1" dirty="0" err="1" smtClean="0">
                <a:solidFill>
                  <a:srgbClr val="002060"/>
                </a:solidFill>
                <a:latin typeface="Symbol" pitchFamily="18" charset="2"/>
                <a:ea typeface="+mn-ea"/>
                <a:cs typeface="+mn-cs"/>
              </a:rPr>
              <a:t>m</a:t>
            </a:r>
            <a:r>
              <a:rPr lang="en-US" sz="1600" b="1" dirty="0" err="1" smtClean="0">
                <a:solidFill>
                  <a:srgbClr val="002060"/>
                </a:solidFill>
                <a:latin typeface="+mj-lt"/>
                <a:ea typeface="+mn-ea"/>
                <a:cs typeface="+mn-cs"/>
              </a:rPr>
              <a:t>s</a:t>
            </a:r>
            <a:r>
              <a:rPr lang="en-US" sz="1600" dirty="0" err="1" smtClean="0">
                <a:solidFill>
                  <a:srgbClr val="002060"/>
                </a:solidFill>
                <a:latin typeface="+mj-lt"/>
                <a:ea typeface="+mn-ea"/>
                <a:cs typeface="+mn-cs"/>
              </a:rPr>
              <a:t>.</a:t>
            </a:r>
            <a:endParaRPr lang="en-US" sz="1600" dirty="0" smtClean="0">
              <a:solidFill>
                <a:srgbClr val="002060"/>
              </a:solidFill>
              <a:latin typeface="+mj-lt"/>
              <a:ea typeface="+mn-ea"/>
              <a:cs typeface="+mn-cs"/>
            </a:endParaRPr>
          </a:p>
          <a:p>
            <a:pPr marL="360000" indent="-360000" defTabSz="457200" eaLnBrk="0" hangingPunct="0">
              <a:spcBef>
                <a:spcPts val="0"/>
              </a:spcBef>
              <a:spcAft>
                <a:spcPts val="1200"/>
              </a:spcAft>
              <a:buClr>
                <a:schemeClr val="accent1"/>
              </a:buClr>
              <a:buSzPct val="95000"/>
              <a:buFont typeface="Wingdings" charset="2"/>
              <a:buChar char="§"/>
              <a:defRPr/>
            </a:pPr>
            <a:r>
              <a:rPr lang="en-US" sz="1600" dirty="0" smtClean="0">
                <a:solidFill>
                  <a:srgbClr val="002060"/>
                </a:solidFill>
                <a:latin typeface="+mj-lt"/>
                <a:ea typeface="+mn-ea"/>
                <a:cs typeface="+mn-cs"/>
              </a:rPr>
              <a:t>Placed in a bunker 42 m upstream of the experiment.</a:t>
            </a:r>
          </a:p>
          <a:p>
            <a:pPr marL="363538" indent="-363538" eaLnBrk="0" hangingPunct="0">
              <a:defRPr/>
            </a:pPr>
            <a:r>
              <a:rPr lang="en-US" sz="2000" b="1" kern="0" dirty="0">
                <a:solidFill>
                  <a:srgbClr val="FF0000"/>
                </a:solidFill>
                <a:latin typeface="+mj-lt"/>
                <a:ea typeface="+mj-ea"/>
                <a:cs typeface="+mj-cs"/>
              </a:rPr>
              <a:t/>
            </a:r>
            <a:br>
              <a:rPr lang="en-US" sz="2000" b="1" kern="0" dirty="0">
                <a:solidFill>
                  <a:srgbClr val="FF0000"/>
                </a:solidFill>
                <a:latin typeface="+mj-lt"/>
                <a:ea typeface="+mj-ea"/>
                <a:cs typeface="+mj-cs"/>
              </a:rPr>
            </a:br>
            <a:endParaRPr lang="en-US" sz="2000" kern="0" dirty="0">
              <a:solidFill>
                <a:schemeClr val="tx2"/>
              </a:solidFill>
              <a:latin typeface="+mj-lt"/>
              <a:ea typeface="+mj-ea"/>
              <a:cs typeface="+mj-cs"/>
            </a:endParaRPr>
          </a:p>
        </p:txBody>
      </p:sp>
      <p:pic>
        <p:nvPicPr>
          <p:cNvPr id="1026" name="Picture 2"/>
          <p:cNvPicPr>
            <a:picLocks noChangeAspect="1" noChangeArrowheads="1"/>
          </p:cNvPicPr>
          <p:nvPr/>
        </p:nvPicPr>
        <p:blipFill>
          <a:blip r:embed="rId3" cstate="print"/>
          <a:srcRect/>
          <a:stretch>
            <a:fillRect/>
          </a:stretch>
        </p:blipFill>
        <p:spPr bwMode="auto">
          <a:xfrm>
            <a:off x="56453" y="3356992"/>
            <a:ext cx="6248400" cy="3276600"/>
          </a:xfrm>
          <a:prstGeom prst="rect">
            <a:avLst/>
          </a:prstGeom>
          <a:ln/>
        </p:spPr>
      </p:pic>
      <p:sp>
        <p:nvSpPr>
          <p:cNvPr id="27" name="Date Placeholder 26"/>
          <p:cNvSpPr>
            <a:spLocks noGrp="1"/>
          </p:cNvSpPr>
          <p:nvPr>
            <p:ph type="dt" sz="half" idx="10"/>
          </p:nvPr>
        </p:nvSpPr>
        <p:spPr/>
        <p:txBody>
          <a:bodyPr/>
          <a:lstStyle/>
          <a:p>
            <a:fld id="{A8F51A31-EC96-4A20-B656-266E914DCCF9}" type="datetime3">
              <a:rPr lang="en-US" smtClean="0"/>
              <a:t>7 November 2012</a:t>
            </a:fld>
            <a:endParaRPr lang="en-US" dirty="0"/>
          </a:p>
        </p:txBody>
      </p:sp>
      <p:sp>
        <p:nvSpPr>
          <p:cNvPr id="29" name="Footer Placeholder 28"/>
          <p:cNvSpPr>
            <a:spLocks noGrp="1"/>
          </p:cNvSpPr>
          <p:nvPr>
            <p:ph type="ftr" sz="quarter" idx="11"/>
          </p:nvPr>
        </p:nvSpPr>
        <p:spPr/>
        <p:txBody>
          <a:bodyPr/>
          <a:lstStyle/>
          <a:p>
            <a:r>
              <a:rPr lang="en-US" smtClean="0"/>
              <a:t>Alessandro Bertarelli - EN/MME</a:t>
            </a:r>
            <a:endParaRPr lang="en-US" dirty="0"/>
          </a:p>
        </p:txBody>
      </p:sp>
      <p:sp>
        <p:nvSpPr>
          <p:cNvPr id="30" name="TextBox 29"/>
          <p:cNvSpPr txBox="1"/>
          <p:nvPr/>
        </p:nvSpPr>
        <p:spPr>
          <a:xfrm>
            <a:off x="128464" y="4051193"/>
            <a:ext cx="1872208" cy="338554"/>
          </a:xfrm>
          <a:prstGeom prst="rect">
            <a:avLst/>
          </a:prstGeom>
          <a:solidFill>
            <a:schemeClr val="bg1"/>
          </a:solidFill>
          <a:ln>
            <a:solidFill>
              <a:schemeClr val="tx1"/>
            </a:solidFill>
          </a:ln>
        </p:spPr>
        <p:txBody>
          <a:bodyPr wrap="square" rtlCol="0">
            <a:spAutoFit/>
          </a:bodyPr>
          <a:lstStyle/>
          <a:p>
            <a:pPr algn="ctr"/>
            <a:r>
              <a:rPr lang="en-US" sz="1600" dirty="0" smtClean="0">
                <a:solidFill>
                  <a:srgbClr val="FF0000"/>
                </a:solidFill>
              </a:rPr>
              <a:t>Restricted Access</a:t>
            </a:r>
            <a:endParaRPr lang="en-GB" sz="1600" dirty="0">
              <a:solidFill>
                <a:srgbClr val="FF0000"/>
              </a:solidFill>
            </a:endParaRPr>
          </a:p>
        </p:txBody>
      </p:sp>
      <p:cxnSp>
        <p:nvCxnSpPr>
          <p:cNvPr id="31" name="Straight Connector 30"/>
          <p:cNvCxnSpPr/>
          <p:nvPr/>
        </p:nvCxnSpPr>
        <p:spPr bwMode="auto">
          <a:xfrm>
            <a:off x="2072680" y="3718878"/>
            <a:ext cx="0" cy="2914714"/>
          </a:xfrm>
          <a:prstGeom prst="line">
            <a:avLst/>
          </a:prstGeom>
          <a:noFill/>
          <a:ln w="28575" cap="rnd" cmpd="sng" algn="ctr">
            <a:solidFill>
              <a:srgbClr val="FF0000"/>
            </a:solidFill>
            <a:prstDash val="dash"/>
            <a:round/>
            <a:headEnd type="none" w="med" len="med"/>
            <a:tailEnd type="none"/>
          </a:ln>
          <a:effectLst/>
        </p:spPr>
      </p:cxnSp>
      <p:sp>
        <p:nvSpPr>
          <p:cNvPr id="32" name="TextBox 31"/>
          <p:cNvSpPr txBox="1"/>
          <p:nvPr/>
        </p:nvSpPr>
        <p:spPr>
          <a:xfrm>
            <a:off x="2216696" y="4051193"/>
            <a:ext cx="2592288" cy="338554"/>
          </a:xfrm>
          <a:prstGeom prst="rect">
            <a:avLst/>
          </a:prstGeom>
          <a:solidFill>
            <a:schemeClr val="bg1"/>
          </a:solidFill>
          <a:ln>
            <a:solidFill>
              <a:schemeClr val="tx1"/>
            </a:solidFill>
          </a:ln>
        </p:spPr>
        <p:txBody>
          <a:bodyPr wrap="square" rtlCol="0">
            <a:spAutoFit/>
          </a:bodyPr>
          <a:lstStyle>
            <a:defPPr>
              <a:defRPr lang="en-US"/>
            </a:defPPr>
            <a:lvl1pPr algn="ctr">
              <a:defRPr sz="1600">
                <a:solidFill>
                  <a:srgbClr val="FF0000"/>
                </a:solidFill>
              </a:defRPr>
            </a:lvl1pPr>
          </a:lstStyle>
          <a:p>
            <a:r>
              <a:rPr lang="en-US" dirty="0"/>
              <a:t>No or Very limited Access</a:t>
            </a:r>
            <a:endParaRPr lang="en-GB" dirty="0"/>
          </a:p>
        </p:txBody>
      </p:sp>
      <p:sp>
        <p:nvSpPr>
          <p:cNvPr id="33" name="TextBox 32"/>
          <p:cNvSpPr txBox="1"/>
          <p:nvPr/>
        </p:nvSpPr>
        <p:spPr>
          <a:xfrm>
            <a:off x="4886729" y="4235859"/>
            <a:ext cx="1362415" cy="338554"/>
          </a:xfrm>
          <a:prstGeom prst="rect">
            <a:avLst/>
          </a:prstGeom>
          <a:noFill/>
          <a:ln>
            <a:noFill/>
          </a:ln>
        </p:spPr>
        <p:txBody>
          <a:bodyPr wrap="square" rtlCol="0">
            <a:spAutoFit/>
          </a:bodyPr>
          <a:lstStyle/>
          <a:p>
            <a:pPr algn="ctr"/>
            <a:r>
              <a:rPr lang="en-US" sz="1600" dirty="0" smtClean="0">
                <a:solidFill>
                  <a:srgbClr val="FF9966"/>
                </a:solidFill>
              </a:rPr>
              <a:t>Table B</a:t>
            </a:r>
            <a:endParaRPr lang="en-GB" sz="1600" dirty="0">
              <a:solidFill>
                <a:srgbClr val="FF9966"/>
              </a:solidFill>
            </a:endParaRPr>
          </a:p>
        </p:txBody>
      </p:sp>
      <p:sp>
        <p:nvSpPr>
          <p:cNvPr id="34" name="Title 2"/>
          <p:cNvSpPr>
            <a:spLocks noGrp="1"/>
          </p:cNvSpPr>
          <p:nvPr>
            <p:ph type="title"/>
          </p:nvPr>
        </p:nvSpPr>
        <p:spPr>
          <a:xfrm>
            <a:off x="360040" y="44624"/>
            <a:ext cx="8337376" cy="720000"/>
          </a:xfrm>
        </p:spPr>
        <p:txBody>
          <a:bodyPr/>
          <a:lstStyle/>
          <a:p>
            <a:r>
              <a:rPr lang="en-US" sz="2800" dirty="0" smtClean="0"/>
              <a:t>HRMT14: Remote Instrumentation</a:t>
            </a:r>
            <a:endParaRPr lang="en-GB" sz="2800" dirty="0"/>
          </a:p>
        </p:txBody>
      </p:sp>
    </p:spTree>
    <p:extLst>
      <p:ext uri="{BB962C8B-B14F-4D97-AF65-F5344CB8AC3E}">
        <p14:creationId xmlns:p14="http://schemas.microsoft.com/office/powerpoint/2010/main" val="6108660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Deposition</a:t>
            </a:r>
            <a:endParaRPr lang="en-GB" dirty="0"/>
          </a:p>
        </p:txBody>
      </p:sp>
      <p:sp>
        <p:nvSpPr>
          <p:cNvPr id="3" name="Date Placeholder 2"/>
          <p:cNvSpPr>
            <a:spLocks noGrp="1"/>
          </p:cNvSpPr>
          <p:nvPr>
            <p:ph type="dt" sz="half" idx="10"/>
          </p:nvPr>
        </p:nvSpPr>
        <p:spPr/>
        <p:txBody>
          <a:bodyPr/>
          <a:lstStyle/>
          <a:p>
            <a:fld id="{0F6DD763-8F05-415A-98E9-E30BFB8D8F47}" type="datetime3">
              <a:rPr lang="en-US" smtClean="0"/>
              <a:t>7 November 2012</a:t>
            </a:fld>
            <a:endParaRPr lang="en-US" dirty="0"/>
          </a:p>
        </p:txBody>
      </p:sp>
      <p:sp>
        <p:nvSpPr>
          <p:cNvPr id="4" name="Footer Placeholder 3"/>
          <p:cNvSpPr>
            <a:spLocks noGrp="1"/>
          </p:cNvSpPr>
          <p:nvPr>
            <p:ph type="ftr" sz="quarter" idx="11"/>
          </p:nvPr>
        </p:nvSpPr>
        <p:spPr/>
        <p:txBody>
          <a:bodyPr/>
          <a:lstStyle/>
          <a:p>
            <a:r>
              <a:rPr lang="en-US" smtClean="0"/>
              <a:t>Alessandro Bertarelli - EN/MME</a:t>
            </a:r>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000" y="720000"/>
            <a:ext cx="8377613" cy="59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329264" y="2348880"/>
            <a:ext cx="1728192" cy="646331"/>
          </a:xfrm>
          <a:prstGeom prst="rect">
            <a:avLst/>
          </a:prstGeom>
          <a:noFill/>
        </p:spPr>
        <p:txBody>
          <a:bodyPr wrap="square" rtlCol="0">
            <a:spAutoFit/>
          </a:bodyPr>
          <a:lstStyle/>
          <a:p>
            <a:r>
              <a:rPr lang="en-US" dirty="0" smtClean="0"/>
              <a:t>V. Boccone</a:t>
            </a:r>
          </a:p>
          <a:p>
            <a:r>
              <a:rPr lang="en-US" dirty="0" smtClean="0"/>
              <a:t>EN-STI</a:t>
            </a:r>
            <a:endParaRPr lang="en-GB" dirty="0"/>
          </a:p>
        </p:txBody>
      </p:sp>
    </p:spTree>
    <p:extLst>
      <p:ext uri="{BB962C8B-B14F-4D97-AF65-F5344CB8AC3E}">
        <p14:creationId xmlns:p14="http://schemas.microsoft.com/office/powerpoint/2010/main" val="5124241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0"/>
          <p:cNvSpPr txBox="1">
            <a:spLocks/>
          </p:cNvSpPr>
          <p:nvPr/>
        </p:nvSpPr>
        <p:spPr>
          <a:xfrm>
            <a:off x="560512" y="1052736"/>
            <a:ext cx="4320480" cy="5472608"/>
          </a:xfrm>
          <a:prstGeom prst="rect">
            <a:avLst/>
          </a:prstGeom>
        </p:spPr>
        <p:txBody>
          <a:bodyPr lIns="0" rIns="0"/>
          <a:lstStyle/>
          <a:p>
            <a:pPr marL="360000" indent="-360000" defTabSz="457200" eaLnBrk="0" hangingPunct="0">
              <a:spcBef>
                <a:spcPts val="0"/>
              </a:spcBef>
              <a:spcAft>
                <a:spcPts val="1200"/>
              </a:spcAft>
              <a:buClr>
                <a:schemeClr val="accent1"/>
              </a:buClr>
              <a:buSzPct val="95000"/>
              <a:buFont typeface="Wingdings" charset="2"/>
              <a:buChar char="§"/>
              <a:defRPr/>
            </a:pPr>
            <a:r>
              <a:rPr lang="en-US" sz="1600" dirty="0" smtClean="0">
                <a:solidFill>
                  <a:srgbClr val="002060"/>
                </a:solidFill>
                <a:latin typeface="+mj-lt"/>
                <a:ea typeface="+mn-ea"/>
                <a:cs typeface="+mn-cs"/>
              </a:rPr>
              <a:t>Beam energy: </a:t>
            </a:r>
            <a:r>
              <a:rPr lang="en-US" sz="1600" b="1" dirty="0" smtClean="0">
                <a:solidFill>
                  <a:srgbClr val="002060"/>
                </a:solidFill>
                <a:latin typeface="+mj-lt"/>
                <a:ea typeface="+mn-ea"/>
                <a:cs typeface="+mn-cs"/>
              </a:rPr>
              <a:t>440 </a:t>
            </a:r>
            <a:r>
              <a:rPr lang="en-US" sz="1600" b="1" dirty="0" err="1" smtClean="0">
                <a:solidFill>
                  <a:srgbClr val="002060"/>
                </a:solidFill>
                <a:latin typeface="+mj-lt"/>
                <a:ea typeface="+mn-ea"/>
                <a:cs typeface="+mn-cs"/>
              </a:rPr>
              <a:t>GeV</a:t>
            </a:r>
            <a:endParaRPr lang="en-US" sz="1600" b="1" dirty="0" smtClean="0">
              <a:solidFill>
                <a:srgbClr val="002060"/>
              </a:solidFill>
              <a:latin typeface="+mj-lt"/>
              <a:ea typeface="+mn-ea"/>
              <a:cs typeface="+mn-cs"/>
            </a:endParaRPr>
          </a:p>
          <a:p>
            <a:pPr marL="360000" indent="-360000" defTabSz="457200" eaLnBrk="0" hangingPunct="0">
              <a:spcBef>
                <a:spcPts val="0"/>
              </a:spcBef>
              <a:spcAft>
                <a:spcPts val="1200"/>
              </a:spcAft>
              <a:buClr>
                <a:schemeClr val="accent1"/>
              </a:buClr>
              <a:buSzPct val="95000"/>
              <a:buFont typeface="Wingdings" charset="2"/>
              <a:buChar char="§"/>
              <a:defRPr/>
            </a:pPr>
            <a:r>
              <a:rPr lang="en-US" sz="1600" dirty="0" smtClean="0">
                <a:solidFill>
                  <a:srgbClr val="002060"/>
                </a:solidFill>
                <a:latin typeface="+mj-lt"/>
                <a:ea typeface="+mn-ea"/>
                <a:cs typeface="+mn-cs"/>
              </a:rPr>
              <a:t>Bunch spacing: </a:t>
            </a:r>
            <a:r>
              <a:rPr lang="en-US" sz="1600" b="1" dirty="0" smtClean="0">
                <a:solidFill>
                  <a:srgbClr val="002060"/>
                </a:solidFill>
                <a:latin typeface="+mj-lt"/>
                <a:ea typeface="+mn-ea"/>
                <a:cs typeface="+mn-cs"/>
              </a:rPr>
              <a:t>25 ns </a:t>
            </a:r>
          </a:p>
          <a:p>
            <a:pPr marL="360000" indent="-360000" defTabSz="457200" eaLnBrk="0" hangingPunct="0">
              <a:spcBef>
                <a:spcPts val="0"/>
              </a:spcBef>
              <a:spcAft>
                <a:spcPts val="1200"/>
              </a:spcAft>
              <a:buClr>
                <a:schemeClr val="accent1"/>
              </a:buClr>
              <a:buSzPct val="95000"/>
              <a:buFont typeface="Wingdings" charset="2"/>
              <a:buChar char="§"/>
              <a:defRPr/>
            </a:pPr>
            <a:r>
              <a:rPr lang="en-US" sz="1600" dirty="0" smtClean="0">
                <a:solidFill>
                  <a:srgbClr val="002060"/>
                </a:solidFill>
                <a:latin typeface="+mj-lt"/>
                <a:ea typeface="+mn-ea"/>
                <a:cs typeface="+mn-cs"/>
              </a:rPr>
              <a:t>Protons/bunch:  ~</a:t>
            </a:r>
            <a:r>
              <a:rPr lang="en-US" sz="1600" b="1" dirty="0" smtClean="0">
                <a:solidFill>
                  <a:srgbClr val="002060"/>
                </a:solidFill>
                <a:latin typeface="+mj-lt"/>
                <a:ea typeface="+mn-ea"/>
                <a:cs typeface="+mn-cs"/>
              </a:rPr>
              <a:t>1.1E11 </a:t>
            </a:r>
            <a:r>
              <a:rPr lang="en-US" sz="1600" dirty="0" smtClean="0">
                <a:solidFill>
                  <a:srgbClr val="002060"/>
                </a:solidFill>
                <a:latin typeface="+mj-lt"/>
                <a:ea typeface="+mn-ea"/>
                <a:cs typeface="+mn-cs"/>
              </a:rPr>
              <a:t>(lower when scraped)</a:t>
            </a:r>
            <a:endParaRPr lang="en-US" sz="1600" b="1" dirty="0" smtClean="0">
              <a:solidFill>
                <a:srgbClr val="002060"/>
              </a:solidFill>
              <a:latin typeface="+mj-lt"/>
              <a:ea typeface="+mn-ea"/>
              <a:cs typeface="+mn-cs"/>
            </a:endParaRPr>
          </a:p>
          <a:p>
            <a:pPr marL="360000" indent="-360000" defTabSz="457200" eaLnBrk="0" hangingPunct="0">
              <a:spcBef>
                <a:spcPts val="0"/>
              </a:spcBef>
              <a:spcAft>
                <a:spcPts val="1200"/>
              </a:spcAft>
              <a:buClr>
                <a:schemeClr val="accent1"/>
              </a:buClr>
              <a:buSzPct val="95000"/>
              <a:buFont typeface="Wingdings" charset="2"/>
              <a:buChar char="§"/>
              <a:defRPr/>
            </a:pPr>
            <a:r>
              <a:rPr lang="en-US" sz="1600" dirty="0" smtClean="0">
                <a:solidFill>
                  <a:srgbClr val="002060"/>
                </a:solidFill>
                <a:latin typeface="+mj-lt"/>
                <a:ea typeface="+mn-ea"/>
                <a:cs typeface="+mn-cs"/>
              </a:rPr>
              <a:t>Beam Pulses: </a:t>
            </a:r>
            <a:r>
              <a:rPr lang="en-US" sz="1600" b="1" dirty="0" smtClean="0">
                <a:solidFill>
                  <a:srgbClr val="002060"/>
                </a:solidFill>
                <a:latin typeface="+mj-lt"/>
                <a:ea typeface="+mn-ea"/>
                <a:cs typeface="+mn-cs"/>
              </a:rPr>
              <a:t>1 to 24 b/</a:t>
            </a:r>
            <a:r>
              <a:rPr lang="en-US" sz="1600" b="1" dirty="0" err="1" smtClean="0">
                <a:solidFill>
                  <a:srgbClr val="002060"/>
                </a:solidFill>
                <a:latin typeface="+mj-lt"/>
                <a:ea typeface="+mn-ea"/>
                <a:cs typeface="+mn-cs"/>
              </a:rPr>
              <a:t>pls</a:t>
            </a:r>
            <a:r>
              <a:rPr lang="en-US" sz="1600" b="1" dirty="0" smtClean="0">
                <a:solidFill>
                  <a:srgbClr val="002060"/>
                </a:solidFill>
                <a:latin typeface="+mj-lt"/>
                <a:ea typeface="+mn-ea"/>
                <a:cs typeface="+mn-cs"/>
              </a:rPr>
              <a:t> </a:t>
            </a:r>
            <a:r>
              <a:rPr lang="en-US" sz="1600" dirty="0" smtClean="0">
                <a:solidFill>
                  <a:srgbClr val="002060"/>
                </a:solidFill>
                <a:latin typeface="+mj-lt"/>
                <a:ea typeface="+mn-ea"/>
                <a:cs typeface="+mn-cs"/>
              </a:rPr>
              <a:t>on Type 1; </a:t>
            </a:r>
            <a:br>
              <a:rPr lang="en-US" sz="1600" dirty="0" smtClean="0">
                <a:solidFill>
                  <a:srgbClr val="002060"/>
                </a:solidFill>
                <a:latin typeface="+mj-lt"/>
                <a:ea typeface="+mn-ea"/>
                <a:cs typeface="+mn-cs"/>
              </a:rPr>
            </a:br>
            <a:r>
              <a:rPr lang="en-US" sz="1600" b="1" dirty="0" smtClean="0">
                <a:solidFill>
                  <a:srgbClr val="002060"/>
                </a:solidFill>
                <a:latin typeface="+mj-lt"/>
                <a:ea typeface="+mn-ea"/>
                <a:cs typeface="+mn-cs"/>
              </a:rPr>
              <a:t>72 or 144 b/</a:t>
            </a:r>
            <a:r>
              <a:rPr lang="en-US" sz="1600" b="1" dirty="0" err="1" smtClean="0">
                <a:solidFill>
                  <a:srgbClr val="002060"/>
                </a:solidFill>
                <a:latin typeface="+mj-lt"/>
                <a:ea typeface="+mn-ea"/>
                <a:cs typeface="+mn-cs"/>
              </a:rPr>
              <a:t>pls</a:t>
            </a:r>
            <a:r>
              <a:rPr lang="en-US" sz="1600" b="1" dirty="0" smtClean="0">
                <a:solidFill>
                  <a:srgbClr val="002060"/>
                </a:solidFill>
                <a:latin typeface="+mj-lt"/>
                <a:ea typeface="+mn-ea"/>
                <a:cs typeface="+mn-cs"/>
              </a:rPr>
              <a:t> </a:t>
            </a:r>
            <a:r>
              <a:rPr lang="en-US" sz="1600" dirty="0" smtClean="0">
                <a:solidFill>
                  <a:srgbClr val="002060"/>
                </a:solidFill>
                <a:latin typeface="+mj-lt"/>
                <a:ea typeface="+mn-ea"/>
                <a:cs typeface="+mn-cs"/>
              </a:rPr>
              <a:t>on Type 2</a:t>
            </a:r>
            <a:endParaRPr lang="en-US" sz="1600" b="1" dirty="0" smtClean="0">
              <a:solidFill>
                <a:srgbClr val="002060"/>
              </a:solidFill>
              <a:latin typeface="+mj-lt"/>
              <a:ea typeface="+mn-ea"/>
              <a:cs typeface="+mn-cs"/>
            </a:endParaRPr>
          </a:p>
          <a:p>
            <a:pPr marL="360000" indent="-360000" defTabSz="457200" eaLnBrk="0" hangingPunct="0">
              <a:spcBef>
                <a:spcPts val="0"/>
              </a:spcBef>
              <a:spcAft>
                <a:spcPts val="1200"/>
              </a:spcAft>
              <a:buClr>
                <a:schemeClr val="accent1"/>
              </a:buClr>
              <a:buSzPct val="95000"/>
              <a:buFont typeface="Wingdings" charset="2"/>
              <a:buChar char="§"/>
              <a:defRPr/>
            </a:pPr>
            <a:r>
              <a:rPr lang="en-US" sz="1600" dirty="0" smtClean="0">
                <a:solidFill>
                  <a:srgbClr val="002060"/>
                </a:solidFill>
                <a:latin typeface="+mj-lt"/>
                <a:ea typeface="+mn-ea"/>
                <a:cs typeface="+mn-cs"/>
              </a:rPr>
              <a:t>Beam size</a:t>
            </a:r>
            <a:r>
              <a:rPr lang="en-US" sz="1600" dirty="0">
                <a:solidFill>
                  <a:srgbClr val="002060"/>
                </a:solidFill>
                <a:latin typeface="+mj-lt"/>
                <a:ea typeface="+mn-ea"/>
                <a:cs typeface="+mn-cs"/>
              </a:rPr>
              <a:t>: </a:t>
            </a:r>
            <a:r>
              <a:rPr lang="en-US" sz="1600" dirty="0" smtClean="0">
                <a:solidFill>
                  <a:srgbClr val="002060"/>
                </a:solidFill>
                <a:latin typeface="+mj-lt"/>
                <a:ea typeface="+mn-ea"/>
                <a:cs typeface="+mn-cs"/>
              </a:rPr>
              <a:t>~</a:t>
            </a:r>
            <a:r>
              <a:rPr lang="en-US" sz="1600" b="1" dirty="0" smtClean="0">
                <a:solidFill>
                  <a:srgbClr val="002060"/>
                </a:solidFill>
                <a:latin typeface="+mj-lt"/>
                <a:ea typeface="+mn-ea"/>
                <a:cs typeface="+mn-cs"/>
              </a:rPr>
              <a:t>1.5x1.5 mm</a:t>
            </a:r>
            <a:r>
              <a:rPr lang="en-US" sz="1600" b="1" baseline="30000" dirty="0" smtClean="0">
                <a:solidFill>
                  <a:srgbClr val="002060"/>
                </a:solidFill>
                <a:latin typeface="+mj-lt"/>
                <a:ea typeface="+mn-ea"/>
                <a:cs typeface="+mn-cs"/>
              </a:rPr>
              <a:t>2</a:t>
            </a:r>
            <a:r>
              <a:rPr lang="en-US" sz="1600" b="1" dirty="0" smtClean="0">
                <a:solidFill>
                  <a:srgbClr val="002060"/>
                </a:solidFill>
                <a:latin typeface="+mj-lt"/>
                <a:ea typeface="+mn-ea"/>
                <a:cs typeface="+mn-cs"/>
              </a:rPr>
              <a:t> </a:t>
            </a:r>
            <a:r>
              <a:rPr lang="en-US" sz="1600" dirty="0" smtClean="0">
                <a:solidFill>
                  <a:srgbClr val="002060"/>
                </a:solidFill>
                <a:latin typeface="+mj-lt"/>
                <a:ea typeface="+mn-ea"/>
                <a:cs typeface="+mn-cs"/>
              </a:rPr>
              <a:t>(</a:t>
            </a:r>
            <a:r>
              <a:rPr lang="en-US" sz="1600" dirty="0" err="1" smtClean="0">
                <a:solidFill>
                  <a:srgbClr val="002060"/>
                </a:solidFill>
                <a:latin typeface="+mj-lt"/>
                <a:ea typeface="+mn-ea"/>
                <a:cs typeface="+mn-cs"/>
              </a:rPr>
              <a:t>unscraped</a:t>
            </a:r>
            <a:r>
              <a:rPr lang="en-US" sz="1600" dirty="0" smtClean="0">
                <a:solidFill>
                  <a:srgbClr val="002060"/>
                </a:solidFill>
                <a:latin typeface="+mj-lt"/>
                <a:ea typeface="+mn-ea"/>
                <a:cs typeface="+mn-cs"/>
              </a:rPr>
              <a:t>) on Type 1; </a:t>
            </a:r>
            <a:r>
              <a:rPr lang="en-US" sz="1600" b="1" dirty="0" smtClean="0">
                <a:solidFill>
                  <a:srgbClr val="002060"/>
                </a:solidFill>
                <a:latin typeface="+mj-lt"/>
                <a:ea typeface="+mn-ea"/>
                <a:cs typeface="+mn-cs"/>
              </a:rPr>
              <a:t>~2x2 </a:t>
            </a:r>
            <a:r>
              <a:rPr lang="en-US" sz="1600" b="1" dirty="0">
                <a:solidFill>
                  <a:srgbClr val="002060"/>
                </a:solidFill>
                <a:latin typeface="+mj-lt"/>
                <a:ea typeface="+mn-ea"/>
                <a:cs typeface="+mn-cs"/>
              </a:rPr>
              <a:t>mm</a:t>
            </a:r>
            <a:r>
              <a:rPr lang="en-US" sz="1600" b="1" baseline="30000" dirty="0">
                <a:solidFill>
                  <a:srgbClr val="002060"/>
                </a:solidFill>
                <a:latin typeface="+mj-lt"/>
                <a:ea typeface="+mn-ea"/>
                <a:cs typeface="+mn-cs"/>
              </a:rPr>
              <a:t>2</a:t>
            </a:r>
            <a:r>
              <a:rPr lang="en-US" sz="1600" b="1" dirty="0">
                <a:solidFill>
                  <a:srgbClr val="002060"/>
                </a:solidFill>
                <a:latin typeface="+mj-lt"/>
                <a:ea typeface="+mn-ea"/>
                <a:cs typeface="+mn-cs"/>
              </a:rPr>
              <a:t> </a:t>
            </a:r>
            <a:r>
              <a:rPr lang="en-US" sz="1600" dirty="0" smtClean="0">
                <a:solidFill>
                  <a:srgbClr val="002060"/>
                </a:solidFill>
                <a:latin typeface="+mj-lt"/>
                <a:ea typeface="+mn-ea"/>
                <a:cs typeface="+mn-cs"/>
              </a:rPr>
              <a:t>on Type 2</a:t>
            </a:r>
            <a:endParaRPr lang="en-US" sz="1600" b="1" dirty="0">
              <a:solidFill>
                <a:srgbClr val="002060"/>
              </a:solidFill>
              <a:latin typeface="+mj-lt"/>
              <a:ea typeface="+mn-ea"/>
              <a:cs typeface="+mn-cs"/>
            </a:endParaRPr>
          </a:p>
          <a:p>
            <a:pPr marL="360000" indent="-360000" defTabSz="457200" eaLnBrk="0" hangingPunct="0">
              <a:spcBef>
                <a:spcPts val="0"/>
              </a:spcBef>
              <a:spcAft>
                <a:spcPts val="1200"/>
              </a:spcAft>
              <a:buClr>
                <a:schemeClr val="accent1"/>
              </a:buClr>
              <a:buSzPct val="95000"/>
              <a:buFont typeface="Wingdings" charset="2"/>
              <a:buChar char="§"/>
              <a:defRPr/>
            </a:pPr>
            <a:r>
              <a:rPr lang="en-US" sz="1600" b="1" dirty="0" smtClean="0">
                <a:solidFill>
                  <a:srgbClr val="002060"/>
                </a:solidFill>
                <a:latin typeface="+mj-lt"/>
                <a:ea typeface="+mn-ea"/>
                <a:cs typeface="+mn-cs"/>
              </a:rPr>
              <a:t>1</a:t>
            </a:r>
            <a:r>
              <a:rPr lang="en-US" sz="1600" dirty="0" smtClean="0">
                <a:solidFill>
                  <a:srgbClr val="002060"/>
                </a:solidFill>
                <a:latin typeface="+mj-lt"/>
                <a:ea typeface="+mn-ea"/>
                <a:cs typeface="+mn-cs"/>
              </a:rPr>
              <a:t> to </a:t>
            </a:r>
            <a:r>
              <a:rPr lang="en-US" sz="1600" b="1" dirty="0" smtClean="0">
                <a:solidFill>
                  <a:srgbClr val="002060"/>
                </a:solidFill>
                <a:latin typeface="+mj-lt"/>
                <a:ea typeface="+mn-ea"/>
                <a:cs typeface="+mn-cs"/>
              </a:rPr>
              <a:t>144 bunches per pulse</a:t>
            </a:r>
            <a:endParaRPr lang="en-US" sz="1600" dirty="0" smtClean="0">
              <a:solidFill>
                <a:srgbClr val="002060"/>
              </a:solidFill>
              <a:latin typeface="+mj-lt"/>
              <a:ea typeface="+mn-ea"/>
              <a:cs typeface="+mn-cs"/>
            </a:endParaRPr>
          </a:p>
          <a:p>
            <a:pPr marL="360000" indent="-360000" defTabSz="457200" eaLnBrk="0" hangingPunct="0">
              <a:spcBef>
                <a:spcPts val="0"/>
              </a:spcBef>
              <a:spcAft>
                <a:spcPts val="1200"/>
              </a:spcAft>
              <a:buClr>
                <a:schemeClr val="accent1"/>
              </a:buClr>
              <a:buSzPct val="95000"/>
              <a:buFont typeface="Wingdings" charset="2"/>
              <a:buChar char="§"/>
              <a:defRPr/>
            </a:pPr>
            <a:r>
              <a:rPr lang="en-US" sz="1600" dirty="0" smtClean="0">
                <a:solidFill>
                  <a:srgbClr val="002060"/>
                </a:solidFill>
                <a:latin typeface="+mj-lt"/>
                <a:ea typeface="+mn-ea"/>
                <a:cs typeface="+mn-cs"/>
              </a:rPr>
              <a:t>Total # bunches: </a:t>
            </a:r>
            <a:r>
              <a:rPr lang="en-US" sz="1600" b="1" dirty="0" smtClean="0">
                <a:solidFill>
                  <a:srgbClr val="002060"/>
                </a:solidFill>
                <a:latin typeface="+mj-lt"/>
                <a:ea typeface="+mn-ea"/>
                <a:cs typeface="+mn-cs"/>
              </a:rPr>
              <a:t>1558</a:t>
            </a:r>
            <a:r>
              <a:rPr lang="en-US" sz="1600" dirty="0" smtClean="0">
                <a:solidFill>
                  <a:srgbClr val="002060"/>
                </a:solidFill>
                <a:latin typeface="+mj-lt"/>
                <a:ea typeface="+mn-ea"/>
                <a:cs typeface="+mn-cs"/>
              </a:rPr>
              <a:t> (excluding alignment)</a:t>
            </a:r>
          </a:p>
          <a:p>
            <a:pPr marL="360000" indent="-360000" defTabSz="457200" eaLnBrk="0" hangingPunct="0">
              <a:spcBef>
                <a:spcPts val="0"/>
              </a:spcBef>
              <a:spcAft>
                <a:spcPts val="1200"/>
              </a:spcAft>
              <a:buClr>
                <a:schemeClr val="accent1"/>
              </a:buClr>
              <a:buSzPct val="95000"/>
              <a:buFont typeface="Wingdings" charset="2"/>
              <a:buChar char="§"/>
              <a:defRPr/>
            </a:pPr>
            <a:r>
              <a:rPr lang="en-US" sz="1600" dirty="0" smtClean="0">
                <a:solidFill>
                  <a:srgbClr val="002060"/>
                </a:solidFill>
                <a:latin typeface="+mj-lt"/>
                <a:ea typeface="+mn-ea"/>
                <a:cs typeface="+mn-cs"/>
              </a:rPr>
              <a:t>Total # pulses: </a:t>
            </a:r>
            <a:r>
              <a:rPr lang="en-US" sz="1600" b="1" dirty="0" smtClean="0">
                <a:solidFill>
                  <a:srgbClr val="002060"/>
                </a:solidFill>
                <a:latin typeface="+mj-lt"/>
                <a:ea typeface="+mn-ea"/>
                <a:cs typeface="+mn-cs"/>
              </a:rPr>
              <a:t>52</a:t>
            </a:r>
            <a:r>
              <a:rPr lang="en-US" sz="1600" dirty="0" smtClean="0">
                <a:solidFill>
                  <a:srgbClr val="002060"/>
                </a:solidFill>
                <a:latin typeface="+mj-lt"/>
                <a:ea typeface="+mn-ea"/>
                <a:cs typeface="+mn-cs"/>
              </a:rPr>
              <a:t> (excluding alignment)</a:t>
            </a:r>
          </a:p>
          <a:p>
            <a:pPr marL="360000" indent="-360000" defTabSz="457200" eaLnBrk="0" hangingPunct="0">
              <a:spcBef>
                <a:spcPts val="0"/>
              </a:spcBef>
              <a:spcAft>
                <a:spcPts val="1200"/>
              </a:spcAft>
              <a:buClr>
                <a:schemeClr val="accent1"/>
              </a:buClr>
              <a:buSzPct val="95000"/>
              <a:buFont typeface="Wingdings" charset="2"/>
              <a:buChar char="§"/>
              <a:defRPr/>
            </a:pPr>
            <a:r>
              <a:rPr lang="en-US" sz="1600" dirty="0" smtClean="0">
                <a:solidFill>
                  <a:srgbClr val="002060"/>
                </a:solidFill>
                <a:latin typeface="+mj-lt"/>
                <a:ea typeface="+mn-ea"/>
                <a:cs typeface="+mn-cs"/>
              </a:rPr>
              <a:t>Total # protons </a:t>
            </a:r>
            <a:r>
              <a:rPr lang="en-US" sz="1600" b="1" dirty="0" smtClean="0">
                <a:solidFill>
                  <a:srgbClr val="002060"/>
                </a:solidFill>
                <a:latin typeface="+mj-lt"/>
                <a:ea typeface="+mn-ea"/>
                <a:cs typeface="+mn-cs"/>
              </a:rPr>
              <a:t>~ 1.7E14</a:t>
            </a:r>
          </a:p>
          <a:p>
            <a:pPr marL="360000" indent="-360000" defTabSz="457200" eaLnBrk="0" hangingPunct="0">
              <a:spcBef>
                <a:spcPts val="0"/>
              </a:spcBef>
              <a:spcAft>
                <a:spcPts val="1200"/>
              </a:spcAft>
              <a:buClr>
                <a:schemeClr val="accent1"/>
              </a:buClr>
              <a:buSzPct val="95000"/>
              <a:buFont typeface="Wingdings" charset="2"/>
              <a:buChar char="§"/>
              <a:defRPr/>
            </a:pPr>
            <a:r>
              <a:rPr lang="en-US" sz="1600" dirty="0" smtClean="0">
                <a:solidFill>
                  <a:srgbClr val="002060"/>
                </a:solidFill>
                <a:latin typeface="+mj-lt"/>
                <a:ea typeface="+mn-ea"/>
                <a:cs typeface="+mn-cs"/>
              </a:rPr>
              <a:t>Test Runs</a:t>
            </a:r>
            <a:r>
              <a:rPr lang="en-US" sz="1600" dirty="0">
                <a:solidFill>
                  <a:srgbClr val="002060"/>
                </a:solidFill>
                <a:latin typeface="+mj-lt"/>
                <a:ea typeface="+mn-ea"/>
                <a:cs typeface="+mn-cs"/>
              </a:rPr>
              <a:t>: </a:t>
            </a:r>
            <a:r>
              <a:rPr lang="en-US" sz="1600" b="1" dirty="0">
                <a:solidFill>
                  <a:srgbClr val="002060"/>
                </a:solidFill>
                <a:latin typeface="+mj-lt"/>
                <a:ea typeface="+mn-ea"/>
                <a:cs typeface="+mn-cs"/>
              </a:rPr>
              <a:t>27-28/Sept</a:t>
            </a:r>
            <a:r>
              <a:rPr lang="en-US" sz="1600" dirty="0">
                <a:solidFill>
                  <a:srgbClr val="002060"/>
                </a:solidFill>
                <a:latin typeface="+mj-lt"/>
                <a:ea typeface="+mn-ea"/>
                <a:cs typeface="+mn-cs"/>
              </a:rPr>
              <a:t>, </a:t>
            </a:r>
            <a:r>
              <a:rPr lang="en-US" sz="1600" b="1" dirty="0">
                <a:solidFill>
                  <a:srgbClr val="002060"/>
                </a:solidFill>
                <a:latin typeface="+mj-lt"/>
                <a:ea typeface="+mn-ea"/>
                <a:cs typeface="+mn-cs"/>
              </a:rPr>
              <a:t>2-4/Oct</a:t>
            </a:r>
          </a:p>
          <a:p>
            <a:pPr marL="363538" indent="-363538" eaLnBrk="0" hangingPunct="0">
              <a:defRPr/>
            </a:pPr>
            <a:r>
              <a:rPr lang="en-US" sz="2000" b="1" kern="0" dirty="0" smtClean="0">
                <a:solidFill>
                  <a:srgbClr val="FF0000"/>
                </a:solidFill>
                <a:latin typeface="+mj-lt"/>
                <a:ea typeface="+mj-ea"/>
                <a:cs typeface="+mj-cs"/>
              </a:rPr>
              <a:t/>
            </a:r>
            <a:br>
              <a:rPr lang="en-US" sz="2000" b="1" kern="0" dirty="0" smtClean="0">
                <a:solidFill>
                  <a:srgbClr val="FF0000"/>
                </a:solidFill>
                <a:latin typeface="+mj-lt"/>
                <a:ea typeface="+mj-ea"/>
                <a:cs typeface="+mj-cs"/>
              </a:rPr>
            </a:br>
            <a:endParaRPr lang="en-US" sz="2000" kern="0" dirty="0">
              <a:solidFill>
                <a:schemeClr val="tx2"/>
              </a:solidFill>
              <a:latin typeface="+mj-lt"/>
              <a:ea typeface="+mj-ea"/>
              <a:cs typeface="+mj-cs"/>
            </a:endParaRPr>
          </a:p>
        </p:txBody>
      </p:sp>
      <p:graphicFrame>
        <p:nvGraphicFramePr>
          <p:cNvPr id="8193" name="Object 1"/>
          <p:cNvGraphicFramePr>
            <a:graphicFrameLocks noChangeAspect="1"/>
          </p:cNvGraphicFramePr>
          <p:nvPr>
            <p:extLst>
              <p:ext uri="{D42A27DB-BD31-4B8C-83A1-F6EECF244321}">
                <p14:modId xmlns:p14="http://schemas.microsoft.com/office/powerpoint/2010/main" val="3542108599"/>
              </p:ext>
            </p:extLst>
          </p:nvPr>
        </p:nvGraphicFramePr>
        <p:xfrm>
          <a:off x="4345979" y="1123950"/>
          <a:ext cx="6943725" cy="3143250"/>
        </p:xfrm>
        <a:graphic>
          <a:graphicData uri="http://schemas.openxmlformats.org/presentationml/2006/ole">
            <mc:AlternateContent xmlns:mc="http://schemas.openxmlformats.org/markup-compatibility/2006">
              <mc:Choice xmlns:v="urn:schemas-microsoft-com:vml" Requires="v">
                <p:oleObj spid="_x0000_s21132" name="Document" r:id="rId4" imgW="6381256" imgH="2885325" progId="Word.Document.12">
                  <p:embed/>
                </p:oleObj>
              </mc:Choice>
              <mc:Fallback>
                <p:oleObj name="Document" r:id="rId4" imgW="6381256" imgH="2885325" progId="Word.Document.12">
                  <p:embed/>
                  <p:pic>
                    <p:nvPicPr>
                      <p:cNvPr id="0" name="Picture 2"/>
                      <p:cNvPicPr>
                        <a:picLocks noChangeAspect="1" noChangeArrowheads="1"/>
                      </p:cNvPicPr>
                      <p:nvPr/>
                    </p:nvPicPr>
                    <p:blipFill>
                      <a:blip r:embed="rId5"/>
                      <a:srcRect/>
                      <a:stretch>
                        <a:fillRect/>
                      </a:stretch>
                    </p:blipFill>
                    <p:spPr bwMode="auto">
                      <a:xfrm>
                        <a:off x="4345979" y="1123950"/>
                        <a:ext cx="6943725" cy="3143250"/>
                      </a:xfrm>
                      <a:prstGeom prst="rect">
                        <a:avLst/>
                      </a:prstGeom>
                      <a:noFill/>
                      <a:ln>
                        <a:noFill/>
                      </a:ln>
                      <a:effectLst/>
                      <a:extLst/>
                    </p:spPr>
                  </p:pic>
                </p:oleObj>
              </mc:Fallback>
            </mc:AlternateContent>
          </a:graphicData>
        </a:graphic>
      </p:graphicFrame>
      <p:sp>
        <p:nvSpPr>
          <p:cNvPr id="34" name="Title 10"/>
          <p:cNvSpPr txBox="1">
            <a:spLocks/>
          </p:cNvSpPr>
          <p:nvPr/>
        </p:nvSpPr>
        <p:spPr>
          <a:xfrm>
            <a:off x="5889104" y="764704"/>
            <a:ext cx="2340223" cy="288032"/>
          </a:xfrm>
          <a:prstGeom prst="rect">
            <a:avLst/>
          </a:prstGeom>
        </p:spPr>
        <p:txBody>
          <a:bodyPr/>
          <a:lstStyle/>
          <a:p>
            <a:pPr eaLnBrk="0" hangingPunct="0">
              <a:spcAft>
                <a:spcPts val="1200"/>
              </a:spcAft>
              <a:defRPr/>
            </a:pPr>
            <a:r>
              <a:rPr lang="en-US" sz="1600" b="1" dirty="0" smtClean="0">
                <a:solidFill>
                  <a:srgbClr val="002060"/>
                </a:solidFill>
              </a:rPr>
              <a:t>Irradiation Summary</a:t>
            </a:r>
            <a:r>
              <a:rPr lang="en-US" sz="2000" b="1" kern="0" dirty="0" smtClean="0">
                <a:solidFill>
                  <a:srgbClr val="FF0000"/>
                </a:solidFill>
                <a:latin typeface="+mj-lt"/>
                <a:ea typeface="+mj-ea"/>
                <a:cs typeface="+mj-cs"/>
              </a:rPr>
              <a:t/>
            </a:r>
            <a:br>
              <a:rPr lang="en-US" sz="2000" b="1" kern="0" dirty="0" smtClean="0">
                <a:solidFill>
                  <a:srgbClr val="FF0000"/>
                </a:solidFill>
                <a:latin typeface="+mj-lt"/>
                <a:ea typeface="+mj-ea"/>
                <a:cs typeface="+mj-cs"/>
              </a:rPr>
            </a:br>
            <a:endParaRPr lang="en-US" sz="2000" kern="0" dirty="0">
              <a:solidFill>
                <a:schemeClr val="tx2"/>
              </a:solidFill>
              <a:latin typeface="+mj-lt"/>
              <a:ea typeface="+mj-ea"/>
              <a:cs typeface="+mj-cs"/>
            </a:endParaRPr>
          </a:p>
        </p:txBody>
      </p:sp>
      <p:sp>
        <p:nvSpPr>
          <p:cNvPr id="10" name="Date Placeholder 9"/>
          <p:cNvSpPr>
            <a:spLocks noGrp="1"/>
          </p:cNvSpPr>
          <p:nvPr>
            <p:ph type="dt" sz="half" idx="10"/>
          </p:nvPr>
        </p:nvSpPr>
        <p:spPr/>
        <p:txBody>
          <a:bodyPr/>
          <a:lstStyle/>
          <a:p>
            <a:fld id="{BDF3D5C5-0AEF-403C-9F8A-9EFEA165F9FF}" type="datetime3">
              <a:rPr lang="en-US" smtClean="0"/>
              <a:t>7 November 2012</a:t>
            </a:fld>
            <a:endParaRPr lang="en-US" dirty="0"/>
          </a:p>
        </p:txBody>
      </p:sp>
      <p:sp>
        <p:nvSpPr>
          <p:cNvPr id="12" name="Footer Placeholder 11"/>
          <p:cNvSpPr>
            <a:spLocks noGrp="1"/>
          </p:cNvSpPr>
          <p:nvPr>
            <p:ph type="ftr" sz="quarter" idx="11"/>
          </p:nvPr>
        </p:nvSpPr>
        <p:spPr/>
        <p:txBody>
          <a:bodyPr/>
          <a:lstStyle/>
          <a:p>
            <a:r>
              <a:rPr lang="en-US" smtClean="0"/>
              <a:t>Alessandro Bertarelli - EN/MME</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319999312"/>
              </p:ext>
            </p:extLst>
          </p:nvPr>
        </p:nvGraphicFramePr>
        <p:xfrm>
          <a:off x="4343400" y="3958158"/>
          <a:ext cx="6943725" cy="3143250"/>
        </p:xfrm>
        <a:graphic>
          <a:graphicData uri="http://schemas.openxmlformats.org/presentationml/2006/ole">
            <mc:AlternateContent xmlns:mc="http://schemas.openxmlformats.org/markup-compatibility/2006">
              <mc:Choice xmlns:v="urn:schemas-microsoft-com:vml" Requires="v">
                <p:oleObj spid="_x0000_s21133" name="Document" r:id="rId7" imgW="6381256" imgH="2888567" progId="Word.Document.12">
                  <p:embed/>
                </p:oleObj>
              </mc:Choice>
              <mc:Fallback>
                <p:oleObj name="Document" r:id="rId7" imgW="6381256" imgH="2888567" progId="Word.Document.12">
                  <p:embed/>
                  <p:pic>
                    <p:nvPicPr>
                      <p:cNvPr id="0" name="Object 1"/>
                      <p:cNvPicPr>
                        <a:picLocks noChangeAspect="1" noChangeArrowheads="1"/>
                      </p:cNvPicPr>
                      <p:nvPr/>
                    </p:nvPicPr>
                    <p:blipFill>
                      <a:blip r:embed="rId8"/>
                      <a:srcRect/>
                      <a:stretch>
                        <a:fillRect/>
                      </a:stretch>
                    </p:blipFill>
                    <p:spPr bwMode="auto">
                      <a:xfrm>
                        <a:off x="4343400" y="3958158"/>
                        <a:ext cx="69437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Title 2"/>
          <p:cNvSpPr>
            <a:spLocks noGrp="1"/>
          </p:cNvSpPr>
          <p:nvPr>
            <p:ph type="title"/>
          </p:nvPr>
        </p:nvSpPr>
        <p:spPr>
          <a:xfrm>
            <a:off x="1260000" y="8"/>
            <a:ext cx="6480000" cy="720000"/>
          </a:xfrm>
        </p:spPr>
        <p:txBody>
          <a:bodyPr/>
          <a:lstStyle/>
          <a:p>
            <a:r>
              <a:rPr lang="en-US" sz="2800" dirty="0" smtClean="0"/>
              <a:t>Irradiation History</a:t>
            </a:r>
            <a:endParaRPr lang="en-GB" sz="28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Medium intensity tests on </a:t>
            </a:r>
            <a:r>
              <a:rPr lang="en-GB" sz="2800" dirty="0" err="1" smtClean="0"/>
              <a:t>Glidcop</a:t>
            </a:r>
            <a:endParaRPr lang="en-GB" sz="2800" dirty="0"/>
          </a:p>
        </p:txBody>
      </p:sp>
      <p:sp>
        <p:nvSpPr>
          <p:cNvPr id="3" name="Date Placeholder 2"/>
          <p:cNvSpPr>
            <a:spLocks noGrp="1"/>
          </p:cNvSpPr>
          <p:nvPr>
            <p:ph type="dt" sz="half" idx="10"/>
          </p:nvPr>
        </p:nvSpPr>
        <p:spPr/>
        <p:txBody>
          <a:bodyPr/>
          <a:lstStyle/>
          <a:p>
            <a:fld id="{D6C53E9D-A9E6-4F5D-8B21-7F1B15DD683B}" type="datetime3">
              <a:rPr lang="en-US" smtClean="0"/>
              <a:t>7 November 2012</a:t>
            </a:fld>
            <a:endParaRPr lang="en-US" dirty="0"/>
          </a:p>
        </p:txBody>
      </p:sp>
      <p:sp>
        <p:nvSpPr>
          <p:cNvPr id="4" name="Footer Placeholder 3"/>
          <p:cNvSpPr>
            <a:spLocks noGrp="1"/>
          </p:cNvSpPr>
          <p:nvPr>
            <p:ph type="ftr" sz="quarter" idx="11"/>
          </p:nvPr>
        </p:nvSpPr>
        <p:spPr/>
        <p:txBody>
          <a:bodyPr/>
          <a:lstStyle/>
          <a:p>
            <a:r>
              <a:rPr lang="en-US" smtClean="0"/>
              <a:t>Alessandro Bertarelli - EN/MME</a:t>
            </a:r>
            <a:endParaRPr lang="en-US" dirty="0"/>
          </a:p>
        </p:txBody>
      </p:sp>
      <p:sp>
        <p:nvSpPr>
          <p:cNvPr id="7" name="Rectangle 189"/>
          <p:cNvSpPr/>
          <p:nvPr/>
        </p:nvSpPr>
        <p:spPr>
          <a:xfrm>
            <a:off x="920552" y="1126485"/>
            <a:ext cx="8795567" cy="923330"/>
          </a:xfrm>
          <a:prstGeom prst="rect">
            <a:avLst/>
          </a:prstGeom>
        </p:spPr>
        <p:txBody>
          <a:bodyPr wrap="square">
            <a:spAutoFit/>
          </a:bodyPr>
          <a:lstStyle/>
          <a:p>
            <a:pPr marL="285750" lvl="1" indent="-285750">
              <a:buFont typeface="Wingdings" pitchFamily="2" charset="2"/>
              <a:buChar char="§"/>
            </a:pPr>
            <a:r>
              <a:rPr lang="en-GB" dirty="0" err="1" smtClean="0">
                <a:latin typeface="+mn-lt"/>
              </a:rPr>
              <a:t>Glidcop</a:t>
            </a:r>
            <a:r>
              <a:rPr lang="en-GB" dirty="0" smtClean="0">
                <a:latin typeface="+mn-lt"/>
              </a:rPr>
              <a:t>, 72 bunches (scraped), total beam intensity: </a:t>
            </a:r>
            <a:r>
              <a:rPr lang="en-GB" b="1" dirty="0" smtClean="0">
                <a:latin typeface="+mn-lt"/>
              </a:rPr>
              <a:t>4.66e12 p</a:t>
            </a:r>
            <a:r>
              <a:rPr lang="en-GB" dirty="0" smtClean="0">
                <a:latin typeface="+mn-lt"/>
              </a:rPr>
              <a:t> (equivalent to </a:t>
            </a:r>
            <a:r>
              <a:rPr lang="en-GB" b="1" dirty="0" smtClean="0">
                <a:latin typeface="+mn-lt"/>
              </a:rPr>
              <a:t>~42 b</a:t>
            </a:r>
            <a:r>
              <a:rPr lang="en-GB" dirty="0" smtClean="0">
                <a:latin typeface="+mn-lt"/>
              </a:rPr>
              <a:t>)</a:t>
            </a:r>
          </a:p>
          <a:p>
            <a:pPr marL="285750" lvl="1" indent="-285750">
              <a:buFont typeface="Wingdings" pitchFamily="2" charset="2"/>
              <a:buChar char="§"/>
            </a:pPr>
            <a:r>
              <a:rPr lang="en-GB" dirty="0" smtClean="0">
                <a:latin typeface="+mn-lt"/>
              </a:rPr>
              <a:t>σ </a:t>
            </a:r>
            <a:r>
              <a:rPr lang="en-GB" dirty="0" smtClean="0">
                <a:latin typeface="+mn-lt"/>
                <a:sym typeface="Symbol"/>
              </a:rPr>
              <a:t></a:t>
            </a:r>
            <a:r>
              <a:rPr lang="en-GB" dirty="0" smtClean="0">
                <a:latin typeface="+mn-lt"/>
              </a:rPr>
              <a:t> 1.3x1.3 mm</a:t>
            </a:r>
            <a:r>
              <a:rPr lang="en-GB" baseline="30000" dirty="0" smtClean="0">
                <a:latin typeface="+mn-lt"/>
              </a:rPr>
              <a:t>2</a:t>
            </a:r>
          </a:p>
          <a:p>
            <a:pPr marL="285750" lvl="1" indent="-285750">
              <a:buFont typeface="Wingdings" pitchFamily="2" charset="2"/>
              <a:buChar char="§"/>
            </a:pPr>
            <a:r>
              <a:rPr lang="en-GB" b="1" dirty="0" smtClean="0">
                <a:latin typeface="+mn-lt"/>
              </a:rPr>
              <a:t>Hoop Strain </a:t>
            </a:r>
            <a:r>
              <a:rPr lang="en-GB" dirty="0" smtClean="0">
                <a:latin typeface="+mn-lt"/>
              </a:rPr>
              <a:t>and </a:t>
            </a:r>
            <a:r>
              <a:rPr lang="en-GB" b="1" dirty="0" smtClean="0">
                <a:latin typeface="+mn-lt"/>
              </a:rPr>
              <a:t>Radial velocity </a:t>
            </a:r>
            <a:r>
              <a:rPr lang="en-GB" dirty="0" smtClean="0">
                <a:latin typeface="+mn-lt"/>
              </a:rPr>
              <a:t>on outer surface of Sample 8</a:t>
            </a:r>
          </a:p>
        </p:txBody>
      </p:sp>
      <p:pic>
        <p:nvPicPr>
          <p:cNvPr id="9" name="Picture 2"/>
          <p:cNvPicPr>
            <a:picLocks noChangeArrowheads="1"/>
          </p:cNvPicPr>
          <p:nvPr/>
        </p:nvPicPr>
        <p:blipFill rotWithShape="1">
          <a:blip r:embed="rId2" cstate="print">
            <a:extLst>
              <a:ext uri="{28A0092B-C50C-407E-A947-70E740481C1C}">
                <a14:useLocalDpi xmlns:a14="http://schemas.microsoft.com/office/drawing/2010/main" val="0"/>
              </a:ext>
            </a:extLst>
          </a:blip>
          <a:srcRect r="5732" b="3129"/>
          <a:stretch/>
        </p:blipFill>
        <p:spPr bwMode="auto">
          <a:xfrm>
            <a:off x="920552" y="1989320"/>
            <a:ext cx="7560000" cy="43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89"/>
          <p:cNvSpPr/>
          <p:nvPr/>
        </p:nvSpPr>
        <p:spPr>
          <a:xfrm>
            <a:off x="1291428" y="692594"/>
            <a:ext cx="7132319" cy="369974"/>
          </a:xfrm>
          <a:prstGeom prst="rect">
            <a:avLst/>
          </a:prstGeom>
          <a:gradFill>
            <a:gsLst>
              <a:gs pos="51000">
                <a:schemeClr val="accent1">
                  <a:tint val="100000"/>
                  <a:shade val="100000"/>
                  <a:satMod val="100000"/>
                  <a:lumMod val="90000"/>
                </a:schemeClr>
              </a:gs>
              <a:gs pos="100000">
                <a:schemeClr val="accent1">
                  <a:tint val="95000"/>
                  <a:shade val="100000"/>
                  <a:satMod val="110000"/>
                  <a:lumMod val="105000"/>
                </a:schemeClr>
              </a:gs>
            </a:gsLst>
          </a:gradFill>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lvl="1" algn="ctr"/>
            <a:r>
              <a:rPr lang="en-GB" sz="2000" dirty="0"/>
              <a:t>Simulations </a:t>
            </a:r>
            <a:r>
              <a:rPr lang="en-GB" sz="2000" dirty="0" smtClean="0"/>
              <a:t> versus </a:t>
            </a:r>
            <a:r>
              <a:rPr lang="en-GB" sz="2000" dirty="0"/>
              <a:t>Reality</a:t>
            </a:r>
          </a:p>
        </p:txBody>
      </p:sp>
    </p:spTree>
    <p:extLst>
      <p:ext uri="{BB962C8B-B14F-4D97-AF65-F5344CB8AC3E}">
        <p14:creationId xmlns:p14="http://schemas.microsoft.com/office/powerpoint/2010/main" val="24201838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vert="horz" lIns="91440" tIns="45720" rIns="91440" bIns="45720" rtlCol="0" anchor="ctr">
            <a:noAutofit/>
          </a:bodyPr>
          <a:lstStyle/>
          <a:p>
            <a:r>
              <a:rPr lang="en-GB" sz="2800" dirty="0"/>
              <a:t>High </a:t>
            </a:r>
            <a:r>
              <a:rPr lang="en-GB" sz="2800" dirty="0" smtClean="0"/>
              <a:t>Intensity Tests </a:t>
            </a:r>
            <a:r>
              <a:rPr lang="en-GB" sz="2800" dirty="0"/>
              <a:t>on </a:t>
            </a:r>
            <a:r>
              <a:rPr lang="en-GB" sz="2800" dirty="0" smtClean="0"/>
              <a:t>Inermet180</a:t>
            </a:r>
            <a:endParaRPr lang="en-GB" sz="2800" dirty="0"/>
          </a:p>
        </p:txBody>
      </p:sp>
      <p:sp>
        <p:nvSpPr>
          <p:cNvPr id="13" name="Date Placeholder 2"/>
          <p:cNvSpPr>
            <a:spLocks noGrp="1"/>
          </p:cNvSpPr>
          <p:nvPr>
            <p:ph type="dt" sz="half" idx="10"/>
          </p:nvPr>
        </p:nvSpPr>
        <p:spPr>
          <a:prstGeom prst="rect">
            <a:avLst/>
          </a:prstGeom>
        </p:spPr>
        <p:txBody>
          <a:bodyPr/>
          <a:lstStyle/>
          <a:p>
            <a:fld id="{AC07B04E-A05D-4484-A75A-181FA96EE5F7}" type="datetime3">
              <a:rPr lang="en-US" smtClean="0"/>
              <a:t>7 November 2012</a:t>
            </a:fld>
            <a:endParaRPr lang="en-US" dirty="0"/>
          </a:p>
        </p:txBody>
      </p:sp>
      <p:sp>
        <p:nvSpPr>
          <p:cNvPr id="3" name="Footer Placeholder 2"/>
          <p:cNvSpPr>
            <a:spLocks noGrp="1"/>
          </p:cNvSpPr>
          <p:nvPr>
            <p:ph type="ftr" sz="quarter" idx="11"/>
          </p:nvPr>
        </p:nvSpPr>
        <p:spPr>
          <a:prstGeom prst="rect">
            <a:avLst/>
          </a:prstGeom>
        </p:spPr>
        <p:txBody>
          <a:bodyPr/>
          <a:lstStyle/>
          <a:p>
            <a:r>
              <a:rPr lang="en-US" smtClean="0"/>
              <a:t>Alessandro Bertarelli - EN/MME</a:t>
            </a:r>
            <a:endParaRPr lang="en-US" dirty="0"/>
          </a:p>
        </p:txBody>
      </p:sp>
      <p:pic>
        <p:nvPicPr>
          <p:cNvPr id="6" name="Simulation video Hiradma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3696" y="838994"/>
            <a:ext cx="9035423" cy="4940523"/>
          </a:xfrm>
          <a:prstGeom prst="rect">
            <a:avLst/>
          </a:prstGeom>
        </p:spPr>
      </p:pic>
    </p:spTree>
    <p:extLst>
      <p:ext uri="{BB962C8B-B14F-4D97-AF65-F5344CB8AC3E}">
        <p14:creationId xmlns:p14="http://schemas.microsoft.com/office/powerpoint/2010/main" val="51335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2"/>
          <p:cNvSpPr>
            <a:spLocks noGrp="1"/>
          </p:cNvSpPr>
          <p:nvPr>
            <p:ph type="dt" sz="half" idx="10"/>
          </p:nvPr>
        </p:nvSpPr>
        <p:spPr>
          <a:prstGeom prst="rect">
            <a:avLst/>
          </a:prstGeom>
        </p:spPr>
        <p:txBody>
          <a:bodyPr/>
          <a:lstStyle/>
          <a:p>
            <a:fld id="{A41EF144-DAAF-4BA4-9B32-2A97A2FDDDD3}" type="datetime3">
              <a:rPr lang="en-US" smtClean="0">
                <a:solidFill>
                  <a:prstClr val="black">
                    <a:lumMod val="50000"/>
                    <a:lumOff val="50000"/>
                  </a:prstClr>
                </a:solidFill>
              </a:rPr>
              <a:pPr/>
              <a:t>7 November 2012</a:t>
            </a:fld>
            <a:endParaRPr lang="en-US" dirty="0">
              <a:solidFill>
                <a:prstClr val="black">
                  <a:lumMod val="50000"/>
                  <a:lumOff val="50000"/>
                </a:prstClr>
              </a:solidFill>
            </a:endParaRPr>
          </a:p>
        </p:txBody>
      </p:sp>
      <p:sp>
        <p:nvSpPr>
          <p:cNvPr id="3" name="Footer Placeholder 2"/>
          <p:cNvSpPr>
            <a:spLocks noGrp="1"/>
          </p:cNvSpPr>
          <p:nvPr>
            <p:ph type="ftr" sz="quarter" idx="11"/>
          </p:nvPr>
        </p:nvSpPr>
        <p:spPr>
          <a:prstGeom prst="rect">
            <a:avLst/>
          </a:prstGeom>
        </p:spPr>
        <p:txBody>
          <a:bodyPr/>
          <a:lstStyle/>
          <a:p>
            <a:r>
              <a:rPr lang="en-US" smtClean="0">
                <a:solidFill>
                  <a:prstClr val="black">
                    <a:lumMod val="50000"/>
                    <a:lumOff val="50000"/>
                  </a:prstClr>
                </a:solidFill>
              </a:rPr>
              <a:t>Alessandro Bertarelli - EN/MME</a:t>
            </a:r>
            <a:endParaRPr lang="en-US" dirty="0">
              <a:solidFill>
                <a:prstClr val="black">
                  <a:lumMod val="50000"/>
                  <a:lumOff val="50000"/>
                </a:prstClr>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6000" y="1224000"/>
            <a:ext cx="3414430" cy="3960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00" y="1224000"/>
            <a:ext cx="3960000" cy="3960000"/>
          </a:xfrm>
          <a:prstGeom prst="rect">
            <a:avLst/>
          </a:prstGeom>
        </p:spPr>
      </p:pic>
      <p:sp>
        <p:nvSpPr>
          <p:cNvPr id="12" name="Rectangle 189"/>
          <p:cNvSpPr/>
          <p:nvPr/>
        </p:nvSpPr>
        <p:spPr>
          <a:xfrm>
            <a:off x="1291428" y="692594"/>
            <a:ext cx="7132319" cy="369974"/>
          </a:xfrm>
          <a:prstGeom prst="rect">
            <a:avLst/>
          </a:prstGeom>
          <a:gradFill>
            <a:gsLst>
              <a:gs pos="51000">
                <a:schemeClr val="accent1">
                  <a:tint val="100000"/>
                  <a:shade val="100000"/>
                  <a:satMod val="100000"/>
                  <a:lumMod val="90000"/>
                </a:schemeClr>
              </a:gs>
              <a:gs pos="100000">
                <a:schemeClr val="accent1">
                  <a:tint val="95000"/>
                  <a:shade val="100000"/>
                  <a:satMod val="110000"/>
                  <a:lumMod val="105000"/>
                </a:schemeClr>
              </a:gs>
            </a:gsLst>
          </a:gradFill>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lvl="1" algn="ctr"/>
            <a:r>
              <a:rPr lang="en-GB" sz="2000" dirty="0"/>
              <a:t>Simulations </a:t>
            </a:r>
            <a:r>
              <a:rPr lang="en-GB" sz="2000" dirty="0" smtClean="0"/>
              <a:t> versus </a:t>
            </a:r>
            <a:r>
              <a:rPr lang="en-GB" sz="2000" dirty="0"/>
              <a:t>Reality</a:t>
            </a:r>
          </a:p>
        </p:txBody>
      </p:sp>
      <p:sp>
        <p:nvSpPr>
          <p:cNvPr id="14" name="Right Arrow 13"/>
          <p:cNvSpPr/>
          <p:nvPr/>
        </p:nvSpPr>
        <p:spPr>
          <a:xfrm>
            <a:off x="704528" y="1823206"/>
            <a:ext cx="900000" cy="144000"/>
          </a:xfrm>
          <a:prstGeom prst="rightArrow">
            <a:avLst/>
          </a:prstGeom>
          <a:solidFill>
            <a:srgbClr val="C00000"/>
          </a:solidFill>
          <a:ln>
            <a:solidFill>
              <a:srgbClr val="C00000"/>
            </a:solidFill>
          </a:ln>
          <a:scene3d>
            <a:camera prst="orthographicFront"/>
            <a:lightRig rig="balanced" dir="t"/>
          </a:scene3d>
          <a:sp3d extrusionH="31750" prstMaterial="plastic">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p:cNvSpPr txBox="1"/>
          <p:nvPr/>
        </p:nvSpPr>
        <p:spPr>
          <a:xfrm>
            <a:off x="794528" y="1393394"/>
            <a:ext cx="720000" cy="324000"/>
          </a:xfrm>
          <a:prstGeom prst="rect">
            <a:avLst/>
          </a:prstGeom>
          <a:solidFill>
            <a:srgbClr val="C00000"/>
          </a:solidFill>
          <a:ln>
            <a:solidFill>
              <a:srgbClr val="C00000"/>
            </a:solidFill>
          </a:ln>
          <a:scene3d>
            <a:camera prst="orthographicFront"/>
            <a:lightRig rig="balanced" dir="t"/>
          </a:scene3d>
          <a:sp3d extrusionH="31750" prstMaterial="plastic">
            <a:bevelT w="381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defPPr>
              <a:defRPr lang="en-US"/>
            </a:defPPr>
            <a:lvl1pPr algn="ctr">
              <a:defRPr sz="1400"/>
            </a:lvl1pPr>
          </a:lstStyle>
          <a:p>
            <a:r>
              <a:rPr lang="en-GB" dirty="0"/>
              <a:t>Beam</a:t>
            </a:r>
          </a:p>
        </p:txBody>
      </p:sp>
      <p:sp>
        <p:nvSpPr>
          <p:cNvPr id="16" name="Title 6"/>
          <p:cNvSpPr>
            <a:spLocks noGrp="1"/>
          </p:cNvSpPr>
          <p:nvPr>
            <p:ph type="title"/>
          </p:nvPr>
        </p:nvSpPr>
        <p:spPr/>
        <p:txBody>
          <a:bodyPr vert="horz" lIns="91440" tIns="45720" rIns="91440" bIns="45720" rtlCol="0" anchor="ctr">
            <a:noAutofit/>
          </a:bodyPr>
          <a:lstStyle/>
          <a:p>
            <a:r>
              <a:rPr lang="en-GB" sz="2800" dirty="0"/>
              <a:t>High </a:t>
            </a:r>
            <a:r>
              <a:rPr lang="en-GB" sz="2800" dirty="0" smtClean="0"/>
              <a:t>Intensity Tests </a:t>
            </a:r>
            <a:r>
              <a:rPr lang="en-GB" sz="2800" dirty="0"/>
              <a:t>on </a:t>
            </a:r>
            <a:r>
              <a:rPr lang="en-GB" sz="2800" dirty="0" smtClean="0"/>
              <a:t>Inermet180</a:t>
            </a:r>
            <a:endParaRPr lang="en-GB" sz="2800" dirty="0"/>
          </a:p>
        </p:txBody>
      </p:sp>
      <p:graphicFrame>
        <p:nvGraphicFramePr>
          <p:cNvPr id="17" name="Table 16"/>
          <p:cNvGraphicFramePr>
            <a:graphicFrameLocks noGrp="1"/>
          </p:cNvGraphicFramePr>
          <p:nvPr>
            <p:extLst>
              <p:ext uri="{D42A27DB-BD31-4B8C-83A1-F6EECF244321}">
                <p14:modId xmlns:p14="http://schemas.microsoft.com/office/powerpoint/2010/main" val="2906411744"/>
              </p:ext>
            </p:extLst>
          </p:nvPr>
        </p:nvGraphicFramePr>
        <p:xfrm>
          <a:off x="560512" y="4797152"/>
          <a:ext cx="9073008" cy="1714864"/>
        </p:xfrm>
        <a:graphic>
          <a:graphicData uri="http://schemas.openxmlformats.org/drawingml/2006/table">
            <a:tbl>
              <a:tblPr firstRow="1" bandRow="1">
                <a:tableStyleId>{5C22544A-7EE6-4342-B048-85BDC9FD1C3A}</a:tableStyleId>
              </a:tblPr>
              <a:tblGrid>
                <a:gridCol w="1368152"/>
                <a:gridCol w="1440160"/>
                <a:gridCol w="1152128"/>
                <a:gridCol w="1224136"/>
                <a:gridCol w="1152128"/>
                <a:gridCol w="1296144"/>
                <a:gridCol w="1440160"/>
              </a:tblGrid>
              <a:tr h="576064">
                <a:tc>
                  <a:txBody>
                    <a:bodyPr/>
                    <a:lstStyle/>
                    <a:p>
                      <a:pPr algn="ctr"/>
                      <a:r>
                        <a:rPr lang="en-GB" sz="1600" dirty="0" smtClean="0"/>
                        <a:t>Case</a:t>
                      </a:r>
                      <a:endParaRPr lang="en-GB" sz="1600" dirty="0"/>
                    </a:p>
                  </a:txBody>
                  <a:tcPr/>
                </a:tc>
                <a:tc>
                  <a:txBody>
                    <a:bodyPr/>
                    <a:lstStyle/>
                    <a:p>
                      <a:pPr algn="ctr"/>
                      <a:r>
                        <a:rPr lang="en-GB" sz="1600" dirty="0" smtClean="0"/>
                        <a:t>Material</a:t>
                      </a:r>
                      <a:endParaRPr lang="en-GB" sz="1600" dirty="0"/>
                    </a:p>
                  </a:txBody>
                  <a:tcPr/>
                </a:tc>
                <a:tc>
                  <a:txBody>
                    <a:bodyPr/>
                    <a:lstStyle/>
                    <a:p>
                      <a:r>
                        <a:rPr lang="en-GB" sz="1600" dirty="0" smtClean="0"/>
                        <a:t>Bunches</a:t>
                      </a:r>
                      <a:endParaRPr lang="en-GB" sz="1600" dirty="0"/>
                    </a:p>
                  </a:txBody>
                  <a:tcPr/>
                </a:tc>
                <a:tc>
                  <a:txBody>
                    <a:bodyPr/>
                    <a:lstStyle/>
                    <a:p>
                      <a:r>
                        <a:rPr lang="en-GB" sz="1600" dirty="0" smtClean="0"/>
                        <a:t>p/bunch</a:t>
                      </a:r>
                      <a:endParaRPr lang="en-GB" sz="1600" dirty="0"/>
                    </a:p>
                  </a:txBody>
                  <a:tcPr/>
                </a:tc>
                <a:tc>
                  <a:txBody>
                    <a:bodyPr/>
                    <a:lstStyle/>
                    <a:p>
                      <a:pPr algn="ctr"/>
                      <a:r>
                        <a:rPr lang="en-GB" sz="1600" dirty="0" smtClean="0"/>
                        <a:t>Total Intensity</a:t>
                      </a:r>
                      <a:endParaRPr lang="en-GB" sz="1600" dirty="0"/>
                    </a:p>
                  </a:txBody>
                  <a:tcPr/>
                </a:tc>
                <a:tc>
                  <a:txBody>
                    <a:bodyPr/>
                    <a:lstStyle/>
                    <a:p>
                      <a:pPr algn="ctr"/>
                      <a:r>
                        <a:rPr lang="en-GB" sz="1600" dirty="0" smtClean="0"/>
                        <a:t>Observed Sample</a:t>
                      </a:r>
                      <a:endParaRPr lang="en-GB" sz="1600" dirty="0"/>
                    </a:p>
                  </a:txBody>
                  <a:tcPr/>
                </a:tc>
                <a:tc>
                  <a:txBody>
                    <a:bodyPr/>
                    <a:lstStyle/>
                    <a:p>
                      <a:pPr algn="ctr"/>
                      <a:r>
                        <a:rPr lang="en-GB" sz="1600" dirty="0" smtClean="0"/>
                        <a:t>Velocity</a:t>
                      </a:r>
                      <a:endParaRPr lang="en-GB" sz="1600" dirty="0"/>
                    </a:p>
                  </a:txBody>
                  <a:tcPr/>
                </a:tc>
              </a:tr>
              <a:tr h="576064">
                <a:tc>
                  <a:txBody>
                    <a:bodyPr/>
                    <a:lstStyle/>
                    <a:p>
                      <a:pPr marL="0" algn="ctr" defTabSz="457200" rtl="0" eaLnBrk="1" latinLnBrk="0" hangingPunct="1"/>
                      <a:r>
                        <a:rPr lang="en-GB" sz="1600" kern="1200" dirty="0" smtClean="0">
                          <a:solidFill>
                            <a:schemeClr val="dk1"/>
                          </a:solidFill>
                          <a:latin typeface="+mn-lt"/>
                          <a:ea typeface="+mn-ea"/>
                          <a:cs typeface="+mn-cs"/>
                        </a:rPr>
                        <a:t>Simulation</a:t>
                      </a:r>
                      <a:endParaRPr lang="en-GB" sz="1600" kern="1200" dirty="0">
                        <a:solidFill>
                          <a:schemeClr val="dk1"/>
                        </a:solidFill>
                        <a:latin typeface="+mn-lt"/>
                        <a:ea typeface="+mn-ea"/>
                        <a:cs typeface="+mn-cs"/>
                      </a:endParaRPr>
                    </a:p>
                  </a:txBody>
                  <a:tcPr marL="36000" marR="36000" marT="36000" marB="36000" anchor="ctr"/>
                </a:tc>
                <a:tc>
                  <a:txBody>
                    <a:bodyPr/>
                    <a:lstStyle/>
                    <a:p>
                      <a:pPr algn="ctr"/>
                      <a:r>
                        <a:rPr lang="en-GB" sz="1600" dirty="0" err="1" smtClean="0"/>
                        <a:t>Inermet</a:t>
                      </a:r>
                      <a:r>
                        <a:rPr lang="en-GB" sz="1600" dirty="0" smtClean="0"/>
                        <a:t> 180</a:t>
                      </a:r>
                    </a:p>
                    <a:p>
                      <a:pPr algn="ctr"/>
                      <a:r>
                        <a:rPr lang="en-GB" sz="1600" dirty="0" smtClean="0"/>
                        <a:t>(</a:t>
                      </a:r>
                      <a:r>
                        <a:rPr lang="en-GB" sz="1600" dirty="0" err="1" smtClean="0"/>
                        <a:t>W,Ni,Cu</a:t>
                      </a:r>
                      <a:r>
                        <a:rPr lang="en-GB" sz="1600" dirty="0" smtClean="0"/>
                        <a:t>)</a:t>
                      </a:r>
                      <a:endParaRPr lang="en-GB" sz="1600" dirty="0"/>
                    </a:p>
                  </a:txBody>
                  <a:tcPr marL="36000" marR="36000" marT="36000" marB="36000" anchor="ctr"/>
                </a:tc>
                <a:tc>
                  <a:txBody>
                    <a:bodyPr/>
                    <a:lstStyle/>
                    <a:p>
                      <a:pPr algn="ctr"/>
                      <a:r>
                        <a:rPr lang="en-GB" sz="1600" dirty="0" smtClean="0"/>
                        <a:t>60</a:t>
                      </a:r>
                      <a:endParaRPr lang="en-GB" sz="1600" dirty="0"/>
                    </a:p>
                  </a:txBody>
                  <a:tcPr marL="36000" marR="36000" marT="36000" marB="36000" anchor="ctr"/>
                </a:tc>
                <a:tc>
                  <a:txBody>
                    <a:bodyPr/>
                    <a:lstStyle/>
                    <a:p>
                      <a:pPr algn="ctr"/>
                      <a:r>
                        <a:rPr lang="en-GB" sz="1600" dirty="0" smtClean="0"/>
                        <a:t>1.5e11</a:t>
                      </a:r>
                      <a:endParaRPr lang="en-GB" sz="1600" dirty="0"/>
                    </a:p>
                  </a:txBody>
                  <a:tcPr marL="36000" marR="36000" marT="36000" marB="36000" anchor="ctr"/>
                </a:tc>
                <a:tc>
                  <a:txBody>
                    <a:bodyPr/>
                    <a:lstStyle/>
                    <a:p>
                      <a:pPr algn="ctr"/>
                      <a:r>
                        <a:rPr lang="en-GB" sz="1600" dirty="0" smtClean="0"/>
                        <a:t>9.0e12 p</a:t>
                      </a:r>
                      <a:endParaRPr lang="en-GB" sz="1600" dirty="0"/>
                    </a:p>
                  </a:txBody>
                  <a:tcPr marL="36000" marR="36000" marT="36000" marB="36000" anchor="ctr"/>
                </a:tc>
                <a:tc>
                  <a:txBody>
                    <a:bodyPr/>
                    <a:lstStyle/>
                    <a:p>
                      <a:pPr algn="ctr"/>
                      <a:r>
                        <a:rPr lang="en-GB" sz="1600" dirty="0" smtClean="0"/>
                        <a:t>3</a:t>
                      </a:r>
                      <a:r>
                        <a:rPr lang="en-GB" sz="1600" baseline="30000" dirty="0" smtClean="0"/>
                        <a:t>rd</a:t>
                      </a:r>
                      <a:r>
                        <a:rPr lang="en-GB" sz="1600" dirty="0" smtClean="0"/>
                        <a:t> sample (+Energy)</a:t>
                      </a:r>
                      <a:endParaRPr lang="en-GB" sz="1600" dirty="0"/>
                    </a:p>
                  </a:txBody>
                  <a:tcPr marL="36000" marR="36000" marT="36000" marB="36000" anchor="ctr"/>
                </a:tc>
                <a:tc>
                  <a:txBody>
                    <a:bodyPr/>
                    <a:lstStyle/>
                    <a:p>
                      <a:pPr algn="ctr"/>
                      <a:r>
                        <a:rPr lang="en-GB" sz="1600" b="1" dirty="0" smtClean="0">
                          <a:solidFill>
                            <a:srgbClr val="C00000"/>
                          </a:solidFill>
                        </a:rPr>
                        <a:t>316 m/s</a:t>
                      </a:r>
                      <a:endParaRPr lang="en-GB" sz="1600" b="1" dirty="0">
                        <a:solidFill>
                          <a:srgbClr val="C00000"/>
                        </a:solidFill>
                      </a:endParaRPr>
                    </a:p>
                  </a:txBody>
                  <a:tcPr marL="36000" marR="36000" marT="36000" marB="36000" anchor="ct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600" kern="1200" dirty="0" smtClean="0">
                          <a:solidFill>
                            <a:schemeClr val="dk1"/>
                          </a:solidFill>
                          <a:latin typeface="+mn-lt"/>
                          <a:ea typeface="+mn-ea"/>
                          <a:cs typeface="+mn-cs"/>
                        </a:rPr>
                        <a:t>Experiment</a:t>
                      </a:r>
                    </a:p>
                  </a:txBody>
                  <a:tcPr marL="36000" marR="36000" marT="36000" marB="36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600" dirty="0" err="1" smtClean="0"/>
                        <a:t>Inermet</a:t>
                      </a:r>
                      <a:r>
                        <a:rPr lang="en-GB" sz="1600" dirty="0" smtClean="0"/>
                        <a:t> (</a:t>
                      </a:r>
                      <a:r>
                        <a:rPr lang="en-GB" sz="1600" dirty="0" err="1" smtClean="0"/>
                        <a:t>W,Ni,Cu</a:t>
                      </a:r>
                      <a:r>
                        <a:rPr lang="en-GB" sz="1600" dirty="0" smtClean="0"/>
                        <a:t>)</a:t>
                      </a:r>
                    </a:p>
                  </a:txBody>
                  <a:tcPr marL="36000" marR="36000" marT="36000" marB="36000" anchor="ctr"/>
                </a:tc>
                <a:tc>
                  <a:txBody>
                    <a:bodyPr/>
                    <a:lstStyle/>
                    <a:p>
                      <a:pPr algn="ctr"/>
                      <a:r>
                        <a:rPr lang="en-GB" sz="1600" dirty="0" smtClean="0"/>
                        <a:t>72</a:t>
                      </a:r>
                      <a:endParaRPr lang="en-GB" sz="1600" dirty="0"/>
                    </a:p>
                  </a:txBody>
                  <a:tcPr marL="36000" marR="36000" marT="36000" marB="36000" anchor="ctr"/>
                </a:tc>
                <a:tc>
                  <a:txBody>
                    <a:bodyPr/>
                    <a:lstStyle/>
                    <a:p>
                      <a:pPr algn="ctr"/>
                      <a:r>
                        <a:rPr lang="en-GB" sz="1600" dirty="0" smtClean="0"/>
                        <a:t>1.26e11</a:t>
                      </a:r>
                      <a:endParaRPr lang="en-GB" sz="1600" dirty="0"/>
                    </a:p>
                  </a:txBody>
                  <a:tcPr marL="36000" marR="36000" marT="36000" marB="36000" anchor="ctr"/>
                </a:tc>
                <a:tc>
                  <a:txBody>
                    <a:bodyPr/>
                    <a:lstStyle/>
                    <a:p>
                      <a:pPr algn="ctr"/>
                      <a:r>
                        <a:rPr lang="en-GB" sz="1600" dirty="0" smtClean="0"/>
                        <a:t>9.05e11</a:t>
                      </a:r>
                      <a:endParaRPr lang="en-GB" sz="1600" dirty="0"/>
                    </a:p>
                  </a:txBody>
                  <a:tcPr marL="36000" marR="36000" marT="36000" marB="36000" anchor="ctr"/>
                </a:tc>
                <a:tc>
                  <a:txBody>
                    <a:bodyPr/>
                    <a:lstStyle/>
                    <a:p>
                      <a:pPr algn="ctr"/>
                      <a:r>
                        <a:rPr lang="en-GB" sz="1600" dirty="0" smtClean="0"/>
                        <a:t>2</a:t>
                      </a:r>
                      <a:r>
                        <a:rPr lang="en-GB" sz="1600" baseline="30000" dirty="0" smtClean="0"/>
                        <a:t>nd</a:t>
                      </a:r>
                      <a:r>
                        <a:rPr lang="en-GB" sz="1600" dirty="0" smtClean="0"/>
                        <a:t> sample </a:t>
                      </a:r>
                      <a:br>
                        <a:rPr lang="en-GB" sz="1600" dirty="0" smtClean="0"/>
                      </a:br>
                      <a:r>
                        <a:rPr lang="en-GB" sz="1600" dirty="0" smtClean="0"/>
                        <a:t>(-Energy)</a:t>
                      </a:r>
                      <a:endParaRPr lang="en-GB" sz="1600" dirty="0"/>
                    </a:p>
                  </a:txBody>
                  <a:tcPr marL="36000" marR="36000" marT="36000" marB="36000" anchor="ctr"/>
                </a:tc>
                <a:tc>
                  <a:txBody>
                    <a:bodyPr/>
                    <a:lstStyle/>
                    <a:p>
                      <a:pPr algn="ctr"/>
                      <a:r>
                        <a:rPr lang="en-GB" sz="1600" b="1" dirty="0" smtClean="0">
                          <a:solidFill>
                            <a:srgbClr val="C00000"/>
                          </a:solidFill>
                        </a:rPr>
                        <a:t>~275 m/s</a:t>
                      </a:r>
                      <a:endParaRPr lang="en-GB" sz="1600" b="1" dirty="0">
                        <a:solidFill>
                          <a:srgbClr val="C00000"/>
                        </a:solidFill>
                      </a:endParaRPr>
                    </a:p>
                  </a:txBody>
                  <a:tcPr marL="36000" marR="36000" marT="36000" marB="36000" anchor="ctr"/>
                </a:tc>
              </a:tr>
            </a:tbl>
          </a:graphicData>
        </a:graphic>
      </p:graphicFrame>
    </p:spTree>
    <p:extLst>
      <p:ext uri="{BB962C8B-B14F-4D97-AF65-F5344CB8AC3E}">
        <p14:creationId xmlns:p14="http://schemas.microsoft.com/office/powerpoint/2010/main" val="406662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0"/>
          <p:cNvSpPr txBox="1">
            <a:spLocks/>
          </p:cNvSpPr>
          <p:nvPr/>
        </p:nvSpPr>
        <p:spPr>
          <a:xfrm>
            <a:off x="776536" y="980728"/>
            <a:ext cx="8928992" cy="5544616"/>
          </a:xfrm>
          <a:prstGeom prst="rect">
            <a:avLst/>
          </a:prstGeom>
        </p:spPr>
        <p:txBody>
          <a:bodyPr/>
          <a:lstStyle/>
          <a:p>
            <a:pPr marL="360000" lvl="2" indent="-360000" defTabSz="457200">
              <a:spcBef>
                <a:spcPts val="600"/>
              </a:spcBef>
              <a:spcAft>
                <a:spcPts val="600"/>
              </a:spcAft>
              <a:buClr>
                <a:schemeClr val="accent1"/>
              </a:buClr>
              <a:buSzPct val="95000"/>
              <a:buFont typeface="Wingdings" charset="2"/>
              <a:buChar char="§"/>
              <a:defRPr/>
            </a:pPr>
            <a:r>
              <a:rPr lang="en-US" sz="3600" dirty="0" smtClean="0">
                <a:solidFill>
                  <a:srgbClr val="002060"/>
                </a:solidFill>
                <a:latin typeface="+mn-lt"/>
                <a:ea typeface="+mn-ea"/>
                <a:cs typeface="+mn-cs"/>
              </a:rPr>
              <a:t>Context</a:t>
            </a:r>
          </a:p>
          <a:p>
            <a:pPr marL="360000" lvl="2" indent="-360000" defTabSz="457200">
              <a:spcBef>
                <a:spcPts val="600"/>
              </a:spcBef>
              <a:spcAft>
                <a:spcPts val="600"/>
              </a:spcAft>
              <a:buClr>
                <a:schemeClr val="accent1"/>
              </a:buClr>
              <a:buSzPct val="95000"/>
              <a:buFont typeface="Wingdings" charset="2"/>
              <a:buChar char="§"/>
              <a:defRPr/>
            </a:pPr>
            <a:r>
              <a:rPr lang="en-US" sz="3600" dirty="0" smtClean="0">
                <a:solidFill>
                  <a:srgbClr val="002060"/>
                </a:solidFill>
                <a:latin typeface="+mn-lt"/>
                <a:ea typeface="+mn-ea"/>
                <a:cs typeface="+mn-cs"/>
              </a:rPr>
              <a:t>HRMT-14 LCMAT experiment</a:t>
            </a:r>
          </a:p>
          <a:p>
            <a:pPr marL="360000" lvl="2" indent="-360000" defTabSz="457200">
              <a:spcBef>
                <a:spcPts val="600"/>
              </a:spcBef>
              <a:spcAft>
                <a:spcPts val="600"/>
              </a:spcAft>
              <a:buClr>
                <a:schemeClr val="accent1"/>
              </a:buClr>
              <a:buSzPct val="95000"/>
              <a:buFont typeface="Wingdings" charset="2"/>
              <a:buChar char="§"/>
              <a:defRPr/>
            </a:pPr>
            <a:r>
              <a:rPr lang="en-US" sz="3600" dirty="0" smtClean="0">
                <a:solidFill>
                  <a:srgbClr val="002060"/>
                </a:solidFill>
                <a:latin typeface="+mn-lt"/>
                <a:ea typeface="+mn-ea"/>
                <a:cs typeface="+mn-cs"/>
              </a:rPr>
              <a:t>Irradiation History</a:t>
            </a:r>
          </a:p>
          <a:p>
            <a:pPr marL="360000" lvl="2" indent="-360000" defTabSz="457200">
              <a:spcBef>
                <a:spcPts val="600"/>
              </a:spcBef>
              <a:spcAft>
                <a:spcPts val="600"/>
              </a:spcAft>
              <a:buClr>
                <a:schemeClr val="accent1"/>
              </a:buClr>
              <a:buSzPct val="95000"/>
              <a:buFont typeface="Wingdings" charset="2"/>
              <a:buChar char="§"/>
              <a:defRPr/>
            </a:pPr>
            <a:r>
              <a:rPr lang="en-US" sz="3600" dirty="0" smtClean="0">
                <a:solidFill>
                  <a:srgbClr val="002060"/>
                </a:solidFill>
                <a:latin typeface="+mn-lt"/>
                <a:ea typeface="+mn-ea"/>
                <a:cs typeface="+mn-cs"/>
              </a:rPr>
              <a:t>Preliminary Results (Medium Intensity)</a:t>
            </a:r>
          </a:p>
          <a:p>
            <a:pPr marL="360000" lvl="2" indent="-360000" defTabSz="457200">
              <a:spcBef>
                <a:spcPts val="600"/>
              </a:spcBef>
              <a:spcAft>
                <a:spcPts val="600"/>
              </a:spcAft>
              <a:buClr>
                <a:schemeClr val="accent1"/>
              </a:buClr>
              <a:buSzPct val="95000"/>
              <a:buFont typeface="Wingdings" charset="2"/>
              <a:buChar char="§"/>
              <a:defRPr/>
            </a:pPr>
            <a:r>
              <a:rPr lang="en-US" sz="3600" dirty="0" smtClean="0">
                <a:solidFill>
                  <a:srgbClr val="002060"/>
                </a:solidFill>
                <a:latin typeface="+mn-lt"/>
                <a:ea typeface="+mn-ea"/>
                <a:cs typeface="+mn-cs"/>
              </a:rPr>
              <a:t>Preliminary Results (High Intensity)</a:t>
            </a:r>
          </a:p>
          <a:p>
            <a:pPr marL="360000" lvl="2" indent="-360000" defTabSz="457200">
              <a:spcBef>
                <a:spcPts val="600"/>
              </a:spcBef>
              <a:spcAft>
                <a:spcPts val="600"/>
              </a:spcAft>
              <a:buClr>
                <a:schemeClr val="accent1"/>
              </a:buClr>
              <a:buSzPct val="95000"/>
              <a:buFont typeface="Wingdings" charset="2"/>
              <a:buChar char="§"/>
              <a:defRPr/>
            </a:pPr>
            <a:r>
              <a:rPr lang="en-US" sz="3600" dirty="0" smtClean="0">
                <a:solidFill>
                  <a:srgbClr val="002060"/>
                </a:solidFill>
                <a:latin typeface="+mn-lt"/>
                <a:ea typeface="+mn-ea"/>
                <a:cs typeface="+mn-cs"/>
              </a:rPr>
              <a:t>First Post-irradiation Images</a:t>
            </a:r>
          </a:p>
          <a:p>
            <a:pPr marL="360000" lvl="2" indent="-360000" defTabSz="457200">
              <a:spcBef>
                <a:spcPts val="600"/>
              </a:spcBef>
              <a:spcAft>
                <a:spcPts val="600"/>
              </a:spcAft>
              <a:buClr>
                <a:schemeClr val="accent1"/>
              </a:buClr>
              <a:buSzPct val="95000"/>
              <a:buFont typeface="Wingdings" charset="2"/>
              <a:buChar char="§"/>
              <a:defRPr/>
            </a:pPr>
            <a:r>
              <a:rPr lang="en-US" sz="3600" dirty="0" smtClean="0">
                <a:solidFill>
                  <a:srgbClr val="002060"/>
                </a:solidFill>
                <a:latin typeface="+mn-lt"/>
                <a:ea typeface="+mn-ea"/>
                <a:cs typeface="+mn-cs"/>
              </a:rPr>
              <a:t>RF impedance Questions</a:t>
            </a:r>
          </a:p>
        </p:txBody>
      </p:sp>
      <p:sp>
        <p:nvSpPr>
          <p:cNvPr id="2" name="Title 1"/>
          <p:cNvSpPr>
            <a:spLocks noGrp="1"/>
          </p:cNvSpPr>
          <p:nvPr>
            <p:ph type="title"/>
          </p:nvPr>
        </p:nvSpPr>
        <p:spPr/>
        <p:txBody>
          <a:bodyPr/>
          <a:lstStyle/>
          <a:p>
            <a:r>
              <a:rPr lang="en-US" dirty="0" smtClean="0"/>
              <a:t>Outlook</a:t>
            </a:r>
            <a:endParaRPr lang="en-GB" dirty="0"/>
          </a:p>
        </p:txBody>
      </p:sp>
      <p:sp>
        <p:nvSpPr>
          <p:cNvPr id="7" name="Date Placeholder 6"/>
          <p:cNvSpPr>
            <a:spLocks noGrp="1"/>
          </p:cNvSpPr>
          <p:nvPr>
            <p:ph type="dt" sz="half" idx="10"/>
          </p:nvPr>
        </p:nvSpPr>
        <p:spPr/>
        <p:txBody>
          <a:bodyPr/>
          <a:lstStyle/>
          <a:p>
            <a:fld id="{988B7143-9B90-4E67-A9AA-5FED238C2534}" type="datetime3">
              <a:rPr lang="en-US" smtClean="0"/>
              <a:t>7 November 2012</a:t>
            </a:fld>
            <a:endParaRPr lang="en-US" dirty="0"/>
          </a:p>
        </p:txBody>
      </p:sp>
      <p:sp>
        <p:nvSpPr>
          <p:cNvPr id="9" name="Footer Placeholder 8"/>
          <p:cNvSpPr>
            <a:spLocks noGrp="1"/>
          </p:cNvSpPr>
          <p:nvPr>
            <p:ph type="ftr" sz="quarter" idx="11"/>
          </p:nvPr>
        </p:nvSpPr>
        <p:spPr/>
        <p:txBody>
          <a:bodyPr/>
          <a:lstStyle/>
          <a:p>
            <a:r>
              <a:rPr lang="en-US" smtClean="0"/>
              <a:t>Alessandro Bertarelli - EN/MME</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189"/>
          <p:cNvSpPr/>
          <p:nvPr/>
        </p:nvSpPr>
        <p:spPr>
          <a:xfrm>
            <a:off x="1064569" y="681384"/>
            <a:ext cx="8651550" cy="1477328"/>
          </a:xfrm>
          <a:prstGeom prst="rect">
            <a:avLst/>
          </a:prstGeom>
        </p:spPr>
        <p:txBody>
          <a:bodyPr wrap="square">
            <a:spAutoFit/>
          </a:bodyPr>
          <a:lstStyle/>
          <a:p>
            <a:pPr marL="285750" lvl="1" indent="-285750">
              <a:buFont typeface="Wingdings" pitchFamily="2" charset="2"/>
              <a:buChar char="§"/>
            </a:pPr>
            <a:r>
              <a:rPr lang="en-GB" dirty="0" smtClean="0">
                <a:latin typeface="+mn-lt"/>
              </a:rPr>
              <a:t>Delay Beam – T0 = 22 </a:t>
            </a:r>
            <a:r>
              <a:rPr lang="en-GB" dirty="0" smtClean="0">
                <a:latin typeface="Cambria"/>
              </a:rPr>
              <a:t>µs (errors in measurements and in CCC pre-trigger settings).</a:t>
            </a:r>
          </a:p>
          <a:p>
            <a:pPr marL="285750" lvl="1" indent="-285750">
              <a:buFont typeface="Wingdings" pitchFamily="2" charset="2"/>
              <a:buChar char="§"/>
            </a:pPr>
            <a:r>
              <a:rPr lang="en-GB" dirty="0" smtClean="0">
                <a:latin typeface="Cambria"/>
              </a:rPr>
              <a:t>Configuration: Simultaneous shot of Flash</a:t>
            </a:r>
            <a:r>
              <a:rPr lang="en-GB" dirty="0" smtClean="0">
                <a:latin typeface="+mn-lt"/>
              </a:rPr>
              <a:t> 3 + 4 at t=3 </a:t>
            </a:r>
            <a:r>
              <a:rPr lang="en-GB" dirty="0" err="1" smtClean="0">
                <a:latin typeface="+mn-lt"/>
              </a:rPr>
              <a:t>ms.</a:t>
            </a:r>
            <a:endParaRPr lang="en-GB" dirty="0" smtClean="0">
              <a:latin typeface="+mn-lt"/>
            </a:endParaRPr>
          </a:p>
          <a:p>
            <a:pPr marL="285750" lvl="1" indent="-285750">
              <a:buFont typeface="Wingdings" pitchFamily="2" charset="2"/>
              <a:buChar char="§"/>
            </a:pPr>
            <a:r>
              <a:rPr lang="en-GB" dirty="0" smtClean="0">
                <a:latin typeface="+mn-lt"/>
                <a:sym typeface="Wingdings" pitchFamily="2" charset="2"/>
              </a:rPr>
              <a:t> Images acquired between 2.9 and 4 </a:t>
            </a:r>
            <a:r>
              <a:rPr lang="en-GB" dirty="0" err="1" smtClean="0">
                <a:latin typeface="+mn-lt"/>
                <a:sym typeface="Wingdings" pitchFamily="2" charset="2"/>
              </a:rPr>
              <a:t>ms</a:t>
            </a:r>
            <a:r>
              <a:rPr lang="en-GB" dirty="0" smtClean="0">
                <a:latin typeface="+mn-lt"/>
                <a:sym typeface="Wingdings" pitchFamily="2" charset="2"/>
              </a:rPr>
              <a:t> after the beam impact!!!!</a:t>
            </a:r>
          </a:p>
          <a:p>
            <a:pPr marL="285750" lvl="1" indent="-285750">
              <a:buFont typeface="Wingdings" pitchFamily="2" charset="2"/>
              <a:buChar char="§"/>
            </a:pPr>
            <a:r>
              <a:rPr lang="en-GB" dirty="0" smtClean="0">
                <a:latin typeface="+mn-lt"/>
                <a:sym typeface="Wingdings" pitchFamily="2" charset="2"/>
              </a:rPr>
              <a:t>Need for higher pre-trigger from CCC!!! </a:t>
            </a:r>
            <a:endParaRPr lang="en-GB" dirty="0" smtClean="0">
              <a:latin typeface="+mn-lt"/>
            </a:endParaRPr>
          </a:p>
          <a:p>
            <a:pPr marL="0" lvl="1"/>
            <a:endParaRPr lang="en-GB" dirty="0" smtClean="0">
              <a:latin typeface="+mn-lt"/>
              <a:sym typeface="Wingdings" pitchFamily="2" charset="2"/>
            </a:endParaRPr>
          </a:p>
        </p:txBody>
      </p:sp>
      <p:sp>
        <p:nvSpPr>
          <p:cNvPr id="85" name="Rectangle 84"/>
          <p:cNvSpPr/>
          <p:nvPr/>
        </p:nvSpPr>
        <p:spPr>
          <a:xfrm>
            <a:off x="4009648" y="4077073"/>
            <a:ext cx="827024" cy="1575362"/>
          </a:xfrm>
          <a:prstGeom prst="rect">
            <a:avLst/>
          </a:prstGeom>
          <a:gradFill flip="none" rotWithShape="1">
            <a:gsLst>
              <a:gs pos="0">
                <a:schemeClr val="bg2">
                  <a:lumMod val="90000"/>
                  <a:shade val="30000"/>
                  <a:satMod val="115000"/>
                </a:schemeClr>
              </a:gs>
              <a:gs pos="50000">
                <a:schemeClr val="bg2">
                  <a:lumMod val="90000"/>
                  <a:shade val="67500"/>
                  <a:satMod val="115000"/>
                </a:schemeClr>
              </a:gs>
              <a:gs pos="100000">
                <a:schemeClr val="bg2">
                  <a:lumMod val="90000"/>
                  <a:shade val="100000"/>
                  <a:satMod val="11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6" name="Group 85"/>
          <p:cNvGrpSpPr/>
          <p:nvPr/>
        </p:nvGrpSpPr>
        <p:grpSpPr>
          <a:xfrm>
            <a:off x="1416652" y="5491295"/>
            <a:ext cx="6583353" cy="520109"/>
            <a:chOff x="1156647" y="5517232"/>
            <a:chExt cx="6583353" cy="520109"/>
          </a:xfrm>
        </p:grpSpPr>
        <p:grpSp>
          <p:nvGrpSpPr>
            <p:cNvPr id="87" name="Group 86"/>
            <p:cNvGrpSpPr/>
            <p:nvPr/>
          </p:nvGrpSpPr>
          <p:grpSpPr>
            <a:xfrm>
              <a:off x="1156647" y="5517232"/>
              <a:ext cx="5637216" cy="520109"/>
              <a:chOff x="1260000" y="4221088"/>
              <a:chExt cx="5637216" cy="520109"/>
            </a:xfrm>
          </p:grpSpPr>
          <p:cxnSp>
            <p:nvCxnSpPr>
              <p:cNvPr id="89" name="Straight Arrow Connector 88"/>
              <p:cNvCxnSpPr/>
              <p:nvPr/>
            </p:nvCxnSpPr>
            <p:spPr>
              <a:xfrm>
                <a:off x="1260000" y="4221088"/>
                <a:ext cx="5637216" cy="801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800001" y="4221088"/>
                <a:ext cx="0" cy="15706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520000" y="4221088"/>
                <a:ext cx="0" cy="1508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3240000" y="4230672"/>
                <a:ext cx="0" cy="1508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3960000" y="4231399"/>
                <a:ext cx="0" cy="1508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680000" y="4230672"/>
                <a:ext cx="0" cy="1508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1640632" y="4382227"/>
                <a:ext cx="360040" cy="307777"/>
              </a:xfrm>
              <a:prstGeom prst="rect">
                <a:avLst/>
              </a:prstGeom>
              <a:noFill/>
            </p:spPr>
            <p:txBody>
              <a:bodyPr wrap="square" rtlCol="0">
                <a:spAutoFit/>
              </a:bodyPr>
              <a:lstStyle/>
              <a:p>
                <a:r>
                  <a:rPr lang="en-GB" sz="1400" dirty="0"/>
                  <a:t>0</a:t>
                </a:r>
              </a:p>
            </p:txBody>
          </p:sp>
          <p:sp>
            <p:nvSpPr>
              <p:cNvPr id="96" name="TextBox 95"/>
              <p:cNvSpPr txBox="1"/>
              <p:nvPr/>
            </p:nvSpPr>
            <p:spPr>
              <a:xfrm>
                <a:off x="4500000" y="4371296"/>
                <a:ext cx="360040" cy="307777"/>
              </a:xfrm>
              <a:prstGeom prst="rect">
                <a:avLst/>
              </a:prstGeom>
              <a:noFill/>
            </p:spPr>
            <p:txBody>
              <a:bodyPr wrap="square" rtlCol="0">
                <a:spAutoFit/>
              </a:bodyPr>
              <a:lstStyle/>
              <a:p>
                <a:pPr algn="ctr"/>
                <a:r>
                  <a:rPr lang="en-GB" sz="1400" dirty="0"/>
                  <a:t>4</a:t>
                </a:r>
              </a:p>
            </p:txBody>
          </p:sp>
          <p:sp>
            <p:nvSpPr>
              <p:cNvPr id="98" name="TextBox 97"/>
              <p:cNvSpPr txBox="1"/>
              <p:nvPr/>
            </p:nvSpPr>
            <p:spPr>
              <a:xfrm>
                <a:off x="3068156" y="4393504"/>
                <a:ext cx="360040" cy="307777"/>
              </a:xfrm>
              <a:prstGeom prst="rect">
                <a:avLst/>
              </a:prstGeom>
              <a:noFill/>
            </p:spPr>
            <p:txBody>
              <a:bodyPr wrap="square" rtlCol="0">
                <a:spAutoFit/>
              </a:bodyPr>
              <a:lstStyle/>
              <a:p>
                <a:r>
                  <a:rPr lang="en-GB" sz="1400" dirty="0"/>
                  <a:t>2</a:t>
                </a:r>
              </a:p>
            </p:txBody>
          </p:sp>
          <p:sp>
            <p:nvSpPr>
              <p:cNvPr id="99" name="TextBox 98"/>
              <p:cNvSpPr txBox="1"/>
              <p:nvPr/>
            </p:nvSpPr>
            <p:spPr>
              <a:xfrm>
                <a:off x="2348076" y="4389800"/>
                <a:ext cx="360040" cy="307777"/>
              </a:xfrm>
              <a:prstGeom prst="rect">
                <a:avLst/>
              </a:prstGeom>
              <a:noFill/>
            </p:spPr>
            <p:txBody>
              <a:bodyPr wrap="square" rtlCol="0">
                <a:spAutoFit/>
              </a:bodyPr>
              <a:lstStyle/>
              <a:p>
                <a:r>
                  <a:rPr lang="en-GB" sz="1400" dirty="0"/>
                  <a:t>1</a:t>
                </a:r>
              </a:p>
            </p:txBody>
          </p:sp>
          <p:sp>
            <p:nvSpPr>
              <p:cNvPr id="100" name="TextBox 99"/>
              <p:cNvSpPr txBox="1"/>
              <p:nvPr/>
            </p:nvSpPr>
            <p:spPr>
              <a:xfrm>
                <a:off x="5179520" y="4416985"/>
                <a:ext cx="360040" cy="307777"/>
              </a:xfrm>
              <a:prstGeom prst="rect">
                <a:avLst/>
              </a:prstGeom>
              <a:noFill/>
            </p:spPr>
            <p:txBody>
              <a:bodyPr wrap="square" rtlCol="0">
                <a:spAutoFit/>
              </a:bodyPr>
              <a:lstStyle/>
              <a:p>
                <a:pPr algn="ctr"/>
                <a:r>
                  <a:rPr lang="en-GB" sz="1400" dirty="0"/>
                  <a:t>5</a:t>
                </a:r>
              </a:p>
            </p:txBody>
          </p:sp>
          <p:sp>
            <p:nvSpPr>
              <p:cNvPr id="101" name="TextBox 100"/>
              <p:cNvSpPr txBox="1"/>
              <p:nvPr/>
            </p:nvSpPr>
            <p:spPr>
              <a:xfrm>
                <a:off x="5925108" y="4433420"/>
                <a:ext cx="360040" cy="307777"/>
              </a:xfrm>
              <a:prstGeom prst="rect">
                <a:avLst/>
              </a:prstGeom>
              <a:noFill/>
            </p:spPr>
            <p:txBody>
              <a:bodyPr wrap="square" rtlCol="0">
                <a:spAutoFit/>
              </a:bodyPr>
              <a:lstStyle/>
              <a:p>
                <a:pPr algn="ctr"/>
                <a:r>
                  <a:rPr lang="en-GB" sz="1400" dirty="0"/>
                  <a:t>6</a:t>
                </a:r>
              </a:p>
            </p:txBody>
          </p:sp>
          <p:cxnSp>
            <p:nvCxnSpPr>
              <p:cNvPr id="102" name="Straight Connector 101"/>
              <p:cNvCxnSpPr/>
              <p:nvPr/>
            </p:nvCxnSpPr>
            <p:spPr>
              <a:xfrm>
                <a:off x="5359540" y="4227326"/>
                <a:ext cx="0" cy="1508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6105128" y="4240983"/>
                <a:ext cx="0" cy="1508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8" name="TextBox 87"/>
            <p:cNvSpPr txBox="1"/>
            <p:nvPr/>
          </p:nvSpPr>
          <p:spPr>
            <a:xfrm>
              <a:off x="6681192" y="5713128"/>
              <a:ext cx="1058808" cy="307777"/>
            </a:xfrm>
            <a:prstGeom prst="rect">
              <a:avLst/>
            </a:prstGeom>
            <a:noFill/>
          </p:spPr>
          <p:txBody>
            <a:bodyPr wrap="square" rtlCol="0">
              <a:spAutoFit/>
            </a:bodyPr>
            <a:lstStyle/>
            <a:p>
              <a:r>
                <a:rPr lang="en-GB" sz="1400" dirty="0" smtClean="0">
                  <a:latin typeface="+mj-lt"/>
                </a:rPr>
                <a:t>t (ms)</a:t>
              </a:r>
              <a:endParaRPr lang="en-GB" sz="1400" baseline="-25000" dirty="0">
                <a:latin typeface="+mj-lt"/>
              </a:endParaRPr>
            </a:p>
          </p:txBody>
        </p:sp>
      </p:grpSp>
      <p:sp>
        <p:nvSpPr>
          <p:cNvPr id="126" name="TextBox 125"/>
          <p:cNvSpPr txBox="1"/>
          <p:nvPr/>
        </p:nvSpPr>
        <p:spPr>
          <a:xfrm>
            <a:off x="1136576" y="5168225"/>
            <a:ext cx="720000" cy="276999"/>
          </a:xfrm>
          <a:prstGeom prst="rect">
            <a:avLst/>
          </a:prstGeom>
          <a:solidFill>
            <a:schemeClr val="accent4">
              <a:lumMod val="20000"/>
              <a:lumOff val="80000"/>
            </a:schemeClr>
          </a:solidFill>
          <a:ln w="15875">
            <a:solidFill>
              <a:srgbClr val="00B0F0"/>
            </a:solidFill>
          </a:ln>
        </p:spPr>
        <p:txBody>
          <a:bodyPr wrap="square" rtlCol="0">
            <a:spAutoFit/>
          </a:bodyPr>
          <a:lstStyle/>
          <a:p>
            <a:r>
              <a:rPr lang="en-GB" sz="1200" dirty="0" smtClean="0">
                <a:latin typeface="+mj-lt"/>
              </a:rPr>
              <a:t>Flash 3</a:t>
            </a:r>
            <a:endParaRPr lang="en-GB" sz="1200" dirty="0">
              <a:latin typeface="+mj-lt"/>
            </a:endParaRPr>
          </a:p>
        </p:txBody>
      </p:sp>
      <p:sp>
        <p:nvSpPr>
          <p:cNvPr id="127" name="TextBox 126"/>
          <p:cNvSpPr txBox="1"/>
          <p:nvPr/>
        </p:nvSpPr>
        <p:spPr>
          <a:xfrm>
            <a:off x="1136576" y="4664169"/>
            <a:ext cx="720000" cy="276999"/>
          </a:xfrm>
          <a:prstGeom prst="rect">
            <a:avLst/>
          </a:prstGeom>
          <a:solidFill>
            <a:schemeClr val="accent4">
              <a:lumMod val="20000"/>
              <a:lumOff val="80000"/>
            </a:schemeClr>
          </a:solidFill>
          <a:ln w="15875">
            <a:solidFill>
              <a:srgbClr val="00B0F0"/>
            </a:solidFill>
          </a:ln>
        </p:spPr>
        <p:txBody>
          <a:bodyPr wrap="square" rtlCol="0">
            <a:spAutoFit/>
          </a:bodyPr>
          <a:lstStyle/>
          <a:p>
            <a:r>
              <a:rPr lang="en-GB" sz="1200" dirty="0" smtClean="0">
                <a:latin typeface="+mj-lt"/>
              </a:rPr>
              <a:t>Flash 4</a:t>
            </a:r>
            <a:endParaRPr lang="en-GB" sz="1200" dirty="0">
              <a:latin typeface="+mj-lt"/>
            </a:endParaRPr>
          </a:p>
        </p:txBody>
      </p:sp>
      <p:cxnSp>
        <p:nvCxnSpPr>
          <p:cNvPr id="6" name="Connettore 1 5"/>
          <p:cNvCxnSpPr/>
          <p:nvPr/>
        </p:nvCxnSpPr>
        <p:spPr>
          <a:xfrm flipV="1">
            <a:off x="1956653" y="2647632"/>
            <a:ext cx="0" cy="294010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CasellaDiTesto 6"/>
          <p:cNvSpPr txBox="1"/>
          <p:nvPr/>
        </p:nvSpPr>
        <p:spPr>
          <a:xfrm>
            <a:off x="1293666" y="2195573"/>
            <a:ext cx="2080056" cy="369332"/>
          </a:xfrm>
          <a:prstGeom prst="rect">
            <a:avLst/>
          </a:prstGeom>
          <a:noFill/>
        </p:spPr>
        <p:txBody>
          <a:bodyPr wrap="square" rtlCol="0">
            <a:spAutoFit/>
          </a:bodyPr>
          <a:lstStyle/>
          <a:p>
            <a:r>
              <a:rPr lang="it-IT" dirty="0" smtClean="0">
                <a:latin typeface="+mj-lt"/>
              </a:rPr>
              <a:t>T0 (trigger CCC)</a:t>
            </a:r>
            <a:endParaRPr lang="it-IT" dirty="0">
              <a:latin typeface="+mj-lt"/>
            </a:endParaRPr>
          </a:p>
        </p:txBody>
      </p:sp>
      <p:grpSp>
        <p:nvGrpSpPr>
          <p:cNvPr id="11" name="Gruppo 10"/>
          <p:cNvGrpSpPr/>
          <p:nvPr/>
        </p:nvGrpSpPr>
        <p:grpSpPr>
          <a:xfrm>
            <a:off x="1979136" y="4509120"/>
            <a:ext cx="2488985" cy="293548"/>
            <a:chOff x="1979136" y="4509120"/>
            <a:chExt cx="2488985" cy="293548"/>
          </a:xfrm>
        </p:grpSpPr>
        <p:cxnSp>
          <p:nvCxnSpPr>
            <p:cNvPr id="135" name="Straight Arrow Connector 134"/>
            <p:cNvCxnSpPr/>
            <p:nvPr/>
          </p:nvCxnSpPr>
          <p:spPr>
            <a:xfrm>
              <a:off x="3476928" y="4797152"/>
              <a:ext cx="639724"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a:off x="1979136" y="4802668"/>
              <a:ext cx="1494000" cy="0"/>
            </a:xfrm>
            <a:prstGeom prst="straightConnector1">
              <a:avLst/>
            </a:prstGeom>
            <a:ln w="25400">
              <a:solidFill>
                <a:srgbClr val="004EEA"/>
              </a:solidFill>
              <a:tailEnd type="arrow"/>
            </a:ln>
          </p:spPr>
          <p:style>
            <a:lnRef idx="1">
              <a:schemeClr val="accent1"/>
            </a:lnRef>
            <a:fillRef idx="0">
              <a:schemeClr val="accent1"/>
            </a:fillRef>
            <a:effectRef idx="0">
              <a:schemeClr val="accent1"/>
            </a:effectRef>
            <a:fontRef idx="minor">
              <a:schemeClr val="tx1"/>
            </a:fontRef>
          </p:style>
        </p:cxnSp>
        <p:sp>
          <p:nvSpPr>
            <p:cNvPr id="73" name="CasellaDiTesto 72"/>
            <p:cNvSpPr txBox="1"/>
            <p:nvPr/>
          </p:nvSpPr>
          <p:spPr>
            <a:xfrm>
              <a:off x="2388065" y="4509120"/>
              <a:ext cx="2080056" cy="261610"/>
            </a:xfrm>
            <a:prstGeom prst="rect">
              <a:avLst/>
            </a:prstGeom>
            <a:noFill/>
          </p:spPr>
          <p:txBody>
            <a:bodyPr wrap="square" rtlCol="0">
              <a:spAutoFit/>
            </a:bodyPr>
            <a:lstStyle/>
            <a:p>
              <a:r>
                <a:rPr lang="it-IT" sz="1100" dirty="0" smtClean="0">
                  <a:latin typeface="+mn-lt"/>
                </a:rPr>
                <a:t>T0 + 1850 µs</a:t>
              </a:r>
              <a:endParaRPr lang="it-IT" sz="1100" dirty="0">
                <a:latin typeface="+mn-lt"/>
              </a:endParaRPr>
            </a:p>
          </p:txBody>
        </p:sp>
      </p:grpSp>
      <p:sp>
        <p:nvSpPr>
          <p:cNvPr id="79" name="CasellaDiTesto 78"/>
          <p:cNvSpPr txBox="1"/>
          <p:nvPr/>
        </p:nvSpPr>
        <p:spPr>
          <a:xfrm>
            <a:off x="3451870" y="4527460"/>
            <a:ext cx="2080056" cy="261610"/>
          </a:xfrm>
          <a:prstGeom prst="rect">
            <a:avLst/>
          </a:prstGeom>
          <a:noFill/>
        </p:spPr>
        <p:txBody>
          <a:bodyPr wrap="square" rtlCol="0">
            <a:spAutoFit/>
          </a:bodyPr>
          <a:lstStyle/>
          <a:p>
            <a:r>
              <a:rPr lang="it-IT" sz="1100" dirty="0" smtClean="0">
                <a:latin typeface="+mn-lt"/>
              </a:rPr>
              <a:t>1150 </a:t>
            </a:r>
            <a:r>
              <a:rPr lang="it-IT" sz="1100" dirty="0">
                <a:latin typeface="+mn-lt"/>
              </a:rPr>
              <a:t>µs</a:t>
            </a:r>
            <a:r>
              <a:rPr lang="it-IT" sz="1100" dirty="0" smtClean="0">
                <a:latin typeface="+mn-lt"/>
              </a:rPr>
              <a:t> </a:t>
            </a:r>
            <a:endParaRPr lang="it-IT" sz="1100" dirty="0">
              <a:latin typeface="+mn-lt"/>
            </a:endParaRPr>
          </a:p>
        </p:txBody>
      </p:sp>
      <p:sp>
        <p:nvSpPr>
          <p:cNvPr id="14" name="CasellaDiTesto 13"/>
          <p:cNvSpPr txBox="1"/>
          <p:nvPr/>
        </p:nvSpPr>
        <p:spPr>
          <a:xfrm>
            <a:off x="5027316" y="4479503"/>
            <a:ext cx="1386964" cy="923330"/>
          </a:xfrm>
          <a:prstGeom prst="rect">
            <a:avLst/>
          </a:prstGeom>
          <a:noFill/>
        </p:spPr>
        <p:txBody>
          <a:bodyPr wrap="square" rtlCol="0">
            <a:spAutoFit/>
          </a:bodyPr>
          <a:lstStyle/>
          <a:p>
            <a:r>
              <a:rPr lang="en-US" dirty="0" smtClean="0">
                <a:latin typeface="+mj-lt"/>
              </a:rPr>
              <a:t>Total Lighted</a:t>
            </a:r>
            <a:r>
              <a:rPr lang="it-IT" dirty="0" smtClean="0">
                <a:latin typeface="+mj-lt"/>
              </a:rPr>
              <a:t> time 1.1 </a:t>
            </a:r>
            <a:r>
              <a:rPr lang="it-IT" dirty="0" err="1" smtClean="0">
                <a:latin typeface="+mj-lt"/>
              </a:rPr>
              <a:t>ms</a:t>
            </a:r>
            <a:endParaRPr lang="it-IT" dirty="0">
              <a:latin typeface="+mj-lt"/>
            </a:endParaRPr>
          </a:p>
        </p:txBody>
      </p:sp>
      <p:cxnSp>
        <p:nvCxnSpPr>
          <p:cNvPr id="18" name="Connettore 2 17"/>
          <p:cNvCxnSpPr/>
          <p:nvPr/>
        </p:nvCxnSpPr>
        <p:spPr>
          <a:xfrm flipH="1" flipV="1">
            <a:off x="1979136" y="4365104"/>
            <a:ext cx="2144670" cy="1"/>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sp>
        <p:nvSpPr>
          <p:cNvPr id="137" name="CasellaDiTesto 136"/>
          <p:cNvSpPr txBox="1"/>
          <p:nvPr/>
        </p:nvSpPr>
        <p:spPr>
          <a:xfrm>
            <a:off x="1928664" y="3923764"/>
            <a:ext cx="2080056" cy="369332"/>
          </a:xfrm>
          <a:prstGeom prst="rect">
            <a:avLst/>
          </a:prstGeom>
          <a:noFill/>
        </p:spPr>
        <p:txBody>
          <a:bodyPr wrap="square" rtlCol="0">
            <a:spAutoFit/>
          </a:bodyPr>
          <a:lstStyle/>
          <a:p>
            <a:r>
              <a:rPr lang="it-IT" dirty="0" smtClean="0"/>
              <a:t>Delay </a:t>
            </a:r>
            <a:r>
              <a:rPr lang="it-IT" dirty="0" err="1" smtClean="0"/>
              <a:t>Beam</a:t>
            </a:r>
            <a:r>
              <a:rPr lang="it-IT" dirty="0" smtClean="0"/>
              <a:t> – T0</a:t>
            </a:r>
            <a:endParaRPr lang="it-IT" dirty="0"/>
          </a:p>
        </p:txBody>
      </p:sp>
      <p:cxnSp>
        <p:nvCxnSpPr>
          <p:cNvPr id="53" name="Straight Arrow Connector 134"/>
          <p:cNvCxnSpPr/>
          <p:nvPr/>
        </p:nvCxnSpPr>
        <p:spPr>
          <a:xfrm>
            <a:off x="3469931" y="5317834"/>
            <a:ext cx="639724"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137"/>
          <p:cNvCxnSpPr/>
          <p:nvPr/>
        </p:nvCxnSpPr>
        <p:spPr>
          <a:xfrm>
            <a:off x="1972139" y="5323350"/>
            <a:ext cx="1756725" cy="0"/>
          </a:xfrm>
          <a:prstGeom prst="straightConnector1">
            <a:avLst/>
          </a:prstGeom>
          <a:ln w="25400">
            <a:solidFill>
              <a:srgbClr val="004EEA"/>
            </a:solidFill>
            <a:tailEnd type="arrow"/>
          </a:ln>
        </p:spPr>
        <p:style>
          <a:lnRef idx="1">
            <a:schemeClr val="accent1"/>
          </a:lnRef>
          <a:fillRef idx="0">
            <a:schemeClr val="accent1"/>
          </a:fillRef>
          <a:effectRef idx="0">
            <a:schemeClr val="accent1"/>
          </a:effectRef>
          <a:fontRef idx="minor">
            <a:schemeClr val="tx1"/>
          </a:fontRef>
        </p:style>
      </p:cxnSp>
      <p:sp>
        <p:nvSpPr>
          <p:cNvPr id="55" name="CasellaDiTesto 54"/>
          <p:cNvSpPr txBox="1"/>
          <p:nvPr/>
        </p:nvSpPr>
        <p:spPr>
          <a:xfrm>
            <a:off x="2381068" y="5029802"/>
            <a:ext cx="2080056" cy="261610"/>
          </a:xfrm>
          <a:prstGeom prst="rect">
            <a:avLst/>
          </a:prstGeom>
          <a:noFill/>
        </p:spPr>
        <p:txBody>
          <a:bodyPr wrap="square" rtlCol="0">
            <a:spAutoFit/>
          </a:bodyPr>
          <a:lstStyle/>
          <a:p>
            <a:r>
              <a:rPr lang="it-IT" sz="1100" dirty="0" smtClean="0">
                <a:latin typeface="+mj-lt"/>
              </a:rPr>
              <a:t>T0 + 2350 µs</a:t>
            </a:r>
            <a:endParaRPr lang="it-IT" sz="1100" dirty="0">
              <a:latin typeface="+mj-lt"/>
            </a:endParaRPr>
          </a:p>
        </p:txBody>
      </p:sp>
      <p:sp>
        <p:nvSpPr>
          <p:cNvPr id="56" name="CasellaDiTesto 55"/>
          <p:cNvSpPr txBox="1"/>
          <p:nvPr/>
        </p:nvSpPr>
        <p:spPr>
          <a:xfrm>
            <a:off x="3584848" y="5051144"/>
            <a:ext cx="2080056" cy="261610"/>
          </a:xfrm>
          <a:prstGeom prst="rect">
            <a:avLst/>
          </a:prstGeom>
          <a:noFill/>
        </p:spPr>
        <p:txBody>
          <a:bodyPr wrap="square" rtlCol="0">
            <a:spAutoFit/>
          </a:bodyPr>
          <a:lstStyle/>
          <a:p>
            <a:r>
              <a:rPr lang="it-IT" sz="1100" dirty="0">
                <a:latin typeface="+mj-lt"/>
              </a:rPr>
              <a:t>6</a:t>
            </a:r>
            <a:r>
              <a:rPr lang="it-IT" sz="1100" dirty="0" smtClean="0">
                <a:latin typeface="+mj-lt"/>
              </a:rPr>
              <a:t>50 </a:t>
            </a:r>
            <a:r>
              <a:rPr lang="it-IT" sz="1100" dirty="0">
                <a:latin typeface="+mj-lt"/>
              </a:rPr>
              <a:t>µs</a:t>
            </a:r>
            <a:r>
              <a:rPr lang="it-IT" sz="1100" dirty="0" smtClean="0">
                <a:latin typeface="+mj-lt"/>
              </a:rPr>
              <a:t> </a:t>
            </a:r>
            <a:endParaRPr lang="it-IT" sz="1100" dirty="0">
              <a:latin typeface="+mj-lt"/>
            </a:endParaRPr>
          </a:p>
        </p:txBody>
      </p:sp>
      <p:grpSp>
        <p:nvGrpSpPr>
          <p:cNvPr id="22" name="Gruppo 21"/>
          <p:cNvGrpSpPr/>
          <p:nvPr/>
        </p:nvGrpSpPr>
        <p:grpSpPr>
          <a:xfrm>
            <a:off x="2936776" y="2276760"/>
            <a:ext cx="2133600" cy="3234430"/>
            <a:chOff x="2936776" y="2345804"/>
            <a:chExt cx="2133600" cy="3234430"/>
          </a:xfrm>
        </p:grpSpPr>
        <p:grpSp>
          <p:nvGrpSpPr>
            <p:cNvPr id="19" name="Gruppo 18"/>
            <p:cNvGrpSpPr/>
            <p:nvPr/>
          </p:nvGrpSpPr>
          <p:grpSpPr>
            <a:xfrm>
              <a:off x="2936776" y="2345804"/>
              <a:ext cx="2133600" cy="2133600"/>
              <a:chOff x="6331825" y="1984086"/>
              <a:chExt cx="2133600" cy="2133600"/>
            </a:xfrm>
          </p:grpSpPr>
          <p:pic>
            <p:nvPicPr>
              <p:cNvPr id="1026" name="Picture 2" descr="C:\Users\Nico2\Desktop\H4__001\ImgA000058.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1825" y="1984086"/>
                <a:ext cx="2133600" cy="2133600"/>
              </a:xfrm>
              <a:prstGeom prst="rect">
                <a:avLst/>
              </a:prstGeom>
              <a:noFill/>
              <a:extLst>
                <a:ext uri="{909E8E84-426E-40DD-AFC4-6F175D3DCCD1}">
                  <a14:hiddenFill xmlns:a14="http://schemas.microsoft.com/office/drawing/2010/main">
                    <a:solidFill>
                      <a:srgbClr val="FFFFFF"/>
                    </a:solidFill>
                  </a14:hiddenFill>
                </a:ext>
              </a:extLst>
            </p:spPr>
          </p:pic>
          <p:sp>
            <p:nvSpPr>
              <p:cNvPr id="17" name="CasellaDiTesto 16"/>
              <p:cNvSpPr txBox="1"/>
              <p:nvPr/>
            </p:nvSpPr>
            <p:spPr>
              <a:xfrm>
                <a:off x="6558817" y="2021563"/>
                <a:ext cx="1823568" cy="369332"/>
              </a:xfrm>
              <a:prstGeom prst="rect">
                <a:avLst/>
              </a:prstGeom>
              <a:noFill/>
            </p:spPr>
            <p:txBody>
              <a:bodyPr wrap="square" rtlCol="0">
                <a:spAutoFit/>
              </a:bodyPr>
              <a:lstStyle/>
              <a:p>
                <a:r>
                  <a:rPr lang="it-IT" dirty="0">
                    <a:solidFill>
                      <a:schemeClr val="bg1"/>
                    </a:solidFill>
                    <a:latin typeface="+mj-lt"/>
                  </a:rPr>
                  <a:t>#58 – 2900 </a:t>
                </a:r>
                <a:r>
                  <a:rPr lang="it-IT" dirty="0" smtClean="0">
                    <a:solidFill>
                      <a:schemeClr val="bg1"/>
                    </a:solidFill>
                    <a:latin typeface="+mj-lt"/>
                  </a:rPr>
                  <a:t>µs </a:t>
                </a:r>
                <a:endParaRPr lang="it-IT" dirty="0">
                  <a:solidFill>
                    <a:schemeClr val="bg1"/>
                  </a:solidFill>
                  <a:latin typeface="+mj-lt"/>
                </a:endParaRPr>
              </a:p>
            </p:txBody>
          </p:sp>
        </p:grpSp>
        <p:cxnSp>
          <p:nvCxnSpPr>
            <p:cNvPr id="21" name="Connettore 2 20"/>
            <p:cNvCxnSpPr/>
            <p:nvPr/>
          </p:nvCxnSpPr>
          <p:spPr>
            <a:xfrm>
              <a:off x="4009648" y="4473872"/>
              <a:ext cx="0" cy="110636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grpSp>
        <p:nvGrpSpPr>
          <p:cNvPr id="23" name="Gruppo 22"/>
          <p:cNvGrpSpPr/>
          <p:nvPr/>
        </p:nvGrpSpPr>
        <p:grpSpPr>
          <a:xfrm>
            <a:off x="3168460" y="2029402"/>
            <a:ext cx="2133600" cy="3373431"/>
            <a:chOff x="6177136" y="2166704"/>
            <a:chExt cx="2133600" cy="3373431"/>
          </a:xfrm>
        </p:grpSpPr>
        <p:pic>
          <p:nvPicPr>
            <p:cNvPr id="1028" name="Picture 4" descr="C:\Users\Nico2\Desktop\H4__001\ImgA000062.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7136" y="2166704"/>
              <a:ext cx="2133600" cy="2133600"/>
            </a:xfrm>
            <a:prstGeom prst="rect">
              <a:avLst/>
            </a:prstGeom>
            <a:noFill/>
            <a:extLst>
              <a:ext uri="{909E8E84-426E-40DD-AFC4-6F175D3DCCD1}">
                <a14:hiddenFill xmlns:a14="http://schemas.microsoft.com/office/drawing/2010/main">
                  <a:solidFill>
                    <a:srgbClr val="FFFFFF"/>
                  </a:solidFill>
                </a14:hiddenFill>
              </a:ext>
            </a:extLst>
          </p:spPr>
        </p:pic>
        <p:sp>
          <p:nvSpPr>
            <p:cNvPr id="67" name="CasellaDiTesto 66"/>
            <p:cNvSpPr txBox="1"/>
            <p:nvPr/>
          </p:nvSpPr>
          <p:spPr>
            <a:xfrm>
              <a:off x="6332152" y="2190985"/>
              <a:ext cx="1823568" cy="369332"/>
            </a:xfrm>
            <a:prstGeom prst="rect">
              <a:avLst/>
            </a:prstGeom>
            <a:noFill/>
          </p:spPr>
          <p:txBody>
            <a:bodyPr wrap="square" rtlCol="0">
              <a:spAutoFit/>
            </a:bodyPr>
            <a:lstStyle/>
            <a:p>
              <a:r>
                <a:rPr lang="it-IT" dirty="0" smtClean="0">
                  <a:solidFill>
                    <a:schemeClr val="bg1"/>
                  </a:solidFill>
                  <a:latin typeface="+mj-lt"/>
                </a:rPr>
                <a:t>#62 </a:t>
              </a:r>
              <a:r>
                <a:rPr lang="it-IT" dirty="0">
                  <a:solidFill>
                    <a:schemeClr val="bg1"/>
                  </a:solidFill>
                  <a:latin typeface="+mj-lt"/>
                </a:rPr>
                <a:t>– </a:t>
              </a:r>
              <a:r>
                <a:rPr lang="it-IT" dirty="0" smtClean="0">
                  <a:solidFill>
                    <a:schemeClr val="bg1"/>
                  </a:solidFill>
                  <a:latin typeface="+mj-lt"/>
                </a:rPr>
                <a:t>3100 µs </a:t>
              </a:r>
              <a:endParaRPr lang="it-IT" dirty="0">
                <a:solidFill>
                  <a:schemeClr val="bg1"/>
                </a:solidFill>
                <a:latin typeface="+mj-lt"/>
              </a:endParaRPr>
            </a:p>
          </p:txBody>
        </p:sp>
        <p:cxnSp>
          <p:nvCxnSpPr>
            <p:cNvPr id="68" name="Connettore 2 67"/>
            <p:cNvCxnSpPr/>
            <p:nvPr/>
          </p:nvCxnSpPr>
          <p:spPr>
            <a:xfrm flipH="1">
              <a:off x="7243936" y="4300304"/>
              <a:ext cx="10636" cy="1239831"/>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grpSp>
        <p:nvGrpSpPr>
          <p:cNvPr id="27" name="Gruppo 26"/>
          <p:cNvGrpSpPr/>
          <p:nvPr/>
        </p:nvGrpSpPr>
        <p:grpSpPr>
          <a:xfrm>
            <a:off x="3728864" y="1867437"/>
            <a:ext cx="2133600" cy="3623858"/>
            <a:chOff x="3728864" y="1867437"/>
            <a:chExt cx="2133600" cy="3623858"/>
          </a:xfrm>
        </p:grpSpPr>
        <p:pic>
          <p:nvPicPr>
            <p:cNvPr id="1029" name="Picture 5" descr="C:\Users\Nico2\Desktop\H4__001\ImgA000080.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8864" y="1867437"/>
              <a:ext cx="2133600" cy="2133600"/>
            </a:xfrm>
            <a:prstGeom prst="rect">
              <a:avLst/>
            </a:prstGeom>
            <a:noFill/>
            <a:extLst>
              <a:ext uri="{909E8E84-426E-40DD-AFC4-6F175D3DCCD1}">
                <a14:hiddenFill xmlns:a14="http://schemas.microsoft.com/office/drawing/2010/main">
                  <a:solidFill>
                    <a:srgbClr val="FFFFFF"/>
                  </a:solidFill>
                </a14:hiddenFill>
              </a:ext>
            </a:extLst>
          </p:spPr>
        </p:pic>
        <p:sp>
          <p:nvSpPr>
            <p:cNvPr id="72" name="CasellaDiTesto 71"/>
            <p:cNvSpPr txBox="1"/>
            <p:nvPr/>
          </p:nvSpPr>
          <p:spPr>
            <a:xfrm>
              <a:off x="3944888" y="1907540"/>
              <a:ext cx="1699494" cy="369332"/>
            </a:xfrm>
            <a:prstGeom prst="rect">
              <a:avLst/>
            </a:prstGeom>
            <a:noFill/>
          </p:spPr>
          <p:txBody>
            <a:bodyPr wrap="square" rtlCol="0">
              <a:spAutoFit/>
            </a:bodyPr>
            <a:lstStyle/>
            <a:p>
              <a:r>
                <a:rPr lang="it-IT" dirty="0" smtClean="0">
                  <a:solidFill>
                    <a:schemeClr val="bg1"/>
                  </a:solidFill>
                  <a:latin typeface="+mj-lt"/>
                </a:rPr>
                <a:t>#80 </a:t>
              </a:r>
              <a:r>
                <a:rPr lang="it-IT" dirty="0">
                  <a:solidFill>
                    <a:schemeClr val="bg1"/>
                  </a:solidFill>
                  <a:latin typeface="+mj-lt"/>
                </a:rPr>
                <a:t>– </a:t>
              </a:r>
              <a:r>
                <a:rPr lang="it-IT" dirty="0" smtClean="0">
                  <a:solidFill>
                    <a:schemeClr val="bg1"/>
                  </a:solidFill>
                  <a:latin typeface="+mj-lt"/>
                </a:rPr>
                <a:t>4000 µs </a:t>
              </a:r>
              <a:endParaRPr lang="it-IT" dirty="0">
                <a:solidFill>
                  <a:schemeClr val="bg1"/>
                </a:solidFill>
                <a:latin typeface="+mj-lt"/>
              </a:endParaRPr>
            </a:p>
          </p:txBody>
        </p:sp>
        <p:cxnSp>
          <p:nvCxnSpPr>
            <p:cNvPr id="74" name="Connettore 2 73"/>
            <p:cNvCxnSpPr/>
            <p:nvPr/>
          </p:nvCxnSpPr>
          <p:spPr>
            <a:xfrm>
              <a:off x="4836672" y="4001037"/>
              <a:ext cx="0" cy="149025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pic>
        <p:nvPicPr>
          <p:cNvPr id="28" name="Glidcop_72b.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441800" y="2012993"/>
            <a:ext cx="3278419" cy="3278419"/>
          </a:xfrm>
          <a:prstGeom prst="rect">
            <a:avLst/>
          </a:prstGeom>
        </p:spPr>
      </p:pic>
      <p:sp>
        <p:nvSpPr>
          <p:cNvPr id="57" name="TextBox 97"/>
          <p:cNvSpPr txBox="1"/>
          <p:nvPr/>
        </p:nvSpPr>
        <p:spPr>
          <a:xfrm>
            <a:off x="3958668" y="5651611"/>
            <a:ext cx="360040" cy="307777"/>
          </a:xfrm>
          <a:prstGeom prst="rect">
            <a:avLst/>
          </a:prstGeom>
          <a:noFill/>
        </p:spPr>
        <p:txBody>
          <a:bodyPr wrap="square" rtlCol="0">
            <a:spAutoFit/>
          </a:bodyPr>
          <a:lstStyle/>
          <a:p>
            <a:r>
              <a:rPr lang="en-GB" sz="1400" dirty="0"/>
              <a:t>3</a:t>
            </a:r>
          </a:p>
        </p:txBody>
      </p:sp>
      <p:sp>
        <p:nvSpPr>
          <p:cNvPr id="58" name="Title 9"/>
          <p:cNvSpPr>
            <a:spLocks noGrp="1"/>
          </p:cNvSpPr>
          <p:nvPr>
            <p:ph type="title"/>
          </p:nvPr>
        </p:nvSpPr>
        <p:spPr>
          <a:xfrm>
            <a:off x="1260000" y="8"/>
            <a:ext cx="6480000" cy="720000"/>
          </a:xfrm>
        </p:spPr>
        <p:txBody>
          <a:bodyPr/>
          <a:lstStyle/>
          <a:p>
            <a:r>
              <a:rPr lang="en-GB" sz="2800" dirty="0"/>
              <a:t>High Intensity on Glidcop/1</a:t>
            </a:r>
          </a:p>
        </p:txBody>
      </p:sp>
      <p:sp>
        <p:nvSpPr>
          <p:cNvPr id="2" name="Date Placeholder 1"/>
          <p:cNvSpPr>
            <a:spLocks noGrp="1"/>
          </p:cNvSpPr>
          <p:nvPr>
            <p:ph type="dt" sz="half" idx="10"/>
          </p:nvPr>
        </p:nvSpPr>
        <p:spPr/>
        <p:txBody>
          <a:bodyPr/>
          <a:lstStyle/>
          <a:p>
            <a:fld id="{CEC9DA97-6607-48B0-B1AD-447ABE5BED9B}" type="datetime3">
              <a:rPr lang="en-US" smtClean="0"/>
              <a:t>7 November 2012</a:t>
            </a:fld>
            <a:endParaRPr lang="en-US" dirty="0"/>
          </a:p>
        </p:txBody>
      </p:sp>
      <p:sp>
        <p:nvSpPr>
          <p:cNvPr id="3" name="Footer Placeholder 2"/>
          <p:cNvSpPr>
            <a:spLocks noGrp="1"/>
          </p:cNvSpPr>
          <p:nvPr>
            <p:ph type="ftr" sz="quarter" idx="11"/>
          </p:nvPr>
        </p:nvSpPr>
        <p:spPr/>
        <p:txBody>
          <a:bodyPr/>
          <a:lstStyle/>
          <a:p>
            <a:r>
              <a:rPr lang="en-US" smtClean="0"/>
              <a:t>Alessandro Bertarelli - EN/MME</a:t>
            </a:r>
            <a:endParaRPr lang="en-US" dirty="0"/>
          </a:p>
        </p:txBody>
      </p:sp>
    </p:spTree>
    <p:extLst>
      <p:ext uri="{BB962C8B-B14F-4D97-AF65-F5344CB8AC3E}">
        <p14:creationId xmlns:p14="http://schemas.microsoft.com/office/powerpoint/2010/main" val="248692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85"/>
                                        </p:tgtEl>
                                        <p:attrNameLst>
                                          <p:attrName>style.visibility</p:attrName>
                                        </p:attrNameLst>
                                      </p:cBhvr>
                                      <p:to>
                                        <p:strVal val="visible"/>
                                      </p:to>
                                    </p:set>
                                    <p:anim calcmode="lin" valueType="num">
                                      <p:cBhvr additive="base">
                                        <p:cTn id="32" dur="500" fill="hold"/>
                                        <p:tgtEl>
                                          <p:spTgt spid="85"/>
                                        </p:tgtEl>
                                        <p:attrNameLst>
                                          <p:attrName>ppt_x</p:attrName>
                                        </p:attrNameLst>
                                      </p:cBhvr>
                                      <p:tavLst>
                                        <p:tav tm="0">
                                          <p:val>
                                            <p:strVal val="#ppt_x"/>
                                          </p:val>
                                        </p:tav>
                                        <p:tav tm="100000">
                                          <p:val>
                                            <p:strVal val="#ppt_x"/>
                                          </p:val>
                                        </p:tav>
                                      </p:tavLst>
                                    </p:anim>
                                    <p:anim calcmode="lin" valueType="num">
                                      <p:cBhvr additive="base">
                                        <p:cTn id="33"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400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28"/>
                </p:tgtEl>
              </p:cMediaNode>
            </p:video>
          </p:childTnLst>
        </p:cTn>
      </p:par>
    </p:tnLst>
    <p:bldLst>
      <p:bldP spid="85" grpId="0"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189"/>
          <p:cNvSpPr/>
          <p:nvPr/>
        </p:nvSpPr>
        <p:spPr>
          <a:xfrm>
            <a:off x="1064569" y="681384"/>
            <a:ext cx="8651550" cy="1477328"/>
          </a:xfrm>
          <a:prstGeom prst="rect">
            <a:avLst/>
          </a:prstGeom>
        </p:spPr>
        <p:txBody>
          <a:bodyPr wrap="square">
            <a:spAutoFit/>
          </a:bodyPr>
          <a:lstStyle/>
          <a:p>
            <a:pPr marL="285750" lvl="1" indent="-285750">
              <a:buFont typeface="Wingdings" pitchFamily="2" charset="2"/>
              <a:buChar char="§"/>
            </a:pPr>
            <a:r>
              <a:rPr lang="en-GB" dirty="0" smtClean="0">
                <a:latin typeface="+mn-lt"/>
              </a:rPr>
              <a:t>Delay Beam – T0 = 2022 </a:t>
            </a:r>
            <a:r>
              <a:rPr lang="en-GB" dirty="0" smtClean="0">
                <a:latin typeface="Cambria"/>
              </a:rPr>
              <a:t>µs (after asking for 4 ms pre-trigger…)</a:t>
            </a:r>
          </a:p>
          <a:p>
            <a:pPr marL="285750" lvl="1" indent="-285750">
              <a:buFont typeface="Wingdings" pitchFamily="2" charset="2"/>
              <a:buChar char="§"/>
            </a:pPr>
            <a:r>
              <a:rPr lang="en-GB" dirty="0" smtClean="0">
                <a:latin typeface="Cambria"/>
              </a:rPr>
              <a:t>Configuration: Simultaneous shot of Flash</a:t>
            </a:r>
            <a:r>
              <a:rPr lang="en-GB" dirty="0" smtClean="0">
                <a:latin typeface="+mn-lt"/>
              </a:rPr>
              <a:t> 3 + 4 at t=2 </a:t>
            </a:r>
            <a:r>
              <a:rPr lang="en-GB" dirty="0" err="1" smtClean="0">
                <a:latin typeface="+mn-lt"/>
              </a:rPr>
              <a:t>ms.</a:t>
            </a:r>
            <a:endParaRPr lang="en-GB" dirty="0" smtClean="0">
              <a:latin typeface="+mn-lt"/>
            </a:endParaRPr>
          </a:p>
          <a:p>
            <a:pPr marL="285750" lvl="1" indent="-285750">
              <a:buFont typeface="Wingdings" pitchFamily="2" charset="2"/>
              <a:buChar char="§"/>
            </a:pPr>
            <a:r>
              <a:rPr lang="en-GB" dirty="0" smtClean="0">
                <a:latin typeface="+mn-lt"/>
                <a:sym typeface="Wingdings" pitchFamily="2" charset="2"/>
              </a:rPr>
              <a:t> Images acquired between -0.1 ms and 1 ms after the beam impact!!!!</a:t>
            </a:r>
          </a:p>
          <a:p>
            <a:pPr marL="285750" lvl="1" indent="-285750">
              <a:buFont typeface="Wingdings" pitchFamily="2" charset="2"/>
              <a:buChar char="§"/>
            </a:pPr>
            <a:r>
              <a:rPr lang="en-GB" dirty="0" smtClean="0">
                <a:latin typeface="+mn-lt"/>
                <a:sym typeface="Wingdings" pitchFamily="2" charset="2"/>
              </a:rPr>
              <a:t>Successful synchronization between Beam, Video-camera and Flashes!!! </a:t>
            </a:r>
            <a:endParaRPr lang="en-GB" dirty="0" smtClean="0">
              <a:latin typeface="+mn-lt"/>
            </a:endParaRPr>
          </a:p>
          <a:p>
            <a:pPr marL="0" lvl="1"/>
            <a:endParaRPr lang="en-GB" dirty="0" smtClean="0">
              <a:latin typeface="+mn-lt"/>
              <a:sym typeface="Wingdings" pitchFamily="2" charset="2"/>
            </a:endParaRPr>
          </a:p>
        </p:txBody>
      </p:sp>
      <p:sp>
        <p:nvSpPr>
          <p:cNvPr id="10" name="Title 9"/>
          <p:cNvSpPr>
            <a:spLocks noGrp="1"/>
          </p:cNvSpPr>
          <p:nvPr>
            <p:ph type="title"/>
          </p:nvPr>
        </p:nvSpPr>
        <p:spPr/>
        <p:txBody>
          <a:bodyPr/>
          <a:lstStyle/>
          <a:p>
            <a:r>
              <a:rPr lang="en-GB" sz="2800" dirty="0"/>
              <a:t>High Intensity on Glidcop/2</a:t>
            </a:r>
          </a:p>
        </p:txBody>
      </p:sp>
      <p:sp>
        <p:nvSpPr>
          <p:cNvPr id="2" name="Date Placeholder 1"/>
          <p:cNvSpPr>
            <a:spLocks noGrp="1"/>
          </p:cNvSpPr>
          <p:nvPr>
            <p:ph type="dt" sz="half" idx="10"/>
          </p:nvPr>
        </p:nvSpPr>
        <p:spPr>
          <a:prstGeom prst="rect">
            <a:avLst/>
          </a:prstGeom>
        </p:spPr>
        <p:txBody>
          <a:bodyPr/>
          <a:lstStyle/>
          <a:p>
            <a:fld id="{D4793FC0-12CF-4E24-97C6-6F64999CF949}" type="datetime3">
              <a:rPr lang="en-US" smtClean="0"/>
              <a:t>7 November 2012</a:t>
            </a:fld>
            <a:endParaRPr lang="en-US" dirty="0"/>
          </a:p>
        </p:txBody>
      </p:sp>
      <p:sp>
        <p:nvSpPr>
          <p:cNvPr id="3" name="Footer Placeholder 2"/>
          <p:cNvSpPr>
            <a:spLocks noGrp="1"/>
          </p:cNvSpPr>
          <p:nvPr>
            <p:ph type="ftr" sz="quarter" idx="11"/>
          </p:nvPr>
        </p:nvSpPr>
        <p:spPr>
          <a:prstGeom prst="rect">
            <a:avLst/>
          </a:prstGeom>
        </p:spPr>
        <p:txBody>
          <a:bodyPr/>
          <a:lstStyle/>
          <a:p>
            <a:r>
              <a:rPr lang="en-US" smtClean="0"/>
              <a:t>Alessandro Bertarelli - EN/MME</a:t>
            </a:r>
            <a:endParaRPr lang="en-US" dirty="0"/>
          </a:p>
        </p:txBody>
      </p:sp>
      <p:sp>
        <p:nvSpPr>
          <p:cNvPr id="85" name="Rectangle 84"/>
          <p:cNvSpPr/>
          <p:nvPr/>
        </p:nvSpPr>
        <p:spPr>
          <a:xfrm>
            <a:off x="4009648" y="4077073"/>
            <a:ext cx="827024" cy="1575362"/>
          </a:xfrm>
          <a:prstGeom prst="rect">
            <a:avLst/>
          </a:prstGeom>
          <a:gradFill flip="none" rotWithShape="1">
            <a:gsLst>
              <a:gs pos="0">
                <a:schemeClr val="bg2">
                  <a:lumMod val="90000"/>
                  <a:shade val="30000"/>
                  <a:satMod val="115000"/>
                </a:schemeClr>
              </a:gs>
              <a:gs pos="50000">
                <a:schemeClr val="bg2">
                  <a:lumMod val="90000"/>
                  <a:shade val="67500"/>
                  <a:satMod val="115000"/>
                </a:schemeClr>
              </a:gs>
              <a:gs pos="100000">
                <a:schemeClr val="bg2">
                  <a:lumMod val="90000"/>
                  <a:shade val="100000"/>
                  <a:satMod val="11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6" name="Group 85"/>
          <p:cNvGrpSpPr/>
          <p:nvPr/>
        </p:nvGrpSpPr>
        <p:grpSpPr>
          <a:xfrm>
            <a:off x="2496632" y="5482511"/>
            <a:ext cx="5503373" cy="503673"/>
            <a:chOff x="2236627" y="5517232"/>
            <a:chExt cx="5503373" cy="503673"/>
          </a:xfrm>
        </p:grpSpPr>
        <p:grpSp>
          <p:nvGrpSpPr>
            <p:cNvPr id="87" name="Group 86"/>
            <p:cNvGrpSpPr/>
            <p:nvPr/>
          </p:nvGrpSpPr>
          <p:grpSpPr>
            <a:xfrm>
              <a:off x="2236627" y="5517232"/>
              <a:ext cx="4557236" cy="492741"/>
              <a:chOff x="2339980" y="4221088"/>
              <a:chExt cx="4557236" cy="492741"/>
            </a:xfrm>
          </p:grpSpPr>
          <p:cxnSp>
            <p:nvCxnSpPr>
              <p:cNvPr id="89" name="Straight Arrow Connector 88"/>
              <p:cNvCxnSpPr/>
              <p:nvPr/>
            </p:nvCxnSpPr>
            <p:spPr>
              <a:xfrm>
                <a:off x="2420084" y="4225094"/>
                <a:ext cx="4477132" cy="400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520000" y="4221088"/>
                <a:ext cx="0" cy="1508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3240000" y="4230672"/>
                <a:ext cx="0" cy="1508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3960000" y="4231399"/>
                <a:ext cx="0" cy="1508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680000" y="4230672"/>
                <a:ext cx="0" cy="1508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2339980" y="4391811"/>
                <a:ext cx="360040" cy="307777"/>
              </a:xfrm>
              <a:prstGeom prst="rect">
                <a:avLst/>
              </a:prstGeom>
              <a:noFill/>
            </p:spPr>
            <p:txBody>
              <a:bodyPr wrap="square" rtlCol="0">
                <a:spAutoFit/>
              </a:bodyPr>
              <a:lstStyle/>
              <a:p>
                <a:r>
                  <a:rPr lang="en-GB" sz="1400" dirty="0"/>
                  <a:t>0</a:t>
                </a:r>
              </a:p>
            </p:txBody>
          </p:sp>
          <p:sp>
            <p:nvSpPr>
              <p:cNvPr id="96" name="TextBox 95"/>
              <p:cNvSpPr txBox="1"/>
              <p:nvPr/>
            </p:nvSpPr>
            <p:spPr>
              <a:xfrm>
                <a:off x="5179520" y="4389799"/>
                <a:ext cx="360040" cy="307777"/>
              </a:xfrm>
              <a:prstGeom prst="rect">
                <a:avLst/>
              </a:prstGeom>
              <a:noFill/>
            </p:spPr>
            <p:txBody>
              <a:bodyPr wrap="square" rtlCol="0">
                <a:spAutoFit/>
              </a:bodyPr>
              <a:lstStyle/>
              <a:p>
                <a:pPr algn="ctr"/>
                <a:r>
                  <a:rPr lang="en-GB" sz="1400" dirty="0"/>
                  <a:t>4</a:t>
                </a:r>
              </a:p>
            </p:txBody>
          </p:sp>
          <p:sp>
            <p:nvSpPr>
              <p:cNvPr id="98" name="TextBox 97"/>
              <p:cNvSpPr txBox="1"/>
              <p:nvPr/>
            </p:nvSpPr>
            <p:spPr>
              <a:xfrm>
                <a:off x="3787134" y="4382227"/>
                <a:ext cx="360040" cy="307777"/>
              </a:xfrm>
              <a:prstGeom prst="rect">
                <a:avLst/>
              </a:prstGeom>
              <a:noFill/>
            </p:spPr>
            <p:txBody>
              <a:bodyPr wrap="square" rtlCol="0">
                <a:spAutoFit/>
              </a:bodyPr>
              <a:lstStyle/>
              <a:p>
                <a:r>
                  <a:rPr lang="en-GB" sz="1400" dirty="0"/>
                  <a:t>2</a:t>
                </a:r>
              </a:p>
            </p:txBody>
          </p:sp>
          <p:sp>
            <p:nvSpPr>
              <p:cNvPr id="99" name="TextBox 98"/>
              <p:cNvSpPr txBox="1"/>
              <p:nvPr/>
            </p:nvSpPr>
            <p:spPr>
              <a:xfrm>
                <a:off x="3084424" y="4406051"/>
                <a:ext cx="360040" cy="307777"/>
              </a:xfrm>
              <a:prstGeom prst="rect">
                <a:avLst/>
              </a:prstGeom>
              <a:noFill/>
            </p:spPr>
            <p:txBody>
              <a:bodyPr wrap="square" rtlCol="0">
                <a:spAutoFit/>
              </a:bodyPr>
              <a:lstStyle/>
              <a:p>
                <a:r>
                  <a:rPr lang="en-GB" sz="1400" dirty="0"/>
                  <a:t>1</a:t>
                </a:r>
              </a:p>
            </p:txBody>
          </p:sp>
          <p:sp>
            <p:nvSpPr>
              <p:cNvPr id="100" name="TextBox 99"/>
              <p:cNvSpPr txBox="1"/>
              <p:nvPr/>
            </p:nvSpPr>
            <p:spPr>
              <a:xfrm>
                <a:off x="5925108" y="4406052"/>
                <a:ext cx="360040" cy="307777"/>
              </a:xfrm>
              <a:prstGeom prst="rect">
                <a:avLst/>
              </a:prstGeom>
              <a:noFill/>
            </p:spPr>
            <p:txBody>
              <a:bodyPr wrap="square" rtlCol="0">
                <a:spAutoFit/>
              </a:bodyPr>
              <a:lstStyle/>
              <a:p>
                <a:pPr algn="ctr"/>
                <a:r>
                  <a:rPr lang="en-GB" sz="1400" dirty="0"/>
                  <a:t>5</a:t>
                </a:r>
              </a:p>
            </p:txBody>
          </p:sp>
          <p:cxnSp>
            <p:nvCxnSpPr>
              <p:cNvPr id="102" name="Straight Connector 101"/>
              <p:cNvCxnSpPr/>
              <p:nvPr/>
            </p:nvCxnSpPr>
            <p:spPr>
              <a:xfrm>
                <a:off x="5359540" y="4227326"/>
                <a:ext cx="0" cy="1508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6105128" y="4240983"/>
                <a:ext cx="0" cy="1508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8" name="TextBox 87"/>
            <p:cNvSpPr txBox="1"/>
            <p:nvPr/>
          </p:nvSpPr>
          <p:spPr>
            <a:xfrm>
              <a:off x="6681192" y="5713128"/>
              <a:ext cx="1058808" cy="307777"/>
            </a:xfrm>
            <a:prstGeom prst="rect">
              <a:avLst/>
            </a:prstGeom>
            <a:noFill/>
          </p:spPr>
          <p:txBody>
            <a:bodyPr wrap="square" rtlCol="0">
              <a:spAutoFit/>
            </a:bodyPr>
            <a:lstStyle/>
            <a:p>
              <a:r>
                <a:rPr lang="en-GB" sz="1400" dirty="0" smtClean="0">
                  <a:latin typeface="+mj-lt"/>
                </a:rPr>
                <a:t>t (ms)</a:t>
              </a:r>
              <a:endParaRPr lang="en-GB" sz="1400" baseline="-25000" dirty="0">
                <a:latin typeface="+mj-lt"/>
              </a:endParaRPr>
            </a:p>
          </p:txBody>
        </p:sp>
      </p:grpSp>
      <p:sp>
        <p:nvSpPr>
          <p:cNvPr id="126" name="TextBox 125"/>
          <p:cNvSpPr txBox="1"/>
          <p:nvPr/>
        </p:nvSpPr>
        <p:spPr>
          <a:xfrm>
            <a:off x="1717419" y="5149921"/>
            <a:ext cx="720000" cy="276999"/>
          </a:xfrm>
          <a:prstGeom prst="rect">
            <a:avLst/>
          </a:prstGeom>
          <a:solidFill>
            <a:schemeClr val="accent4">
              <a:lumMod val="20000"/>
              <a:lumOff val="80000"/>
            </a:schemeClr>
          </a:solidFill>
          <a:ln w="15875">
            <a:solidFill>
              <a:srgbClr val="00B0F0"/>
            </a:solidFill>
          </a:ln>
        </p:spPr>
        <p:txBody>
          <a:bodyPr wrap="square" rtlCol="0">
            <a:spAutoFit/>
          </a:bodyPr>
          <a:lstStyle/>
          <a:p>
            <a:r>
              <a:rPr lang="en-GB" sz="1200" dirty="0" smtClean="0">
                <a:latin typeface="+mj-lt"/>
              </a:rPr>
              <a:t>Flash 3</a:t>
            </a:r>
            <a:endParaRPr lang="en-GB" sz="1200" dirty="0">
              <a:latin typeface="+mj-lt"/>
            </a:endParaRPr>
          </a:p>
        </p:txBody>
      </p:sp>
      <p:sp>
        <p:nvSpPr>
          <p:cNvPr id="127" name="TextBox 126"/>
          <p:cNvSpPr txBox="1"/>
          <p:nvPr/>
        </p:nvSpPr>
        <p:spPr>
          <a:xfrm>
            <a:off x="1717419" y="4664169"/>
            <a:ext cx="720000" cy="276999"/>
          </a:xfrm>
          <a:prstGeom prst="rect">
            <a:avLst/>
          </a:prstGeom>
          <a:solidFill>
            <a:schemeClr val="accent4">
              <a:lumMod val="20000"/>
              <a:lumOff val="80000"/>
            </a:schemeClr>
          </a:solidFill>
          <a:ln w="15875">
            <a:solidFill>
              <a:srgbClr val="00B0F0"/>
            </a:solidFill>
          </a:ln>
        </p:spPr>
        <p:txBody>
          <a:bodyPr wrap="square" rtlCol="0">
            <a:spAutoFit/>
          </a:bodyPr>
          <a:lstStyle/>
          <a:p>
            <a:r>
              <a:rPr lang="en-GB" sz="1200" dirty="0" smtClean="0">
                <a:latin typeface="+mj-lt"/>
              </a:rPr>
              <a:t>Flash 4</a:t>
            </a:r>
            <a:endParaRPr lang="en-GB" sz="1200" dirty="0">
              <a:latin typeface="+mj-lt"/>
            </a:endParaRPr>
          </a:p>
        </p:txBody>
      </p:sp>
      <p:cxnSp>
        <p:nvCxnSpPr>
          <p:cNvPr id="6" name="Connettore 1 5"/>
          <p:cNvCxnSpPr/>
          <p:nvPr/>
        </p:nvCxnSpPr>
        <p:spPr>
          <a:xfrm flipV="1">
            <a:off x="2684694" y="2537883"/>
            <a:ext cx="0" cy="294010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CasellaDiTesto 6"/>
          <p:cNvSpPr txBox="1"/>
          <p:nvPr/>
        </p:nvSpPr>
        <p:spPr>
          <a:xfrm>
            <a:off x="1293666" y="2195573"/>
            <a:ext cx="2080056" cy="369332"/>
          </a:xfrm>
          <a:prstGeom prst="rect">
            <a:avLst/>
          </a:prstGeom>
          <a:noFill/>
        </p:spPr>
        <p:txBody>
          <a:bodyPr wrap="square" rtlCol="0">
            <a:spAutoFit/>
          </a:bodyPr>
          <a:lstStyle/>
          <a:p>
            <a:r>
              <a:rPr lang="it-IT" dirty="0" smtClean="0">
                <a:latin typeface="+mj-lt"/>
              </a:rPr>
              <a:t>T0 (trigger CCC)</a:t>
            </a:r>
            <a:endParaRPr lang="it-IT" dirty="0">
              <a:latin typeface="+mj-lt"/>
            </a:endParaRPr>
          </a:p>
        </p:txBody>
      </p:sp>
      <p:grpSp>
        <p:nvGrpSpPr>
          <p:cNvPr id="11" name="Gruppo 10"/>
          <p:cNvGrpSpPr/>
          <p:nvPr/>
        </p:nvGrpSpPr>
        <p:grpSpPr>
          <a:xfrm>
            <a:off x="2388065" y="4509120"/>
            <a:ext cx="2080056" cy="293548"/>
            <a:chOff x="2388065" y="4509120"/>
            <a:chExt cx="2080056" cy="293548"/>
          </a:xfrm>
        </p:grpSpPr>
        <p:cxnSp>
          <p:nvCxnSpPr>
            <p:cNvPr id="135" name="Straight Arrow Connector 134"/>
            <p:cNvCxnSpPr/>
            <p:nvPr/>
          </p:nvCxnSpPr>
          <p:spPr>
            <a:xfrm>
              <a:off x="3476928" y="4797152"/>
              <a:ext cx="639724"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a:off x="2726136" y="4802668"/>
              <a:ext cx="747000" cy="0"/>
            </a:xfrm>
            <a:prstGeom prst="straightConnector1">
              <a:avLst/>
            </a:prstGeom>
            <a:ln w="25400">
              <a:solidFill>
                <a:srgbClr val="004EEA"/>
              </a:solidFill>
              <a:tailEnd type="arrow"/>
            </a:ln>
          </p:spPr>
          <p:style>
            <a:lnRef idx="1">
              <a:schemeClr val="accent1"/>
            </a:lnRef>
            <a:fillRef idx="0">
              <a:schemeClr val="accent1"/>
            </a:fillRef>
            <a:effectRef idx="0">
              <a:schemeClr val="accent1"/>
            </a:effectRef>
            <a:fontRef idx="minor">
              <a:schemeClr val="tx1"/>
            </a:fontRef>
          </p:style>
        </p:cxnSp>
        <p:sp>
          <p:nvSpPr>
            <p:cNvPr id="73" name="CasellaDiTesto 72"/>
            <p:cNvSpPr txBox="1"/>
            <p:nvPr/>
          </p:nvSpPr>
          <p:spPr>
            <a:xfrm>
              <a:off x="2388065" y="4509120"/>
              <a:ext cx="2080056" cy="261610"/>
            </a:xfrm>
            <a:prstGeom prst="rect">
              <a:avLst/>
            </a:prstGeom>
            <a:noFill/>
          </p:spPr>
          <p:txBody>
            <a:bodyPr wrap="square" rtlCol="0">
              <a:spAutoFit/>
            </a:bodyPr>
            <a:lstStyle/>
            <a:p>
              <a:r>
                <a:rPr lang="it-IT" sz="1100" dirty="0" smtClean="0">
                  <a:latin typeface="+mj-lt"/>
                </a:rPr>
                <a:t>T0 + 850 µs</a:t>
              </a:r>
              <a:endParaRPr lang="it-IT" sz="1100" dirty="0">
                <a:latin typeface="+mj-lt"/>
              </a:endParaRPr>
            </a:p>
          </p:txBody>
        </p:sp>
      </p:grpSp>
      <p:sp>
        <p:nvSpPr>
          <p:cNvPr id="79" name="CasellaDiTesto 78"/>
          <p:cNvSpPr txBox="1"/>
          <p:nvPr/>
        </p:nvSpPr>
        <p:spPr>
          <a:xfrm>
            <a:off x="3451870" y="4527460"/>
            <a:ext cx="2080056" cy="261610"/>
          </a:xfrm>
          <a:prstGeom prst="rect">
            <a:avLst/>
          </a:prstGeom>
          <a:noFill/>
        </p:spPr>
        <p:txBody>
          <a:bodyPr wrap="square" rtlCol="0">
            <a:spAutoFit/>
          </a:bodyPr>
          <a:lstStyle/>
          <a:p>
            <a:r>
              <a:rPr lang="it-IT" sz="1100" dirty="0" smtClean="0">
                <a:latin typeface="+mj-lt"/>
              </a:rPr>
              <a:t>1150 </a:t>
            </a:r>
            <a:r>
              <a:rPr lang="it-IT" sz="1100" dirty="0">
                <a:latin typeface="+mj-lt"/>
              </a:rPr>
              <a:t>µs</a:t>
            </a:r>
            <a:r>
              <a:rPr lang="it-IT" sz="1100" dirty="0" smtClean="0">
                <a:latin typeface="+mj-lt"/>
              </a:rPr>
              <a:t> </a:t>
            </a:r>
            <a:endParaRPr lang="it-IT" sz="1100" dirty="0">
              <a:latin typeface="+mj-lt"/>
            </a:endParaRPr>
          </a:p>
        </p:txBody>
      </p:sp>
      <p:sp>
        <p:nvSpPr>
          <p:cNvPr id="14" name="CasellaDiTesto 13"/>
          <p:cNvSpPr txBox="1"/>
          <p:nvPr/>
        </p:nvSpPr>
        <p:spPr>
          <a:xfrm>
            <a:off x="5027316" y="4479503"/>
            <a:ext cx="1386964" cy="923330"/>
          </a:xfrm>
          <a:prstGeom prst="rect">
            <a:avLst/>
          </a:prstGeom>
          <a:noFill/>
        </p:spPr>
        <p:txBody>
          <a:bodyPr wrap="square" rtlCol="0">
            <a:spAutoFit/>
          </a:bodyPr>
          <a:lstStyle/>
          <a:p>
            <a:r>
              <a:rPr lang="en-US" dirty="0" smtClean="0">
                <a:latin typeface="+mj-lt"/>
              </a:rPr>
              <a:t>Total Lighted</a:t>
            </a:r>
            <a:r>
              <a:rPr lang="it-IT" dirty="0" smtClean="0">
                <a:latin typeface="+mj-lt"/>
              </a:rPr>
              <a:t> time 1.1 </a:t>
            </a:r>
            <a:r>
              <a:rPr lang="it-IT" dirty="0" err="1" smtClean="0">
                <a:latin typeface="+mj-lt"/>
              </a:rPr>
              <a:t>ms</a:t>
            </a:r>
            <a:endParaRPr lang="it-IT" dirty="0">
              <a:latin typeface="+mj-lt"/>
            </a:endParaRPr>
          </a:p>
        </p:txBody>
      </p:sp>
      <p:cxnSp>
        <p:nvCxnSpPr>
          <p:cNvPr id="18" name="Connettore 2 17"/>
          <p:cNvCxnSpPr/>
          <p:nvPr/>
        </p:nvCxnSpPr>
        <p:spPr>
          <a:xfrm flipH="1" flipV="1">
            <a:off x="2684694" y="4365104"/>
            <a:ext cx="1439112" cy="2"/>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sp>
        <p:nvSpPr>
          <p:cNvPr id="137" name="CasellaDiTesto 136"/>
          <p:cNvSpPr txBox="1"/>
          <p:nvPr/>
        </p:nvSpPr>
        <p:spPr>
          <a:xfrm>
            <a:off x="1928664" y="3923764"/>
            <a:ext cx="2080056" cy="369332"/>
          </a:xfrm>
          <a:prstGeom prst="rect">
            <a:avLst/>
          </a:prstGeom>
          <a:noFill/>
        </p:spPr>
        <p:txBody>
          <a:bodyPr wrap="square" rtlCol="0">
            <a:spAutoFit/>
          </a:bodyPr>
          <a:lstStyle/>
          <a:p>
            <a:r>
              <a:rPr lang="it-IT" dirty="0" smtClean="0">
                <a:latin typeface="+mj-lt"/>
              </a:rPr>
              <a:t>Delay </a:t>
            </a:r>
            <a:r>
              <a:rPr lang="it-IT" dirty="0" err="1" smtClean="0">
                <a:latin typeface="+mj-lt"/>
              </a:rPr>
              <a:t>Beam</a:t>
            </a:r>
            <a:r>
              <a:rPr lang="it-IT" dirty="0" smtClean="0">
                <a:latin typeface="+mj-lt"/>
              </a:rPr>
              <a:t> – T0</a:t>
            </a:r>
            <a:endParaRPr lang="it-IT" dirty="0">
              <a:latin typeface="+mj-lt"/>
            </a:endParaRPr>
          </a:p>
        </p:txBody>
      </p:sp>
      <p:cxnSp>
        <p:nvCxnSpPr>
          <p:cNvPr id="53" name="Straight Arrow Connector 134"/>
          <p:cNvCxnSpPr/>
          <p:nvPr/>
        </p:nvCxnSpPr>
        <p:spPr>
          <a:xfrm>
            <a:off x="3469931" y="5317834"/>
            <a:ext cx="639724"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137"/>
          <p:cNvCxnSpPr/>
          <p:nvPr/>
        </p:nvCxnSpPr>
        <p:spPr>
          <a:xfrm>
            <a:off x="2680666" y="5323350"/>
            <a:ext cx="1048198" cy="0"/>
          </a:xfrm>
          <a:prstGeom prst="straightConnector1">
            <a:avLst/>
          </a:prstGeom>
          <a:ln w="25400">
            <a:solidFill>
              <a:srgbClr val="004EEA"/>
            </a:solidFill>
            <a:tailEnd type="arrow"/>
          </a:ln>
        </p:spPr>
        <p:style>
          <a:lnRef idx="1">
            <a:schemeClr val="accent1"/>
          </a:lnRef>
          <a:fillRef idx="0">
            <a:schemeClr val="accent1"/>
          </a:fillRef>
          <a:effectRef idx="0">
            <a:schemeClr val="accent1"/>
          </a:effectRef>
          <a:fontRef idx="minor">
            <a:schemeClr val="tx1"/>
          </a:fontRef>
        </p:style>
      </p:cxnSp>
      <p:sp>
        <p:nvSpPr>
          <p:cNvPr id="55" name="CasellaDiTesto 54"/>
          <p:cNvSpPr txBox="1"/>
          <p:nvPr/>
        </p:nvSpPr>
        <p:spPr>
          <a:xfrm>
            <a:off x="2381068" y="5029802"/>
            <a:ext cx="2080056" cy="261610"/>
          </a:xfrm>
          <a:prstGeom prst="rect">
            <a:avLst/>
          </a:prstGeom>
          <a:noFill/>
        </p:spPr>
        <p:txBody>
          <a:bodyPr wrap="square" rtlCol="0">
            <a:spAutoFit/>
          </a:bodyPr>
          <a:lstStyle/>
          <a:p>
            <a:r>
              <a:rPr lang="it-IT" sz="1100" dirty="0" smtClean="0">
                <a:latin typeface="+mj-lt"/>
              </a:rPr>
              <a:t>T0 + 1350 µs</a:t>
            </a:r>
            <a:endParaRPr lang="it-IT" sz="1100" dirty="0">
              <a:latin typeface="+mj-lt"/>
            </a:endParaRPr>
          </a:p>
        </p:txBody>
      </p:sp>
      <p:sp>
        <p:nvSpPr>
          <p:cNvPr id="56" name="CasellaDiTesto 55"/>
          <p:cNvSpPr txBox="1"/>
          <p:nvPr/>
        </p:nvSpPr>
        <p:spPr>
          <a:xfrm>
            <a:off x="3584848" y="5051144"/>
            <a:ext cx="2080056" cy="261610"/>
          </a:xfrm>
          <a:prstGeom prst="rect">
            <a:avLst/>
          </a:prstGeom>
          <a:noFill/>
        </p:spPr>
        <p:txBody>
          <a:bodyPr wrap="square" rtlCol="0">
            <a:spAutoFit/>
          </a:bodyPr>
          <a:lstStyle/>
          <a:p>
            <a:r>
              <a:rPr lang="it-IT" sz="1100" dirty="0">
                <a:latin typeface="+mj-lt"/>
              </a:rPr>
              <a:t>6</a:t>
            </a:r>
            <a:r>
              <a:rPr lang="it-IT" sz="1100" dirty="0" smtClean="0">
                <a:latin typeface="+mj-lt"/>
              </a:rPr>
              <a:t>50 </a:t>
            </a:r>
            <a:r>
              <a:rPr lang="it-IT" sz="1100" dirty="0">
                <a:latin typeface="+mj-lt"/>
              </a:rPr>
              <a:t>µs</a:t>
            </a:r>
            <a:r>
              <a:rPr lang="it-IT" sz="1100" dirty="0" smtClean="0">
                <a:latin typeface="+mj-lt"/>
              </a:rPr>
              <a:t> </a:t>
            </a:r>
            <a:endParaRPr lang="it-IT" sz="1100" dirty="0">
              <a:latin typeface="+mj-lt"/>
            </a:endParaRPr>
          </a:p>
        </p:txBody>
      </p:sp>
      <p:sp>
        <p:nvSpPr>
          <p:cNvPr id="57" name="TextBox 97"/>
          <p:cNvSpPr txBox="1"/>
          <p:nvPr/>
        </p:nvSpPr>
        <p:spPr>
          <a:xfrm>
            <a:off x="4667276" y="5651611"/>
            <a:ext cx="360040" cy="307777"/>
          </a:xfrm>
          <a:prstGeom prst="rect">
            <a:avLst/>
          </a:prstGeom>
          <a:noFill/>
        </p:spPr>
        <p:txBody>
          <a:bodyPr wrap="square" rtlCol="0">
            <a:spAutoFit/>
          </a:bodyPr>
          <a:lstStyle/>
          <a:p>
            <a:r>
              <a:rPr lang="en-GB" sz="1400" dirty="0"/>
              <a:t>3</a:t>
            </a:r>
          </a:p>
        </p:txBody>
      </p:sp>
      <p:pic>
        <p:nvPicPr>
          <p:cNvPr id="4" name="H4_offse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08793" y="1994380"/>
            <a:ext cx="3307326" cy="3307326"/>
          </a:xfrm>
          <a:prstGeom prst="rect">
            <a:avLst/>
          </a:prstGeom>
        </p:spPr>
      </p:pic>
      <p:grpSp>
        <p:nvGrpSpPr>
          <p:cNvPr id="9" name="Group 8"/>
          <p:cNvGrpSpPr/>
          <p:nvPr/>
        </p:nvGrpSpPr>
        <p:grpSpPr>
          <a:xfrm>
            <a:off x="3057006" y="2238029"/>
            <a:ext cx="2133600" cy="3239962"/>
            <a:chOff x="3131868" y="1839757"/>
            <a:chExt cx="2133600" cy="3239962"/>
          </a:xfrm>
        </p:grpSpPr>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68" y="1839757"/>
              <a:ext cx="21336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8" name="Gruppo 21"/>
            <p:cNvGrpSpPr/>
            <p:nvPr/>
          </p:nvGrpSpPr>
          <p:grpSpPr>
            <a:xfrm>
              <a:off x="3352788" y="1882766"/>
              <a:ext cx="1823568" cy="3196953"/>
              <a:chOff x="3163768" y="2383281"/>
              <a:chExt cx="1823568" cy="3196953"/>
            </a:xfrm>
          </p:grpSpPr>
          <p:sp>
            <p:nvSpPr>
              <p:cNvPr id="62" name="CasellaDiTesto 16"/>
              <p:cNvSpPr txBox="1"/>
              <p:nvPr/>
            </p:nvSpPr>
            <p:spPr>
              <a:xfrm>
                <a:off x="3163768" y="2383281"/>
                <a:ext cx="1823568" cy="369332"/>
              </a:xfrm>
              <a:prstGeom prst="rect">
                <a:avLst/>
              </a:prstGeom>
              <a:noFill/>
            </p:spPr>
            <p:txBody>
              <a:bodyPr wrap="square" rtlCol="0">
                <a:spAutoFit/>
              </a:bodyPr>
              <a:lstStyle/>
              <a:p>
                <a:r>
                  <a:rPr lang="it-IT" dirty="0" smtClean="0">
                    <a:solidFill>
                      <a:schemeClr val="bg1"/>
                    </a:solidFill>
                    <a:latin typeface="+mj-lt"/>
                  </a:rPr>
                  <a:t>#41 </a:t>
                </a:r>
                <a:r>
                  <a:rPr lang="it-IT" dirty="0">
                    <a:solidFill>
                      <a:schemeClr val="bg1"/>
                    </a:solidFill>
                    <a:latin typeface="+mj-lt"/>
                  </a:rPr>
                  <a:t>– </a:t>
                </a:r>
                <a:r>
                  <a:rPr lang="it-IT" dirty="0" smtClean="0">
                    <a:solidFill>
                      <a:schemeClr val="bg1"/>
                    </a:solidFill>
                    <a:latin typeface="+mj-lt"/>
                  </a:rPr>
                  <a:t>2050 µs </a:t>
                </a:r>
                <a:endParaRPr lang="it-IT" dirty="0">
                  <a:solidFill>
                    <a:schemeClr val="bg1"/>
                  </a:solidFill>
                  <a:latin typeface="+mj-lt"/>
                </a:endParaRPr>
              </a:p>
            </p:txBody>
          </p:sp>
          <p:cxnSp>
            <p:nvCxnSpPr>
              <p:cNvPr id="60" name="Connettore 2 20"/>
              <p:cNvCxnSpPr/>
              <p:nvPr/>
            </p:nvCxnSpPr>
            <p:spPr>
              <a:xfrm>
                <a:off x="4009648" y="4473872"/>
                <a:ext cx="0" cy="110636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grpSp>
      <p:grpSp>
        <p:nvGrpSpPr>
          <p:cNvPr id="16" name="Group 15"/>
          <p:cNvGrpSpPr/>
          <p:nvPr/>
        </p:nvGrpSpPr>
        <p:grpSpPr>
          <a:xfrm>
            <a:off x="3796790" y="1956519"/>
            <a:ext cx="2133600" cy="3521472"/>
            <a:chOff x="5416674" y="4978410"/>
            <a:chExt cx="2133600" cy="3521472"/>
          </a:xfrm>
        </p:grpSpPr>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6674" y="4978410"/>
              <a:ext cx="21336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1" name="Gruppo 21"/>
            <p:cNvGrpSpPr/>
            <p:nvPr/>
          </p:nvGrpSpPr>
          <p:grpSpPr>
            <a:xfrm>
              <a:off x="5565605" y="5001529"/>
              <a:ext cx="1823568" cy="3498353"/>
              <a:chOff x="3883577" y="5038018"/>
              <a:chExt cx="1823568" cy="3498353"/>
            </a:xfrm>
          </p:grpSpPr>
          <p:sp>
            <p:nvSpPr>
              <p:cNvPr id="75" name="CasellaDiTesto 16"/>
              <p:cNvSpPr txBox="1"/>
              <p:nvPr/>
            </p:nvSpPr>
            <p:spPr>
              <a:xfrm>
                <a:off x="3883577" y="5038018"/>
                <a:ext cx="1823568" cy="369332"/>
              </a:xfrm>
              <a:prstGeom prst="rect">
                <a:avLst/>
              </a:prstGeom>
              <a:noFill/>
            </p:spPr>
            <p:txBody>
              <a:bodyPr wrap="square" rtlCol="0">
                <a:spAutoFit/>
              </a:bodyPr>
              <a:lstStyle/>
              <a:p>
                <a:r>
                  <a:rPr lang="it-IT" dirty="0" smtClean="0">
                    <a:solidFill>
                      <a:schemeClr val="bg1"/>
                    </a:solidFill>
                    <a:latin typeface="+mj-lt"/>
                  </a:rPr>
                  <a:t>#</a:t>
                </a:r>
                <a:r>
                  <a:rPr lang="it-IT" dirty="0">
                    <a:solidFill>
                      <a:schemeClr val="bg1"/>
                    </a:solidFill>
                    <a:latin typeface="+mj-lt"/>
                  </a:rPr>
                  <a:t>6</a:t>
                </a:r>
                <a:r>
                  <a:rPr lang="it-IT" dirty="0" smtClean="0">
                    <a:solidFill>
                      <a:schemeClr val="bg1"/>
                    </a:solidFill>
                    <a:latin typeface="+mj-lt"/>
                  </a:rPr>
                  <a:t>1 </a:t>
                </a:r>
                <a:r>
                  <a:rPr lang="it-IT" dirty="0">
                    <a:solidFill>
                      <a:schemeClr val="bg1"/>
                    </a:solidFill>
                    <a:latin typeface="+mj-lt"/>
                  </a:rPr>
                  <a:t>– 3</a:t>
                </a:r>
                <a:r>
                  <a:rPr lang="it-IT" dirty="0" smtClean="0">
                    <a:solidFill>
                      <a:schemeClr val="bg1"/>
                    </a:solidFill>
                    <a:latin typeface="+mj-lt"/>
                  </a:rPr>
                  <a:t>050 µs </a:t>
                </a:r>
                <a:endParaRPr lang="it-IT" dirty="0">
                  <a:solidFill>
                    <a:schemeClr val="bg1"/>
                  </a:solidFill>
                  <a:latin typeface="+mj-lt"/>
                </a:endParaRPr>
              </a:p>
            </p:txBody>
          </p:sp>
          <p:cxnSp>
            <p:nvCxnSpPr>
              <p:cNvPr id="76" name="Connettore 2 20"/>
              <p:cNvCxnSpPr/>
              <p:nvPr/>
            </p:nvCxnSpPr>
            <p:spPr>
              <a:xfrm>
                <a:off x="4813669" y="7124767"/>
                <a:ext cx="0" cy="141160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37323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additive="base">
                                        <p:cTn id="11" dur="500" fill="hold"/>
                                        <p:tgtEl>
                                          <p:spTgt spid="85"/>
                                        </p:tgtEl>
                                        <p:attrNameLst>
                                          <p:attrName>ppt_x</p:attrName>
                                        </p:attrNameLst>
                                      </p:cBhvr>
                                      <p:tavLst>
                                        <p:tav tm="0">
                                          <p:val>
                                            <p:strVal val="#ppt_x"/>
                                          </p:val>
                                        </p:tav>
                                        <p:tav tm="100000">
                                          <p:val>
                                            <p:strVal val="#ppt_x"/>
                                          </p:val>
                                        </p:tav>
                                      </p:tavLst>
                                    </p:anim>
                                    <p:anim calcmode="lin" valueType="num">
                                      <p:cBhvr additive="base">
                                        <p:cTn id="12"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4"/>
                </p:tgtEl>
              </p:cMediaNode>
            </p:video>
          </p:childTnLst>
        </p:cTn>
      </p:par>
    </p:tnLst>
    <p:bldLst>
      <p:bldP spid="85" grpId="0"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Post-irradiation (Type 2 samples)</a:t>
            </a:r>
            <a:endParaRPr lang="en-GB" sz="2800" dirty="0"/>
          </a:p>
        </p:txBody>
      </p:sp>
      <p:sp>
        <p:nvSpPr>
          <p:cNvPr id="3" name="Date Placeholder 2"/>
          <p:cNvSpPr>
            <a:spLocks noGrp="1"/>
          </p:cNvSpPr>
          <p:nvPr>
            <p:ph type="dt" sz="half" idx="10"/>
          </p:nvPr>
        </p:nvSpPr>
        <p:spPr/>
        <p:txBody>
          <a:bodyPr/>
          <a:lstStyle/>
          <a:p>
            <a:fld id="{663E20E5-48B9-471A-996E-D9719FCC37AB}" type="datetime3">
              <a:rPr lang="en-US" smtClean="0"/>
              <a:t>7 November 2012</a:t>
            </a:fld>
            <a:endParaRPr lang="en-US" dirty="0"/>
          </a:p>
        </p:txBody>
      </p:sp>
      <p:sp>
        <p:nvSpPr>
          <p:cNvPr id="4" name="Footer Placeholder 3"/>
          <p:cNvSpPr>
            <a:spLocks noGrp="1"/>
          </p:cNvSpPr>
          <p:nvPr>
            <p:ph type="ftr" sz="quarter" idx="11"/>
          </p:nvPr>
        </p:nvSpPr>
        <p:spPr/>
        <p:txBody>
          <a:bodyPr/>
          <a:lstStyle/>
          <a:p>
            <a:r>
              <a:rPr lang="en-US" smtClean="0"/>
              <a:t>Alessandro Bertarelli - EN/MME</a:t>
            </a:r>
            <a:endParaRPr lang="en-US" dirty="0"/>
          </a:p>
        </p:txBody>
      </p:sp>
      <p:pic>
        <p:nvPicPr>
          <p:cNvPr id="6" name="Picture 5" descr="\\cern.ch\dfs\Workspaces\m\MechanicalMeasurement\Data\2012\EDMS_1168519\Pictures\PostIrradiation\121012\DSCN1844.JPG"/>
          <p:cNvPicPr>
            <a:picLocks noChangeAspect="1"/>
          </p:cNvPicPr>
          <p:nvPr/>
        </p:nvPicPr>
        <p:blipFill rotWithShape="1">
          <a:blip r:embed="rId2" cstate="print">
            <a:extLst>
              <a:ext uri="{28A0092B-C50C-407E-A947-70E740481C1C}">
                <a14:useLocalDpi xmlns:a14="http://schemas.microsoft.com/office/drawing/2010/main" val="0"/>
              </a:ext>
            </a:extLst>
          </a:blip>
          <a:srcRect r="49649" b="42282"/>
          <a:stretch/>
        </p:blipFill>
        <p:spPr bwMode="auto">
          <a:xfrm rot="5400000">
            <a:off x="-216000" y="1220286"/>
            <a:ext cx="5233612" cy="4500000"/>
          </a:xfrm>
          <a:prstGeom prst="rect">
            <a:avLst/>
          </a:prstGeom>
          <a:noFill/>
          <a:ln>
            <a:noFill/>
          </a:ln>
          <a:extLst>
            <a:ext uri="{53640926-AAD7-44D8-BBD7-CCE9431645EC}">
              <a14:shadowObscured xmlns:a14="http://schemas.microsoft.com/office/drawing/2010/main"/>
            </a:ext>
          </a:extLst>
        </p:spPr>
      </p:pic>
      <p:pic>
        <p:nvPicPr>
          <p:cNvPr id="7" name="Picture 6" descr="\\cern.ch\dfs\Workspaces\m\MechanicalMeasurement\Data\2012\EDMS_1168519\Pictures\PostIrradiation\121012\DSCN1844.JPG"/>
          <p:cNvPicPr>
            <a:picLocks noChangeAspect="1"/>
          </p:cNvPicPr>
          <p:nvPr/>
        </p:nvPicPr>
        <p:blipFill rotWithShape="1">
          <a:blip r:embed="rId3" cstate="print">
            <a:extLst>
              <a:ext uri="{28A0092B-C50C-407E-A947-70E740481C1C}">
                <a14:useLocalDpi xmlns:a14="http://schemas.microsoft.com/office/drawing/2010/main" val="0"/>
              </a:ext>
            </a:extLst>
          </a:blip>
          <a:srcRect l="26075" t="-1" r="25340" b="41958"/>
          <a:stretch/>
        </p:blipFill>
        <p:spPr bwMode="auto">
          <a:xfrm rot="5400000">
            <a:off x="4664360" y="1147623"/>
            <a:ext cx="5223453" cy="4680000"/>
          </a:xfrm>
          <a:prstGeom prst="rect">
            <a:avLst/>
          </a:prstGeom>
          <a:noFill/>
          <a:ln>
            <a:noFill/>
          </a:ln>
          <a:extLst>
            <a:ext uri="{53640926-AAD7-44D8-BBD7-CCE9431645EC}">
              <a14:shadowObscured xmlns:a14="http://schemas.microsoft.com/office/drawing/2010/main"/>
            </a:ext>
          </a:extLst>
        </p:spPr>
      </p:pic>
      <p:sp>
        <p:nvSpPr>
          <p:cNvPr id="8" name="Rectangle 189"/>
          <p:cNvSpPr/>
          <p:nvPr/>
        </p:nvSpPr>
        <p:spPr>
          <a:xfrm>
            <a:off x="1280592" y="1021378"/>
            <a:ext cx="2520280" cy="369332"/>
          </a:xfrm>
          <a:prstGeom prst="rect">
            <a:avLst/>
          </a:prstGeom>
          <a:solidFill>
            <a:schemeClr val="bg2">
              <a:lumMod val="90000"/>
            </a:schemeClr>
          </a:solidFill>
        </p:spPr>
        <p:txBody>
          <a:bodyPr wrap="square">
            <a:spAutoFit/>
          </a:bodyPr>
          <a:lstStyle/>
          <a:p>
            <a:pPr marL="0" lvl="1"/>
            <a:r>
              <a:rPr lang="en-GB" dirty="0" smtClean="0">
                <a:latin typeface="+mn-lt"/>
              </a:rPr>
              <a:t>72 bunches on </a:t>
            </a:r>
            <a:r>
              <a:rPr lang="en-GB" b="1" dirty="0" smtClean="0">
                <a:latin typeface="+mn-lt"/>
              </a:rPr>
              <a:t>Inermet</a:t>
            </a:r>
          </a:p>
        </p:txBody>
      </p:sp>
      <p:sp>
        <p:nvSpPr>
          <p:cNvPr id="9" name="Rectangle 189"/>
          <p:cNvSpPr/>
          <p:nvPr/>
        </p:nvSpPr>
        <p:spPr>
          <a:xfrm>
            <a:off x="6033120" y="1067544"/>
            <a:ext cx="3366811" cy="646331"/>
          </a:xfrm>
          <a:prstGeom prst="rect">
            <a:avLst/>
          </a:prstGeom>
          <a:solidFill>
            <a:schemeClr val="bg2">
              <a:lumMod val="90000"/>
            </a:schemeClr>
          </a:solidFill>
        </p:spPr>
        <p:txBody>
          <a:bodyPr wrap="square">
            <a:spAutoFit/>
          </a:bodyPr>
          <a:lstStyle/>
          <a:p>
            <a:pPr marL="0" lvl="1"/>
            <a:r>
              <a:rPr lang="en-GB" dirty="0">
                <a:latin typeface="+mn-lt"/>
              </a:rPr>
              <a:t>72 (</a:t>
            </a:r>
            <a:r>
              <a:rPr lang="en-GB" dirty="0" err="1">
                <a:latin typeface="+mn-lt"/>
              </a:rPr>
              <a:t>center</a:t>
            </a:r>
            <a:r>
              <a:rPr lang="en-GB" dirty="0">
                <a:latin typeface="+mn-lt"/>
              </a:rPr>
              <a:t>) and 144 bunches (offset) on Molybdenum</a:t>
            </a:r>
          </a:p>
        </p:txBody>
      </p:sp>
    </p:spTree>
    <p:extLst>
      <p:ext uri="{BB962C8B-B14F-4D97-AF65-F5344CB8AC3E}">
        <p14:creationId xmlns:p14="http://schemas.microsoft.com/office/powerpoint/2010/main" val="35118403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ern.ch\dfs\Workspaces\m\MechanicalMeasurement\Data\2012\EDMS_1168519\DATA\Movies\Video Camera\FINAL_Videos\H6_Inermet180\H6_center_Final\ImgA000001.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8744" y="612661"/>
            <a:ext cx="7070576" cy="5695742"/>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4294967295"/>
          </p:nvPr>
        </p:nvSpPr>
        <p:spPr>
          <a:xfrm>
            <a:off x="3456000" y="6408010"/>
            <a:ext cx="3136900" cy="213483"/>
          </a:xfrm>
          <a:prstGeom prst="rect">
            <a:avLst/>
          </a:prstGeom>
        </p:spPr>
        <p:txBody>
          <a:bodyPr/>
          <a:lstStyle/>
          <a:p>
            <a:r>
              <a:rPr lang="en-US" smtClean="0"/>
              <a:t>Nicola Mariani – EN-MME</a:t>
            </a:r>
            <a:endParaRPr lang="en-US" dirty="0"/>
          </a:p>
        </p:txBody>
      </p:sp>
      <p:sp>
        <p:nvSpPr>
          <p:cNvPr id="5" name="Title 2"/>
          <p:cNvSpPr txBox="1">
            <a:spLocks/>
          </p:cNvSpPr>
          <p:nvPr/>
        </p:nvSpPr>
        <p:spPr>
          <a:xfrm>
            <a:off x="1260000" y="8"/>
            <a:ext cx="6480000" cy="720000"/>
          </a:xfrm>
          <a:prstGeom prst="rect">
            <a:avLst/>
          </a:prstGeom>
        </p:spPr>
        <p:txBody>
          <a:bodyPr/>
          <a:lstStyle>
            <a:lvl1pPr algn="r"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Window covering</a:t>
            </a:r>
            <a:endParaRPr lang="en-GB" dirty="0"/>
          </a:p>
        </p:txBody>
      </p:sp>
      <p:sp>
        <p:nvSpPr>
          <p:cNvPr id="6" name="TextBox 5"/>
          <p:cNvSpPr txBox="1"/>
          <p:nvPr/>
        </p:nvSpPr>
        <p:spPr>
          <a:xfrm>
            <a:off x="2649562" y="612661"/>
            <a:ext cx="7069757" cy="923330"/>
          </a:xfrm>
          <a:prstGeom prst="rect">
            <a:avLst/>
          </a:prstGeom>
          <a:noFill/>
        </p:spPr>
        <p:txBody>
          <a:bodyPr wrap="square" rtlCol="0">
            <a:spAutoFit/>
          </a:bodyPr>
          <a:lstStyle/>
          <a:p>
            <a:r>
              <a:rPr lang="en-GB" dirty="0" smtClean="0">
                <a:solidFill>
                  <a:schemeClr val="bg1"/>
                </a:solidFill>
                <a:latin typeface="+mj-lt"/>
              </a:rPr>
              <a:t>Tungsten vapour cloud generated during the beam impact expanded inside the vacuum tank and condensed on the video camera window, covering the window itself preventing further video acquisition</a:t>
            </a:r>
            <a:r>
              <a:rPr lang="en-GB" dirty="0" smtClean="0">
                <a:latin typeface="+mj-lt"/>
              </a:rPr>
              <a:t>.</a:t>
            </a:r>
            <a:endParaRPr lang="en-GB" dirty="0">
              <a:latin typeface="+mj-lt"/>
            </a:endParaRPr>
          </a:p>
        </p:txBody>
      </p:sp>
      <p:sp>
        <p:nvSpPr>
          <p:cNvPr id="7" name="Date Placeholder 2"/>
          <p:cNvSpPr txBox="1">
            <a:spLocks/>
          </p:cNvSpPr>
          <p:nvPr/>
        </p:nvSpPr>
        <p:spPr>
          <a:xfrm>
            <a:off x="568545" y="6383869"/>
            <a:ext cx="2311400" cy="213483"/>
          </a:xfrm>
          <a:prstGeom prst="rect">
            <a:avLst/>
          </a:prstGeom>
        </p:spPr>
        <p:txBody>
          <a:bodyPr vert="horz" lIns="91440" tIns="45720" rIns="91440" bIns="45720" rtlCol="0" anchor="ctr"/>
          <a:lstStyle>
            <a:defPPr>
              <a:defRPr lang="en-US"/>
            </a:defPPr>
            <a:lvl1pPr algn="l" rtl="0" fontAlgn="base">
              <a:spcBef>
                <a:spcPct val="0"/>
              </a:spcBef>
              <a:spcAft>
                <a:spcPct val="0"/>
              </a:spcAft>
              <a:defRPr sz="1200" b="0" kern="1200">
                <a:solidFill>
                  <a:schemeClr val="tx1">
                    <a:lumMod val="50000"/>
                    <a:lumOff val="50000"/>
                  </a:schemeClr>
                </a:solidFill>
                <a:latin typeface="+mn-lt"/>
                <a:ea typeface="ＭＳ Ｐゴシック"/>
                <a:cs typeface="Rage Italic" pitchFamily="66" charset="0"/>
              </a:defRPr>
            </a:lvl1pPr>
            <a:lvl2pPr marL="457200" algn="l" rtl="0" fontAlgn="base">
              <a:spcBef>
                <a:spcPct val="0"/>
              </a:spcBef>
              <a:spcAft>
                <a:spcPct val="0"/>
              </a:spcAft>
              <a:defRPr kern="1200">
                <a:solidFill>
                  <a:schemeClr val="tx1"/>
                </a:solidFill>
                <a:latin typeface="Arial" charset="0"/>
                <a:ea typeface="ＭＳ Ｐゴシック"/>
                <a:cs typeface="ＭＳ Ｐゴシック"/>
              </a:defRPr>
            </a:lvl2pPr>
            <a:lvl3pPr marL="914400" algn="l" rtl="0" fontAlgn="base">
              <a:spcBef>
                <a:spcPct val="0"/>
              </a:spcBef>
              <a:spcAft>
                <a:spcPct val="0"/>
              </a:spcAft>
              <a:defRPr kern="1200">
                <a:solidFill>
                  <a:schemeClr val="tx1"/>
                </a:solidFill>
                <a:latin typeface="Arial" charset="0"/>
                <a:ea typeface="ＭＳ Ｐゴシック"/>
                <a:cs typeface="ＭＳ Ｐゴシック"/>
              </a:defRPr>
            </a:lvl3pPr>
            <a:lvl4pPr marL="1371600" algn="l" rtl="0" fontAlgn="base">
              <a:spcBef>
                <a:spcPct val="0"/>
              </a:spcBef>
              <a:spcAft>
                <a:spcPct val="0"/>
              </a:spcAft>
              <a:defRPr kern="1200">
                <a:solidFill>
                  <a:schemeClr val="tx1"/>
                </a:solidFill>
                <a:latin typeface="Arial" charset="0"/>
                <a:ea typeface="ＭＳ Ｐゴシック"/>
                <a:cs typeface="ＭＳ Ｐゴシック"/>
              </a:defRPr>
            </a:lvl4pPr>
            <a:lvl5pPr marL="1828800" algn="l" rtl="0" fontAlgn="base">
              <a:spcBef>
                <a:spcPct val="0"/>
              </a:spcBef>
              <a:spcAft>
                <a:spcPct val="0"/>
              </a:spcAft>
              <a:defRPr kern="1200">
                <a:solidFill>
                  <a:schemeClr val="tx1"/>
                </a:solidFill>
                <a:latin typeface="Arial" charset="0"/>
                <a:ea typeface="ＭＳ Ｐゴシック"/>
                <a:cs typeface="ＭＳ Ｐゴシック"/>
              </a:defRPr>
            </a:lvl5pPr>
            <a:lvl6pPr marL="2286000" algn="l" defTabSz="914400" rtl="0" eaLnBrk="1" latinLnBrk="0" hangingPunct="1">
              <a:defRPr kern="1200">
                <a:solidFill>
                  <a:schemeClr val="tx1"/>
                </a:solidFill>
                <a:latin typeface="Arial" charset="0"/>
                <a:ea typeface="ＭＳ Ｐゴシック"/>
                <a:cs typeface="ＭＳ Ｐゴシック"/>
              </a:defRPr>
            </a:lvl6pPr>
            <a:lvl7pPr marL="2743200" algn="l" defTabSz="914400" rtl="0" eaLnBrk="1" latinLnBrk="0" hangingPunct="1">
              <a:defRPr kern="1200">
                <a:solidFill>
                  <a:schemeClr val="tx1"/>
                </a:solidFill>
                <a:latin typeface="Arial" charset="0"/>
                <a:ea typeface="ＭＳ Ｐゴシック"/>
                <a:cs typeface="ＭＳ Ｐゴシック"/>
              </a:defRPr>
            </a:lvl7pPr>
            <a:lvl8pPr marL="3200400" algn="l" defTabSz="914400" rtl="0" eaLnBrk="1" latinLnBrk="0" hangingPunct="1">
              <a:defRPr kern="1200">
                <a:solidFill>
                  <a:schemeClr val="tx1"/>
                </a:solidFill>
                <a:latin typeface="Arial" charset="0"/>
                <a:ea typeface="ＭＳ Ｐゴシック"/>
                <a:cs typeface="ＭＳ Ｐゴシック"/>
              </a:defRPr>
            </a:lvl8pPr>
            <a:lvl9pPr marL="3657600" algn="l" defTabSz="914400" rtl="0" eaLnBrk="1" latinLnBrk="0" hangingPunct="1">
              <a:defRPr kern="1200">
                <a:solidFill>
                  <a:schemeClr val="tx1"/>
                </a:solidFill>
                <a:latin typeface="Arial" charset="0"/>
                <a:ea typeface="ＭＳ Ｐゴシック"/>
                <a:cs typeface="ＭＳ Ｐゴシック"/>
              </a:defRPr>
            </a:lvl9pPr>
          </a:lstStyle>
          <a:p>
            <a:r>
              <a:rPr lang="en-US" dirty="0" smtClean="0"/>
              <a:t>29 October 2012</a:t>
            </a:r>
            <a:endParaRPr lang="en-US" dirty="0"/>
          </a:p>
        </p:txBody>
      </p:sp>
      <p:sp>
        <p:nvSpPr>
          <p:cNvPr id="2" name="Rectangle 1"/>
          <p:cNvSpPr/>
          <p:nvPr/>
        </p:nvSpPr>
        <p:spPr>
          <a:xfrm>
            <a:off x="4016896" y="1916832"/>
            <a:ext cx="3888432" cy="2952328"/>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p:cNvCxnSpPr>
            <a:stCxn id="11" idx="0"/>
            <a:endCxn id="2" idx="2"/>
          </p:cNvCxnSpPr>
          <p:nvPr/>
        </p:nvCxnSpPr>
        <p:spPr>
          <a:xfrm flipV="1">
            <a:off x="4592960" y="4869160"/>
            <a:ext cx="1368152" cy="80501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087722" y="5674171"/>
            <a:ext cx="1010476" cy="369332"/>
          </a:xfrm>
          <a:prstGeom prst="rect">
            <a:avLst/>
          </a:prstGeom>
          <a:solidFill>
            <a:srgbClr val="C00000">
              <a:alpha val="50000"/>
            </a:srgbClr>
          </a:solidFill>
          <a:ln>
            <a:solidFill>
              <a:schemeClr val="tx1"/>
            </a:solidFill>
          </a:ln>
        </p:spPr>
        <p:txBody>
          <a:bodyPr wrap="square" rtlCol="0">
            <a:spAutoFit/>
          </a:bodyPr>
          <a:lstStyle/>
          <a:p>
            <a:r>
              <a:rPr lang="en-GB" dirty="0" smtClean="0">
                <a:solidFill>
                  <a:schemeClr val="bg1"/>
                </a:solidFill>
                <a:latin typeface="+mn-lt"/>
              </a:rPr>
              <a:t>Window</a:t>
            </a:r>
            <a:endParaRPr lang="en-GB" dirty="0">
              <a:solidFill>
                <a:schemeClr val="bg1"/>
              </a:solidFill>
              <a:latin typeface="+mn-lt"/>
            </a:endParaRPr>
          </a:p>
        </p:txBody>
      </p:sp>
      <p:cxnSp>
        <p:nvCxnSpPr>
          <p:cNvPr id="13" name="Straight Arrow Connector 12"/>
          <p:cNvCxnSpPr>
            <a:stCxn id="14" idx="1"/>
          </p:cNvCxnSpPr>
          <p:nvPr/>
        </p:nvCxnSpPr>
        <p:spPr>
          <a:xfrm flipH="1">
            <a:off x="5601072" y="2101498"/>
            <a:ext cx="2304255" cy="554024"/>
          </a:xfrm>
          <a:prstGeom prst="straightConnector1">
            <a:avLst/>
          </a:prstGeom>
          <a:ln w="25400">
            <a:solidFill>
              <a:srgbClr val="004EEA"/>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905327" y="1916832"/>
            <a:ext cx="1794147" cy="369332"/>
          </a:xfrm>
          <a:prstGeom prst="rect">
            <a:avLst/>
          </a:prstGeom>
          <a:solidFill>
            <a:srgbClr val="004EEA">
              <a:alpha val="50000"/>
            </a:srgbClr>
          </a:solidFill>
          <a:ln>
            <a:solidFill>
              <a:schemeClr val="tx1"/>
            </a:solidFill>
          </a:ln>
        </p:spPr>
        <p:txBody>
          <a:bodyPr wrap="square" rtlCol="0">
            <a:spAutoFit/>
          </a:bodyPr>
          <a:lstStyle/>
          <a:p>
            <a:r>
              <a:rPr lang="en-GB" dirty="0" smtClean="0">
                <a:solidFill>
                  <a:schemeClr val="bg1"/>
                </a:solidFill>
                <a:latin typeface="+mn-lt"/>
              </a:rPr>
              <a:t>Tungsten debris</a:t>
            </a:r>
            <a:endParaRPr lang="en-GB" dirty="0">
              <a:solidFill>
                <a:schemeClr val="bg1"/>
              </a:solidFill>
              <a:latin typeface="+mn-lt"/>
            </a:endParaRPr>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545" y="3846338"/>
            <a:ext cx="3256170" cy="2441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402627" y="2923008"/>
            <a:ext cx="2246117" cy="923330"/>
          </a:xfrm>
          <a:prstGeom prst="rect">
            <a:avLst/>
          </a:prstGeom>
        </p:spPr>
        <p:txBody>
          <a:bodyPr wrap="square">
            <a:spAutoFit/>
          </a:bodyPr>
          <a:lstStyle/>
          <a:p>
            <a:pPr algn="r"/>
            <a:r>
              <a:rPr lang="en-GB" dirty="0" smtClean="0">
                <a:latin typeface="+mn-lt"/>
              </a:rPr>
              <a:t>Picture of the front window after impacts</a:t>
            </a:r>
            <a:endParaRPr lang="en-GB" dirty="0">
              <a:latin typeface="+mn-lt"/>
            </a:endParaRPr>
          </a:p>
        </p:txBody>
      </p:sp>
    </p:spTree>
    <p:extLst>
      <p:ext uri="{BB962C8B-B14F-4D97-AF65-F5344CB8AC3E}">
        <p14:creationId xmlns:p14="http://schemas.microsoft.com/office/powerpoint/2010/main" val="123221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4" grpId="0" animBg="1"/>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Some RF-related questions …</a:t>
            </a:r>
            <a:endParaRPr lang="en-GB" sz="3200" dirty="0"/>
          </a:p>
        </p:txBody>
      </p:sp>
      <p:sp>
        <p:nvSpPr>
          <p:cNvPr id="4" name="Date Placeholder 3"/>
          <p:cNvSpPr>
            <a:spLocks noGrp="1"/>
          </p:cNvSpPr>
          <p:nvPr>
            <p:ph type="dt" sz="half" idx="10"/>
          </p:nvPr>
        </p:nvSpPr>
        <p:spPr/>
        <p:txBody>
          <a:bodyPr/>
          <a:lstStyle/>
          <a:p>
            <a:r>
              <a:rPr lang="en-US" smtClean="0"/>
              <a:t>27 July 2012</a:t>
            </a:r>
            <a:endParaRPr lang="en-US" dirty="0"/>
          </a:p>
        </p:txBody>
      </p:sp>
      <p:sp>
        <p:nvSpPr>
          <p:cNvPr id="7" name="Footer Placeholder 6"/>
          <p:cNvSpPr>
            <a:spLocks noGrp="1"/>
          </p:cNvSpPr>
          <p:nvPr>
            <p:ph type="ftr" sz="quarter" idx="11"/>
          </p:nvPr>
        </p:nvSpPr>
        <p:spPr/>
        <p:txBody>
          <a:bodyPr/>
          <a:lstStyle/>
          <a:p>
            <a:r>
              <a:rPr lang="en-US" smtClean="0"/>
              <a:t>Alessandro Bertarelli – EN-MME</a:t>
            </a:r>
            <a:endParaRPr lang="en-US" dirty="0"/>
          </a:p>
        </p:txBody>
      </p:sp>
      <p:sp>
        <p:nvSpPr>
          <p:cNvPr id="5" name="Slide Number Placeholder 4"/>
          <p:cNvSpPr>
            <a:spLocks noGrp="1"/>
          </p:cNvSpPr>
          <p:nvPr>
            <p:ph type="sldNum" sz="quarter" idx="12"/>
          </p:nvPr>
        </p:nvSpPr>
        <p:spPr/>
        <p:txBody>
          <a:bodyPr/>
          <a:lstStyle/>
          <a:p>
            <a:fld id="{AC5B1FEA-406A-7749-A5C3-DDCB5F67A4CE}" type="slidenum">
              <a:rPr lang="en-US" smtClean="0"/>
              <a:pPr/>
              <a:t>24</a:t>
            </a:fld>
            <a:endParaRPr lang="en-US" dirty="0"/>
          </a:p>
        </p:txBody>
      </p:sp>
      <p:sp>
        <p:nvSpPr>
          <p:cNvPr id="15" name="Title 10"/>
          <p:cNvSpPr txBox="1">
            <a:spLocks/>
          </p:cNvSpPr>
          <p:nvPr/>
        </p:nvSpPr>
        <p:spPr>
          <a:xfrm>
            <a:off x="848544" y="764704"/>
            <a:ext cx="8856984" cy="5256584"/>
          </a:xfrm>
          <a:prstGeom prst="rect">
            <a:avLst/>
          </a:prstGeom>
        </p:spPr>
        <p:txBody>
          <a:bodyPr/>
          <a:lstStyle/>
          <a:p>
            <a:pPr marL="360000" indent="-360000" defTabSz="457200">
              <a:lnSpc>
                <a:spcPts val="2700"/>
              </a:lnSpc>
              <a:spcBef>
                <a:spcPts val="550"/>
              </a:spcBef>
              <a:spcAft>
                <a:spcPts val="850"/>
              </a:spcAft>
              <a:buClr>
                <a:schemeClr val="accent1"/>
              </a:buClr>
              <a:buSzPct val="95000"/>
              <a:buFont typeface="Wingdings" charset="2"/>
              <a:buChar char="§"/>
              <a:defRPr/>
            </a:pPr>
            <a:r>
              <a:rPr lang="en-US" sz="2200" dirty="0" smtClean="0">
                <a:solidFill>
                  <a:srgbClr val="002060"/>
                </a:solidFill>
                <a:latin typeface="+mj-lt"/>
                <a:ea typeface="+mn-ea"/>
                <a:cs typeface="+mn-cs"/>
              </a:rPr>
              <a:t>Performance of Molybdenum is significantly better that Inermet180 (Tungsten) and marginally better than </a:t>
            </a:r>
            <a:r>
              <a:rPr lang="en-US" sz="2200" dirty="0" err="1" smtClean="0">
                <a:solidFill>
                  <a:srgbClr val="002060"/>
                </a:solidFill>
                <a:latin typeface="+mj-lt"/>
                <a:ea typeface="+mn-ea"/>
                <a:cs typeface="+mn-cs"/>
              </a:rPr>
              <a:t>Glidcop</a:t>
            </a:r>
            <a:r>
              <a:rPr lang="en-US" sz="2200" dirty="0" smtClean="0">
                <a:solidFill>
                  <a:srgbClr val="002060"/>
                </a:solidFill>
                <a:latin typeface="+mj-lt"/>
                <a:ea typeface="+mn-ea"/>
                <a:cs typeface="+mn-cs"/>
              </a:rPr>
              <a:t> (Copper) for the same accident scenario (72 SPS bunches)</a:t>
            </a:r>
            <a:endParaRPr lang="en-US" sz="2200" dirty="0">
              <a:solidFill>
                <a:srgbClr val="002060"/>
              </a:solidFill>
              <a:latin typeface="+mj-lt"/>
              <a:ea typeface="+mn-ea"/>
              <a:cs typeface="+mn-cs"/>
            </a:endParaRPr>
          </a:p>
          <a:p>
            <a:pPr marL="360000" indent="-360000" defTabSz="457200">
              <a:lnSpc>
                <a:spcPts val="2700"/>
              </a:lnSpc>
              <a:spcBef>
                <a:spcPts val="550"/>
              </a:spcBef>
              <a:spcAft>
                <a:spcPts val="850"/>
              </a:spcAft>
              <a:buClr>
                <a:schemeClr val="accent1"/>
              </a:buClr>
              <a:buSzPct val="95000"/>
              <a:buFont typeface="Wingdings" charset="2"/>
              <a:buChar char="§"/>
              <a:defRPr/>
            </a:pPr>
            <a:r>
              <a:rPr lang="en-US" sz="2200" dirty="0" smtClean="0">
                <a:solidFill>
                  <a:srgbClr val="002060"/>
                </a:solidFill>
                <a:latin typeface="+mj-lt"/>
                <a:ea typeface="+mn-ea"/>
                <a:cs typeface="+mn-cs"/>
              </a:rPr>
              <a:t>Molybdenum may be a candidate for Phase II Secondary collimators …  what are the consequences on RF-impedance (e.g. as opposed to Copper)?</a:t>
            </a:r>
            <a:endParaRPr lang="en-US" sz="2200" dirty="0">
              <a:solidFill>
                <a:srgbClr val="002060"/>
              </a:solidFill>
              <a:latin typeface="+mj-lt"/>
              <a:ea typeface="+mn-ea"/>
              <a:cs typeface="+mn-cs"/>
            </a:endParaRPr>
          </a:p>
          <a:p>
            <a:pPr marL="360000" indent="-360000" defTabSz="457200">
              <a:lnSpc>
                <a:spcPts val="2700"/>
              </a:lnSpc>
              <a:spcBef>
                <a:spcPts val="550"/>
              </a:spcBef>
              <a:spcAft>
                <a:spcPts val="850"/>
              </a:spcAft>
              <a:buClr>
                <a:schemeClr val="accent1"/>
              </a:buClr>
              <a:buSzPct val="95000"/>
              <a:buFont typeface="Wingdings" charset="2"/>
              <a:buChar char="§"/>
              <a:defRPr/>
            </a:pPr>
            <a:r>
              <a:rPr lang="en-GB" sz="2200" dirty="0" smtClean="0">
                <a:solidFill>
                  <a:srgbClr val="002060"/>
                </a:solidFill>
                <a:latin typeface="+mj-lt"/>
                <a:ea typeface="+mn-ea"/>
                <a:cs typeface="+mn-cs"/>
              </a:rPr>
              <a:t>To further reduce damage exposure, we may envisage to apply a thin Mo coating on a lighter bulk material:</a:t>
            </a:r>
          </a:p>
          <a:p>
            <a:pPr marL="817200" lvl="1" indent="-360000" defTabSz="457200">
              <a:lnSpc>
                <a:spcPts val="2700"/>
              </a:lnSpc>
              <a:spcBef>
                <a:spcPts val="550"/>
              </a:spcBef>
              <a:spcAft>
                <a:spcPts val="850"/>
              </a:spcAft>
              <a:buClr>
                <a:schemeClr val="accent1"/>
              </a:buClr>
              <a:buSzPct val="95000"/>
              <a:buFont typeface="Wingdings" charset="2"/>
              <a:buChar char="§"/>
              <a:defRPr/>
            </a:pPr>
            <a:r>
              <a:rPr lang="en-GB" sz="2200" dirty="0" smtClean="0">
                <a:solidFill>
                  <a:srgbClr val="002060"/>
                </a:solidFill>
                <a:latin typeface="+mj-lt"/>
                <a:ea typeface="+mn-ea"/>
                <a:cs typeface="+mn-cs"/>
              </a:rPr>
              <a:t>What is pure Mo minimum required thickness?</a:t>
            </a:r>
          </a:p>
          <a:p>
            <a:pPr marL="817200" lvl="1" indent="-360000" defTabSz="457200">
              <a:lnSpc>
                <a:spcPts val="2700"/>
              </a:lnSpc>
              <a:spcBef>
                <a:spcPts val="550"/>
              </a:spcBef>
              <a:spcAft>
                <a:spcPts val="850"/>
              </a:spcAft>
              <a:buClr>
                <a:schemeClr val="accent1"/>
              </a:buClr>
              <a:buSzPct val="95000"/>
              <a:buFont typeface="Wingdings" charset="2"/>
              <a:buChar char="§"/>
              <a:defRPr/>
            </a:pPr>
            <a:r>
              <a:rPr lang="en-GB" sz="2200" dirty="0" smtClean="0">
                <a:solidFill>
                  <a:srgbClr val="002060"/>
                </a:solidFill>
                <a:latin typeface="+mj-lt"/>
                <a:ea typeface="+mn-ea"/>
                <a:cs typeface="+mn-cs"/>
              </a:rPr>
              <a:t>What is the effect of bulk material (e.g. graphite vs. Moly/Graphite)?</a:t>
            </a:r>
          </a:p>
          <a:p>
            <a:pPr marL="360000" indent="-360000" defTabSz="457200">
              <a:lnSpc>
                <a:spcPts val="2700"/>
              </a:lnSpc>
              <a:spcBef>
                <a:spcPts val="550"/>
              </a:spcBef>
              <a:spcAft>
                <a:spcPts val="850"/>
              </a:spcAft>
              <a:buClr>
                <a:schemeClr val="accent1"/>
              </a:buClr>
              <a:buSzPct val="95000"/>
              <a:buFont typeface="Wingdings" charset="2"/>
              <a:buChar char="§"/>
              <a:defRPr/>
            </a:pPr>
            <a:r>
              <a:rPr lang="en-GB" sz="2200" dirty="0" smtClean="0">
                <a:solidFill>
                  <a:srgbClr val="002060"/>
                </a:solidFill>
                <a:latin typeface="+mj-lt"/>
                <a:ea typeface="+mn-ea"/>
                <a:cs typeface="+mn-cs"/>
              </a:rPr>
              <a:t>What if we do not use any pure </a:t>
            </a:r>
            <a:r>
              <a:rPr lang="en-GB" sz="2200" smtClean="0">
                <a:solidFill>
                  <a:srgbClr val="002060"/>
                </a:solidFill>
                <a:latin typeface="+mj-lt"/>
                <a:ea typeface="+mn-ea"/>
                <a:cs typeface="+mn-cs"/>
              </a:rPr>
              <a:t>Mo coating?</a:t>
            </a:r>
            <a:endParaRPr lang="en-GB" sz="2200" dirty="0">
              <a:solidFill>
                <a:srgbClr val="002060"/>
              </a:solidFill>
              <a:latin typeface="+mj-lt"/>
              <a:ea typeface="+mn-ea"/>
              <a:cs typeface="+mn-cs"/>
            </a:endParaRPr>
          </a:p>
        </p:txBody>
      </p:sp>
    </p:spTree>
    <p:extLst>
      <p:ext uri="{BB962C8B-B14F-4D97-AF65-F5344CB8AC3E}">
        <p14:creationId xmlns:p14="http://schemas.microsoft.com/office/powerpoint/2010/main" val="1668901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4294967295"/>
          </p:nvPr>
        </p:nvSpPr>
        <p:spPr>
          <a:xfrm>
            <a:off x="597220" y="6408010"/>
            <a:ext cx="2311400" cy="213483"/>
          </a:xfrm>
          <a:prstGeom prst="rect">
            <a:avLst/>
          </a:prstGeom>
        </p:spPr>
        <p:txBody>
          <a:bodyPr/>
          <a:lstStyle/>
          <a:p>
            <a:fld id="{4139F71B-3DA1-4575-B92B-580D79C9CB5E}" type="datetime3">
              <a:rPr lang="en-US" smtClean="0"/>
              <a:t>7 November 2012</a:t>
            </a:fld>
            <a:endParaRPr lang="en-US" dirty="0"/>
          </a:p>
        </p:txBody>
      </p:sp>
      <p:sp>
        <p:nvSpPr>
          <p:cNvPr id="3" name="Footer Placeholder 2"/>
          <p:cNvSpPr>
            <a:spLocks noGrp="1"/>
          </p:cNvSpPr>
          <p:nvPr>
            <p:ph type="ftr" sz="quarter" idx="4294967295"/>
          </p:nvPr>
        </p:nvSpPr>
        <p:spPr>
          <a:xfrm>
            <a:off x="3456000" y="6408010"/>
            <a:ext cx="3136900" cy="213483"/>
          </a:xfrm>
          <a:prstGeom prst="rect">
            <a:avLst/>
          </a:prstGeom>
        </p:spPr>
        <p:txBody>
          <a:bodyPr/>
          <a:lstStyle/>
          <a:p>
            <a:r>
              <a:rPr lang="en-US" smtClean="0"/>
              <a:t>Alessandro Bertarelli - EN/MME</a:t>
            </a:r>
            <a:endParaRPr lang="en-US" dirty="0"/>
          </a:p>
        </p:txBody>
      </p:sp>
      <p:pic>
        <p:nvPicPr>
          <p:cNvPr id="6146" name="Picture 2" descr="\\cern.ch\dfs\Workspaces\m\MechanicalMeasurement\Data\2012\EDMS_1168519\Pictures\Control room\Ba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8944" y="2564904"/>
            <a:ext cx="4968952" cy="372671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ern.ch\dfs\Workspaces\m\MechanicalMeasurement\Data\2012\EDMS_1168519\Pictures\Control room\CERN 3-4-10-12 0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100" y="334050"/>
            <a:ext cx="4968952" cy="37273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92338" y="980728"/>
            <a:ext cx="4104856" cy="646331"/>
          </a:xfrm>
          <a:prstGeom prst="rect">
            <a:avLst/>
          </a:prstGeom>
          <a:noFill/>
        </p:spPr>
        <p:txBody>
          <a:bodyPr wrap="square" rtlCol="0">
            <a:spAutoFit/>
          </a:bodyPr>
          <a:lstStyle/>
          <a:p>
            <a:r>
              <a:rPr lang="en-GB" sz="3600" dirty="0" smtClean="0">
                <a:latin typeface="+mj-lt"/>
              </a:rPr>
              <a:t>Greetings from….</a:t>
            </a:r>
            <a:endParaRPr lang="en-GB" sz="3600" dirty="0">
              <a:latin typeface="+mj-lt"/>
            </a:endParaRPr>
          </a:p>
        </p:txBody>
      </p:sp>
      <p:sp>
        <p:nvSpPr>
          <p:cNvPr id="8" name="TextBox 7"/>
          <p:cNvSpPr txBox="1"/>
          <p:nvPr/>
        </p:nvSpPr>
        <p:spPr>
          <a:xfrm>
            <a:off x="452100" y="324525"/>
            <a:ext cx="3493188" cy="646331"/>
          </a:xfrm>
          <a:prstGeom prst="rect">
            <a:avLst/>
          </a:prstGeom>
          <a:noFill/>
        </p:spPr>
        <p:txBody>
          <a:bodyPr wrap="square" rtlCol="0">
            <a:spAutoFit/>
          </a:bodyPr>
          <a:lstStyle/>
          <a:p>
            <a:r>
              <a:rPr lang="en-GB" sz="3600" dirty="0" smtClean="0">
                <a:solidFill>
                  <a:schemeClr val="bg1"/>
                </a:solidFill>
                <a:latin typeface="+mj-lt"/>
              </a:rPr>
              <a:t>“Houston” (CCC)</a:t>
            </a:r>
            <a:endParaRPr lang="en-GB" sz="3600" dirty="0">
              <a:solidFill>
                <a:schemeClr val="bg1"/>
              </a:solidFill>
              <a:latin typeface="+mj-lt"/>
            </a:endParaRPr>
          </a:p>
        </p:txBody>
      </p:sp>
      <p:sp>
        <p:nvSpPr>
          <p:cNvPr id="9" name="TextBox 8"/>
          <p:cNvSpPr txBox="1"/>
          <p:nvPr/>
        </p:nvSpPr>
        <p:spPr>
          <a:xfrm>
            <a:off x="5889104" y="5636724"/>
            <a:ext cx="3744416" cy="646331"/>
          </a:xfrm>
          <a:prstGeom prst="rect">
            <a:avLst/>
          </a:prstGeom>
          <a:noFill/>
        </p:spPr>
        <p:txBody>
          <a:bodyPr wrap="square" rtlCol="0">
            <a:spAutoFit/>
          </a:bodyPr>
          <a:lstStyle/>
          <a:p>
            <a:r>
              <a:rPr lang="en-GB" sz="3600" dirty="0" smtClean="0">
                <a:solidFill>
                  <a:schemeClr val="bg1"/>
                </a:solidFill>
                <a:latin typeface="+mj-lt"/>
              </a:rPr>
              <a:t>“</a:t>
            </a:r>
            <a:r>
              <a:rPr lang="en-GB" sz="3600" dirty="0" err="1" smtClean="0">
                <a:solidFill>
                  <a:schemeClr val="bg1"/>
                </a:solidFill>
                <a:latin typeface="+mj-lt"/>
              </a:rPr>
              <a:t>Baikonur</a:t>
            </a:r>
            <a:r>
              <a:rPr lang="en-GB" sz="3600" dirty="0" smtClean="0">
                <a:solidFill>
                  <a:schemeClr val="bg1"/>
                </a:solidFill>
                <a:latin typeface="+mj-lt"/>
              </a:rPr>
              <a:t>” (BA7)</a:t>
            </a:r>
            <a:endParaRPr lang="en-GB" sz="3600" dirty="0">
              <a:solidFill>
                <a:schemeClr val="bg1"/>
              </a:solidFill>
              <a:latin typeface="+mj-lt"/>
            </a:endParaRPr>
          </a:p>
        </p:txBody>
      </p:sp>
      <p:sp>
        <p:nvSpPr>
          <p:cNvPr id="5" name="TextBox 4"/>
          <p:cNvSpPr txBox="1"/>
          <p:nvPr/>
        </p:nvSpPr>
        <p:spPr>
          <a:xfrm>
            <a:off x="632520" y="4149080"/>
            <a:ext cx="3168352" cy="923330"/>
          </a:xfrm>
          <a:prstGeom prst="rect">
            <a:avLst/>
          </a:prstGeom>
          <a:noFill/>
        </p:spPr>
        <p:txBody>
          <a:bodyPr wrap="square" rtlCol="0">
            <a:spAutoFit/>
          </a:bodyPr>
          <a:lstStyle/>
          <a:p>
            <a:r>
              <a:rPr lang="en-GB" dirty="0" smtClean="0">
                <a:latin typeface="+mj-lt"/>
              </a:rPr>
              <a:t>Not shown in Houston picture:</a:t>
            </a:r>
          </a:p>
          <a:p>
            <a:r>
              <a:rPr lang="en-GB" dirty="0" smtClean="0">
                <a:latin typeface="+mj-lt"/>
              </a:rPr>
              <a:t>Marco </a:t>
            </a:r>
            <a:r>
              <a:rPr lang="en-GB" dirty="0" err="1" smtClean="0">
                <a:latin typeface="+mj-lt"/>
              </a:rPr>
              <a:t>Garlaschè</a:t>
            </a:r>
            <a:endParaRPr lang="en-GB" dirty="0" smtClean="0">
              <a:latin typeface="+mj-lt"/>
            </a:endParaRPr>
          </a:p>
          <a:p>
            <a:endParaRPr lang="en-GB" dirty="0"/>
          </a:p>
        </p:txBody>
      </p:sp>
    </p:spTree>
    <p:extLst>
      <p:ext uri="{BB962C8B-B14F-4D97-AF65-F5344CB8AC3E}">
        <p14:creationId xmlns:p14="http://schemas.microsoft.com/office/powerpoint/2010/main" val="26147917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04528" y="3068960"/>
            <a:ext cx="8929750" cy="509307"/>
          </a:xfrm>
          <a:prstGeom prst="rect">
            <a:avLst/>
          </a:prstGeom>
        </p:spPr>
        <p:txBody>
          <a:bodyPr wrap="square">
            <a:spAutoFit/>
          </a:bodyPr>
          <a:lstStyle/>
          <a:p>
            <a:pPr marL="0" lvl="1" algn="ctr">
              <a:lnSpc>
                <a:spcPts val="3000"/>
              </a:lnSpc>
            </a:pPr>
            <a:r>
              <a:rPr lang="en-US" sz="4400" b="1" i="1" u="sng" dirty="0" smtClean="0">
                <a:ln w="12700">
                  <a:solidFill>
                    <a:schemeClr val="tx2">
                      <a:satMod val="155000"/>
                    </a:schemeClr>
                  </a:solidFill>
                  <a:prstDash val="solid"/>
                </a:ln>
                <a:solidFill>
                  <a:srgbClr val="004EEA"/>
                </a:solidFill>
                <a:effectLst>
                  <a:outerShdw blurRad="38100" dist="38100" dir="2700000" algn="tl">
                    <a:srgbClr val="000000">
                      <a:alpha val="43137"/>
                    </a:srgbClr>
                  </a:outerShdw>
                </a:effectLst>
                <a:latin typeface="Arial" pitchFamily="34" charset="0"/>
                <a:cs typeface="Times New Roman" pitchFamily="18" charset="0"/>
              </a:rPr>
              <a:t>Backup slides</a:t>
            </a:r>
          </a:p>
        </p:txBody>
      </p:sp>
    </p:spTree>
    <p:extLst>
      <p:ext uri="{BB962C8B-B14F-4D97-AF65-F5344CB8AC3E}">
        <p14:creationId xmlns:p14="http://schemas.microsoft.com/office/powerpoint/2010/main" val="2561385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p:cNvSpPr>
            <a:spLocks/>
          </p:cNvSpPr>
          <p:nvPr/>
        </p:nvSpPr>
        <p:spPr bwMode="auto">
          <a:xfrm>
            <a:off x="856456" y="1003575"/>
            <a:ext cx="9049544" cy="5972175"/>
          </a:xfrm>
          <a:prstGeom prst="rect">
            <a:avLst/>
          </a:prstGeom>
          <a:noFill/>
          <a:ln w="9525">
            <a:noFill/>
            <a:miter lim="800000"/>
            <a:headEnd/>
            <a:tailEnd/>
          </a:ln>
        </p:spPr>
        <p:txBody>
          <a:bodyPr/>
          <a:lstStyle/>
          <a:p>
            <a:pPr marL="85725" lvl="1">
              <a:spcBef>
                <a:spcPts val="1200"/>
              </a:spcBef>
              <a:tabLst>
                <a:tab pos="714375" algn="l"/>
              </a:tabLst>
              <a:defRPr/>
            </a:pPr>
            <a:endParaRPr lang="en-US" dirty="0" smtClean="0">
              <a:solidFill>
                <a:srgbClr val="003366"/>
              </a:solidFill>
              <a:latin typeface="Arial" charset="0"/>
              <a:cs typeface="+mn-cs"/>
            </a:endParaRPr>
          </a:p>
          <a:p>
            <a:pPr marL="1171575" lvl="2" indent="-628650">
              <a:spcBef>
                <a:spcPts val="1200"/>
              </a:spcBef>
              <a:buFont typeface="+mj-lt"/>
              <a:buAutoNum type="arabicParenR"/>
              <a:tabLst>
                <a:tab pos="714375" algn="l"/>
              </a:tabLst>
              <a:defRPr/>
            </a:pPr>
            <a:endParaRPr lang="en-US" dirty="0">
              <a:solidFill>
                <a:srgbClr val="003366"/>
              </a:solidFill>
              <a:latin typeface="Arial" charset="0"/>
              <a:cs typeface="+mn-cs"/>
            </a:endParaRPr>
          </a:p>
        </p:txBody>
      </p:sp>
      <p:sp>
        <p:nvSpPr>
          <p:cNvPr id="2" name="Title 1"/>
          <p:cNvSpPr>
            <a:spLocks noGrp="1"/>
          </p:cNvSpPr>
          <p:nvPr>
            <p:ph type="title"/>
          </p:nvPr>
        </p:nvSpPr>
        <p:spPr>
          <a:xfrm>
            <a:off x="1260000" y="44704"/>
            <a:ext cx="6480000" cy="720000"/>
          </a:xfrm>
        </p:spPr>
        <p:txBody>
          <a:bodyPr/>
          <a:lstStyle/>
          <a:p>
            <a:r>
              <a:rPr lang="en-US" sz="2800" dirty="0" smtClean="0"/>
              <a:t>Technical Description: Xenon Flash Lightening System</a:t>
            </a:r>
            <a:endParaRPr lang="en-GB" sz="2800" dirty="0"/>
          </a:p>
        </p:txBody>
      </p:sp>
      <p:sp>
        <p:nvSpPr>
          <p:cNvPr id="9" name="Date Placeholder 8"/>
          <p:cNvSpPr>
            <a:spLocks noGrp="1"/>
          </p:cNvSpPr>
          <p:nvPr>
            <p:ph type="dt" sz="half" idx="10"/>
          </p:nvPr>
        </p:nvSpPr>
        <p:spPr/>
        <p:txBody>
          <a:bodyPr/>
          <a:lstStyle/>
          <a:p>
            <a:fld id="{BA5D2E7A-4B93-40C9-962F-9BEB456DBD78}" type="datetime3">
              <a:rPr lang="en-US" smtClean="0"/>
              <a:t>7 November 2012</a:t>
            </a:fld>
            <a:endParaRPr lang="en-US" dirty="0"/>
          </a:p>
        </p:txBody>
      </p:sp>
      <p:sp>
        <p:nvSpPr>
          <p:cNvPr id="11" name="Footer Placeholder 10"/>
          <p:cNvSpPr>
            <a:spLocks noGrp="1"/>
          </p:cNvSpPr>
          <p:nvPr>
            <p:ph type="ftr" sz="quarter" idx="11"/>
          </p:nvPr>
        </p:nvSpPr>
        <p:spPr/>
        <p:txBody>
          <a:bodyPr/>
          <a:lstStyle/>
          <a:p>
            <a:r>
              <a:rPr lang="en-US" smtClean="0"/>
              <a:t>Alessandro Bertarelli - EN/MME</a:t>
            </a:r>
            <a:endParaRPr lang="en-US" dirty="0"/>
          </a:p>
        </p:txBody>
      </p:sp>
      <p:sp>
        <p:nvSpPr>
          <p:cNvPr id="14" name="Rectangle 13"/>
          <p:cNvSpPr/>
          <p:nvPr/>
        </p:nvSpPr>
        <p:spPr>
          <a:xfrm>
            <a:off x="704528" y="908720"/>
            <a:ext cx="5328592" cy="4355038"/>
          </a:xfrm>
          <a:prstGeom prst="rect">
            <a:avLst/>
          </a:prstGeom>
        </p:spPr>
        <p:txBody>
          <a:bodyPr wrap="square">
            <a:spAutoFit/>
          </a:bodyPr>
          <a:lstStyle/>
          <a:p>
            <a:pPr defTabSz="457200" eaLnBrk="0" hangingPunct="0">
              <a:spcBef>
                <a:spcPts val="0"/>
              </a:spcBef>
              <a:spcAft>
                <a:spcPts val="1200"/>
              </a:spcAft>
              <a:buClr>
                <a:schemeClr val="accent1"/>
              </a:buClr>
              <a:buSzPct val="95000"/>
              <a:defRPr/>
            </a:pPr>
            <a:r>
              <a:rPr lang="en-GB" sz="1600" dirty="0" smtClean="0">
                <a:solidFill>
                  <a:srgbClr val="002060"/>
                </a:solidFill>
                <a:latin typeface="+mj-lt"/>
                <a:ea typeface="+mn-ea"/>
                <a:cs typeface="+mn-cs"/>
                <a:sym typeface="Wingdings" pitchFamily="2" charset="2"/>
              </a:rPr>
              <a:t>Modified </a:t>
            </a:r>
            <a:r>
              <a:rPr lang="en-GB" sz="1600" dirty="0">
                <a:solidFill>
                  <a:srgbClr val="002060"/>
                </a:solidFill>
                <a:latin typeface="+mj-lt"/>
                <a:ea typeface="+mn-ea"/>
                <a:cs typeface="+mn-cs"/>
                <a:sym typeface="Wingdings" pitchFamily="2" charset="2"/>
              </a:rPr>
              <a:t>National/Panasonic </a:t>
            </a:r>
            <a:r>
              <a:rPr lang="en-GB" sz="1600" dirty="0" smtClean="0">
                <a:solidFill>
                  <a:srgbClr val="002060"/>
                </a:solidFill>
                <a:latin typeface="+mj-lt"/>
                <a:ea typeface="+mn-ea"/>
                <a:cs typeface="+mn-cs"/>
                <a:sym typeface="Wingdings" pitchFamily="2" charset="2"/>
              </a:rPr>
              <a:t>PE-145 circuit:</a:t>
            </a:r>
            <a:endParaRPr lang="en-GB" sz="1600" dirty="0">
              <a:solidFill>
                <a:srgbClr val="002060"/>
              </a:solidFill>
              <a:latin typeface="+mj-lt"/>
              <a:ea typeface="+mn-ea"/>
              <a:cs typeface="+mn-cs"/>
              <a:sym typeface="Wingdings" pitchFamily="2" charset="2"/>
            </a:endParaRPr>
          </a:p>
          <a:p>
            <a:pPr marL="285750" indent="-285750" defTabSz="457200" eaLnBrk="0" hangingPunct="0">
              <a:spcBef>
                <a:spcPts val="0"/>
              </a:spcBef>
              <a:spcAft>
                <a:spcPts val="1200"/>
              </a:spcAft>
              <a:buClr>
                <a:schemeClr val="accent1"/>
              </a:buClr>
              <a:buSzPct val="95000"/>
              <a:buFont typeface="Wingdings" pitchFamily="2" charset="2"/>
              <a:buChar char="§"/>
              <a:defRPr/>
            </a:pPr>
            <a:r>
              <a:rPr lang="en-GB" sz="1600" b="1" dirty="0" smtClean="0">
                <a:solidFill>
                  <a:srgbClr val="002060"/>
                </a:solidFill>
                <a:latin typeface="+mj-lt"/>
                <a:ea typeface="+mn-ea"/>
                <a:cs typeface="+mn-cs"/>
                <a:sym typeface="Wingdings" pitchFamily="2" charset="2"/>
              </a:rPr>
              <a:t>Robust and rad-hard</a:t>
            </a:r>
          </a:p>
          <a:p>
            <a:pPr marL="285750" indent="-285750" defTabSz="457200" eaLnBrk="0" hangingPunct="0">
              <a:spcBef>
                <a:spcPts val="0"/>
              </a:spcBef>
              <a:spcAft>
                <a:spcPts val="1200"/>
              </a:spcAft>
              <a:buClr>
                <a:schemeClr val="accent1"/>
              </a:buClr>
              <a:buSzPct val="95000"/>
              <a:buFont typeface="Wingdings" pitchFamily="2" charset="2"/>
              <a:buChar char="§"/>
              <a:defRPr/>
            </a:pPr>
            <a:r>
              <a:rPr lang="en-GB" sz="1600" dirty="0" smtClean="0">
                <a:solidFill>
                  <a:srgbClr val="002060"/>
                </a:solidFill>
                <a:latin typeface="+mj-lt"/>
                <a:ea typeface="+mn-ea"/>
                <a:cs typeface="+mn-cs"/>
                <a:sym typeface="Wingdings" pitchFamily="2" charset="2"/>
              </a:rPr>
              <a:t>Excellent luminous output using modified condensers (400V, 3300 </a:t>
            </a:r>
            <a:r>
              <a:rPr lang="en-GB" sz="1600" dirty="0">
                <a:solidFill>
                  <a:srgbClr val="002060"/>
                </a:solidFill>
                <a:latin typeface="+mj-lt"/>
                <a:ea typeface="+mn-ea"/>
                <a:cs typeface="+mn-cs"/>
                <a:sym typeface="Wingdings" pitchFamily="2" charset="2"/>
              </a:rPr>
              <a:t>µF), </a:t>
            </a:r>
            <a:r>
              <a:rPr lang="en-GB" sz="1600" b="1" dirty="0" smtClean="0">
                <a:solidFill>
                  <a:srgbClr val="002060"/>
                </a:solidFill>
                <a:latin typeface="+mj-lt"/>
                <a:ea typeface="+mn-ea"/>
                <a:cs typeface="+mn-cs"/>
                <a:sym typeface="Wingdings" pitchFamily="2" charset="2"/>
              </a:rPr>
              <a:t>lightening </a:t>
            </a:r>
            <a:r>
              <a:rPr lang="en-GB" sz="1600" b="1" dirty="0">
                <a:solidFill>
                  <a:srgbClr val="002060"/>
                </a:solidFill>
                <a:latin typeface="+mj-lt"/>
                <a:ea typeface="+mn-ea"/>
                <a:cs typeface="+mn-cs"/>
                <a:sym typeface="Wingdings" pitchFamily="2" charset="2"/>
              </a:rPr>
              <a:t>time ~ 3.5 </a:t>
            </a:r>
            <a:r>
              <a:rPr lang="en-GB" sz="1600" b="1" dirty="0" err="1" smtClean="0">
                <a:solidFill>
                  <a:srgbClr val="002060"/>
                </a:solidFill>
                <a:latin typeface="+mj-lt"/>
                <a:ea typeface="+mn-ea"/>
                <a:cs typeface="+mn-cs"/>
                <a:sym typeface="Wingdings" pitchFamily="2" charset="2"/>
              </a:rPr>
              <a:t>ms</a:t>
            </a:r>
            <a:endParaRPr lang="en-GB" sz="1600" dirty="0" smtClean="0">
              <a:solidFill>
                <a:srgbClr val="002060"/>
              </a:solidFill>
              <a:latin typeface="+mj-lt"/>
              <a:ea typeface="+mn-ea"/>
              <a:cs typeface="+mn-cs"/>
              <a:sym typeface="Wingdings" pitchFamily="2" charset="2"/>
            </a:endParaRPr>
          </a:p>
          <a:p>
            <a:pPr marL="285750" indent="-285750" defTabSz="457200" eaLnBrk="0" hangingPunct="0">
              <a:spcBef>
                <a:spcPts val="0"/>
              </a:spcBef>
              <a:spcAft>
                <a:spcPts val="1200"/>
              </a:spcAft>
              <a:buClr>
                <a:schemeClr val="accent1"/>
              </a:buClr>
              <a:buSzPct val="95000"/>
              <a:buFont typeface="Wingdings" pitchFamily="2" charset="2"/>
              <a:buChar char="§"/>
              <a:defRPr/>
            </a:pPr>
            <a:r>
              <a:rPr lang="en-GB" sz="1600" dirty="0">
                <a:solidFill>
                  <a:srgbClr val="002060"/>
                </a:solidFill>
                <a:latin typeface="+mj-lt"/>
                <a:ea typeface="+mn-ea"/>
                <a:cs typeface="+mn-cs"/>
                <a:sym typeface="Wingdings" pitchFamily="2" charset="2"/>
              </a:rPr>
              <a:t>L</a:t>
            </a:r>
            <a:r>
              <a:rPr lang="en-GB" sz="1600" dirty="0" smtClean="0">
                <a:solidFill>
                  <a:srgbClr val="002060"/>
                </a:solidFill>
                <a:latin typeface="+mj-lt"/>
                <a:ea typeface="+mn-ea"/>
                <a:cs typeface="+mn-cs"/>
                <a:sym typeface="Wingdings" pitchFamily="2" charset="2"/>
              </a:rPr>
              <a:t>ow </a:t>
            </a:r>
            <a:r>
              <a:rPr lang="en-GB" sz="1600" dirty="0">
                <a:solidFill>
                  <a:srgbClr val="002060"/>
                </a:solidFill>
                <a:latin typeface="+mj-lt"/>
                <a:ea typeface="+mn-ea"/>
                <a:cs typeface="+mn-cs"/>
                <a:sym typeface="Wingdings" pitchFamily="2" charset="2"/>
              </a:rPr>
              <a:t>power requirement (3V to charge condensers</a:t>
            </a:r>
            <a:r>
              <a:rPr lang="en-GB" sz="1600" dirty="0" smtClean="0">
                <a:solidFill>
                  <a:srgbClr val="002060"/>
                </a:solidFill>
                <a:latin typeface="+mj-lt"/>
                <a:ea typeface="+mn-ea"/>
                <a:cs typeface="+mn-cs"/>
                <a:sym typeface="Wingdings" pitchFamily="2" charset="2"/>
              </a:rPr>
              <a:t>)</a:t>
            </a:r>
          </a:p>
          <a:p>
            <a:pPr marL="285750" indent="-285750" defTabSz="457200" eaLnBrk="0" hangingPunct="0">
              <a:spcBef>
                <a:spcPts val="0"/>
              </a:spcBef>
              <a:spcAft>
                <a:spcPts val="1200"/>
              </a:spcAft>
              <a:buClr>
                <a:schemeClr val="accent1"/>
              </a:buClr>
              <a:buSzPct val="95000"/>
              <a:buFont typeface="Wingdings" pitchFamily="2" charset="2"/>
              <a:buChar char="§"/>
              <a:defRPr/>
            </a:pPr>
            <a:r>
              <a:rPr lang="en-GB" sz="1600" dirty="0">
                <a:solidFill>
                  <a:srgbClr val="002060"/>
                </a:solidFill>
                <a:latin typeface="+mj-lt"/>
                <a:ea typeface="+mn-ea"/>
                <a:cs typeface="+mn-cs"/>
                <a:sym typeface="Wingdings" pitchFamily="2" charset="2"/>
              </a:rPr>
              <a:t>F</a:t>
            </a:r>
            <a:r>
              <a:rPr lang="en-GB" sz="1600" dirty="0" smtClean="0">
                <a:solidFill>
                  <a:srgbClr val="002060"/>
                </a:solidFill>
                <a:latin typeface="+mj-lt"/>
                <a:ea typeface="+mn-ea"/>
                <a:cs typeface="+mn-cs"/>
                <a:sym typeface="Wingdings" pitchFamily="2" charset="2"/>
              </a:rPr>
              <a:t>lash triggered by </a:t>
            </a:r>
            <a:r>
              <a:rPr lang="en-GB" sz="1600" b="1" dirty="0" smtClean="0">
                <a:solidFill>
                  <a:srgbClr val="002060"/>
                </a:solidFill>
                <a:latin typeface="+mj-lt"/>
                <a:ea typeface="+mn-ea"/>
                <a:cs typeface="+mn-cs"/>
                <a:sym typeface="Wingdings" pitchFamily="2" charset="2"/>
              </a:rPr>
              <a:t>high </a:t>
            </a:r>
            <a:r>
              <a:rPr lang="en-GB" sz="1600" b="1" dirty="0">
                <a:solidFill>
                  <a:srgbClr val="002060"/>
                </a:solidFill>
                <a:latin typeface="+mj-lt"/>
                <a:ea typeface="+mn-ea"/>
                <a:cs typeface="+mn-cs"/>
                <a:sym typeface="Wingdings" pitchFamily="2" charset="2"/>
              </a:rPr>
              <a:t>speed relays</a:t>
            </a:r>
            <a:r>
              <a:rPr lang="en-GB" sz="1600" dirty="0">
                <a:solidFill>
                  <a:srgbClr val="002060"/>
                </a:solidFill>
                <a:latin typeface="+mj-lt"/>
                <a:ea typeface="+mn-ea"/>
                <a:cs typeface="+mn-cs"/>
                <a:sym typeface="Wingdings" pitchFamily="2" charset="2"/>
              </a:rPr>
              <a:t>, </a:t>
            </a:r>
            <a:r>
              <a:rPr lang="en-GB" sz="1600" dirty="0" smtClean="0">
                <a:solidFill>
                  <a:srgbClr val="002060"/>
                </a:solidFill>
                <a:latin typeface="+mj-lt"/>
                <a:ea typeface="+mn-ea"/>
                <a:cs typeface="+mn-cs"/>
                <a:sym typeface="Wingdings" pitchFamily="2" charset="2"/>
              </a:rPr>
              <a:t>measured delay </a:t>
            </a:r>
            <a:r>
              <a:rPr lang="en-GB" sz="1600" dirty="0">
                <a:solidFill>
                  <a:srgbClr val="002060"/>
                </a:solidFill>
                <a:latin typeface="+mj-lt"/>
                <a:ea typeface="+mn-ea"/>
                <a:cs typeface="+mn-cs"/>
                <a:sym typeface="Wingdings" pitchFamily="2" charset="2"/>
              </a:rPr>
              <a:t>~650 µs (MSS7 type) and </a:t>
            </a:r>
            <a:r>
              <a:rPr lang="en-GB" sz="1600" dirty="0" smtClean="0">
                <a:solidFill>
                  <a:srgbClr val="002060"/>
                </a:solidFill>
                <a:latin typeface="+mj-lt"/>
                <a:ea typeface="+mn-ea"/>
                <a:cs typeface="+mn-cs"/>
                <a:sym typeface="Wingdings" pitchFamily="2" charset="2"/>
              </a:rPr>
              <a:t>~1200 </a:t>
            </a:r>
            <a:r>
              <a:rPr lang="en-GB" sz="1600" dirty="0">
                <a:solidFill>
                  <a:srgbClr val="002060"/>
                </a:solidFill>
                <a:latin typeface="+mj-lt"/>
                <a:ea typeface="+mn-ea"/>
                <a:cs typeface="+mn-cs"/>
                <a:sym typeface="Wingdings" pitchFamily="2" charset="2"/>
              </a:rPr>
              <a:t>µs (SAR90505 type</a:t>
            </a:r>
            <a:r>
              <a:rPr lang="en-GB" sz="1600" dirty="0" smtClean="0">
                <a:solidFill>
                  <a:srgbClr val="002060"/>
                </a:solidFill>
                <a:latin typeface="+mj-lt"/>
                <a:ea typeface="+mn-ea"/>
                <a:cs typeface="+mn-cs"/>
                <a:sym typeface="Wingdings" pitchFamily="2" charset="2"/>
              </a:rPr>
              <a:t>)</a:t>
            </a:r>
          </a:p>
          <a:p>
            <a:pPr marL="285750" indent="-285750" defTabSz="457200" eaLnBrk="0" hangingPunct="0">
              <a:spcBef>
                <a:spcPts val="0"/>
              </a:spcBef>
              <a:spcAft>
                <a:spcPts val="600"/>
              </a:spcAft>
              <a:buClr>
                <a:schemeClr val="accent1"/>
              </a:buClr>
              <a:buSzPct val="95000"/>
              <a:buFont typeface="Wingdings" pitchFamily="2" charset="2"/>
              <a:buChar char="§"/>
              <a:defRPr/>
            </a:pPr>
            <a:r>
              <a:rPr lang="en-GB" sz="1600" dirty="0" smtClean="0">
                <a:solidFill>
                  <a:srgbClr val="002060"/>
                </a:solidFill>
                <a:latin typeface="+mj-lt"/>
                <a:ea typeface="+mn-ea"/>
                <a:cs typeface="+mn-cs"/>
                <a:sym typeface="Wingdings" pitchFamily="2" charset="2"/>
              </a:rPr>
              <a:t>System components:</a:t>
            </a:r>
          </a:p>
          <a:p>
            <a:pPr marL="742950" lvl="1" indent="-285750" defTabSz="457200" eaLnBrk="0" hangingPunct="0">
              <a:spcBef>
                <a:spcPts val="0"/>
              </a:spcBef>
              <a:spcAft>
                <a:spcPts val="1200"/>
              </a:spcAft>
              <a:buClr>
                <a:schemeClr val="accent1"/>
              </a:buClr>
              <a:buSzPct val="95000"/>
              <a:buFont typeface="Wingdings" pitchFamily="2" charset="2"/>
              <a:buChar char="§"/>
              <a:defRPr/>
            </a:pPr>
            <a:r>
              <a:rPr lang="en-GB" sz="1600" dirty="0" smtClean="0">
                <a:solidFill>
                  <a:srgbClr val="002060"/>
                </a:solidFill>
                <a:latin typeface="+mj-lt"/>
                <a:ea typeface="+mn-ea"/>
                <a:cs typeface="+mn-cs"/>
                <a:sym typeface="Wingdings" pitchFamily="2" charset="2"/>
              </a:rPr>
              <a:t>Xenon lamps on windows sides</a:t>
            </a:r>
          </a:p>
          <a:p>
            <a:pPr marL="742950" lvl="1" indent="-285750" defTabSz="457200" eaLnBrk="0" hangingPunct="0">
              <a:spcBef>
                <a:spcPts val="0"/>
              </a:spcBef>
              <a:spcAft>
                <a:spcPts val="1200"/>
              </a:spcAft>
              <a:buClr>
                <a:schemeClr val="accent1"/>
              </a:buClr>
              <a:buSzPct val="95000"/>
              <a:buFont typeface="Wingdings" pitchFamily="2" charset="2"/>
              <a:buChar char="§"/>
              <a:defRPr/>
            </a:pPr>
            <a:r>
              <a:rPr lang="en-GB" sz="1600" dirty="0" smtClean="0">
                <a:solidFill>
                  <a:srgbClr val="002060"/>
                </a:solidFill>
                <a:latin typeface="+mj-lt"/>
                <a:ea typeface="+mn-ea"/>
                <a:cs typeface="+mn-cs"/>
                <a:sym typeface="Wingdings" pitchFamily="2" charset="2"/>
              </a:rPr>
              <a:t>Flash box on tank: condensers and relays board</a:t>
            </a:r>
          </a:p>
          <a:p>
            <a:pPr marL="742950" lvl="1" indent="-285750" defTabSz="457200" eaLnBrk="0" hangingPunct="0">
              <a:spcBef>
                <a:spcPts val="0"/>
              </a:spcBef>
              <a:spcAft>
                <a:spcPts val="1200"/>
              </a:spcAft>
              <a:buClr>
                <a:schemeClr val="accent1"/>
              </a:buClr>
              <a:buSzPct val="95000"/>
              <a:buFont typeface="Wingdings" pitchFamily="2" charset="2"/>
              <a:buChar char="§"/>
              <a:defRPr/>
            </a:pPr>
            <a:r>
              <a:rPr lang="en-GB" sz="1600" dirty="0" smtClean="0">
                <a:solidFill>
                  <a:srgbClr val="002060"/>
                </a:solidFill>
                <a:latin typeface="+mj-lt"/>
                <a:ea typeface="+mn-ea"/>
                <a:cs typeface="+mn-cs"/>
                <a:sym typeface="Wingdings" pitchFamily="2" charset="2"/>
              </a:rPr>
              <a:t>Pulse generator &amp; power supply in CCC</a:t>
            </a:r>
          </a:p>
          <a:p>
            <a:pPr marL="285750" indent="-285750" defTabSz="457200" eaLnBrk="0" hangingPunct="0">
              <a:spcBef>
                <a:spcPts val="0"/>
              </a:spcBef>
              <a:spcAft>
                <a:spcPts val="1200"/>
              </a:spcAft>
              <a:buClr>
                <a:schemeClr val="accent1"/>
              </a:buClr>
              <a:buSzPct val="95000"/>
              <a:buFont typeface="Wingdings" pitchFamily="2" charset="2"/>
              <a:buChar char="§"/>
              <a:defRPr/>
            </a:pPr>
            <a:r>
              <a:rPr lang="en-GB" sz="1600" dirty="0" smtClean="0">
                <a:solidFill>
                  <a:srgbClr val="002060"/>
                </a:solidFill>
                <a:latin typeface="+mj-lt"/>
                <a:ea typeface="+mn-ea"/>
                <a:cs typeface="+mn-cs"/>
                <a:sym typeface="Wingdings" pitchFamily="2" charset="2"/>
              </a:rPr>
              <a:t>Safety issues: potential hazards from condensers </a:t>
            </a:r>
          </a:p>
        </p:txBody>
      </p:sp>
      <p:pic>
        <p:nvPicPr>
          <p:cNvPr id="15" name="Picture 14"/>
          <p:cNvPicPr/>
          <p:nvPr/>
        </p:nvPicPr>
        <p:blipFill>
          <a:blip r:embed="rId2">
            <a:extLst>
              <a:ext uri="{28A0092B-C50C-407E-A947-70E740481C1C}">
                <a14:useLocalDpi xmlns:a14="http://schemas.microsoft.com/office/drawing/2010/main" val="0"/>
              </a:ext>
            </a:extLst>
          </a:blip>
          <a:srcRect/>
          <a:stretch>
            <a:fillRect/>
          </a:stretch>
        </p:blipFill>
        <p:spPr bwMode="auto">
          <a:xfrm>
            <a:off x="5961112" y="908720"/>
            <a:ext cx="3755028" cy="2232248"/>
          </a:xfrm>
          <a:prstGeom prst="rect">
            <a:avLst/>
          </a:prstGeom>
          <a:noFill/>
          <a:ln>
            <a:noFill/>
          </a:ln>
        </p:spPr>
      </p:pic>
      <p:grpSp>
        <p:nvGrpSpPr>
          <p:cNvPr id="95" name="Group 94"/>
          <p:cNvGrpSpPr/>
          <p:nvPr/>
        </p:nvGrpSpPr>
        <p:grpSpPr>
          <a:xfrm>
            <a:off x="6043243" y="5983502"/>
            <a:ext cx="1187890" cy="371107"/>
            <a:chOff x="1534389" y="5341858"/>
            <a:chExt cx="1766102" cy="461702"/>
          </a:xfrm>
        </p:grpSpPr>
        <p:sp>
          <p:nvSpPr>
            <p:cNvPr id="96" name="Left Brace 95"/>
            <p:cNvSpPr/>
            <p:nvPr/>
          </p:nvSpPr>
          <p:spPr>
            <a:xfrm rot="16200000">
              <a:off x="2341778" y="4713135"/>
              <a:ext cx="160069" cy="1417516"/>
            </a:xfrm>
            <a:prstGeom prst="leftBrace">
              <a:avLst>
                <a:gd name="adj1" fmla="val 8333"/>
                <a:gd name="adj2" fmla="val 5067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50"/>
            </a:p>
          </p:txBody>
        </p:sp>
        <p:sp>
          <p:nvSpPr>
            <p:cNvPr id="97" name="TextBox 96"/>
            <p:cNvSpPr txBox="1"/>
            <p:nvPr/>
          </p:nvSpPr>
          <p:spPr>
            <a:xfrm>
              <a:off x="1534389" y="5516377"/>
              <a:ext cx="1766102" cy="287183"/>
            </a:xfrm>
            <a:prstGeom prst="rect">
              <a:avLst/>
            </a:prstGeom>
            <a:noFill/>
            <a:ln w="6350">
              <a:solidFill>
                <a:schemeClr val="tx1"/>
              </a:solidFill>
            </a:ln>
          </p:spPr>
          <p:txBody>
            <a:bodyPr wrap="square" rtlCol="0">
              <a:spAutoFit/>
            </a:bodyPr>
            <a:lstStyle/>
            <a:p>
              <a:pPr algn="ctr"/>
              <a:r>
                <a:rPr lang="en-GB" sz="900" dirty="0" smtClean="0"/>
                <a:t>Trigger from CCC</a:t>
              </a:r>
              <a:endParaRPr lang="en-GB" sz="900" baseline="-25000" dirty="0"/>
            </a:p>
          </p:txBody>
        </p:sp>
      </p:grpSp>
      <p:grpSp>
        <p:nvGrpSpPr>
          <p:cNvPr id="119" name="Group 118"/>
          <p:cNvGrpSpPr/>
          <p:nvPr/>
        </p:nvGrpSpPr>
        <p:grpSpPr>
          <a:xfrm>
            <a:off x="5745088" y="3268790"/>
            <a:ext cx="4474619" cy="2832285"/>
            <a:chOff x="5662957" y="3268790"/>
            <a:chExt cx="4474619" cy="2832285"/>
          </a:xfrm>
        </p:grpSpPr>
        <p:grpSp>
          <p:nvGrpSpPr>
            <p:cNvPr id="118" name="Group 117"/>
            <p:cNvGrpSpPr/>
            <p:nvPr/>
          </p:nvGrpSpPr>
          <p:grpSpPr>
            <a:xfrm>
              <a:off x="5709576" y="3460730"/>
              <a:ext cx="4428000" cy="2640345"/>
              <a:chOff x="5709576" y="3460730"/>
              <a:chExt cx="4428000" cy="2640345"/>
            </a:xfrm>
          </p:grpSpPr>
          <p:sp>
            <p:nvSpPr>
              <p:cNvPr id="76" name="Rectangle 75"/>
              <p:cNvSpPr/>
              <p:nvPr/>
            </p:nvSpPr>
            <p:spPr>
              <a:xfrm>
                <a:off x="7530413" y="3541177"/>
                <a:ext cx="253083" cy="2192392"/>
              </a:xfrm>
              <a:prstGeom prst="rect">
                <a:avLst/>
              </a:prstGeom>
              <a:pattFill prst="dk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5" name="Rectangle 4"/>
              <p:cNvSpPr/>
              <p:nvPr/>
            </p:nvSpPr>
            <p:spPr>
              <a:xfrm>
                <a:off x="8085309" y="3460730"/>
                <a:ext cx="1766253" cy="369332"/>
              </a:xfrm>
              <a:prstGeom prst="rect">
                <a:avLst/>
              </a:prstGeom>
            </p:spPr>
            <p:txBody>
              <a:bodyPr wrap="none">
                <a:spAutoFit/>
              </a:bodyPr>
              <a:lstStyle/>
              <a:p>
                <a:r>
                  <a:rPr lang="en-GB" dirty="0" smtClean="0">
                    <a:solidFill>
                      <a:srgbClr val="002060"/>
                    </a:solidFill>
                    <a:latin typeface="+mn-lt"/>
                    <a:sym typeface="Wingdings" pitchFamily="2" charset="2"/>
                  </a:rPr>
                  <a:t>Timing diagram</a:t>
                </a:r>
                <a:endParaRPr lang="en-GB" dirty="0">
                  <a:latin typeface="+mn-lt"/>
                </a:endParaRPr>
              </a:p>
            </p:txBody>
          </p:sp>
          <p:grpSp>
            <p:nvGrpSpPr>
              <p:cNvPr id="77" name="Group 76"/>
              <p:cNvGrpSpPr/>
              <p:nvPr/>
            </p:nvGrpSpPr>
            <p:grpSpPr>
              <a:xfrm>
                <a:off x="5709576" y="5730349"/>
                <a:ext cx="4428000" cy="370726"/>
                <a:chOff x="1156647" y="5517232"/>
                <a:chExt cx="6583353" cy="461230"/>
              </a:xfrm>
            </p:grpSpPr>
            <p:grpSp>
              <p:nvGrpSpPr>
                <p:cNvPr id="78" name="Group 77"/>
                <p:cNvGrpSpPr/>
                <p:nvPr/>
              </p:nvGrpSpPr>
              <p:grpSpPr>
                <a:xfrm>
                  <a:off x="1156647" y="5517232"/>
                  <a:ext cx="5637216" cy="461230"/>
                  <a:chOff x="1260000" y="4221088"/>
                  <a:chExt cx="5637216" cy="461230"/>
                </a:xfrm>
              </p:grpSpPr>
              <p:cxnSp>
                <p:nvCxnSpPr>
                  <p:cNvPr id="80" name="Straight Arrow Connector 79"/>
                  <p:cNvCxnSpPr/>
                  <p:nvPr/>
                </p:nvCxnSpPr>
                <p:spPr>
                  <a:xfrm>
                    <a:off x="1260000" y="4221088"/>
                    <a:ext cx="5637216" cy="801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800001" y="4221088"/>
                    <a:ext cx="0" cy="15706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520000" y="4221088"/>
                    <a:ext cx="0" cy="1508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240000" y="4230672"/>
                    <a:ext cx="0" cy="1508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960000" y="4231399"/>
                    <a:ext cx="0" cy="1508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4680000" y="4230672"/>
                    <a:ext cx="0" cy="1508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1578013" y="4371916"/>
                    <a:ext cx="498567" cy="248892"/>
                  </a:xfrm>
                  <a:prstGeom prst="rect">
                    <a:avLst/>
                  </a:prstGeom>
                  <a:noFill/>
                </p:spPr>
                <p:txBody>
                  <a:bodyPr wrap="square" rtlCol="0">
                    <a:spAutoFit/>
                  </a:bodyPr>
                  <a:lstStyle/>
                  <a:p>
                    <a:r>
                      <a:rPr lang="en-GB" sz="700" dirty="0"/>
                      <a:t>-3</a:t>
                    </a:r>
                  </a:p>
                </p:txBody>
              </p:sp>
              <p:sp>
                <p:nvSpPr>
                  <p:cNvPr id="87" name="TextBox 86"/>
                  <p:cNvSpPr txBox="1"/>
                  <p:nvPr/>
                </p:nvSpPr>
                <p:spPr>
                  <a:xfrm>
                    <a:off x="4500000" y="4416991"/>
                    <a:ext cx="360040" cy="248893"/>
                  </a:xfrm>
                  <a:prstGeom prst="rect">
                    <a:avLst/>
                  </a:prstGeom>
                  <a:noFill/>
                </p:spPr>
                <p:txBody>
                  <a:bodyPr wrap="square" rtlCol="0">
                    <a:spAutoFit/>
                  </a:bodyPr>
                  <a:lstStyle/>
                  <a:p>
                    <a:pPr algn="ctr"/>
                    <a:r>
                      <a:rPr lang="en-GB" sz="700" dirty="0" smtClean="0"/>
                      <a:t>1</a:t>
                    </a:r>
                    <a:endParaRPr lang="en-GB" sz="700" dirty="0"/>
                  </a:p>
                </p:txBody>
              </p:sp>
              <p:sp>
                <p:nvSpPr>
                  <p:cNvPr id="88" name="TextBox 87"/>
                  <p:cNvSpPr txBox="1"/>
                  <p:nvPr/>
                </p:nvSpPr>
                <p:spPr>
                  <a:xfrm>
                    <a:off x="3795236" y="4397212"/>
                    <a:ext cx="360040" cy="248893"/>
                  </a:xfrm>
                  <a:prstGeom prst="rect">
                    <a:avLst/>
                  </a:prstGeom>
                  <a:noFill/>
                </p:spPr>
                <p:txBody>
                  <a:bodyPr wrap="square" rtlCol="0">
                    <a:spAutoFit/>
                  </a:bodyPr>
                  <a:lstStyle/>
                  <a:p>
                    <a:r>
                      <a:rPr lang="en-GB" sz="700" dirty="0" smtClean="0"/>
                      <a:t>t</a:t>
                    </a:r>
                    <a:r>
                      <a:rPr lang="en-GB" sz="700" baseline="-25000" dirty="0" smtClean="0"/>
                      <a:t>0</a:t>
                    </a:r>
                    <a:endParaRPr lang="en-GB" sz="700" baseline="-25000" dirty="0"/>
                  </a:p>
                </p:txBody>
              </p:sp>
              <p:sp>
                <p:nvSpPr>
                  <p:cNvPr id="89" name="TextBox 88"/>
                  <p:cNvSpPr txBox="1"/>
                  <p:nvPr/>
                </p:nvSpPr>
                <p:spPr>
                  <a:xfrm>
                    <a:off x="3078965" y="4371916"/>
                    <a:ext cx="574065" cy="248892"/>
                  </a:xfrm>
                  <a:prstGeom prst="rect">
                    <a:avLst/>
                  </a:prstGeom>
                  <a:noFill/>
                </p:spPr>
                <p:txBody>
                  <a:bodyPr wrap="square" rtlCol="0">
                    <a:spAutoFit/>
                  </a:bodyPr>
                  <a:lstStyle/>
                  <a:p>
                    <a:r>
                      <a:rPr lang="en-GB" sz="700" dirty="0" smtClean="0"/>
                      <a:t>-1</a:t>
                    </a:r>
                    <a:endParaRPr lang="en-GB" sz="700" dirty="0"/>
                  </a:p>
                </p:txBody>
              </p:sp>
              <p:sp>
                <p:nvSpPr>
                  <p:cNvPr id="90" name="TextBox 89"/>
                  <p:cNvSpPr txBox="1"/>
                  <p:nvPr/>
                </p:nvSpPr>
                <p:spPr>
                  <a:xfrm>
                    <a:off x="2366717" y="4371916"/>
                    <a:ext cx="559579" cy="248892"/>
                  </a:xfrm>
                  <a:prstGeom prst="rect">
                    <a:avLst/>
                  </a:prstGeom>
                  <a:noFill/>
                </p:spPr>
                <p:txBody>
                  <a:bodyPr wrap="square" rtlCol="0">
                    <a:spAutoFit/>
                  </a:bodyPr>
                  <a:lstStyle/>
                  <a:p>
                    <a:r>
                      <a:rPr lang="en-GB" sz="700" dirty="0" smtClean="0"/>
                      <a:t>-2</a:t>
                    </a:r>
                    <a:endParaRPr lang="en-GB" sz="700" dirty="0"/>
                  </a:p>
                </p:txBody>
              </p:sp>
              <p:sp>
                <p:nvSpPr>
                  <p:cNvPr id="91" name="TextBox 90"/>
                  <p:cNvSpPr txBox="1"/>
                  <p:nvPr/>
                </p:nvSpPr>
                <p:spPr>
                  <a:xfrm>
                    <a:off x="5179520" y="4416990"/>
                    <a:ext cx="360040" cy="248893"/>
                  </a:xfrm>
                  <a:prstGeom prst="rect">
                    <a:avLst/>
                  </a:prstGeom>
                  <a:noFill/>
                </p:spPr>
                <p:txBody>
                  <a:bodyPr wrap="square" rtlCol="0">
                    <a:spAutoFit/>
                  </a:bodyPr>
                  <a:lstStyle/>
                  <a:p>
                    <a:pPr algn="ctr"/>
                    <a:r>
                      <a:rPr lang="en-GB" sz="700" dirty="0"/>
                      <a:t>2</a:t>
                    </a:r>
                  </a:p>
                </p:txBody>
              </p:sp>
              <p:sp>
                <p:nvSpPr>
                  <p:cNvPr id="92" name="TextBox 91"/>
                  <p:cNvSpPr txBox="1"/>
                  <p:nvPr/>
                </p:nvSpPr>
                <p:spPr>
                  <a:xfrm>
                    <a:off x="5925108" y="4433425"/>
                    <a:ext cx="360040" cy="248893"/>
                  </a:xfrm>
                  <a:prstGeom prst="rect">
                    <a:avLst/>
                  </a:prstGeom>
                  <a:noFill/>
                </p:spPr>
                <p:txBody>
                  <a:bodyPr wrap="square" rtlCol="0">
                    <a:spAutoFit/>
                  </a:bodyPr>
                  <a:lstStyle/>
                  <a:p>
                    <a:pPr algn="ctr"/>
                    <a:r>
                      <a:rPr lang="en-GB" sz="700" dirty="0"/>
                      <a:t>3</a:t>
                    </a:r>
                  </a:p>
                </p:txBody>
              </p:sp>
              <p:cxnSp>
                <p:nvCxnSpPr>
                  <p:cNvPr id="93" name="Straight Connector 92"/>
                  <p:cNvCxnSpPr/>
                  <p:nvPr/>
                </p:nvCxnSpPr>
                <p:spPr>
                  <a:xfrm>
                    <a:off x="5359540" y="4227326"/>
                    <a:ext cx="0" cy="1508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6105128" y="4240983"/>
                    <a:ext cx="0" cy="1508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6681192" y="5713132"/>
                  <a:ext cx="1058808" cy="248893"/>
                </a:xfrm>
                <a:prstGeom prst="rect">
                  <a:avLst/>
                </a:prstGeom>
                <a:noFill/>
              </p:spPr>
              <p:txBody>
                <a:bodyPr wrap="square" rtlCol="0">
                  <a:spAutoFit/>
                </a:bodyPr>
                <a:lstStyle/>
                <a:p>
                  <a:r>
                    <a:rPr lang="en-GB" sz="700" dirty="0" smtClean="0"/>
                    <a:t>t (ms)</a:t>
                  </a:r>
                  <a:endParaRPr lang="en-GB" sz="700" baseline="-25000" dirty="0"/>
                </a:p>
              </p:txBody>
            </p:sp>
          </p:grpSp>
        </p:grpSp>
        <p:grpSp>
          <p:nvGrpSpPr>
            <p:cNvPr id="113" name="Group 112"/>
            <p:cNvGrpSpPr/>
            <p:nvPr/>
          </p:nvGrpSpPr>
          <p:grpSpPr>
            <a:xfrm>
              <a:off x="5662957" y="3268790"/>
              <a:ext cx="1656184" cy="649274"/>
              <a:chOff x="734514" y="2636916"/>
              <a:chExt cx="1500050" cy="1292283"/>
            </a:xfrm>
          </p:grpSpPr>
          <p:sp>
            <p:nvSpPr>
              <p:cNvPr id="114" name="TextBox 113"/>
              <p:cNvSpPr txBox="1"/>
              <p:nvPr/>
            </p:nvSpPr>
            <p:spPr>
              <a:xfrm>
                <a:off x="734516" y="2636916"/>
                <a:ext cx="1338166" cy="230831"/>
              </a:xfrm>
              <a:prstGeom prst="rect">
                <a:avLst/>
              </a:prstGeom>
              <a:solidFill>
                <a:schemeClr val="bg1"/>
              </a:solidFill>
              <a:ln w="6350">
                <a:noFill/>
              </a:ln>
            </p:spPr>
            <p:txBody>
              <a:bodyPr wrap="square" rtlCol="0">
                <a:spAutoFit/>
              </a:bodyPr>
              <a:lstStyle/>
              <a:p>
                <a:pPr algn="ctr"/>
                <a:r>
                  <a:rPr lang="en-GB" sz="900" dirty="0" smtClean="0"/>
                  <a:t>RelayMSS7 (650 µs)</a:t>
                </a:r>
                <a:endParaRPr lang="en-GB" sz="900" baseline="-25000" dirty="0"/>
              </a:p>
            </p:txBody>
          </p:sp>
          <p:cxnSp>
            <p:nvCxnSpPr>
              <p:cNvPr id="115" name="Straight Arrow Connector 114"/>
              <p:cNvCxnSpPr/>
              <p:nvPr/>
            </p:nvCxnSpPr>
            <p:spPr>
              <a:xfrm>
                <a:off x="1171227" y="3141058"/>
                <a:ext cx="468000"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16" name="TextBox 115"/>
              <p:cNvSpPr txBox="1"/>
              <p:nvPr/>
            </p:nvSpPr>
            <p:spPr>
              <a:xfrm>
                <a:off x="734514" y="3455426"/>
                <a:ext cx="1500050" cy="459437"/>
              </a:xfrm>
              <a:prstGeom prst="rect">
                <a:avLst/>
              </a:prstGeom>
              <a:solidFill>
                <a:schemeClr val="bg1"/>
              </a:solidFill>
              <a:ln w="6350">
                <a:noFill/>
              </a:ln>
            </p:spPr>
            <p:txBody>
              <a:bodyPr wrap="square" rtlCol="0">
                <a:spAutoFit/>
              </a:bodyPr>
              <a:lstStyle/>
              <a:p>
                <a:pPr algn="ctr"/>
                <a:r>
                  <a:rPr lang="en-GB" sz="900" dirty="0" smtClean="0"/>
                  <a:t>RelaySAR90505 (1200 µs)</a:t>
                </a:r>
                <a:endParaRPr lang="en-GB" sz="900" baseline="-25000" dirty="0"/>
              </a:p>
            </p:txBody>
          </p:sp>
          <p:cxnSp>
            <p:nvCxnSpPr>
              <p:cNvPr id="117" name="Straight Arrow Connector 116"/>
              <p:cNvCxnSpPr/>
              <p:nvPr/>
            </p:nvCxnSpPr>
            <p:spPr>
              <a:xfrm>
                <a:off x="865227" y="3929199"/>
                <a:ext cx="1080000" cy="0"/>
              </a:xfrm>
              <a:prstGeom prst="straightConnector1">
                <a:avLst/>
              </a:prstGeom>
              <a:ln w="25400">
                <a:solidFill>
                  <a:srgbClr val="004EEA"/>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98" name="Group 97"/>
          <p:cNvGrpSpPr/>
          <p:nvPr/>
        </p:nvGrpSpPr>
        <p:grpSpPr>
          <a:xfrm>
            <a:off x="7123466" y="4062426"/>
            <a:ext cx="2058199" cy="1652049"/>
            <a:chOff x="3130570" y="2996952"/>
            <a:chExt cx="2809262" cy="2055326"/>
          </a:xfrm>
        </p:grpSpPr>
        <p:cxnSp>
          <p:nvCxnSpPr>
            <p:cNvPr id="99" name="Straight Connector 98"/>
            <p:cNvCxnSpPr/>
            <p:nvPr/>
          </p:nvCxnSpPr>
          <p:spPr>
            <a:xfrm>
              <a:off x="4863344" y="3969058"/>
              <a:ext cx="0" cy="1023071"/>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00" name="Group 99"/>
            <p:cNvGrpSpPr/>
            <p:nvPr/>
          </p:nvGrpSpPr>
          <p:grpSpPr>
            <a:xfrm>
              <a:off x="3130570" y="2996952"/>
              <a:ext cx="2809262" cy="2055326"/>
              <a:chOff x="3130570" y="2996952"/>
              <a:chExt cx="2809262" cy="2055326"/>
            </a:xfrm>
          </p:grpSpPr>
          <p:sp>
            <p:nvSpPr>
              <p:cNvPr id="101" name="TextBox 100"/>
              <p:cNvSpPr txBox="1"/>
              <p:nvPr/>
            </p:nvSpPr>
            <p:spPr>
              <a:xfrm>
                <a:off x="3599832" y="4538999"/>
                <a:ext cx="1260000" cy="261610"/>
              </a:xfrm>
              <a:prstGeom prst="rect">
                <a:avLst/>
              </a:prstGeom>
              <a:solidFill>
                <a:schemeClr val="accent4">
                  <a:lumMod val="20000"/>
                  <a:lumOff val="80000"/>
                </a:schemeClr>
              </a:solidFill>
              <a:ln w="15875">
                <a:solidFill>
                  <a:srgbClr val="00B0F0"/>
                </a:solidFill>
              </a:ln>
            </p:spPr>
            <p:txBody>
              <a:bodyPr wrap="square" rtlCol="0">
                <a:spAutoFit/>
              </a:bodyPr>
              <a:lstStyle/>
              <a:p>
                <a:r>
                  <a:rPr lang="en-GB" sz="1050" dirty="0" smtClean="0"/>
                  <a:t>Flash2</a:t>
                </a:r>
                <a:endParaRPr lang="en-GB" sz="1050" dirty="0"/>
              </a:p>
            </p:txBody>
          </p:sp>
          <p:cxnSp>
            <p:nvCxnSpPr>
              <p:cNvPr id="102" name="Straight Arrow Connector 101"/>
              <p:cNvCxnSpPr/>
              <p:nvPr/>
            </p:nvCxnSpPr>
            <p:spPr>
              <a:xfrm>
                <a:off x="3141812" y="4708540"/>
                <a:ext cx="468000"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130570" y="3455422"/>
                <a:ext cx="1" cy="1596856"/>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a:off x="5927969" y="2996952"/>
                <a:ext cx="4" cy="1964212"/>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3599832" y="4093991"/>
                <a:ext cx="1260000" cy="261610"/>
              </a:xfrm>
              <a:prstGeom prst="rect">
                <a:avLst/>
              </a:prstGeom>
              <a:solidFill>
                <a:schemeClr val="accent4">
                  <a:lumMod val="20000"/>
                  <a:lumOff val="80000"/>
                </a:schemeClr>
              </a:solidFill>
              <a:ln w="15875">
                <a:solidFill>
                  <a:srgbClr val="00B0F0"/>
                </a:solidFill>
              </a:ln>
            </p:spPr>
            <p:txBody>
              <a:bodyPr wrap="square" rtlCol="0">
                <a:spAutoFit/>
              </a:bodyPr>
              <a:lstStyle/>
              <a:p>
                <a:r>
                  <a:rPr lang="en-GB" sz="1050" dirty="0" smtClean="0"/>
                  <a:t>Flash1</a:t>
                </a:r>
                <a:endParaRPr lang="en-GB" sz="1050" dirty="0"/>
              </a:p>
            </p:txBody>
          </p:sp>
          <p:sp>
            <p:nvSpPr>
              <p:cNvPr id="106" name="TextBox 105"/>
              <p:cNvSpPr txBox="1"/>
              <p:nvPr/>
            </p:nvSpPr>
            <p:spPr>
              <a:xfrm>
                <a:off x="4679832" y="3670252"/>
                <a:ext cx="1260000" cy="261610"/>
              </a:xfrm>
              <a:prstGeom prst="rect">
                <a:avLst/>
              </a:prstGeom>
              <a:solidFill>
                <a:schemeClr val="accent4">
                  <a:lumMod val="20000"/>
                  <a:lumOff val="80000"/>
                </a:schemeClr>
              </a:solidFill>
              <a:ln w="15875">
                <a:solidFill>
                  <a:srgbClr val="00B0F0"/>
                </a:solidFill>
              </a:ln>
            </p:spPr>
            <p:txBody>
              <a:bodyPr wrap="square" rtlCol="0">
                <a:spAutoFit/>
              </a:bodyPr>
              <a:lstStyle/>
              <a:p>
                <a:r>
                  <a:rPr lang="en-GB" sz="1050" dirty="0" smtClean="0"/>
                  <a:t>Flash4</a:t>
                </a:r>
                <a:endParaRPr lang="en-GB" sz="1050" dirty="0"/>
              </a:p>
            </p:txBody>
          </p:sp>
          <p:cxnSp>
            <p:nvCxnSpPr>
              <p:cNvPr id="107" name="Straight Arrow Connector 106"/>
              <p:cNvCxnSpPr/>
              <p:nvPr/>
            </p:nvCxnSpPr>
            <p:spPr>
              <a:xfrm>
                <a:off x="3141812" y="4278659"/>
                <a:ext cx="468000"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3141812" y="3645024"/>
                <a:ext cx="468000"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a:off x="3589852" y="3880148"/>
                <a:ext cx="1080000" cy="0"/>
              </a:xfrm>
              <a:prstGeom prst="straightConnector1">
                <a:avLst/>
              </a:prstGeom>
              <a:ln w="25400">
                <a:solidFill>
                  <a:srgbClr val="004EEA"/>
                </a:solidFill>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a:off x="3599832" y="3420842"/>
                <a:ext cx="1080000" cy="0"/>
              </a:xfrm>
              <a:prstGeom prst="straightConnector1">
                <a:avLst/>
              </a:prstGeom>
              <a:ln w="25400">
                <a:solidFill>
                  <a:srgbClr val="004EEA"/>
                </a:solidFill>
                <a:tailEnd type="arrow"/>
              </a:ln>
            </p:spPr>
            <p:style>
              <a:lnRef idx="1">
                <a:schemeClr val="accent1"/>
              </a:lnRef>
              <a:fillRef idx="0">
                <a:schemeClr val="accent1"/>
              </a:fillRef>
              <a:effectRef idx="0">
                <a:schemeClr val="accent1"/>
              </a:effectRef>
              <a:fontRef idx="minor">
                <a:schemeClr val="tx1"/>
              </a:fontRef>
            </p:style>
          </p:cxnSp>
          <p:sp>
            <p:nvSpPr>
              <p:cNvPr id="111" name="Left Brace 110"/>
              <p:cNvSpPr/>
              <p:nvPr/>
            </p:nvSpPr>
            <p:spPr>
              <a:xfrm>
                <a:off x="3457416" y="3308028"/>
                <a:ext cx="216024" cy="65779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50"/>
              </a:p>
            </p:txBody>
          </p:sp>
          <p:sp>
            <p:nvSpPr>
              <p:cNvPr id="112" name="TextBox 111"/>
              <p:cNvSpPr txBox="1"/>
              <p:nvPr/>
            </p:nvSpPr>
            <p:spPr>
              <a:xfrm>
                <a:off x="4679832" y="3234920"/>
                <a:ext cx="1260000" cy="261610"/>
              </a:xfrm>
              <a:prstGeom prst="rect">
                <a:avLst/>
              </a:prstGeom>
              <a:solidFill>
                <a:schemeClr val="accent4">
                  <a:lumMod val="20000"/>
                  <a:lumOff val="80000"/>
                </a:schemeClr>
              </a:solidFill>
              <a:ln w="15875">
                <a:solidFill>
                  <a:srgbClr val="00B0F0"/>
                </a:solidFill>
              </a:ln>
            </p:spPr>
            <p:txBody>
              <a:bodyPr wrap="square" rtlCol="0">
                <a:spAutoFit/>
              </a:bodyPr>
              <a:lstStyle/>
              <a:p>
                <a:r>
                  <a:rPr lang="en-GB" sz="1050" dirty="0" smtClean="0"/>
                  <a:t>Flash3</a:t>
                </a:r>
                <a:endParaRPr lang="en-GB" sz="1050" dirty="0"/>
              </a:p>
            </p:txBody>
          </p:sp>
        </p:grpSp>
      </p:grpSp>
      <p:sp>
        <p:nvSpPr>
          <p:cNvPr id="3" name="Rectangle 2"/>
          <p:cNvSpPr/>
          <p:nvPr/>
        </p:nvSpPr>
        <p:spPr>
          <a:xfrm>
            <a:off x="632520" y="5652537"/>
            <a:ext cx="5303203" cy="584775"/>
          </a:xfrm>
          <a:prstGeom prst="rect">
            <a:avLst/>
          </a:prstGeom>
          <a:noFill/>
        </p:spPr>
        <p:txBody>
          <a:bodyPr wrap="square">
            <a:spAutoFit/>
          </a:bodyPr>
          <a:lstStyle/>
          <a:p>
            <a:pPr algn="ctr" defTabSz="457200" eaLnBrk="0" hangingPunct="0">
              <a:spcBef>
                <a:spcPts val="0"/>
              </a:spcBef>
              <a:spcAft>
                <a:spcPts val="1200"/>
              </a:spcAft>
              <a:buClr>
                <a:schemeClr val="accent1"/>
              </a:buClr>
              <a:buSzPct val="95000"/>
              <a:defRPr/>
            </a:pPr>
            <a:r>
              <a:rPr lang="en-GB" sz="1600" b="1" dirty="0">
                <a:solidFill>
                  <a:srgbClr val="FF0000"/>
                </a:solidFill>
                <a:latin typeface="+mj-lt"/>
                <a:ea typeface="+mn-ea"/>
                <a:cs typeface="+mn-cs"/>
                <a:sym typeface="Wingdings" pitchFamily="2" charset="2"/>
              </a:rPr>
              <a:t>Test apparatus </a:t>
            </a:r>
            <a:r>
              <a:rPr lang="en-GB" sz="1600" b="1" dirty="0" smtClean="0">
                <a:solidFill>
                  <a:srgbClr val="FF0000"/>
                </a:solidFill>
                <a:latin typeface="+mj-lt"/>
                <a:ea typeface="+mn-ea"/>
                <a:cs typeface="+mn-cs"/>
                <a:sym typeface="Wingdings" pitchFamily="2" charset="2"/>
              </a:rPr>
              <a:t>examined </a:t>
            </a:r>
            <a:r>
              <a:rPr lang="en-GB" sz="1600" b="1" dirty="0">
                <a:solidFill>
                  <a:srgbClr val="FF0000"/>
                </a:solidFill>
                <a:latin typeface="+mj-lt"/>
                <a:ea typeface="+mn-ea"/>
                <a:cs typeface="+mn-cs"/>
                <a:sym typeface="Wingdings" pitchFamily="2" charset="2"/>
              </a:rPr>
              <a:t>and approved by safety experts (visit 3/7/12 of C. </a:t>
            </a:r>
            <a:r>
              <a:rPr lang="en-GB" sz="1600" b="1" dirty="0" smtClean="0">
                <a:solidFill>
                  <a:srgbClr val="FF0000"/>
                </a:solidFill>
                <a:latin typeface="+mj-lt"/>
                <a:ea typeface="+mn-ea"/>
                <a:cs typeface="+mn-cs"/>
                <a:sym typeface="Wingdings" pitchFamily="2" charset="2"/>
              </a:rPr>
              <a:t>Bernard and J. Pedersen</a:t>
            </a:r>
            <a:r>
              <a:rPr lang="en-GB" sz="1600" b="1" dirty="0">
                <a:solidFill>
                  <a:srgbClr val="FF0000"/>
                </a:solidFill>
                <a:latin typeface="+mj-lt"/>
                <a:ea typeface="+mn-ea"/>
                <a:cs typeface="+mn-cs"/>
                <a:sym typeface="Wingdings" pitchFamily="2" charset="2"/>
              </a:rPr>
              <a:t>)</a:t>
            </a:r>
          </a:p>
        </p:txBody>
      </p:sp>
      <p:sp>
        <p:nvSpPr>
          <p:cNvPr id="55" name="Down Arrow 54"/>
          <p:cNvSpPr/>
          <p:nvPr/>
        </p:nvSpPr>
        <p:spPr>
          <a:xfrm>
            <a:off x="2792760" y="5229200"/>
            <a:ext cx="648072" cy="4843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6606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additive="base">
                                        <p:cTn id="7" dur="500" fill="hold"/>
                                        <p:tgtEl>
                                          <p:spTgt spid="95"/>
                                        </p:tgtEl>
                                        <p:attrNameLst>
                                          <p:attrName>ppt_x</p:attrName>
                                        </p:attrNameLst>
                                      </p:cBhvr>
                                      <p:tavLst>
                                        <p:tav tm="0">
                                          <p:val>
                                            <p:strVal val="#ppt_x"/>
                                          </p:val>
                                        </p:tav>
                                        <p:tav tm="100000">
                                          <p:val>
                                            <p:strVal val="#ppt_x"/>
                                          </p:val>
                                        </p:tav>
                                      </p:tavLst>
                                    </p:anim>
                                    <p:anim calcmode="lin" valueType="num">
                                      <p:cBhvr additive="base">
                                        <p:cTn id="8"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8"/>
                                        </p:tgtEl>
                                        <p:attrNameLst>
                                          <p:attrName>style.visibility</p:attrName>
                                        </p:attrNameLst>
                                      </p:cBhvr>
                                      <p:to>
                                        <p:strVal val="visible"/>
                                      </p:to>
                                    </p:set>
                                    <p:anim calcmode="lin" valueType="num">
                                      <p:cBhvr additive="base">
                                        <p:cTn id="13" dur="500" fill="hold"/>
                                        <p:tgtEl>
                                          <p:spTgt spid="98"/>
                                        </p:tgtEl>
                                        <p:attrNameLst>
                                          <p:attrName>ppt_x</p:attrName>
                                        </p:attrNameLst>
                                      </p:cBhvr>
                                      <p:tavLst>
                                        <p:tav tm="0">
                                          <p:val>
                                            <p:strVal val="#ppt_x"/>
                                          </p:val>
                                        </p:tav>
                                        <p:tav tm="100000">
                                          <p:val>
                                            <p:strVal val="#ppt_x"/>
                                          </p:val>
                                        </p:tav>
                                      </p:tavLst>
                                    </p:anim>
                                    <p:anim calcmode="lin" valueType="num">
                                      <p:cBhvr additive="base">
                                        <p:cTn id="14"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3.33333E-6 -1.48148E-6 L -0.09647 -0.00278 " pathEditMode="relative" rAng="0" ptsTypes="AA">
                                      <p:cBhvr>
                                        <p:cTn id="18" dur="2000" fill="hold"/>
                                        <p:tgtEl>
                                          <p:spTgt spid="98"/>
                                        </p:tgtEl>
                                        <p:attrNameLst>
                                          <p:attrName>ppt_x</p:attrName>
                                          <p:attrName>ppt_y</p:attrName>
                                        </p:attrNameLst>
                                      </p:cBhvr>
                                      <p:rCtr x="-4824"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p:cNvSpPr>
            <a:spLocks noGrp="1"/>
          </p:cNvSpPr>
          <p:nvPr>
            <p:ph type="ftr" sz="quarter" idx="4294967295"/>
          </p:nvPr>
        </p:nvSpPr>
        <p:spPr>
          <a:xfrm>
            <a:off x="3456000" y="6408010"/>
            <a:ext cx="3136900" cy="213483"/>
          </a:xfrm>
          <a:prstGeom prst="rect">
            <a:avLst/>
          </a:prstGeom>
        </p:spPr>
        <p:txBody>
          <a:bodyPr/>
          <a:lstStyle/>
          <a:p>
            <a:r>
              <a:rPr lang="en-US" smtClean="0"/>
              <a:t>Alessandro Bertarelli - EN/MME</a:t>
            </a:r>
            <a:endParaRPr lang="en-US" dirty="0"/>
          </a:p>
        </p:txBody>
      </p:sp>
      <p:sp>
        <p:nvSpPr>
          <p:cNvPr id="4" name="CasellaDiTesto 3"/>
          <p:cNvSpPr txBox="1"/>
          <p:nvPr/>
        </p:nvSpPr>
        <p:spPr>
          <a:xfrm>
            <a:off x="992560" y="870967"/>
            <a:ext cx="8568952" cy="4616648"/>
          </a:xfrm>
          <a:prstGeom prst="rect">
            <a:avLst/>
          </a:prstGeom>
          <a:noFill/>
        </p:spPr>
        <p:txBody>
          <a:bodyPr wrap="square" rtlCol="0">
            <a:spAutoFit/>
          </a:bodyPr>
          <a:lstStyle/>
          <a:p>
            <a:r>
              <a:rPr lang="it-IT" sz="2000" b="1" dirty="0" smtClean="0">
                <a:latin typeface="+mj-lt"/>
              </a:rPr>
              <a:t>Flash System:</a:t>
            </a:r>
          </a:p>
          <a:p>
            <a:r>
              <a:rPr lang="it-IT" dirty="0" smtClean="0">
                <a:latin typeface="+mj-lt"/>
              </a:rPr>
              <a:t>The use of 2 </a:t>
            </a:r>
            <a:r>
              <a:rPr lang="it-IT" dirty="0" err="1" smtClean="0">
                <a:latin typeface="+mj-lt"/>
              </a:rPr>
              <a:t>simultaneous</a:t>
            </a:r>
            <a:r>
              <a:rPr lang="it-IT" dirty="0" smtClean="0">
                <a:latin typeface="+mj-lt"/>
              </a:rPr>
              <a:t> </a:t>
            </a:r>
            <a:r>
              <a:rPr lang="it-IT" dirty="0" err="1" smtClean="0">
                <a:latin typeface="+mj-lt"/>
              </a:rPr>
              <a:t>flashes</a:t>
            </a:r>
            <a:r>
              <a:rPr lang="it-IT" dirty="0" smtClean="0">
                <a:latin typeface="+mj-lt"/>
              </a:rPr>
              <a:t> </a:t>
            </a:r>
            <a:r>
              <a:rPr lang="it-IT" dirty="0" err="1" smtClean="0">
                <a:latin typeface="+mj-lt"/>
              </a:rPr>
              <a:t>gives</a:t>
            </a:r>
            <a:r>
              <a:rPr lang="it-IT" dirty="0" smtClean="0">
                <a:latin typeface="+mj-lt"/>
              </a:rPr>
              <a:t> rise to a </a:t>
            </a:r>
            <a:r>
              <a:rPr lang="it-IT" dirty="0" err="1" smtClean="0">
                <a:latin typeface="+mj-lt"/>
              </a:rPr>
              <a:t>certain</a:t>
            </a:r>
            <a:r>
              <a:rPr lang="it-IT" dirty="0" smtClean="0">
                <a:latin typeface="+mj-lt"/>
              </a:rPr>
              <a:t> </a:t>
            </a:r>
            <a:r>
              <a:rPr lang="it-IT" dirty="0" err="1" smtClean="0">
                <a:latin typeface="+mj-lt"/>
              </a:rPr>
              <a:t>overexposure</a:t>
            </a:r>
            <a:r>
              <a:rPr lang="it-IT" dirty="0" smtClean="0">
                <a:latin typeface="+mj-lt"/>
              </a:rPr>
              <a:t>, </a:t>
            </a:r>
            <a:r>
              <a:rPr lang="it-IT" dirty="0" err="1" smtClean="0">
                <a:latin typeface="+mj-lt"/>
              </a:rPr>
              <a:t>but</a:t>
            </a:r>
            <a:r>
              <a:rPr lang="it-IT" dirty="0" smtClean="0">
                <a:latin typeface="+mj-lt"/>
              </a:rPr>
              <a:t> </a:t>
            </a:r>
            <a:r>
              <a:rPr lang="it-IT" dirty="0" err="1" smtClean="0">
                <a:latin typeface="+mj-lt"/>
              </a:rPr>
              <a:t>permits</a:t>
            </a:r>
            <a:r>
              <a:rPr lang="it-IT" dirty="0" smtClean="0">
                <a:latin typeface="+mj-lt"/>
              </a:rPr>
              <a:t> to </a:t>
            </a:r>
            <a:r>
              <a:rPr lang="it-IT" dirty="0" err="1" smtClean="0">
                <a:latin typeface="+mj-lt"/>
              </a:rPr>
              <a:t>see</a:t>
            </a:r>
            <a:r>
              <a:rPr lang="it-IT" dirty="0" smtClean="0">
                <a:latin typeface="+mj-lt"/>
              </a:rPr>
              <a:t> small </a:t>
            </a:r>
            <a:r>
              <a:rPr lang="it-IT" dirty="0" err="1" smtClean="0">
                <a:latin typeface="+mj-lt"/>
              </a:rPr>
              <a:t>debris</a:t>
            </a:r>
            <a:r>
              <a:rPr lang="it-IT" dirty="0" smtClean="0">
                <a:latin typeface="+mj-lt"/>
              </a:rPr>
              <a:t> on the dark background </a:t>
            </a:r>
            <a:r>
              <a:rPr lang="it-IT" dirty="0" err="1" smtClean="0">
                <a:latin typeface="+mj-lt"/>
              </a:rPr>
              <a:t>between</a:t>
            </a:r>
            <a:r>
              <a:rPr lang="it-IT" dirty="0" smtClean="0">
                <a:latin typeface="+mj-lt"/>
              </a:rPr>
              <a:t> the sample </a:t>
            </a:r>
            <a:r>
              <a:rPr lang="it-IT" dirty="0" err="1" smtClean="0">
                <a:latin typeface="+mj-lt"/>
              </a:rPr>
              <a:t>holder</a:t>
            </a:r>
            <a:r>
              <a:rPr lang="it-IT" dirty="0" smtClean="0">
                <a:latin typeface="+mj-lt"/>
              </a:rPr>
              <a:t> and the </a:t>
            </a:r>
            <a:r>
              <a:rPr lang="it-IT" dirty="0" err="1" smtClean="0">
                <a:latin typeface="+mj-lt"/>
              </a:rPr>
              <a:t>plate</a:t>
            </a:r>
            <a:r>
              <a:rPr lang="it-IT" dirty="0" smtClean="0">
                <a:latin typeface="+mj-lt"/>
              </a:rPr>
              <a:t>.</a:t>
            </a:r>
          </a:p>
          <a:p>
            <a:r>
              <a:rPr lang="it-IT" dirty="0" smtClean="0">
                <a:latin typeface="+mj-lt"/>
              </a:rPr>
              <a:t>The </a:t>
            </a:r>
            <a:r>
              <a:rPr lang="it-IT" dirty="0" err="1" smtClean="0">
                <a:latin typeface="+mj-lt"/>
              </a:rPr>
              <a:t>error</a:t>
            </a:r>
            <a:r>
              <a:rPr lang="it-IT" dirty="0" smtClean="0">
                <a:latin typeface="+mj-lt"/>
              </a:rPr>
              <a:t> in the CCC trigger </a:t>
            </a:r>
            <a:r>
              <a:rPr lang="it-IT" dirty="0" err="1" smtClean="0">
                <a:latin typeface="+mj-lt"/>
              </a:rPr>
              <a:t>signal</a:t>
            </a:r>
            <a:r>
              <a:rPr lang="it-IT" dirty="0" smtClean="0">
                <a:latin typeface="+mj-lt"/>
              </a:rPr>
              <a:t> </a:t>
            </a:r>
            <a:r>
              <a:rPr lang="it-IT" dirty="0" err="1" smtClean="0">
                <a:latin typeface="+mj-lt"/>
              </a:rPr>
              <a:t>has</a:t>
            </a:r>
            <a:r>
              <a:rPr lang="it-IT" dirty="0" smtClean="0">
                <a:latin typeface="+mj-lt"/>
              </a:rPr>
              <a:t> </a:t>
            </a:r>
            <a:r>
              <a:rPr lang="it-IT" dirty="0" err="1" smtClean="0">
                <a:latin typeface="+mj-lt"/>
              </a:rPr>
              <a:t>been</a:t>
            </a:r>
            <a:r>
              <a:rPr lang="it-IT" dirty="0" smtClean="0">
                <a:latin typeface="+mj-lt"/>
              </a:rPr>
              <a:t> </a:t>
            </a:r>
            <a:r>
              <a:rPr lang="it-IT" dirty="0" err="1" smtClean="0">
                <a:latin typeface="+mj-lt"/>
              </a:rPr>
              <a:t>corrected</a:t>
            </a:r>
            <a:r>
              <a:rPr lang="it-IT" dirty="0" smtClean="0">
                <a:latin typeface="+mj-lt"/>
              </a:rPr>
              <a:t> </a:t>
            </a:r>
            <a:r>
              <a:rPr lang="it-IT" dirty="0" err="1">
                <a:latin typeface="+mj-lt"/>
              </a:rPr>
              <a:t>after</a:t>
            </a:r>
            <a:r>
              <a:rPr lang="it-IT" dirty="0">
                <a:latin typeface="+mj-lt"/>
              </a:rPr>
              <a:t> the first </a:t>
            </a:r>
            <a:r>
              <a:rPr lang="it-IT" dirty="0" err="1">
                <a:latin typeface="+mj-lt"/>
              </a:rPr>
              <a:t>acquisition</a:t>
            </a:r>
            <a:r>
              <a:rPr lang="it-IT" dirty="0">
                <a:latin typeface="+mj-lt"/>
              </a:rPr>
              <a:t> </a:t>
            </a:r>
            <a:r>
              <a:rPr lang="it-IT" dirty="0" err="1" smtClean="0">
                <a:latin typeface="+mj-lt"/>
              </a:rPr>
              <a:t>permitting</a:t>
            </a:r>
            <a:r>
              <a:rPr lang="it-IT" dirty="0" smtClean="0">
                <a:latin typeface="+mj-lt"/>
              </a:rPr>
              <a:t> a </a:t>
            </a:r>
            <a:r>
              <a:rPr lang="it-IT" dirty="0" err="1" smtClean="0">
                <a:latin typeface="+mj-lt"/>
              </a:rPr>
              <a:t>very</a:t>
            </a:r>
            <a:r>
              <a:rPr lang="it-IT" dirty="0" smtClean="0">
                <a:latin typeface="+mj-lt"/>
              </a:rPr>
              <a:t> </a:t>
            </a:r>
            <a:r>
              <a:rPr lang="it-IT" dirty="0" err="1" smtClean="0">
                <a:latin typeface="+mj-lt"/>
              </a:rPr>
              <a:t>good</a:t>
            </a:r>
            <a:r>
              <a:rPr lang="it-IT" dirty="0" smtClean="0">
                <a:latin typeface="+mj-lt"/>
              </a:rPr>
              <a:t> </a:t>
            </a:r>
            <a:r>
              <a:rPr lang="it-IT" dirty="0" err="1" smtClean="0">
                <a:latin typeface="+mj-lt"/>
              </a:rPr>
              <a:t>synchronization</a:t>
            </a:r>
            <a:r>
              <a:rPr lang="it-IT" dirty="0" smtClean="0">
                <a:latin typeface="+mj-lt"/>
              </a:rPr>
              <a:t> </a:t>
            </a:r>
            <a:r>
              <a:rPr lang="it-IT" dirty="0" err="1" smtClean="0">
                <a:latin typeface="+mj-lt"/>
              </a:rPr>
              <a:t>between</a:t>
            </a:r>
            <a:r>
              <a:rPr lang="it-IT" dirty="0" smtClean="0">
                <a:latin typeface="+mj-lt"/>
              </a:rPr>
              <a:t> </a:t>
            </a:r>
            <a:r>
              <a:rPr lang="it-IT" dirty="0" err="1" smtClean="0">
                <a:latin typeface="+mj-lt"/>
              </a:rPr>
              <a:t>flashes</a:t>
            </a:r>
            <a:r>
              <a:rPr lang="it-IT" dirty="0" smtClean="0">
                <a:latin typeface="+mj-lt"/>
              </a:rPr>
              <a:t> and </a:t>
            </a:r>
            <a:r>
              <a:rPr lang="it-IT" dirty="0" err="1" smtClean="0">
                <a:latin typeface="+mj-lt"/>
              </a:rPr>
              <a:t>beam</a:t>
            </a:r>
            <a:r>
              <a:rPr lang="it-IT" dirty="0" smtClean="0">
                <a:latin typeface="+mj-lt"/>
              </a:rPr>
              <a:t> </a:t>
            </a:r>
            <a:r>
              <a:rPr lang="it-IT" dirty="0" err="1" smtClean="0">
                <a:latin typeface="+mj-lt"/>
              </a:rPr>
              <a:t>arrival</a:t>
            </a:r>
            <a:r>
              <a:rPr lang="it-IT" dirty="0" smtClean="0">
                <a:latin typeface="+mj-lt"/>
              </a:rPr>
              <a:t> (~100 µs).</a:t>
            </a:r>
          </a:p>
          <a:p>
            <a:endParaRPr lang="it-IT" dirty="0">
              <a:latin typeface="+mj-lt"/>
            </a:endParaRPr>
          </a:p>
          <a:p>
            <a:r>
              <a:rPr lang="it-IT" sz="2000" b="1" dirty="0" err="1" smtClean="0">
                <a:latin typeface="+mj-lt"/>
              </a:rPr>
              <a:t>Final</a:t>
            </a:r>
            <a:r>
              <a:rPr lang="it-IT" sz="2000" b="1" dirty="0" smtClean="0">
                <a:latin typeface="+mj-lt"/>
              </a:rPr>
              <a:t> </a:t>
            </a:r>
            <a:r>
              <a:rPr lang="it-IT" sz="2000" b="1" dirty="0" err="1" smtClean="0">
                <a:latin typeface="+mj-lt"/>
              </a:rPr>
              <a:t>Tests</a:t>
            </a:r>
            <a:r>
              <a:rPr lang="it-IT" sz="2000" b="1" dirty="0" smtClean="0">
                <a:latin typeface="+mj-lt"/>
              </a:rPr>
              <a:t> </a:t>
            </a:r>
            <a:r>
              <a:rPr lang="it-IT" sz="2000" b="1" dirty="0">
                <a:latin typeface="+mj-lt"/>
              </a:rPr>
              <a:t>&amp; </a:t>
            </a:r>
            <a:r>
              <a:rPr lang="it-IT" sz="2000" b="1" dirty="0" err="1" smtClean="0">
                <a:latin typeface="+mj-lt"/>
              </a:rPr>
              <a:t>Comparison</a:t>
            </a:r>
            <a:r>
              <a:rPr lang="it-IT" sz="2000" b="1" dirty="0" smtClean="0">
                <a:latin typeface="+mj-lt"/>
              </a:rPr>
              <a:t> with </a:t>
            </a:r>
            <a:r>
              <a:rPr lang="it-IT" sz="2000" b="1" dirty="0" err="1">
                <a:latin typeface="+mj-lt"/>
              </a:rPr>
              <a:t>N</a:t>
            </a:r>
            <a:r>
              <a:rPr lang="it-IT" sz="2000" b="1" dirty="0" err="1" smtClean="0">
                <a:latin typeface="+mj-lt"/>
              </a:rPr>
              <a:t>umerical</a:t>
            </a:r>
            <a:r>
              <a:rPr lang="it-IT" sz="2000" b="1" dirty="0" smtClean="0">
                <a:latin typeface="+mj-lt"/>
              </a:rPr>
              <a:t> </a:t>
            </a:r>
            <a:r>
              <a:rPr lang="it-IT" sz="2000" b="1" dirty="0" err="1" smtClean="0">
                <a:latin typeface="+mj-lt"/>
              </a:rPr>
              <a:t>Simulations</a:t>
            </a:r>
            <a:r>
              <a:rPr lang="it-IT" sz="2000" b="1" dirty="0" smtClean="0">
                <a:latin typeface="+mj-lt"/>
              </a:rPr>
              <a:t>:</a:t>
            </a:r>
            <a:endParaRPr lang="it-IT" sz="2000" b="1" dirty="0">
              <a:latin typeface="+mj-lt"/>
            </a:endParaRPr>
          </a:p>
          <a:p>
            <a:r>
              <a:rPr lang="it-IT" dirty="0" smtClean="0">
                <a:latin typeface="+mj-lt"/>
              </a:rPr>
              <a:t>The </a:t>
            </a:r>
            <a:r>
              <a:rPr lang="it-IT" dirty="0" err="1" smtClean="0">
                <a:latin typeface="+mj-lt"/>
              </a:rPr>
              <a:t>acquired</a:t>
            </a:r>
            <a:r>
              <a:rPr lang="it-IT" dirty="0" smtClean="0">
                <a:latin typeface="+mj-lt"/>
              </a:rPr>
              <a:t> </a:t>
            </a:r>
            <a:r>
              <a:rPr lang="it-IT" dirty="0" err="1" smtClean="0">
                <a:latin typeface="+mj-lt"/>
              </a:rPr>
              <a:t>videos</a:t>
            </a:r>
            <a:r>
              <a:rPr lang="it-IT" dirty="0" smtClean="0">
                <a:latin typeface="+mj-lt"/>
              </a:rPr>
              <a:t>, </a:t>
            </a:r>
            <a:r>
              <a:rPr lang="it-IT" dirty="0" err="1" smtClean="0">
                <a:latin typeface="+mj-lt"/>
              </a:rPr>
              <a:t>especially</a:t>
            </a:r>
            <a:r>
              <a:rPr lang="it-IT" dirty="0" smtClean="0">
                <a:latin typeface="+mj-lt"/>
              </a:rPr>
              <a:t> the H6_center on Inermet180, </a:t>
            </a:r>
            <a:r>
              <a:rPr lang="it-IT" dirty="0" err="1" smtClean="0">
                <a:latin typeface="+mj-lt"/>
              </a:rPr>
              <a:t>have</a:t>
            </a:r>
            <a:r>
              <a:rPr lang="it-IT" dirty="0" smtClean="0">
                <a:latin typeface="+mj-lt"/>
              </a:rPr>
              <a:t> an </a:t>
            </a:r>
            <a:r>
              <a:rPr lang="it-IT" dirty="0" err="1" smtClean="0">
                <a:latin typeface="+mj-lt"/>
              </a:rPr>
              <a:t>acceptable</a:t>
            </a:r>
            <a:r>
              <a:rPr lang="it-IT" dirty="0" smtClean="0">
                <a:latin typeface="+mj-lt"/>
              </a:rPr>
              <a:t> </a:t>
            </a:r>
            <a:r>
              <a:rPr lang="it-IT" dirty="0" err="1" smtClean="0">
                <a:latin typeface="+mj-lt"/>
              </a:rPr>
              <a:t>quality</a:t>
            </a:r>
            <a:r>
              <a:rPr lang="it-IT" dirty="0" smtClean="0">
                <a:latin typeface="+mj-lt"/>
              </a:rPr>
              <a:t> and </a:t>
            </a:r>
            <a:r>
              <a:rPr lang="it-IT" dirty="0" err="1" smtClean="0">
                <a:latin typeface="+mj-lt"/>
              </a:rPr>
              <a:t>permit</a:t>
            </a:r>
            <a:r>
              <a:rPr lang="it-IT" dirty="0" smtClean="0">
                <a:latin typeface="+mj-lt"/>
              </a:rPr>
              <a:t> to </a:t>
            </a:r>
            <a:r>
              <a:rPr lang="it-IT" dirty="0" err="1" smtClean="0">
                <a:latin typeface="+mj-lt"/>
              </a:rPr>
              <a:t>see</a:t>
            </a:r>
            <a:r>
              <a:rPr lang="it-IT" dirty="0" smtClean="0">
                <a:latin typeface="+mj-lt"/>
              </a:rPr>
              <a:t> the </a:t>
            </a:r>
            <a:r>
              <a:rPr lang="it-IT" dirty="0" err="1" smtClean="0">
                <a:latin typeface="+mj-lt"/>
              </a:rPr>
              <a:t>particles</a:t>
            </a:r>
            <a:r>
              <a:rPr lang="it-IT" dirty="0" smtClean="0">
                <a:latin typeface="+mj-lt"/>
              </a:rPr>
              <a:t> </a:t>
            </a:r>
            <a:r>
              <a:rPr lang="it-IT" dirty="0" err="1" smtClean="0">
                <a:latin typeface="+mj-lt"/>
              </a:rPr>
              <a:t>escaping</a:t>
            </a:r>
            <a:r>
              <a:rPr lang="it-IT" dirty="0" smtClean="0">
                <a:latin typeface="+mj-lt"/>
              </a:rPr>
              <a:t> from the </a:t>
            </a:r>
            <a:r>
              <a:rPr lang="it-IT" dirty="0" err="1" smtClean="0">
                <a:latin typeface="+mj-lt"/>
              </a:rPr>
              <a:t>samples</a:t>
            </a:r>
            <a:r>
              <a:rPr lang="it-IT" dirty="0" smtClean="0">
                <a:latin typeface="+mj-lt"/>
              </a:rPr>
              <a:t>.</a:t>
            </a:r>
          </a:p>
          <a:p>
            <a:r>
              <a:rPr lang="it-IT" dirty="0" smtClean="0">
                <a:latin typeface="+mj-lt"/>
              </a:rPr>
              <a:t>In </a:t>
            </a:r>
            <a:r>
              <a:rPr lang="it-IT" dirty="0" err="1" smtClean="0">
                <a:latin typeface="+mj-lt"/>
              </a:rPr>
              <a:t>addition</a:t>
            </a:r>
            <a:r>
              <a:rPr lang="it-IT" dirty="0" smtClean="0">
                <a:latin typeface="+mj-lt"/>
              </a:rPr>
              <a:t>, the video of the impact on Inermet180 </a:t>
            </a:r>
            <a:r>
              <a:rPr lang="it-IT" dirty="0" err="1" smtClean="0">
                <a:latin typeface="+mj-lt"/>
              </a:rPr>
              <a:t>showed</a:t>
            </a:r>
            <a:r>
              <a:rPr lang="it-IT" dirty="0" smtClean="0">
                <a:latin typeface="+mj-lt"/>
              </a:rPr>
              <a:t> a </a:t>
            </a:r>
            <a:r>
              <a:rPr lang="it-IT" dirty="0" err="1" smtClean="0">
                <a:latin typeface="+mj-lt"/>
              </a:rPr>
              <a:t>clear</a:t>
            </a:r>
            <a:r>
              <a:rPr lang="it-IT" dirty="0" smtClean="0">
                <a:latin typeface="+mj-lt"/>
              </a:rPr>
              <a:t> </a:t>
            </a:r>
            <a:r>
              <a:rPr lang="it-IT" dirty="0" err="1" smtClean="0">
                <a:latin typeface="+mj-lt"/>
              </a:rPr>
              <a:t>agreement</a:t>
            </a:r>
            <a:r>
              <a:rPr lang="it-IT" dirty="0" smtClean="0">
                <a:latin typeface="+mj-lt"/>
              </a:rPr>
              <a:t> with Autodyn SPH </a:t>
            </a:r>
            <a:r>
              <a:rPr lang="it-IT" dirty="0" err="1" smtClean="0">
                <a:latin typeface="+mj-lt"/>
              </a:rPr>
              <a:t>simulations</a:t>
            </a:r>
            <a:r>
              <a:rPr lang="it-IT" dirty="0" smtClean="0">
                <a:latin typeface="+mj-lt"/>
              </a:rPr>
              <a:t>, </a:t>
            </a:r>
            <a:r>
              <a:rPr lang="it-IT" dirty="0" err="1" smtClean="0">
                <a:solidFill>
                  <a:srgbClr val="C00000"/>
                </a:solidFill>
                <a:latin typeface="+mj-lt"/>
              </a:rPr>
              <a:t>confirming</a:t>
            </a:r>
            <a:r>
              <a:rPr lang="it-IT" dirty="0" smtClean="0">
                <a:solidFill>
                  <a:srgbClr val="C00000"/>
                </a:solidFill>
                <a:latin typeface="+mj-lt"/>
              </a:rPr>
              <a:t> the </a:t>
            </a:r>
            <a:r>
              <a:rPr lang="it-IT" dirty="0" err="1" smtClean="0">
                <a:solidFill>
                  <a:srgbClr val="C00000"/>
                </a:solidFill>
                <a:latin typeface="+mj-lt"/>
              </a:rPr>
              <a:t>validity</a:t>
            </a:r>
            <a:r>
              <a:rPr lang="it-IT" dirty="0" smtClean="0">
                <a:solidFill>
                  <a:srgbClr val="C00000"/>
                </a:solidFill>
                <a:latin typeface="+mj-lt"/>
              </a:rPr>
              <a:t> of the </a:t>
            </a:r>
            <a:r>
              <a:rPr lang="it-IT" dirty="0" err="1" smtClean="0">
                <a:solidFill>
                  <a:srgbClr val="C00000"/>
                </a:solidFill>
                <a:latin typeface="+mj-lt"/>
              </a:rPr>
              <a:t>proposed</a:t>
            </a:r>
            <a:r>
              <a:rPr lang="it-IT" dirty="0" smtClean="0">
                <a:solidFill>
                  <a:srgbClr val="C00000"/>
                </a:solidFill>
                <a:latin typeface="+mj-lt"/>
              </a:rPr>
              <a:t> </a:t>
            </a:r>
            <a:r>
              <a:rPr lang="it-IT" dirty="0" err="1" smtClean="0">
                <a:solidFill>
                  <a:srgbClr val="C00000"/>
                </a:solidFill>
                <a:latin typeface="+mj-lt"/>
              </a:rPr>
              <a:t>models</a:t>
            </a:r>
            <a:r>
              <a:rPr lang="it-IT" dirty="0" smtClean="0">
                <a:solidFill>
                  <a:srgbClr val="C00000"/>
                </a:solidFill>
                <a:latin typeface="+mj-lt"/>
              </a:rPr>
              <a:t> in </a:t>
            </a:r>
            <a:r>
              <a:rPr lang="it-IT" dirty="0" err="1" smtClean="0">
                <a:solidFill>
                  <a:srgbClr val="C00000"/>
                </a:solidFill>
                <a:latin typeface="+mj-lt"/>
              </a:rPr>
              <a:t>predicting</a:t>
            </a:r>
            <a:r>
              <a:rPr lang="it-IT" dirty="0" smtClean="0">
                <a:solidFill>
                  <a:srgbClr val="C00000"/>
                </a:solidFill>
                <a:latin typeface="+mj-lt"/>
              </a:rPr>
              <a:t> the </a:t>
            </a:r>
            <a:r>
              <a:rPr lang="it-IT" dirty="0" err="1" smtClean="0">
                <a:solidFill>
                  <a:srgbClr val="C00000"/>
                </a:solidFill>
                <a:latin typeface="+mj-lt"/>
              </a:rPr>
              <a:t>damage</a:t>
            </a:r>
            <a:r>
              <a:rPr lang="it-IT" dirty="0" smtClean="0">
                <a:solidFill>
                  <a:srgbClr val="C00000"/>
                </a:solidFill>
                <a:latin typeface="+mj-lt"/>
              </a:rPr>
              <a:t> on the TCT </a:t>
            </a:r>
            <a:r>
              <a:rPr lang="it-IT" dirty="0" err="1" smtClean="0">
                <a:solidFill>
                  <a:srgbClr val="C00000"/>
                </a:solidFill>
                <a:latin typeface="+mj-lt"/>
              </a:rPr>
              <a:t>Collimators</a:t>
            </a:r>
            <a:r>
              <a:rPr lang="it-IT" dirty="0" smtClean="0">
                <a:solidFill>
                  <a:srgbClr val="C00000"/>
                </a:solidFill>
                <a:latin typeface="+mj-lt"/>
              </a:rPr>
              <a:t> </a:t>
            </a:r>
            <a:r>
              <a:rPr lang="it-IT" dirty="0" err="1">
                <a:solidFill>
                  <a:srgbClr val="C00000"/>
                </a:solidFill>
                <a:latin typeface="+mj-lt"/>
              </a:rPr>
              <a:t>J</a:t>
            </a:r>
            <a:r>
              <a:rPr lang="it-IT" dirty="0" err="1" smtClean="0">
                <a:solidFill>
                  <a:srgbClr val="C00000"/>
                </a:solidFill>
                <a:latin typeface="+mj-lt"/>
              </a:rPr>
              <a:t>aws</a:t>
            </a:r>
            <a:r>
              <a:rPr lang="it-IT" dirty="0" smtClean="0">
                <a:solidFill>
                  <a:srgbClr val="C00000"/>
                </a:solidFill>
                <a:latin typeface="+mj-lt"/>
              </a:rPr>
              <a:t>. </a:t>
            </a:r>
            <a:endParaRPr lang="it-IT" dirty="0">
              <a:solidFill>
                <a:srgbClr val="C00000"/>
              </a:solidFill>
              <a:latin typeface="+mj-lt"/>
            </a:endParaRPr>
          </a:p>
          <a:p>
            <a:endParaRPr lang="it-IT" dirty="0" smtClean="0">
              <a:latin typeface="+mj-lt"/>
            </a:endParaRPr>
          </a:p>
          <a:p>
            <a:r>
              <a:rPr lang="it-IT" sz="2000" b="1" dirty="0" err="1">
                <a:latin typeface="+mj-lt"/>
              </a:rPr>
              <a:t>Final</a:t>
            </a:r>
            <a:r>
              <a:rPr lang="it-IT" sz="2000" b="1" dirty="0">
                <a:latin typeface="+mj-lt"/>
              </a:rPr>
              <a:t> </a:t>
            </a:r>
            <a:r>
              <a:rPr lang="it-IT" sz="2000" b="1" dirty="0" err="1">
                <a:latin typeface="+mj-lt"/>
              </a:rPr>
              <a:t>remarks</a:t>
            </a:r>
            <a:r>
              <a:rPr lang="it-IT" sz="2000" b="1" dirty="0">
                <a:latin typeface="+mj-lt"/>
              </a:rPr>
              <a:t>:</a:t>
            </a:r>
          </a:p>
          <a:p>
            <a:r>
              <a:rPr lang="it-IT" dirty="0" smtClean="0">
                <a:latin typeface="+mj-lt"/>
              </a:rPr>
              <a:t>The </a:t>
            </a:r>
            <a:r>
              <a:rPr lang="it-IT" dirty="0" err="1" smtClean="0">
                <a:latin typeface="+mj-lt"/>
              </a:rPr>
              <a:t>Tungsten</a:t>
            </a:r>
            <a:r>
              <a:rPr lang="it-IT" dirty="0" smtClean="0">
                <a:latin typeface="+mj-lt"/>
              </a:rPr>
              <a:t> hot </a:t>
            </a:r>
            <a:r>
              <a:rPr lang="it-IT" dirty="0" err="1" smtClean="0">
                <a:latin typeface="+mj-lt"/>
              </a:rPr>
              <a:t>vapour</a:t>
            </a:r>
            <a:r>
              <a:rPr lang="it-IT" dirty="0" smtClean="0">
                <a:latin typeface="+mj-lt"/>
              </a:rPr>
              <a:t> </a:t>
            </a:r>
            <a:r>
              <a:rPr lang="it-IT" dirty="0" err="1" smtClean="0">
                <a:latin typeface="+mj-lt"/>
              </a:rPr>
              <a:t>released</a:t>
            </a:r>
            <a:r>
              <a:rPr lang="it-IT" dirty="0" smtClean="0">
                <a:latin typeface="+mj-lt"/>
              </a:rPr>
              <a:t> </a:t>
            </a:r>
            <a:r>
              <a:rPr lang="it-IT" dirty="0" err="1" smtClean="0">
                <a:latin typeface="+mj-lt"/>
              </a:rPr>
              <a:t>during</a:t>
            </a:r>
            <a:r>
              <a:rPr lang="it-IT" dirty="0" smtClean="0">
                <a:latin typeface="+mj-lt"/>
              </a:rPr>
              <a:t> the H6_center impact </a:t>
            </a:r>
            <a:r>
              <a:rPr lang="it-IT" dirty="0" err="1" smtClean="0">
                <a:latin typeface="+mj-lt"/>
              </a:rPr>
              <a:t>covered</a:t>
            </a:r>
            <a:r>
              <a:rPr lang="it-IT" dirty="0" smtClean="0">
                <a:latin typeface="+mj-lt"/>
              </a:rPr>
              <a:t> </a:t>
            </a:r>
            <a:r>
              <a:rPr lang="it-IT" dirty="0" err="1" smtClean="0">
                <a:latin typeface="+mj-lt"/>
              </a:rPr>
              <a:t>significantly</a:t>
            </a:r>
            <a:r>
              <a:rPr lang="it-IT" dirty="0" smtClean="0">
                <a:latin typeface="+mj-lt"/>
              </a:rPr>
              <a:t> the </a:t>
            </a:r>
            <a:r>
              <a:rPr lang="it-IT" dirty="0" err="1" smtClean="0">
                <a:latin typeface="+mj-lt"/>
              </a:rPr>
              <a:t>window</a:t>
            </a:r>
            <a:r>
              <a:rPr lang="it-IT" dirty="0" smtClean="0">
                <a:latin typeface="+mj-lt"/>
              </a:rPr>
              <a:t>, </a:t>
            </a:r>
            <a:r>
              <a:rPr lang="it-IT" dirty="0" err="1" smtClean="0">
                <a:latin typeface="+mj-lt"/>
              </a:rPr>
              <a:t>not</a:t>
            </a:r>
            <a:r>
              <a:rPr lang="it-IT" dirty="0" smtClean="0">
                <a:latin typeface="+mj-lt"/>
              </a:rPr>
              <a:t> </a:t>
            </a:r>
            <a:r>
              <a:rPr lang="it-IT" dirty="0" err="1" smtClean="0">
                <a:latin typeface="+mj-lt"/>
              </a:rPr>
              <a:t>permitting</a:t>
            </a:r>
            <a:r>
              <a:rPr lang="it-IT" dirty="0" smtClean="0">
                <a:latin typeface="+mj-lt"/>
              </a:rPr>
              <a:t> to </a:t>
            </a:r>
            <a:r>
              <a:rPr lang="it-IT" dirty="0" err="1" smtClean="0">
                <a:latin typeface="+mj-lt"/>
              </a:rPr>
              <a:t>acquire</a:t>
            </a:r>
            <a:r>
              <a:rPr lang="it-IT" dirty="0" smtClean="0">
                <a:latin typeface="+mj-lt"/>
              </a:rPr>
              <a:t> </a:t>
            </a:r>
            <a:r>
              <a:rPr lang="it-IT" dirty="0" err="1" smtClean="0">
                <a:latin typeface="+mj-lt"/>
              </a:rPr>
              <a:t>further</a:t>
            </a:r>
            <a:r>
              <a:rPr lang="it-IT" dirty="0" smtClean="0">
                <a:latin typeface="+mj-lt"/>
              </a:rPr>
              <a:t> </a:t>
            </a:r>
            <a:r>
              <a:rPr lang="it-IT" dirty="0" err="1" smtClean="0">
                <a:latin typeface="+mj-lt"/>
              </a:rPr>
              <a:t>videos</a:t>
            </a:r>
            <a:r>
              <a:rPr lang="it-IT" dirty="0" smtClean="0">
                <a:latin typeface="+mj-lt"/>
              </a:rPr>
              <a:t> </a:t>
            </a:r>
            <a:r>
              <a:rPr lang="it-IT" dirty="0" err="1" smtClean="0">
                <a:latin typeface="+mj-lt"/>
              </a:rPr>
              <a:t>at</a:t>
            </a:r>
            <a:r>
              <a:rPr lang="it-IT" dirty="0" smtClean="0">
                <a:latin typeface="+mj-lt"/>
              </a:rPr>
              <a:t> high </a:t>
            </a:r>
            <a:r>
              <a:rPr lang="it-IT" dirty="0" err="1" smtClean="0">
                <a:latin typeface="+mj-lt"/>
              </a:rPr>
              <a:t>speed</a:t>
            </a:r>
            <a:r>
              <a:rPr lang="it-IT" dirty="0" smtClean="0">
                <a:latin typeface="+mj-lt"/>
              </a:rPr>
              <a:t>...</a:t>
            </a:r>
          </a:p>
        </p:txBody>
      </p:sp>
      <p:sp>
        <p:nvSpPr>
          <p:cNvPr id="5" name="Title 2"/>
          <p:cNvSpPr txBox="1">
            <a:spLocks/>
          </p:cNvSpPr>
          <p:nvPr/>
        </p:nvSpPr>
        <p:spPr>
          <a:xfrm>
            <a:off x="1260000" y="8"/>
            <a:ext cx="6480000" cy="720000"/>
          </a:xfrm>
          <a:prstGeom prst="rect">
            <a:avLst/>
          </a:prstGeom>
        </p:spPr>
        <p:txBody>
          <a:bodyPr/>
          <a:lstStyle>
            <a:lvl1pPr algn="r"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smtClean="0"/>
              <a:t>Conclusions</a:t>
            </a:r>
            <a:endParaRPr lang="en-GB" dirty="0"/>
          </a:p>
        </p:txBody>
      </p:sp>
      <p:sp>
        <p:nvSpPr>
          <p:cNvPr id="6" name="Date Placeholder 2"/>
          <p:cNvSpPr>
            <a:spLocks noGrp="1"/>
          </p:cNvSpPr>
          <p:nvPr>
            <p:ph type="dt" sz="half" idx="4294967295"/>
          </p:nvPr>
        </p:nvSpPr>
        <p:spPr>
          <a:xfrm>
            <a:off x="597220" y="6408010"/>
            <a:ext cx="2311400" cy="213483"/>
          </a:xfrm>
          <a:prstGeom prst="rect">
            <a:avLst/>
          </a:prstGeom>
        </p:spPr>
        <p:txBody>
          <a:bodyPr/>
          <a:lstStyle/>
          <a:p>
            <a:fld id="{FC217246-7A25-47D7-9B66-EF9792EBC38B}" type="datetime3">
              <a:rPr lang="en-US" smtClean="0"/>
              <a:t>7 November 2012</a:t>
            </a:fld>
            <a:endParaRPr lang="en-US" dirty="0"/>
          </a:p>
        </p:txBody>
      </p:sp>
    </p:spTree>
    <p:extLst>
      <p:ext uri="{BB962C8B-B14F-4D97-AF65-F5344CB8AC3E}">
        <p14:creationId xmlns:p14="http://schemas.microsoft.com/office/powerpoint/2010/main" val="22843979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
          <p:cNvPicPr>
            <a:picLocks noChangeAspect="1" noChangeArrowheads="1"/>
          </p:cNvPicPr>
          <p:nvPr/>
        </p:nvPicPr>
        <p:blipFill>
          <a:blip r:embed="rId3" cstate="print"/>
          <a:srcRect/>
          <a:stretch>
            <a:fillRect/>
          </a:stretch>
        </p:blipFill>
        <p:spPr bwMode="auto">
          <a:xfrm>
            <a:off x="671977" y="1052736"/>
            <a:ext cx="4929095" cy="3600000"/>
          </a:xfrm>
          <a:prstGeom prst="rect">
            <a:avLst/>
          </a:prstGeom>
          <a:noFill/>
          <a:ln w="9525">
            <a:noFill/>
            <a:miter lim="800000"/>
            <a:headEnd/>
            <a:tailEnd/>
          </a:ln>
        </p:spPr>
      </p:pic>
      <p:pic>
        <p:nvPicPr>
          <p:cNvPr id="78850" name="Picture 2"/>
          <p:cNvPicPr>
            <a:picLocks noChangeAspect="1" noChangeArrowheads="1"/>
          </p:cNvPicPr>
          <p:nvPr/>
        </p:nvPicPr>
        <p:blipFill>
          <a:blip r:embed="rId4" cstate="print"/>
          <a:srcRect/>
          <a:stretch>
            <a:fillRect/>
          </a:stretch>
        </p:blipFill>
        <p:spPr bwMode="auto">
          <a:xfrm>
            <a:off x="4808984" y="3068960"/>
            <a:ext cx="5000985" cy="3600000"/>
          </a:xfrm>
          <a:prstGeom prst="rect">
            <a:avLst/>
          </a:prstGeom>
          <a:noFill/>
          <a:ln w="9525">
            <a:noFill/>
            <a:miter lim="800000"/>
            <a:headEnd/>
            <a:tailEnd/>
          </a:ln>
        </p:spPr>
      </p:pic>
      <p:sp>
        <p:nvSpPr>
          <p:cNvPr id="11" name="Rectangle 10"/>
          <p:cNvSpPr/>
          <p:nvPr/>
        </p:nvSpPr>
        <p:spPr>
          <a:xfrm>
            <a:off x="3872880" y="1052736"/>
            <a:ext cx="1584177" cy="923330"/>
          </a:xfrm>
          <a:prstGeom prst="rect">
            <a:avLst/>
          </a:prstGeom>
        </p:spPr>
        <p:txBody>
          <a:bodyPr wrap="square">
            <a:spAutoFit/>
          </a:bodyPr>
          <a:lstStyle/>
          <a:p>
            <a:pPr algn="r"/>
            <a:r>
              <a:rPr lang="en-GB" b="1" kern="0" dirty="0" smtClean="0">
                <a:solidFill>
                  <a:srgbClr val="002060"/>
                </a:solidFill>
                <a:effectLst>
                  <a:outerShdw blurRad="38100" dist="38100" dir="2700000" algn="tl">
                    <a:srgbClr val="C0C0C0"/>
                  </a:outerShdw>
                </a:effectLst>
                <a:latin typeface="Arial" pitchFamily="34" charset="0"/>
                <a:cs typeface="Arial" pitchFamily="34" charset="0"/>
              </a:rPr>
              <a:t>70 bunches  2.5mm</a:t>
            </a:r>
          </a:p>
          <a:p>
            <a:pPr algn="r"/>
            <a:r>
              <a:rPr lang="en-GB" b="1" kern="0" dirty="0" smtClean="0">
                <a:solidFill>
                  <a:srgbClr val="002060"/>
                </a:solidFill>
                <a:effectLst>
                  <a:outerShdw blurRad="38100" dist="38100" dir="2700000" algn="tl">
                    <a:srgbClr val="C0C0C0"/>
                  </a:outerShdw>
                </a:effectLst>
                <a:latin typeface="Arial" pitchFamily="34" charset="0"/>
                <a:cs typeface="Arial" pitchFamily="34" charset="0"/>
              </a:rPr>
              <a:t>T=17µs</a:t>
            </a:r>
            <a:endParaRPr lang="en-GB" dirty="0"/>
          </a:p>
        </p:txBody>
      </p:sp>
      <p:sp>
        <p:nvSpPr>
          <p:cNvPr id="13" name="Rectangle 12"/>
          <p:cNvSpPr/>
          <p:nvPr/>
        </p:nvSpPr>
        <p:spPr>
          <a:xfrm>
            <a:off x="8105800" y="3068960"/>
            <a:ext cx="1584177" cy="923330"/>
          </a:xfrm>
          <a:prstGeom prst="rect">
            <a:avLst/>
          </a:prstGeom>
        </p:spPr>
        <p:txBody>
          <a:bodyPr wrap="square">
            <a:spAutoFit/>
          </a:bodyPr>
          <a:lstStyle/>
          <a:p>
            <a:pPr algn="r"/>
            <a:r>
              <a:rPr lang="en-GB" b="1" kern="0" dirty="0" smtClean="0">
                <a:solidFill>
                  <a:srgbClr val="002060"/>
                </a:solidFill>
                <a:effectLst>
                  <a:outerShdw blurRad="38100" dist="38100" dir="2700000" algn="tl">
                    <a:srgbClr val="C0C0C0"/>
                  </a:outerShdw>
                </a:effectLst>
                <a:latin typeface="Arial" pitchFamily="34" charset="0"/>
                <a:cs typeface="Arial" pitchFamily="34" charset="0"/>
              </a:rPr>
              <a:t>70 bunches  0.25 mm</a:t>
            </a:r>
          </a:p>
          <a:p>
            <a:pPr algn="r"/>
            <a:r>
              <a:rPr lang="en-GB" b="1" kern="0" dirty="0" smtClean="0">
                <a:solidFill>
                  <a:srgbClr val="002060"/>
                </a:solidFill>
                <a:effectLst>
                  <a:outerShdw blurRad="38100" dist="38100" dir="2700000" algn="tl">
                    <a:srgbClr val="C0C0C0"/>
                  </a:outerShdw>
                </a:effectLst>
                <a:latin typeface="Arial" pitchFamily="34" charset="0"/>
                <a:cs typeface="Arial" pitchFamily="34" charset="0"/>
              </a:rPr>
              <a:t>t=17µs</a:t>
            </a:r>
            <a:endParaRPr lang="en-GB" dirty="0"/>
          </a:p>
        </p:txBody>
      </p:sp>
      <p:sp>
        <p:nvSpPr>
          <p:cNvPr id="9" name="Rectangle 8"/>
          <p:cNvSpPr/>
          <p:nvPr/>
        </p:nvSpPr>
        <p:spPr>
          <a:xfrm>
            <a:off x="5529064" y="1052736"/>
            <a:ext cx="4176464" cy="1708160"/>
          </a:xfrm>
          <a:prstGeom prst="rect">
            <a:avLst/>
          </a:prstGeom>
        </p:spPr>
        <p:txBody>
          <a:bodyPr lIns="72000" rIns="72000"/>
          <a:lstStyle/>
          <a:p>
            <a:pPr lvl="1" defTabSz="457200">
              <a:spcBef>
                <a:spcPts val="0"/>
              </a:spcBef>
              <a:spcAft>
                <a:spcPts val="600"/>
              </a:spcAft>
              <a:buClr>
                <a:schemeClr val="accent1"/>
              </a:buClr>
              <a:buSzPct val="95000"/>
            </a:pPr>
            <a:r>
              <a:rPr lang="en-GB" b="1" dirty="0">
                <a:solidFill>
                  <a:srgbClr val="002060"/>
                </a:solidFill>
                <a:latin typeface="+mj-lt"/>
              </a:rPr>
              <a:t>PROS sigma 2.5 mm:</a:t>
            </a:r>
          </a:p>
          <a:p>
            <a:pPr marL="817200" lvl="1" indent="-360000" defTabSz="457200">
              <a:spcBef>
                <a:spcPts val="0"/>
              </a:spcBef>
              <a:spcAft>
                <a:spcPts val="600"/>
              </a:spcAft>
              <a:buClr>
                <a:schemeClr val="accent1"/>
              </a:buClr>
              <a:buSzPct val="95000"/>
              <a:buFont typeface="Wingdings" charset="2"/>
              <a:buChar char="§"/>
            </a:pPr>
            <a:r>
              <a:rPr lang="en-GB" dirty="0">
                <a:solidFill>
                  <a:srgbClr val="002060"/>
                </a:solidFill>
                <a:latin typeface="+mj-lt"/>
              </a:rPr>
              <a:t>Less vaporized material (window covering)</a:t>
            </a:r>
          </a:p>
          <a:p>
            <a:pPr marL="817200" lvl="1" indent="-360000" defTabSz="457200">
              <a:spcBef>
                <a:spcPts val="0"/>
              </a:spcBef>
              <a:spcAft>
                <a:spcPts val="600"/>
              </a:spcAft>
              <a:buClr>
                <a:schemeClr val="accent1"/>
              </a:buClr>
              <a:buSzPct val="95000"/>
              <a:buFont typeface="Wingdings" charset="2"/>
              <a:buChar char="§"/>
            </a:pPr>
            <a:r>
              <a:rPr lang="en-GB" dirty="0">
                <a:solidFill>
                  <a:srgbClr val="002060"/>
                </a:solidFill>
                <a:latin typeface="+mj-lt"/>
              </a:rPr>
              <a:t>Lower density change</a:t>
            </a:r>
          </a:p>
          <a:p>
            <a:pPr marL="817200" lvl="1" indent="-360000" defTabSz="457200">
              <a:spcBef>
                <a:spcPts val="0"/>
              </a:spcBef>
              <a:spcAft>
                <a:spcPts val="600"/>
              </a:spcAft>
              <a:buClr>
                <a:schemeClr val="accent1"/>
              </a:buClr>
              <a:buSzPct val="95000"/>
              <a:buFont typeface="Wingdings" charset="2"/>
              <a:buChar char="§"/>
            </a:pPr>
            <a:r>
              <a:rPr lang="en-GB" dirty="0">
                <a:solidFill>
                  <a:srgbClr val="002060"/>
                </a:solidFill>
                <a:latin typeface="+mj-lt"/>
              </a:rPr>
              <a:t>Lower load on Be window </a:t>
            </a:r>
          </a:p>
        </p:txBody>
      </p:sp>
      <p:sp>
        <p:nvSpPr>
          <p:cNvPr id="10" name="Rectangle 9"/>
          <p:cNvSpPr/>
          <p:nvPr/>
        </p:nvSpPr>
        <p:spPr>
          <a:xfrm>
            <a:off x="560512" y="4581128"/>
            <a:ext cx="4176464" cy="1708160"/>
          </a:xfrm>
          <a:prstGeom prst="rect">
            <a:avLst/>
          </a:prstGeom>
        </p:spPr>
        <p:txBody>
          <a:bodyPr lIns="72000" rIns="72000"/>
          <a:lstStyle/>
          <a:p>
            <a:pPr lvl="1" defTabSz="457200">
              <a:spcBef>
                <a:spcPts val="0"/>
              </a:spcBef>
              <a:spcAft>
                <a:spcPts val="600"/>
              </a:spcAft>
              <a:buClr>
                <a:schemeClr val="accent1"/>
              </a:buClr>
              <a:buSzPct val="95000"/>
            </a:pPr>
            <a:r>
              <a:rPr lang="en-GB" b="1" dirty="0">
                <a:solidFill>
                  <a:srgbClr val="002060"/>
                </a:solidFill>
                <a:latin typeface="+mj-lt"/>
              </a:rPr>
              <a:t>PROS sigma 0.25 mm:</a:t>
            </a:r>
          </a:p>
          <a:p>
            <a:pPr marL="817200" lvl="1" indent="-360000" defTabSz="457200">
              <a:spcBef>
                <a:spcPts val="0"/>
              </a:spcBef>
              <a:spcAft>
                <a:spcPts val="600"/>
              </a:spcAft>
              <a:buClr>
                <a:schemeClr val="accent1"/>
              </a:buClr>
              <a:buSzPct val="95000"/>
              <a:buFont typeface="Wingdings" charset="2"/>
              <a:buChar char="§"/>
            </a:pPr>
            <a:r>
              <a:rPr lang="en-GB" dirty="0">
                <a:solidFill>
                  <a:srgbClr val="002060"/>
                </a:solidFill>
                <a:latin typeface="+mj-lt"/>
              </a:rPr>
              <a:t>Representative of high energetic beam impacts </a:t>
            </a:r>
          </a:p>
          <a:p>
            <a:pPr marL="817200" lvl="1" indent="-360000" defTabSz="457200">
              <a:spcBef>
                <a:spcPts val="0"/>
              </a:spcBef>
              <a:spcAft>
                <a:spcPts val="600"/>
              </a:spcAft>
              <a:buClr>
                <a:schemeClr val="accent1"/>
              </a:buClr>
              <a:buSzPct val="95000"/>
              <a:buFont typeface="Wingdings" charset="2"/>
              <a:buChar char="§"/>
            </a:pPr>
            <a:r>
              <a:rPr lang="en-GB" dirty="0">
                <a:solidFill>
                  <a:srgbClr val="002060"/>
                </a:solidFill>
                <a:latin typeface="+mj-lt"/>
              </a:rPr>
              <a:t>	(~ LHC Scenario)</a:t>
            </a:r>
          </a:p>
          <a:p>
            <a:pPr marL="817200" lvl="1" indent="-360000" defTabSz="457200">
              <a:spcBef>
                <a:spcPts val="0"/>
              </a:spcBef>
              <a:spcAft>
                <a:spcPts val="600"/>
              </a:spcAft>
              <a:buClr>
                <a:schemeClr val="accent1"/>
              </a:buClr>
              <a:buSzPct val="95000"/>
              <a:buFont typeface="Wingdings" charset="2"/>
              <a:buChar char="§"/>
            </a:pPr>
            <a:r>
              <a:rPr lang="en-GB" dirty="0">
                <a:solidFill>
                  <a:srgbClr val="002060"/>
                </a:solidFill>
                <a:latin typeface="+mj-lt"/>
              </a:rPr>
              <a:t>Higher particles speeds</a:t>
            </a:r>
          </a:p>
        </p:txBody>
      </p:sp>
      <p:sp>
        <p:nvSpPr>
          <p:cNvPr id="2" name="Title 1"/>
          <p:cNvSpPr>
            <a:spLocks noGrp="1"/>
          </p:cNvSpPr>
          <p:nvPr>
            <p:ph type="title"/>
          </p:nvPr>
        </p:nvSpPr>
        <p:spPr/>
        <p:txBody>
          <a:bodyPr/>
          <a:lstStyle/>
          <a:p>
            <a:r>
              <a:rPr lang="en-US" dirty="0" err="1" smtClean="0"/>
              <a:t>Autodyn</a:t>
            </a:r>
            <a:r>
              <a:rPr lang="en-US" dirty="0" smtClean="0"/>
              <a:t>: Type 2 Sample</a:t>
            </a:r>
            <a:endParaRPr lang="en-GB" dirty="0"/>
          </a:p>
        </p:txBody>
      </p:sp>
      <p:sp>
        <p:nvSpPr>
          <p:cNvPr id="3" name="Date Placeholder 2"/>
          <p:cNvSpPr>
            <a:spLocks noGrp="1"/>
          </p:cNvSpPr>
          <p:nvPr>
            <p:ph type="dt" sz="half" idx="10"/>
          </p:nvPr>
        </p:nvSpPr>
        <p:spPr/>
        <p:txBody>
          <a:bodyPr/>
          <a:lstStyle/>
          <a:p>
            <a:fld id="{D529BCD5-C827-40AF-809C-47051B267015}" type="datetime3">
              <a:rPr lang="en-US" smtClean="0"/>
              <a:t>7 November 2012</a:t>
            </a:fld>
            <a:endParaRPr lang="en-US" dirty="0"/>
          </a:p>
        </p:txBody>
      </p:sp>
      <p:sp>
        <p:nvSpPr>
          <p:cNvPr id="4" name="Footer Placeholder 3"/>
          <p:cNvSpPr>
            <a:spLocks noGrp="1"/>
          </p:cNvSpPr>
          <p:nvPr>
            <p:ph type="ftr" sz="quarter" idx="11"/>
          </p:nvPr>
        </p:nvSpPr>
        <p:spPr/>
        <p:txBody>
          <a:bodyPr/>
          <a:lstStyle/>
          <a:p>
            <a:r>
              <a:rPr lang="en-US" smtClean="0"/>
              <a:t>Alessandro Bertarelli - EN/MME</a:t>
            </a:r>
            <a:endParaRPr lang="en-US" dirty="0"/>
          </a:p>
        </p:txBody>
      </p:sp>
    </p:spTree>
    <p:extLst>
      <p:ext uri="{BB962C8B-B14F-4D97-AF65-F5344CB8AC3E}">
        <p14:creationId xmlns:p14="http://schemas.microsoft.com/office/powerpoint/2010/main" val="19944618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17"/>
          <p:cNvSpPr/>
          <p:nvPr/>
        </p:nvSpPr>
        <p:spPr>
          <a:xfrm>
            <a:off x="623519" y="908720"/>
            <a:ext cx="5856481" cy="3323987"/>
          </a:xfrm>
          <a:prstGeom prst="rect">
            <a:avLst/>
          </a:prstGeom>
        </p:spPr>
        <p:txBody>
          <a:bodyPr wrap="square">
            <a:spAutoFit/>
          </a:bodyPr>
          <a:lstStyle/>
          <a:p>
            <a:pPr marL="228600" indent="-228600">
              <a:spcBef>
                <a:spcPts val="600"/>
              </a:spcBef>
              <a:spcAft>
                <a:spcPts val="600"/>
              </a:spcAft>
              <a:buClr>
                <a:schemeClr val="accent1"/>
              </a:buClr>
              <a:buSzPct val="95000"/>
              <a:buFont typeface="Wingdings" charset="2"/>
              <a:buChar char="§"/>
            </a:pPr>
            <a:r>
              <a:rPr lang="en-GB" dirty="0" smtClean="0">
                <a:solidFill>
                  <a:srgbClr val="002060"/>
                </a:solidFill>
                <a:latin typeface="+mj-lt"/>
              </a:rPr>
              <a:t>LHC beam energy is </a:t>
            </a:r>
            <a:r>
              <a:rPr lang="en-GB" b="1" dirty="0" smtClean="0">
                <a:solidFill>
                  <a:srgbClr val="002060"/>
                </a:solidFill>
                <a:latin typeface="+mj-lt"/>
              </a:rPr>
              <a:t>2 orders </a:t>
            </a:r>
            <a:r>
              <a:rPr lang="en-GB" dirty="0" smtClean="0">
                <a:solidFill>
                  <a:srgbClr val="002060"/>
                </a:solidFill>
                <a:latin typeface="+mj-lt"/>
              </a:rPr>
              <a:t>of magnitude above previous machines. Stored energy density is </a:t>
            </a:r>
            <a:r>
              <a:rPr lang="en-GB" b="1" dirty="0" smtClean="0">
                <a:solidFill>
                  <a:srgbClr val="002060"/>
                </a:solidFill>
                <a:latin typeface="+mj-lt"/>
              </a:rPr>
              <a:t>3 orders </a:t>
            </a:r>
            <a:r>
              <a:rPr lang="en-GB" dirty="0" smtClean="0">
                <a:solidFill>
                  <a:srgbClr val="002060"/>
                </a:solidFill>
                <a:latin typeface="+mj-lt"/>
              </a:rPr>
              <a:t>of magnitude higher.</a:t>
            </a:r>
            <a:endParaRPr lang="en-GB" dirty="0">
              <a:solidFill>
                <a:srgbClr val="002060"/>
              </a:solidFill>
              <a:latin typeface="+mj-lt"/>
            </a:endParaRPr>
          </a:p>
          <a:p>
            <a:pPr marL="228600" indent="-228600">
              <a:spcBef>
                <a:spcPts val="600"/>
              </a:spcBef>
              <a:spcAft>
                <a:spcPts val="600"/>
              </a:spcAft>
              <a:buClr>
                <a:schemeClr val="accent1"/>
              </a:buClr>
              <a:buSzPct val="95000"/>
              <a:buFont typeface="Wingdings" charset="2"/>
              <a:buChar char="§"/>
            </a:pPr>
            <a:r>
              <a:rPr lang="en-GB" b="1" dirty="0">
                <a:solidFill>
                  <a:srgbClr val="002060"/>
                </a:solidFill>
                <a:latin typeface="+mj-lt"/>
              </a:rPr>
              <a:t>Beam-induced accidents </a:t>
            </a:r>
            <a:r>
              <a:rPr lang="en-GB" dirty="0">
                <a:solidFill>
                  <a:srgbClr val="002060"/>
                </a:solidFill>
                <a:latin typeface="+mj-lt"/>
              </a:rPr>
              <a:t>represent one of the most dangerous and though less explored events for the </a:t>
            </a:r>
            <a:r>
              <a:rPr lang="en-GB" dirty="0" smtClean="0">
                <a:solidFill>
                  <a:srgbClr val="002060"/>
                </a:solidFill>
                <a:latin typeface="+mj-lt"/>
              </a:rPr>
              <a:t>LHC.</a:t>
            </a:r>
          </a:p>
          <a:p>
            <a:pPr marL="228600" indent="-228600">
              <a:spcBef>
                <a:spcPts val="600"/>
              </a:spcBef>
              <a:spcAft>
                <a:spcPts val="600"/>
              </a:spcAft>
              <a:buClr>
                <a:schemeClr val="accent1"/>
              </a:buClr>
              <a:buSzPct val="95000"/>
              <a:buFont typeface="Wingdings" charset="2"/>
              <a:buChar char="§"/>
            </a:pPr>
            <a:r>
              <a:rPr lang="en-GB" b="1" dirty="0" smtClean="0">
                <a:solidFill>
                  <a:srgbClr val="002060"/>
                </a:solidFill>
                <a:latin typeface="+mj-lt"/>
              </a:rPr>
              <a:t>Novel, yet-to-characterize, composite materials </a:t>
            </a:r>
            <a:r>
              <a:rPr lang="en-GB" dirty="0" smtClean="0">
                <a:solidFill>
                  <a:srgbClr val="002060"/>
                </a:solidFill>
                <a:latin typeface="+mj-lt"/>
              </a:rPr>
              <a:t>are under development to meet these challenges. </a:t>
            </a:r>
          </a:p>
          <a:p>
            <a:pPr marL="228600" indent="-228600">
              <a:spcBef>
                <a:spcPts val="600"/>
              </a:spcBef>
              <a:spcAft>
                <a:spcPts val="600"/>
              </a:spcAft>
              <a:buClr>
                <a:schemeClr val="accent1"/>
              </a:buClr>
              <a:buSzPct val="95000"/>
              <a:buFont typeface="Wingdings" charset="2"/>
              <a:buChar char="§"/>
            </a:pPr>
            <a:r>
              <a:rPr lang="en-US" dirty="0" smtClean="0">
                <a:solidFill>
                  <a:srgbClr val="002060"/>
                </a:solidFill>
                <a:latin typeface="+mj-lt"/>
              </a:rPr>
              <a:t>New sophisticated and powerful </a:t>
            </a:r>
            <a:r>
              <a:rPr lang="en-US" b="1" dirty="0" smtClean="0">
                <a:solidFill>
                  <a:srgbClr val="002060"/>
                </a:solidFill>
                <a:latin typeface="+mj-lt"/>
              </a:rPr>
              <a:t>numerical tools </a:t>
            </a:r>
            <a:r>
              <a:rPr lang="en-US" dirty="0" smtClean="0">
                <a:solidFill>
                  <a:srgbClr val="002060"/>
                </a:solidFill>
                <a:latin typeface="+mj-lt"/>
              </a:rPr>
              <a:t>(</a:t>
            </a:r>
            <a:r>
              <a:rPr lang="en-US" b="1" dirty="0" smtClean="0">
                <a:solidFill>
                  <a:srgbClr val="002060"/>
                </a:solidFill>
                <a:latin typeface="+mj-lt"/>
              </a:rPr>
              <a:t>Hydrocodes</a:t>
            </a:r>
            <a:r>
              <a:rPr lang="en-US" dirty="0" smtClean="0">
                <a:solidFill>
                  <a:srgbClr val="002060"/>
                </a:solidFill>
                <a:latin typeface="+mj-lt"/>
              </a:rPr>
              <a:t>) are being used to simulate accidental events.</a:t>
            </a:r>
            <a:endParaRPr lang="en-GB" dirty="0">
              <a:solidFill>
                <a:srgbClr val="002060"/>
              </a:solidFill>
              <a:latin typeface="+mj-lt"/>
            </a:endParaRPr>
          </a:p>
        </p:txBody>
      </p:sp>
      <p:pic>
        <p:nvPicPr>
          <p:cNvPr id="14" name="Picture 5" descr="storede-vs-momentum"/>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483770" y="648000"/>
            <a:ext cx="3204000" cy="1991025"/>
          </a:xfrm>
          <a:prstGeom prst="rect">
            <a:avLst/>
          </a:prstGeom>
          <a:noFill/>
        </p:spPr>
      </p:pic>
      <p:sp>
        <p:nvSpPr>
          <p:cNvPr id="2" name="Title 1"/>
          <p:cNvSpPr>
            <a:spLocks noGrp="1"/>
          </p:cNvSpPr>
          <p:nvPr>
            <p:ph type="title"/>
          </p:nvPr>
        </p:nvSpPr>
        <p:spPr/>
        <p:txBody>
          <a:bodyPr/>
          <a:lstStyle/>
          <a:p>
            <a:r>
              <a:rPr lang="it-IT" dirty="0" smtClean="0"/>
              <a:t>Context</a:t>
            </a:r>
            <a:endParaRPr lang="en-GB" dirty="0"/>
          </a:p>
        </p:txBody>
      </p:sp>
      <p:pic>
        <p:nvPicPr>
          <p:cNvPr id="7" name="Picture 2"/>
          <p:cNvPicPr>
            <a:picLocks noChangeAspect="1" noChangeArrowheads="1"/>
          </p:cNvPicPr>
          <p:nvPr/>
        </p:nvPicPr>
        <p:blipFill>
          <a:blip r:embed="rId3" cstate="print"/>
          <a:srcRect/>
          <a:stretch>
            <a:fillRect/>
          </a:stretch>
        </p:blipFill>
        <p:spPr bwMode="auto">
          <a:xfrm>
            <a:off x="6480000" y="2628000"/>
            <a:ext cx="3168000" cy="1680980"/>
          </a:xfrm>
          <a:prstGeom prst="rect">
            <a:avLst/>
          </a:prstGeom>
          <a:noFill/>
          <a:ln w="9525">
            <a:noFill/>
            <a:miter lim="800000"/>
            <a:headEnd/>
            <a:tailEnd/>
          </a:ln>
        </p:spPr>
      </p:pic>
      <p:pic>
        <p:nvPicPr>
          <p:cNvPr id="8" name="Picture 1"/>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1136" t="13489" r="-1136" b="6643"/>
          <a:stretch/>
        </p:blipFill>
        <p:spPr bwMode="auto">
          <a:xfrm>
            <a:off x="920552" y="4392000"/>
            <a:ext cx="3240000" cy="1890000"/>
          </a:xfrm>
          <a:prstGeom prst="rect">
            <a:avLst/>
          </a:prstGeom>
          <a:ln>
            <a:noFill/>
          </a:ln>
          <a:effectLst/>
        </p:spPr>
      </p:pic>
      <p:pic>
        <p:nvPicPr>
          <p:cNvPr id="9"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608000" y="4356000"/>
            <a:ext cx="3168000" cy="1908000"/>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r>
              <a:rPr lang="en-US" smtClean="0"/>
              <a:t>23.04.2012</a:t>
            </a:r>
            <a:endParaRPr lang="en-US" dirty="0"/>
          </a:p>
        </p:txBody>
      </p:sp>
      <p:sp>
        <p:nvSpPr>
          <p:cNvPr id="5" name="Footer Placeholder 4"/>
          <p:cNvSpPr>
            <a:spLocks noGrp="1"/>
          </p:cNvSpPr>
          <p:nvPr>
            <p:ph type="ftr" sz="quarter" idx="11"/>
          </p:nvPr>
        </p:nvSpPr>
        <p:spPr/>
        <p:txBody>
          <a:bodyPr/>
          <a:lstStyle/>
          <a:p>
            <a:r>
              <a:rPr lang="en-US" smtClean="0"/>
              <a:t>Alessandro Bertarelli – EN-MME</a:t>
            </a:r>
            <a:endParaRPr lang="en-US" dirty="0"/>
          </a:p>
        </p:txBody>
      </p:sp>
      <p:sp>
        <p:nvSpPr>
          <p:cNvPr id="6" name="Slide Number Placeholder 5"/>
          <p:cNvSpPr>
            <a:spLocks noGrp="1"/>
          </p:cNvSpPr>
          <p:nvPr>
            <p:ph type="sldNum" sz="quarter" idx="12"/>
          </p:nvPr>
        </p:nvSpPr>
        <p:spPr/>
        <p:txBody>
          <a:bodyPr/>
          <a:lstStyle/>
          <a:p>
            <a:fld id="{AC5B1FEA-406A-7749-A5C3-DDCB5F67A4CE}" type="slidenum">
              <a:rPr lang="en-US" smtClean="0"/>
              <a:pPr/>
              <a:t>3</a:t>
            </a:fld>
            <a:endParaRPr lang="en-US" dirty="0"/>
          </a:p>
        </p:txBody>
      </p:sp>
    </p:spTree>
    <p:extLst>
      <p:ext uri="{BB962C8B-B14F-4D97-AF65-F5344CB8AC3E}">
        <p14:creationId xmlns:p14="http://schemas.microsoft.com/office/powerpoint/2010/main" val="16119506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6654" y="-24"/>
            <a:ext cx="9739346" cy="609600"/>
          </a:xfrm>
          <a:prstGeom prst="rect">
            <a:avLst/>
          </a:prstGeo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r">
              <a:defRPr/>
            </a:pPr>
            <a:r>
              <a:rPr lang="en-US" sz="3200" b="1" kern="0"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j-lt"/>
                <a:ea typeface="+mj-ea"/>
                <a:cs typeface="+mj-cs"/>
              </a:rPr>
              <a:t>Remote measurements</a:t>
            </a:r>
            <a:endParaRPr lang="en-US" sz="2000" b="1" kern="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j-lt"/>
              <a:ea typeface="+mj-ea"/>
              <a:cs typeface="+mj-cs"/>
            </a:endParaRPr>
          </a:p>
        </p:txBody>
      </p:sp>
      <p:pic>
        <p:nvPicPr>
          <p:cNvPr id="18" name="Picture 3" descr="\\cern.ch\dfs\Users\e\eberthom\Public\HiRadMat\Vue integration\2.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015" y="1241366"/>
            <a:ext cx="9906000" cy="2272669"/>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p:cNvCxnSpPr/>
          <p:nvPr/>
        </p:nvCxnSpPr>
        <p:spPr bwMode="auto">
          <a:xfrm>
            <a:off x="3446463" y="1241366"/>
            <a:ext cx="0" cy="5015869"/>
          </a:xfrm>
          <a:prstGeom prst="line">
            <a:avLst/>
          </a:prstGeom>
          <a:noFill/>
          <a:ln w="22225" cap="rnd" cmpd="sng" algn="ctr">
            <a:solidFill>
              <a:srgbClr val="0000FF"/>
            </a:solidFill>
            <a:prstDash val="sysDot"/>
            <a:round/>
            <a:headEnd type="none" w="med" len="med"/>
            <a:tailEnd type="none"/>
          </a:ln>
          <a:effectLst/>
        </p:spPr>
      </p:cxnSp>
      <p:sp>
        <p:nvSpPr>
          <p:cNvPr id="24" name="TextBox 23"/>
          <p:cNvSpPr txBox="1"/>
          <p:nvPr/>
        </p:nvSpPr>
        <p:spPr>
          <a:xfrm>
            <a:off x="691357" y="1312686"/>
            <a:ext cx="2713830" cy="369332"/>
          </a:xfrm>
          <a:prstGeom prst="rect">
            <a:avLst/>
          </a:prstGeom>
          <a:noFill/>
        </p:spPr>
        <p:txBody>
          <a:bodyPr wrap="square" rtlCol="0">
            <a:spAutoFit/>
          </a:bodyPr>
          <a:lstStyle/>
          <a:p>
            <a:r>
              <a:rPr lang="en-US" dirty="0" smtClean="0">
                <a:solidFill>
                  <a:schemeClr val="accent6">
                    <a:lumMod val="50000"/>
                  </a:schemeClr>
                </a:solidFill>
              </a:rPr>
              <a:t>Restricted Access</a:t>
            </a:r>
            <a:endParaRPr lang="en-GB" dirty="0">
              <a:solidFill>
                <a:schemeClr val="accent6">
                  <a:lumMod val="50000"/>
                </a:schemeClr>
              </a:solidFill>
            </a:endParaRPr>
          </a:p>
        </p:txBody>
      </p:sp>
      <p:cxnSp>
        <p:nvCxnSpPr>
          <p:cNvPr id="25" name="Straight Arrow Connector 24"/>
          <p:cNvCxnSpPr/>
          <p:nvPr/>
        </p:nvCxnSpPr>
        <p:spPr bwMode="auto">
          <a:xfrm flipV="1">
            <a:off x="1166019" y="3255787"/>
            <a:ext cx="7004269" cy="9525"/>
          </a:xfrm>
          <a:prstGeom prst="straightConnector1">
            <a:avLst/>
          </a:prstGeom>
          <a:noFill/>
          <a:ln w="15875" cap="rnd" cmpd="sng" algn="ctr">
            <a:solidFill>
              <a:srgbClr val="0000FF"/>
            </a:solidFill>
            <a:prstDash val="sysDot"/>
            <a:round/>
            <a:headEnd type="arrow"/>
            <a:tailEnd type="arrow"/>
          </a:ln>
          <a:effectLst/>
        </p:spPr>
      </p:cxnSp>
      <p:sp>
        <p:nvSpPr>
          <p:cNvPr id="26" name="TextBox 25"/>
          <p:cNvSpPr txBox="1"/>
          <p:nvPr/>
        </p:nvSpPr>
        <p:spPr>
          <a:xfrm>
            <a:off x="4244507" y="3203684"/>
            <a:ext cx="847292" cy="369332"/>
          </a:xfrm>
          <a:prstGeom prst="rect">
            <a:avLst/>
          </a:prstGeom>
          <a:noFill/>
        </p:spPr>
        <p:txBody>
          <a:bodyPr wrap="square" rtlCol="0">
            <a:spAutoFit/>
          </a:bodyPr>
          <a:lstStyle/>
          <a:p>
            <a:r>
              <a:rPr lang="en-US" b="1" dirty="0" smtClean="0">
                <a:solidFill>
                  <a:schemeClr val="accent6">
                    <a:lumMod val="50000"/>
                  </a:schemeClr>
                </a:solidFill>
              </a:rPr>
              <a:t>40m</a:t>
            </a:r>
            <a:endParaRPr lang="en-GB" b="1" dirty="0">
              <a:solidFill>
                <a:schemeClr val="accent6">
                  <a:lumMod val="50000"/>
                </a:schemeClr>
              </a:solidFill>
            </a:endParaRPr>
          </a:p>
        </p:txBody>
      </p:sp>
      <p:sp>
        <p:nvSpPr>
          <p:cNvPr id="29" name="Rectangle 28"/>
          <p:cNvSpPr/>
          <p:nvPr/>
        </p:nvSpPr>
        <p:spPr bwMode="auto">
          <a:xfrm>
            <a:off x="812005" y="2750962"/>
            <a:ext cx="708027" cy="400110"/>
          </a:xfrm>
          <a:prstGeom prst="rect">
            <a:avLst/>
          </a:prstGeom>
          <a:solidFill>
            <a:schemeClr val="accent5">
              <a:lumMod val="85000"/>
            </a:schemeClr>
          </a:solidFill>
          <a:ln>
            <a:solidFill>
              <a:schemeClr val="accent4">
                <a:lumMod val="50000"/>
                <a:lumOff val="50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GB" sz="2000" b="1" i="0" u="none" strike="noStrike" cap="none" normalizeH="0" baseline="0" smtClean="0">
              <a:ln>
                <a:noFill/>
              </a:ln>
              <a:solidFill>
                <a:schemeClr val="accent1"/>
              </a:solidFill>
              <a:effectLst>
                <a:outerShdw blurRad="38100" dist="38100" dir="2700000" algn="tl">
                  <a:srgbClr val="000000">
                    <a:alpha val="43137"/>
                  </a:srgbClr>
                </a:outerShdw>
              </a:effectLst>
              <a:latin typeface="Tahoma" pitchFamily="34" charset="0"/>
            </a:endParaRPr>
          </a:p>
        </p:txBody>
      </p:sp>
      <p:sp>
        <p:nvSpPr>
          <p:cNvPr id="31" name="TextBox 30"/>
          <p:cNvSpPr txBox="1"/>
          <p:nvPr/>
        </p:nvSpPr>
        <p:spPr>
          <a:xfrm>
            <a:off x="758428" y="2794537"/>
            <a:ext cx="840978" cy="400110"/>
          </a:xfrm>
          <a:prstGeom prst="rect">
            <a:avLst/>
          </a:prstGeom>
          <a:noFill/>
        </p:spPr>
        <p:txBody>
          <a:bodyPr wrap="square" rtlCol="0">
            <a:spAutoFit/>
          </a:bodyPr>
          <a:lstStyle/>
          <a:p>
            <a:pPr algn="ctr"/>
            <a:r>
              <a:rPr lang="en-US" sz="1000" dirty="0" smtClean="0">
                <a:solidFill>
                  <a:schemeClr val="tx1"/>
                </a:solidFill>
              </a:rPr>
              <a:t>Bunker</a:t>
            </a:r>
          </a:p>
          <a:p>
            <a:pPr algn="ctr"/>
            <a:r>
              <a:rPr lang="en-US" sz="1000" dirty="0" smtClean="0">
                <a:solidFill>
                  <a:schemeClr val="tx1"/>
                </a:solidFill>
              </a:rPr>
              <a:t>For DAQ</a:t>
            </a:r>
            <a:endParaRPr lang="en-GB" sz="1000" dirty="0">
              <a:solidFill>
                <a:schemeClr val="tx1"/>
              </a:solidFill>
            </a:endParaRPr>
          </a:p>
        </p:txBody>
      </p:sp>
      <p:pic>
        <p:nvPicPr>
          <p:cNvPr id="33" name="Picture 32" descr="15.jpg"/>
          <p:cNvPicPr>
            <a:picLocks noChangeAspect="1"/>
          </p:cNvPicPr>
          <p:nvPr/>
        </p:nvPicPr>
        <p:blipFill>
          <a:blip r:embed="rId3" cstate="print"/>
          <a:stretch>
            <a:fillRect/>
          </a:stretch>
        </p:blipFill>
        <p:spPr>
          <a:xfrm>
            <a:off x="7841450" y="1854213"/>
            <a:ext cx="657675" cy="524732"/>
          </a:xfrm>
          <a:prstGeom prst="rect">
            <a:avLst/>
          </a:prstGeom>
          <a:ln>
            <a:solidFill>
              <a:schemeClr val="accent6">
                <a:lumMod val="75000"/>
              </a:schemeClr>
            </a:solidFill>
          </a:ln>
        </p:spPr>
      </p:pic>
      <p:sp>
        <p:nvSpPr>
          <p:cNvPr id="34" name="TextBox 33"/>
          <p:cNvSpPr txBox="1"/>
          <p:nvPr/>
        </p:nvSpPr>
        <p:spPr>
          <a:xfrm>
            <a:off x="3890168" y="1312686"/>
            <a:ext cx="4040624" cy="369332"/>
          </a:xfrm>
          <a:prstGeom prst="rect">
            <a:avLst/>
          </a:prstGeom>
          <a:noFill/>
        </p:spPr>
        <p:txBody>
          <a:bodyPr wrap="square" rtlCol="0">
            <a:spAutoFit/>
          </a:bodyPr>
          <a:lstStyle/>
          <a:p>
            <a:pPr algn="ctr"/>
            <a:r>
              <a:rPr lang="en-US" dirty="0" smtClean="0">
                <a:solidFill>
                  <a:schemeClr val="accent6">
                    <a:lumMod val="50000"/>
                  </a:schemeClr>
                </a:solidFill>
              </a:rPr>
              <a:t>No or Very limited Access</a:t>
            </a:r>
            <a:endParaRPr lang="en-GB" dirty="0">
              <a:solidFill>
                <a:schemeClr val="accent6">
                  <a:lumMod val="50000"/>
                </a:schemeClr>
              </a:solidFill>
            </a:endParaRPr>
          </a:p>
        </p:txBody>
      </p:sp>
      <p:sp>
        <p:nvSpPr>
          <p:cNvPr id="35" name="Content Placeholder 4"/>
          <p:cNvSpPr>
            <a:spLocks/>
          </p:cNvSpPr>
          <p:nvPr/>
        </p:nvSpPr>
        <p:spPr bwMode="auto">
          <a:xfrm>
            <a:off x="1460953" y="836712"/>
            <a:ext cx="6925647" cy="475974"/>
          </a:xfrm>
          <a:prstGeom prst="rect">
            <a:avLst/>
          </a:prstGeom>
          <a:noFill/>
          <a:ln w="9525">
            <a:noFill/>
            <a:miter lim="800000"/>
            <a:headEnd/>
            <a:tailEnd/>
          </a:ln>
        </p:spPr>
        <p:txBody>
          <a:bodyPr/>
          <a:lstStyle/>
          <a:p>
            <a:pPr marL="428625" lvl="1" indent="-342900">
              <a:spcBef>
                <a:spcPts val="1200"/>
              </a:spcBef>
              <a:buClr>
                <a:schemeClr val="accent1"/>
              </a:buClr>
              <a:buSzPct val="95000"/>
              <a:buFont typeface="Wingdings" pitchFamily="2" charset="2"/>
              <a:buChar char="§"/>
              <a:tabLst>
                <a:tab pos="714375" algn="l"/>
              </a:tabLst>
              <a:defRPr/>
            </a:pPr>
            <a:r>
              <a:rPr lang="en-US" sz="1600" dirty="0">
                <a:solidFill>
                  <a:srgbClr val="002060"/>
                </a:solidFill>
                <a:latin typeface="+mj-lt"/>
                <a:ea typeface="+mn-ea"/>
                <a:cs typeface="+mn-cs"/>
              </a:rPr>
              <a:t>Difficulties for the integration</a:t>
            </a:r>
            <a:r>
              <a:rPr lang="en-US" sz="1600" dirty="0">
                <a:solidFill>
                  <a:srgbClr val="003366"/>
                </a:solidFill>
                <a:latin typeface="Arial" charset="0"/>
                <a:cs typeface="+mn-cs"/>
              </a:rPr>
              <a:t>…</a:t>
            </a:r>
            <a:endParaRPr lang="en-GB" sz="1600" dirty="0">
              <a:solidFill>
                <a:srgbClr val="003366"/>
              </a:solidFill>
              <a:latin typeface="Arial" charset="0"/>
              <a:cs typeface="+mn-cs"/>
            </a:endParaRPr>
          </a:p>
        </p:txBody>
      </p:sp>
      <p:sp>
        <p:nvSpPr>
          <p:cNvPr id="36" name="Rectangle 35"/>
          <p:cNvSpPr/>
          <p:nvPr/>
        </p:nvSpPr>
        <p:spPr bwMode="auto">
          <a:xfrm>
            <a:off x="7930792" y="3323388"/>
            <a:ext cx="1060124" cy="1241638"/>
          </a:xfrm>
          <a:prstGeom prst="rect">
            <a:avLst/>
          </a:prstGeom>
          <a:solidFill>
            <a:schemeClr val="bg2">
              <a:lumMod val="40000"/>
              <a:lumOff val="60000"/>
            </a:schemeClr>
          </a:solidFill>
          <a:ln w="6350" cap="rnd" cmpd="sng" algn="ctr">
            <a:solidFill>
              <a:srgbClr val="0000FF"/>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GB" sz="2000" b="1" i="0" u="none" strike="noStrike" cap="none" normalizeH="0" baseline="0" smtClean="0">
              <a:ln>
                <a:noFill/>
              </a:ln>
              <a:solidFill>
                <a:schemeClr val="accent1"/>
              </a:solidFill>
              <a:effectLst>
                <a:outerShdw blurRad="38100" dist="38100" dir="2700000" algn="tl">
                  <a:srgbClr val="000000">
                    <a:alpha val="43137"/>
                  </a:srgbClr>
                </a:outerShdw>
              </a:effectLst>
              <a:latin typeface="Tahoma" pitchFamily="34" charset="0"/>
            </a:endParaRPr>
          </a:p>
        </p:txBody>
      </p:sp>
      <p:sp>
        <p:nvSpPr>
          <p:cNvPr id="37" name="Content Placeholder 4"/>
          <p:cNvSpPr>
            <a:spLocks/>
          </p:cNvSpPr>
          <p:nvPr/>
        </p:nvSpPr>
        <p:spPr bwMode="auto">
          <a:xfrm>
            <a:off x="8697416" y="4509120"/>
            <a:ext cx="1078276" cy="260231"/>
          </a:xfrm>
          <a:prstGeom prst="rect">
            <a:avLst/>
          </a:prstGeom>
          <a:noFill/>
          <a:ln w="9525">
            <a:noFill/>
            <a:miter lim="800000"/>
            <a:headEnd/>
            <a:tailEnd/>
          </a:ln>
        </p:spPr>
        <p:txBody>
          <a:bodyPr/>
          <a:lstStyle/>
          <a:p>
            <a:pPr marL="85725" lvl="1" algn="ctr">
              <a:spcBef>
                <a:spcPts val="1200"/>
              </a:spcBef>
              <a:tabLst>
                <a:tab pos="714375" algn="l"/>
              </a:tabLst>
              <a:defRPr/>
            </a:pPr>
            <a:r>
              <a:rPr lang="en-US" sz="1200" dirty="0" smtClean="0">
                <a:solidFill>
                  <a:srgbClr val="003366"/>
                </a:solidFill>
                <a:latin typeface="Arial" charset="0"/>
                <a:cs typeface="+mn-cs"/>
              </a:rPr>
              <a:t>Window</a:t>
            </a:r>
            <a:endParaRPr lang="en-GB" sz="1200" dirty="0" smtClean="0">
              <a:solidFill>
                <a:srgbClr val="003366"/>
              </a:solidFill>
              <a:latin typeface="Arial" charset="0"/>
              <a:cs typeface="+mn-cs"/>
            </a:endParaRPr>
          </a:p>
        </p:txBody>
      </p:sp>
      <p:grpSp>
        <p:nvGrpSpPr>
          <p:cNvPr id="38" name="Group 37"/>
          <p:cNvGrpSpPr/>
          <p:nvPr/>
        </p:nvGrpSpPr>
        <p:grpSpPr>
          <a:xfrm>
            <a:off x="8127034" y="4862353"/>
            <a:ext cx="902527" cy="574639"/>
            <a:chOff x="7501877" y="5471725"/>
            <a:chExt cx="833102" cy="574639"/>
          </a:xfrm>
        </p:grpSpPr>
        <p:cxnSp>
          <p:nvCxnSpPr>
            <p:cNvPr id="39" name="Straight Connector 38"/>
            <p:cNvCxnSpPr/>
            <p:nvPr/>
          </p:nvCxnSpPr>
          <p:spPr bwMode="auto">
            <a:xfrm rot="18900000" flipV="1">
              <a:off x="7501877" y="5719319"/>
              <a:ext cx="833102" cy="0"/>
            </a:xfrm>
            <a:prstGeom prst="line">
              <a:avLst/>
            </a:prstGeom>
            <a:noFill/>
            <a:ln w="57150" cap="rnd" cmpd="sng" algn="ctr">
              <a:solidFill>
                <a:srgbClr val="0000FF"/>
              </a:solidFill>
              <a:prstDash val="solid"/>
              <a:round/>
              <a:headEnd type="none" w="med" len="med"/>
              <a:tailEnd type="none" w="med" len="med"/>
            </a:ln>
            <a:effectLst/>
          </p:spPr>
        </p:cxnSp>
        <p:cxnSp>
          <p:nvCxnSpPr>
            <p:cNvPr id="40" name="Straight Connector 39"/>
            <p:cNvCxnSpPr/>
            <p:nvPr/>
          </p:nvCxnSpPr>
          <p:spPr bwMode="auto">
            <a:xfrm>
              <a:off x="7741476" y="5897709"/>
              <a:ext cx="0" cy="148655"/>
            </a:xfrm>
            <a:prstGeom prst="line">
              <a:avLst/>
            </a:prstGeom>
            <a:noFill/>
            <a:ln w="6350" cap="rnd" cmpd="sng" algn="ctr">
              <a:solidFill>
                <a:srgbClr val="0000FF"/>
              </a:solidFill>
              <a:prstDash val="solid"/>
              <a:round/>
              <a:headEnd type="none" w="med" len="med"/>
              <a:tailEnd type="none" w="med" len="med"/>
            </a:ln>
            <a:effectLst/>
          </p:spPr>
        </p:cxnSp>
        <p:cxnSp>
          <p:nvCxnSpPr>
            <p:cNvPr id="41" name="Straight Connector 40"/>
            <p:cNvCxnSpPr/>
            <p:nvPr/>
          </p:nvCxnSpPr>
          <p:spPr bwMode="auto">
            <a:xfrm>
              <a:off x="7822620" y="5830403"/>
              <a:ext cx="0" cy="148655"/>
            </a:xfrm>
            <a:prstGeom prst="line">
              <a:avLst/>
            </a:prstGeom>
            <a:noFill/>
            <a:ln w="6350" cap="rnd" cmpd="sng" algn="ctr">
              <a:solidFill>
                <a:srgbClr val="0000FF"/>
              </a:solidFill>
              <a:prstDash val="solid"/>
              <a:round/>
              <a:headEnd type="none" w="med" len="med"/>
              <a:tailEnd type="none" w="med" len="med"/>
            </a:ln>
            <a:effectLst/>
          </p:spPr>
        </p:cxnSp>
        <p:cxnSp>
          <p:nvCxnSpPr>
            <p:cNvPr id="42" name="Straight Connector 41"/>
            <p:cNvCxnSpPr/>
            <p:nvPr/>
          </p:nvCxnSpPr>
          <p:spPr bwMode="auto">
            <a:xfrm>
              <a:off x="7891888" y="5763097"/>
              <a:ext cx="0" cy="148655"/>
            </a:xfrm>
            <a:prstGeom prst="line">
              <a:avLst/>
            </a:prstGeom>
            <a:noFill/>
            <a:ln w="6350" cap="rnd" cmpd="sng" algn="ctr">
              <a:solidFill>
                <a:srgbClr val="0000FF"/>
              </a:solidFill>
              <a:prstDash val="solid"/>
              <a:round/>
              <a:headEnd type="none" w="med" len="med"/>
              <a:tailEnd type="none" w="med" len="med"/>
            </a:ln>
            <a:effectLst/>
          </p:spPr>
        </p:cxnSp>
        <p:cxnSp>
          <p:nvCxnSpPr>
            <p:cNvPr id="43" name="Straight Connector 42"/>
            <p:cNvCxnSpPr/>
            <p:nvPr/>
          </p:nvCxnSpPr>
          <p:spPr bwMode="auto">
            <a:xfrm>
              <a:off x="7963144" y="5681748"/>
              <a:ext cx="0" cy="148655"/>
            </a:xfrm>
            <a:prstGeom prst="line">
              <a:avLst/>
            </a:prstGeom>
            <a:noFill/>
            <a:ln w="6350" cap="rnd" cmpd="sng" algn="ctr">
              <a:solidFill>
                <a:srgbClr val="0000FF"/>
              </a:solidFill>
              <a:prstDash val="solid"/>
              <a:round/>
              <a:headEnd type="none" w="med" len="med"/>
              <a:tailEnd type="none" w="med" len="med"/>
            </a:ln>
            <a:effectLst/>
          </p:spPr>
        </p:cxnSp>
        <p:cxnSp>
          <p:nvCxnSpPr>
            <p:cNvPr id="44" name="Straight Connector 43"/>
            <p:cNvCxnSpPr/>
            <p:nvPr/>
          </p:nvCxnSpPr>
          <p:spPr bwMode="auto">
            <a:xfrm>
              <a:off x="8044288" y="5614442"/>
              <a:ext cx="0" cy="148655"/>
            </a:xfrm>
            <a:prstGeom prst="line">
              <a:avLst/>
            </a:prstGeom>
            <a:noFill/>
            <a:ln w="6350" cap="rnd" cmpd="sng" algn="ctr">
              <a:solidFill>
                <a:srgbClr val="0000FF"/>
              </a:solidFill>
              <a:prstDash val="solid"/>
              <a:round/>
              <a:headEnd type="none" w="med" len="med"/>
              <a:tailEnd type="none" w="med" len="med"/>
            </a:ln>
            <a:effectLst/>
          </p:spPr>
        </p:cxnSp>
        <p:cxnSp>
          <p:nvCxnSpPr>
            <p:cNvPr id="45" name="Straight Connector 44"/>
            <p:cNvCxnSpPr/>
            <p:nvPr/>
          </p:nvCxnSpPr>
          <p:spPr bwMode="auto">
            <a:xfrm>
              <a:off x="8113556" y="5547136"/>
              <a:ext cx="0" cy="148655"/>
            </a:xfrm>
            <a:prstGeom prst="line">
              <a:avLst/>
            </a:prstGeom>
            <a:noFill/>
            <a:ln w="6350" cap="rnd" cmpd="sng" algn="ctr">
              <a:solidFill>
                <a:srgbClr val="0000FF"/>
              </a:solidFill>
              <a:prstDash val="solid"/>
              <a:round/>
              <a:headEnd type="none" w="med" len="med"/>
              <a:tailEnd type="none" w="med" len="med"/>
            </a:ln>
            <a:effectLst/>
          </p:spPr>
        </p:cxnSp>
        <p:cxnSp>
          <p:nvCxnSpPr>
            <p:cNvPr id="46" name="Straight Connector 45"/>
            <p:cNvCxnSpPr/>
            <p:nvPr/>
          </p:nvCxnSpPr>
          <p:spPr bwMode="auto">
            <a:xfrm>
              <a:off x="8185088" y="5471725"/>
              <a:ext cx="0" cy="148655"/>
            </a:xfrm>
            <a:prstGeom prst="line">
              <a:avLst/>
            </a:prstGeom>
            <a:noFill/>
            <a:ln w="6350" cap="rnd" cmpd="sng" algn="ctr">
              <a:solidFill>
                <a:srgbClr val="0000FF"/>
              </a:solidFill>
              <a:prstDash val="solid"/>
              <a:round/>
              <a:headEnd type="none" w="med" len="med"/>
              <a:tailEnd type="none" w="med" len="med"/>
            </a:ln>
            <a:effectLst/>
          </p:spPr>
        </p:cxnSp>
      </p:grpSp>
      <p:cxnSp>
        <p:nvCxnSpPr>
          <p:cNvPr id="47" name="Straight Connector 46"/>
          <p:cNvCxnSpPr/>
          <p:nvPr/>
        </p:nvCxnSpPr>
        <p:spPr bwMode="auto">
          <a:xfrm>
            <a:off x="8540201" y="4061138"/>
            <a:ext cx="0" cy="1048809"/>
          </a:xfrm>
          <a:prstGeom prst="line">
            <a:avLst/>
          </a:prstGeom>
          <a:noFill/>
          <a:ln w="28575" cap="rnd" cmpd="sng" algn="ctr">
            <a:solidFill>
              <a:srgbClr val="FF0000"/>
            </a:solidFill>
            <a:prstDash val="lgDash"/>
            <a:round/>
            <a:headEnd type="none" w="med" len="med"/>
            <a:tailEnd type="none" w="med" len="med"/>
          </a:ln>
          <a:effectLst/>
        </p:spPr>
      </p:cxnSp>
      <p:cxnSp>
        <p:nvCxnSpPr>
          <p:cNvPr id="48" name="Straight Connector 47"/>
          <p:cNvCxnSpPr/>
          <p:nvPr/>
        </p:nvCxnSpPr>
        <p:spPr bwMode="auto">
          <a:xfrm>
            <a:off x="1280306" y="5107182"/>
            <a:ext cx="7247443" cy="17148"/>
          </a:xfrm>
          <a:prstGeom prst="line">
            <a:avLst/>
          </a:prstGeom>
          <a:noFill/>
          <a:ln w="28575" cap="rnd" cmpd="sng" algn="ctr">
            <a:solidFill>
              <a:srgbClr val="FF0000"/>
            </a:solidFill>
            <a:prstDash val="lgDash"/>
            <a:round/>
            <a:headEnd type="none" w="med" len="med"/>
            <a:tailEnd type="none" w="med" len="med"/>
          </a:ln>
          <a:effectLst/>
        </p:spPr>
      </p:cxnSp>
      <p:grpSp>
        <p:nvGrpSpPr>
          <p:cNvPr id="49" name="Group 48"/>
          <p:cNvGrpSpPr/>
          <p:nvPr/>
        </p:nvGrpSpPr>
        <p:grpSpPr>
          <a:xfrm rot="10800000">
            <a:off x="765044" y="4764587"/>
            <a:ext cx="902527" cy="574639"/>
            <a:chOff x="7501877" y="5471725"/>
            <a:chExt cx="833102" cy="574639"/>
          </a:xfrm>
        </p:grpSpPr>
        <p:cxnSp>
          <p:nvCxnSpPr>
            <p:cNvPr id="50" name="Straight Connector 49"/>
            <p:cNvCxnSpPr/>
            <p:nvPr/>
          </p:nvCxnSpPr>
          <p:spPr bwMode="auto">
            <a:xfrm rot="18900000" flipV="1">
              <a:off x="7501877" y="5719319"/>
              <a:ext cx="833102" cy="0"/>
            </a:xfrm>
            <a:prstGeom prst="line">
              <a:avLst/>
            </a:prstGeom>
            <a:noFill/>
            <a:ln w="57150" cap="rnd" cmpd="sng" algn="ctr">
              <a:solidFill>
                <a:srgbClr val="0000FF"/>
              </a:solidFill>
              <a:prstDash val="solid"/>
              <a:round/>
              <a:headEnd type="none" w="med" len="med"/>
              <a:tailEnd type="none" w="med" len="med"/>
            </a:ln>
            <a:effectLst/>
          </p:spPr>
        </p:cxnSp>
        <p:cxnSp>
          <p:nvCxnSpPr>
            <p:cNvPr id="51" name="Straight Connector 50"/>
            <p:cNvCxnSpPr/>
            <p:nvPr/>
          </p:nvCxnSpPr>
          <p:spPr bwMode="auto">
            <a:xfrm>
              <a:off x="7741476" y="5897709"/>
              <a:ext cx="0" cy="148655"/>
            </a:xfrm>
            <a:prstGeom prst="line">
              <a:avLst/>
            </a:prstGeom>
            <a:noFill/>
            <a:ln w="6350" cap="rnd" cmpd="sng" algn="ctr">
              <a:solidFill>
                <a:srgbClr val="0000FF"/>
              </a:solidFill>
              <a:prstDash val="solid"/>
              <a:round/>
              <a:headEnd type="none" w="med" len="med"/>
              <a:tailEnd type="none" w="med" len="med"/>
            </a:ln>
            <a:effectLst/>
          </p:spPr>
        </p:cxnSp>
        <p:cxnSp>
          <p:nvCxnSpPr>
            <p:cNvPr id="52" name="Straight Connector 51"/>
            <p:cNvCxnSpPr/>
            <p:nvPr/>
          </p:nvCxnSpPr>
          <p:spPr bwMode="auto">
            <a:xfrm>
              <a:off x="7822620" y="5830403"/>
              <a:ext cx="0" cy="148655"/>
            </a:xfrm>
            <a:prstGeom prst="line">
              <a:avLst/>
            </a:prstGeom>
            <a:noFill/>
            <a:ln w="6350" cap="rnd" cmpd="sng" algn="ctr">
              <a:solidFill>
                <a:srgbClr val="0000FF"/>
              </a:solidFill>
              <a:prstDash val="solid"/>
              <a:round/>
              <a:headEnd type="none" w="med" len="med"/>
              <a:tailEnd type="none" w="med" len="med"/>
            </a:ln>
            <a:effectLst/>
          </p:spPr>
        </p:cxnSp>
        <p:cxnSp>
          <p:nvCxnSpPr>
            <p:cNvPr id="53" name="Straight Connector 52"/>
            <p:cNvCxnSpPr/>
            <p:nvPr/>
          </p:nvCxnSpPr>
          <p:spPr bwMode="auto">
            <a:xfrm>
              <a:off x="7891888" y="5763097"/>
              <a:ext cx="0" cy="148655"/>
            </a:xfrm>
            <a:prstGeom prst="line">
              <a:avLst/>
            </a:prstGeom>
            <a:noFill/>
            <a:ln w="6350" cap="rnd" cmpd="sng" algn="ctr">
              <a:solidFill>
                <a:srgbClr val="0000FF"/>
              </a:solidFill>
              <a:prstDash val="solid"/>
              <a:round/>
              <a:headEnd type="none" w="med" len="med"/>
              <a:tailEnd type="none" w="med" len="med"/>
            </a:ln>
            <a:effectLst/>
          </p:spPr>
        </p:cxnSp>
        <p:cxnSp>
          <p:nvCxnSpPr>
            <p:cNvPr id="54" name="Straight Connector 53"/>
            <p:cNvCxnSpPr/>
            <p:nvPr/>
          </p:nvCxnSpPr>
          <p:spPr bwMode="auto">
            <a:xfrm>
              <a:off x="7963144" y="5681748"/>
              <a:ext cx="0" cy="148655"/>
            </a:xfrm>
            <a:prstGeom prst="line">
              <a:avLst/>
            </a:prstGeom>
            <a:noFill/>
            <a:ln w="6350" cap="rnd" cmpd="sng" algn="ctr">
              <a:solidFill>
                <a:srgbClr val="0000FF"/>
              </a:solidFill>
              <a:prstDash val="solid"/>
              <a:round/>
              <a:headEnd type="none" w="med" len="med"/>
              <a:tailEnd type="none" w="med" len="med"/>
            </a:ln>
            <a:effectLst/>
          </p:spPr>
        </p:cxnSp>
        <p:cxnSp>
          <p:nvCxnSpPr>
            <p:cNvPr id="55" name="Straight Connector 54"/>
            <p:cNvCxnSpPr/>
            <p:nvPr/>
          </p:nvCxnSpPr>
          <p:spPr bwMode="auto">
            <a:xfrm>
              <a:off x="8044288" y="5614442"/>
              <a:ext cx="0" cy="148655"/>
            </a:xfrm>
            <a:prstGeom prst="line">
              <a:avLst/>
            </a:prstGeom>
            <a:noFill/>
            <a:ln w="6350" cap="rnd" cmpd="sng" algn="ctr">
              <a:solidFill>
                <a:srgbClr val="0000FF"/>
              </a:solidFill>
              <a:prstDash val="solid"/>
              <a:round/>
              <a:headEnd type="none" w="med" len="med"/>
              <a:tailEnd type="none" w="med" len="med"/>
            </a:ln>
            <a:effectLst/>
          </p:spPr>
        </p:cxnSp>
        <p:cxnSp>
          <p:nvCxnSpPr>
            <p:cNvPr id="56" name="Straight Connector 55"/>
            <p:cNvCxnSpPr/>
            <p:nvPr/>
          </p:nvCxnSpPr>
          <p:spPr bwMode="auto">
            <a:xfrm>
              <a:off x="8113556" y="5547136"/>
              <a:ext cx="0" cy="148655"/>
            </a:xfrm>
            <a:prstGeom prst="line">
              <a:avLst/>
            </a:prstGeom>
            <a:noFill/>
            <a:ln w="6350" cap="rnd" cmpd="sng" algn="ctr">
              <a:solidFill>
                <a:srgbClr val="0000FF"/>
              </a:solidFill>
              <a:prstDash val="solid"/>
              <a:round/>
              <a:headEnd type="none" w="med" len="med"/>
              <a:tailEnd type="none" w="med" len="med"/>
            </a:ln>
            <a:effectLst/>
          </p:spPr>
        </p:cxnSp>
        <p:cxnSp>
          <p:nvCxnSpPr>
            <p:cNvPr id="57" name="Straight Connector 56"/>
            <p:cNvCxnSpPr/>
            <p:nvPr/>
          </p:nvCxnSpPr>
          <p:spPr bwMode="auto">
            <a:xfrm>
              <a:off x="8185088" y="5471725"/>
              <a:ext cx="0" cy="148655"/>
            </a:xfrm>
            <a:prstGeom prst="line">
              <a:avLst/>
            </a:prstGeom>
            <a:noFill/>
            <a:ln w="6350" cap="rnd" cmpd="sng" algn="ctr">
              <a:solidFill>
                <a:srgbClr val="0000FF"/>
              </a:solidFill>
              <a:prstDash val="solid"/>
              <a:round/>
              <a:headEnd type="none" w="med" len="med"/>
              <a:tailEnd type="none" w="med" len="med"/>
            </a:ln>
            <a:effectLst/>
          </p:spPr>
        </p:cxnSp>
      </p:grpSp>
      <p:grpSp>
        <p:nvGrpSpPr>
          <p:cNvPr id="58" name="Group 57"/>
          <p:cNvGrpSpPr/>
          <p:nvPr/>
        </p:nvGrpSpPr>
        <p:grpSpPr>
          <a:xfrm rot="16200000">
            <a:off x="8060689" y="3606513"/>
            <a:ext cx="838250" cy="763077"/>
            <a:chOff x="5743574" y="2381249"/>
            <a:chExt cx="1842861" cy="1571625"/>
          </a:xfrm>
        </p:grpSpPr>
        <p:pic>
          <p:nvPicPr>
            <p:cNvPr id="59" name="Picture 58" descr="5.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43574" y="2381249"/>
              <a:ext cx="1842861" cy="1571625"/>
            </a:xfrm>
            <a:prstGeom prst="rect">
              <a:avLst/>
            </a:prstGeom>
            <a:ln w="19050">
              <a:solidFill>
                <a:schemeClr val="accent1"/>
              </a:solidFill>
            </a:ln>
          </p:spPr>
        </p:pic>
        <p:cxnSp>
          <p:nvCxnSpPr>
            <p:cNvPr id="60" name="Straight Arrow Connector 59"/>
            <p:cNvCxnSpPr/>
            <p:nvPr/>
          </p:nvCxnSpPr>
          <p:spPr bwMode="auto">
            <a:xfrm flipH="1">
              <a:off x="6324600" y="3267075"/>
              <a:ext cx="359454" cy="19050"/>
            </a:xfrm>
            <a:prstGeom prst="straightConnector1">
              <a:avLst/>
            </a:prstGeom>
            <a:noFill/>
            <a:ln w="28575" cap="rnd" cmpd="sng" algn="ctr">
              <a:solidFill>
                <a:srgbClr val="C00000"/>
              </a:solidFill>
              <a:prstDash val="sysDot"/>
              <a:round/>
              <a:headEnd type="arrow"/>
              <a:tailEnd type="arrow"/>
            </a:ln>
            <a:effectLst/>
          </p:spPr>
        </p:cxnSp>
      </p:grpSp>
      <p:sp>
        <p:nvSpPr>
          <p:cNvPr id="61" name="Content Placeholder 4"/>
          <p:cNvSpPr>
            <a:spLocks/>
          </p:cNvSpPr>
          <p:nvPr/>
        </p:nvSpPr>
        <p:spPr bwMode="auto">
          <a:xfrm>
            <a:off x="7833320" y="3307009"/>
            <a:ext cx="1397318" cy="1258017"/>
          </a:xfrm>
          <a:prstGeom prst="rect">
            <a:avLst/>
          </a:prstGeom>
          <a:noFill/>
          <a:ln w="9525">
            <a:noFill/>
            <a:miter lim="800000"/>
            <a:headEnd/>
            <a:tailEnd/>
          </a:ln>
        </p:spPr>
        <p:txBody>
          <a:bodyPr/>
          <a:lstStyle/>
          <a:p>
            <a:pPr marL="85725" lvl="1">
              <a:spcBef>
                <a:spcPts val="1200"/>
              </a:spcBef>
              <a:tabLst>
                <a:tab pos="714375" algn="l"/>
              </a:tabLst>
              <a:defRPr/>
            </a:pPr>
            <a:r>
              <a:rPr lang="en-US" sz="1200" dirty="0" smtClean="0">
                <a:solidFill>
                  <a:srgbClr val="003366"/>
                </a:solidFill>
                <a:latin typeface="Arial" charset="0"/>
                <a:cs typeface="+mn-cs"/>
              </a:rPr>
              <a:t>Vacuum Tank</a:t>
            </a:r>
          </a:p>
          <a:p>
            <a:pPr marL="85725" lvl="1">
              <a:spcBef>
                <a:spcPts val="1200"/>
              </a:spcBef>
              <a:tabLst>
                <a:tab pos="714375" algn="l"/>
              </a:tabLst>
              <a:defRPr/>
            </a:pPr>
            <a:endParaRPr lang="en-US" sz="1200" dirty="0">
              <a:solidFill>
                <a:srgbClr val="003366"/>
              </a:solidFill>
              <a:cs typeface="+mn-cs"/>
            </a:endParaRPr>
          </a:p>
          <a:p>
            <a:pPr marL="85725" lvl="1">
              <a:spcBef>
                <a:spcPts val="1200"/>
              </a:spcBef>
              <a:tabLst>
                <a:tab pos="714375" algn="l"/>
              </a:tabLst>
              <a:defRPr/>
            </a:pPr>
            <a:endParaRPr lang="en-GB" sz="1200" dirty="0" smtClean="0">
              <a:solidFill>
                <a:srgbClr val="003366"/>
              </a:solidFill>
              <a:latin typeface="Arial" charset="0"/>
              <a:cs typeface="+mn-cs"/>
            </a:endParaRPr>
          </a:p>
        </p:txBody>
      </p:sp>
      <p:pic>
        <p:nvPicPr>
          <p:cNvPr id="63" name="Picture 3"/>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26860" y="5653389"/>
            <a:ext cx="1216249" cy="82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4" name="Straight Connector 63"/>
          <p:cNvCxnSpPr/>
          <p:nvPr/>
        </p:nvCxnSpPr>
        <p:spPr bwMode="auto">
          <a:xfrm flipH="1">
            <a:off x="1245059" y="5153724"/>
            <a:ext cx="1" cy="741200"/>
          </a:xfrm>
          <a:prstGeom prst="line">
            <a:avLst/>
          </a:prstGeom>
          <a:noFill/>
          <a:ln w="28575" cap="rnd" cmpd="sng" algn="ctr">
            <a:solidFill>
              <a:srgbClr val="FF0000"/>
            </a:solidFill>
            <a:prstDash val="lgDash"/>
            <a:round/>
            <a:headEnd type="none" w="med" len="med"/>
            <a:tailEnd type="none" w="med" len="med"/>
          </a:ln>
          <a:effectLst/>
        </p:spPr>
      </p:cxnSp>
      <p:sp>
        <p:nvSpPr>
          <p:cNvPr id="65" name="Content Placeholder 4"/>
          <p:cNvSpPr>
            <a:spLocks/>
          </p:cNvSpPr>
          <p:nvPr/>
        </p:nvSpPr>
        <p:spPr bwMode="auto">
          <a:xfrm>
            <a:off x="8451778" y="5172264"/>
            <a:ext cx="1078276" cy="260231"/>
          </a:xfrm>
          <a:prstGeom prst="rect">
            <a:avLst/>
          </a:prstGeom>
          <a:noFill/>
          <a:ln w="9525">
            <a:noFill/>
            <a:miter lim="800000"/>
            <a:headEnd/>
            <a:tailEnd/>
          </a:ln>
        </p:spPr>
        <p:txBody>
          <a:bodyPr/>
          <a:lstStyle/>
          <a:p>
            <a:pPr marL="85725" lvl="1" algn="ctr">
              <a:spcBef>
                <a:spcPts val="1200"/>
              </a:spcBef>
              <a:tabLst>
                <a:tab pos="714375" algn="l"/>
              </a:tabLst>
              <a:defRPr/>
            </a:pPr>
            <a:r>
              <a:rPr lang="en-US" sz="1200" dirty="0" smtClean="0">
                <a:solidFill>
                  <a:srgbClr val="003366"/>
                </a:solidFill>
                <a:latin typeface="Arial" charset="0"/>
                <a:cs typeface="+mn-cs"/>
              </a:rPr>
              <a:t>Mirror</a:t>
            </a:r>
            <a:endParaRPr lang="en-GB" sz="1200" dirty="0" smtClean="0">
              <a:solidFill>
                <a:srgbClr val="003366"/>
              </a:solidFill>
              <a:latin typeface="Arial" charset="0"/>
              <a:cs typeface="+mn-cs"/>
            </a:endParaRPr>
          </a:p>
        </p:txBody>
      </p:sp>
      <p:sp>
        <p:nvSpPr>
          <p:cNvPr id="66" name="Content Placeholder 4"/>
          <p:cNvSpPr>
            <a:spLocks/>
          </p:cNvSpPr>
          <p:nvPr/>
        </p:nvSpPr>
        <p:spPr bwMode="auto">
          <a:xfrm>
            <a:off x="417922" y="4651007"/>
            <a:ext cx="1078276" cy="260231"/>
          </a:xfrm>
          <a:prstGeom prst="rect">
            <a:avLst/>
          </a:prstGeom>
          <a:noFill/>
          <a:ln w="9525">
            <a:noFill/>
            <a:miter lim="800000"/>
            <a:headEnd/>
            <a:tailEnd/>
          </a:ln>
        </p:spPr>
        <p:txBody>
          <a:bodyPr/>
          <a:lstStyle/>
          <a:p>
            <a:pPr marL="85725" lvl="1" algn="ctr">
              <a:spcBef>
                <a:spcPts val="1200"/>
              </a:spcBef>
              <a:tabLst>
                <a:tab pos="714375" algn="l"/>
              </a:tabLst>
              <a:defRPr/>
            </a:pPr>
            <a:r>
              <a:rPr lang="en-US" sz="1200" dirty="0" smtClean="0">
                <a:solidFill>
                  <a:srgbClr val="003366"/>
                </a:solidFill>
                <a:latin typeface="Arial" charset="0"/>
                <a:cs typeface="+mn-cs"/>
              </a:rPr>
              <a:t>Mirror</a:t>
            </a:r>
            <a:endParaRPr lang="en-GB" sz="1200" dirty="0" smtClean="0">
              <a:solidFill>
                <a:srgbClr val="003366"/>
              </a:solidFill>
              <a:latin typeface="Arial" charset="0"/>
              <a:cs typeface="+mn-cs"/>
            </a:endParaRPr>
          </a:p>
        </p:txBody>
      </p:sp>
      <p:pic>
        <p:nvPicPr>
          <p:cNvPr id="67" name="Picture 2" descr="http://img.directindustry.fr/images_di/photo-g/table-rotative-motorisee-a-precision-submicroradian-45094.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8103041" y="5565705"/>
            <a:ext cx="1330841" cy="620354"/>
          </a:xfrm>
          <a:prstGeom prst="rect">
            <a:avLst/>
          </a:prstGeom>
          <a:noFill/>
          <a:extLst>
            <a:ext uri="{909E8E84-426E-40DD-AFC4-6F175D3DCCD1}">
              <a14:hiddenFill xmlns:a14="http://schemas.microsoft.com/office/drawing/2010/main">
                <a:solidFill>
                  <a:srgbClr val="FFFFFF"/>
                </a:solidFill>
              </a14:hiddenFill>
            </a:ext>
          </a:extLst>
        </p:spPr>
      </p:pic>
      <p:sp>
        <p:nvSpPr>
          <p:cNvPr id="68" name="Content Placeholder 4"/>
          <p:cNvSpPr>
            <a:spLocks/>
          </p:cNvSpPr>
          <p:nvPr/>
        </p:nvSpPr>
        <p:spPr bwMode="auto">
          <a:xfrm>
            <a:off x="6158543" y="5625003"/>
            <a:ext cx="1932394" cy="440293"/>
          </a:xfrm>
          <a:prstGeom prst="rect">
            <a:avLst/>
          </a:prstGeom>
          <a:noFill/>
          <a:ln w="9525">
            <a:noFill/>
            <a:miter lim="800000"/>
            <a:headEnd/>
            <a:tailEnd/>
          </a:ln>
        </p:spPr>
        <p:txBody>
          <a:bodyPr/>
          <a:lstStyle/>
          <a:p>
            <a:pPr marL="85725" lvl="1" algn="ctr">
              <a:spcBef>
                <a:spcPts val="1200"/>
              </a:spcBef>
              <a:tabLst>
                <a:tab pos="714375" algn="l"/>
              </a:tabLst>
              <a:defRPr/>
            </a:pPr>
            <a:r>
              <a:rPr lang="en-US" sz="1200" dirty="0" smtClean="0">
                <a:solidFill>
                  <a:srgbClr val="003366"/>
                </a:solidFill>
                <a:latin typeface="Arial" charset="0"/>
                <a:cs typeface="+mn-cs"/>
              </a:rPr>
              <a:t>Active control of the mirror position ?</a:t>
            </a:r>
            <a:endParaRPr lang="en-GB" sz="1200" dirty="0" smtClean="0">
              <a:solidFill>
                <a:srgbClr val="003366"/>
              </a:solidFill>
              <a:latin typeface="Arial" charset="0"/>
              <a:cs typeface="+mn-cs"/>
            </a:endParaRPr>
          </a:p>
        </p:txBody>
      </p:sp>
      <p:sp>
        <p:nvSpPr>
          <p:cNvPr id="69" name="TextBox 68"/>
          <p:cNvSpPr txBox="1"/>
          <p:nvPr/>
        </p:nvSpPr>
        <p:spPr>
          <a:xfrm>
            <a:off x="4500129" y="4844786"/>
            <a:ext cx="847292" cy="338554"/>
          </a:xfrm>
          <a:prstGeom prst="rect">
            <a:avLst/>
          </a:prstGeom>
          <a:noFill/>
        </p:spPr>
        <p:txBody>
          <a:bodyPr wrap="square" rtlCol="0">
            <a:spAutoFit/>
          </a:bodyPr>
          <a:lstStyle/>
          <a:p>
            <a:r>
              <a:rPr lang="en-US" sz="1600" dirty="0" smtClean="0">
                <a:solidFill>
                  <a:srgbClr val="C00000"/>
                </a:solidFill>
              </a:rPr>
              <a:t>40m</a:t>
            </a:r>
            <a:endParaRPr lang="en-GB" sz="1600" dirty="0">
              <a:solidFill>
                <a:srgbClr val="C00000"/>
              </a:solidFill>
            </a:endParaRPr>
          </a:p>
        </p:txBody>
      </p:sp>
      <p:sp>
        <p:nvSpPr>
          <p:cNvPr id="71" name="Rectangle 70"/>
          <p:cNvSpPr/>
          <p:nvPr/>
        </p:nvSpPr>
        <p:spPr bwMode="auto">
          <a:xfrm>
            <a:off x="7980090" y="4565026"/>
            <a:ext cx="943375" cy="120770"/>
          </a:xfrm>
          <a:prstGeom prst="rect">
            <a:avLst/>
          </a:prstGeom>
          <a:gradFill flip="none" rotWithShape="1">
            <a:gsLst>
              <a:gs pos="0">
                <a:schemeClr val="accent6">
                  <a:lumMod val="20000"/>
                  <a:lumOff val="80000"/>
                  <a:shade val="30000"/>
                  <a:satMod val="115000"/>
                </a:schemeClr>
              </a:gs>
              <a:gs pos="95000">
                <a:schemeClr val="accent6">
                  <a:lumMod val="20000"/>
                  <a:lumOff val="80000"/>
                  <a:shade val="67500"/>
                  <a:satMod val="115000"/>
                </a:schemeClr>
              </a:gs>
              <a:gs pos="100000">
                <a:schemeClr val="accent6">
                  <a:lumMod val="20000"/>
                  <a:lumOff val="80000"/>
                  <a:shade val="100000"/>
                  <a:satMod val="115000"/>
                </a:schemeClr>
              </a:gs>
            </a:gsLst>
            <a:path path="circle">
              <a:fillToRect l="50000" t="50000" r="50000" b="50000"/>
            </a:path>
            <a:tileRect/>
          </a:gradFill>
          <a:ln w="6350" cap="rnd" cmpd="sng" algn="ctr">
            <a:solidFill>
              <a:schemeClr val="tx1"/>
            </a:solidFill>
            <a:prstDash val="sysDot"/>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GB" sz="2000" b="1" i="0" u="none" strike="noStrike" cap="none" normalizeH="0" baseline="0" smtClean="0">
              <a:ln>
                <a:noFill/>
              </a:ln>
              <a:solidFill>
                <a:schemeClr val="accent1"/>
              </a:solidFill>
              <a:effectLst>
                <a:outerShdw blurRad="38100" dist="38100" dir="2700000" algn="tl">
                  <a:srgbClr val="000000">
                    <a:alpha val="43137"/>
                  </a:srgbClr>
                </a:outerShdw>
              </a:effectLst>
              <a:latin typeface="Tahoma" pitchFamily="34" charset="0"/>
            </a:endParaRPr>
          </a:p>
        </p:txBody>
      </p:sp>
      <p:sp>
        <p:nvSpPr>
          <p:cNvPr id="72" name="Date Placeholder 20"/>
          <p:cNvSpPr>
            <a:spLocks noGrp="1"/>
          </p:cNvSpPr>
          <p:nvPr>
            <p:ph type="dt" sz="half" idx="10"/>
          </p:nvPr>
        </p:nvSpPr>
        <p:spPr>
          <a:xfrm>
            <a:off x="597220" y="6408010"/>
            <a:ext cx="2311400" cy="213483"/>
          </a:xfrm>
        </p:spPr>
        <p:txBody>
          <a:bodyPr/>
          <a:lstStyle/>
          <a:p>
            <a:fld id="{1B851850-45E8-4473-B31B-A12F2B30738D}" type="datetime3">
              <a:rPr lang="en-US" smtClean="0"/>
              <a:t>7 November 2012</a:t>
            </a:fld>
            <a:endParaRPr lang="en-US" dirty="0"/>
          </a:p>
        </p:txBody>
      </p:sp>
      <p:sp>
        <p:nvSpPr>
          <p:cNvPr id="73" name="Footer Placeholder 22"/>
          <p:cNvSpPr>
            <a:spLocks noGrp="1"/>
          </p:cNvSpPr>
          <p:nvPr>
            <p:ph type="ftr" sz="quarter" idx="11"/>
          </p:nvPr>
        </p:nvSpPr>
        <p:spPr>
          <a:xfrm>
            <a:off x="3456000" y="6408010"/>
            <a:ext cx="3136900" cy="213483"/>
          </a:xfrm>
        </p:spPr>
        <p:txBody>
          <a:bodyPr/>
          <a:lstStyle/>
          <a:p>
            <a:r>
              <a:rPr lang="en-US" smtClean="0"/>
              <a:t>Alessandro Bertarelli - EN/MME</a:t>
            </a:r>
            <a:endParaRPr lang="en-US" dirty="0"/>
          </a:p>
        </p:txBody>
      </p:sp>
    </p:spTree>
    <p:extLst>
      <p:ext uri="{BB962C8B-B14F-4D97-AF65-F5344CB8AC3E}">
        <p14:creationId xmlns:p14="http://schemas.microsoft.com/office/powerpoint/2010/main" val="12964229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189"/>
          <p:cNvSpPr/>
          <p:nvPr/>
        </p:nvSpPr>
        <p:spPr>
          <a:xfrm>
            <a:off x="1064569" y="681384"/>
            <a:ext cx="8651550" cy="646331"/>
          </a:xfrm>
          <a:prstGeom prst="rect">
            <a:avLst/>
          </a:prstGeom>
        </p:spPr>
        <p:txBody>
          <a:bodyPr wrap="square">
            <a:spAutoFit/>
          </a:bodyPr>
          <a:lstStyle/>
          <a:p>
            <a:pPr marL="285750" lvl="1" indent="-285750">
              <a:buFont typeface="Wingdings" pitchFamily="2" charset="2"/>
              <a:buChar char="§"/>
            </a:pPr>
            <a:r>
              <a:rPr lang="en-GB" dirty="0" smtClean="0">
                <a:latin typeface="+mn-lt"/>
              </a:rPr>
              <a:t>Delay Beam – T0 = 2022 </a:t>
            </a:r>
            <a:r>
              <a:rPr lang="en-GB" dirty="0" smtClean="0">
                <a:latin typeface="Cambria"/>
              </a:rPr>
              <a:t>µs </a:t>
            </a:r>
          </a:p>
          <a:p>
            <a:pPr marL="285750" lvl="1" indent="-285750">
              <a:buFont typeface="Wingdings" pitchFamily="2" charset="2"/>
              <a:buChar char="§"/>
            </a:pPr>
            <a:r>
              <a:rPr lang="en-GB" dirty="0" smtClean="0">
                <a:latin typeface="Cambria"/>
              </a:rPr>
              <a:t>Configuration: Simultaneous shot of Flash</a:t>
            </a:r>
            <a:r>
              <a:rPr lang="en-GB" dirty="0" smtClean="0">
                <a:latin typeface="+mn-lt"/>
              </a:rPr>
              <a:t> 3 + 4 at t=2 </a:t>
            </a:r>
            <a:r>
              <a:rPr lang="en-GB" dirty="0" err="1" smtClean="0">
                <a:latin typeface="+mn-lt"/>
              </a:rPr>
              <a:t>ms.</a:t>
            </a:r>
            <a:endParaRPr lang="en-GB" dirty="0" smtClean="0">
              <a:latin typeface="+mn-lt"/>
            </a:endParaRPr>
          </a:p>
        </p:txBody>
      </p:sp>
      <p:sp>
        <p:nvSpPr>
          <p:cNvPr id="85" name="Rectangle 84"/>
          <p:cNvSpPr/>
          <p:nvPr/>
        </p:nvSpPr>
        <p:spPr>
          <a:xfrm>
            <a:off x="4009648" y="4077073"/>
            <a:ext cx="827024" cy="1575362"/>
          </a:xfrm>
          <a:prstGeom prst="rect">
            <a:avLst/>
          </a:prstGeom>
          <a:gradFill flip="none" rotWithShape="1">
            <a:gsLst>
              <a:gs pos="0">
                <a:schemeClr val="bg2">
                  <a:lumMod val="90000"/>
                  <a:shade val="30000"/>
                  <a:satMod val="115000"/>
                </a:schemeClr>
              </a:gs>
              <a:gs pos="50000">
                <a:schemeClr val="bg2">
                  <a:lumMod val="90000"/>
                  <a:shade val="67500"/>
                  <a:satMod val="115000"/>
                </a:schemeClr>
              </a:gs>
              <a:gs pos="100000">
                <a:schemeClr val="bg2">
                  <a:lumMod val="90000"/>
                  <a:shade val="100000"/>
                  <a:satMod val="11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6" name="Group 85"/>
          <p:cNvGrpSpPr/>
          <p:nvPr/>
        </p:nvGrpSpPr>
        <p:grpSpPr>
          <a:xfrm>
            <a:off x="2496632" y="5482511"/>
            <a:ext cx="5503373" cy="503673"/>
            <a:chOff x="2236627" y="5517232"/>
            <a:chExt cx="5503373" cy="503673"/>
          </a:xfrm>
        </p:grpSpPr>
        <p:grpSp>
          <p:nvGrpSpPr>
            <p:cNvPr id="87" name="Group 86"/>
            <p:cNvGrpSpPr/>
            <p:nvPr/>
          </p:nvGrpSpPr>
          <p:grpSpPr>
            <a:xfrm>
              <a:off x="2236627" y="5517232"/>
              <a:ext cx="4557236" cy="492741"/>
              <a:chOff x="2339980" y="4221088"/>
              <a:chExt cx="4557236" cy="492741"/>
            </a:xfrm>
          </p:grpSpPr>
          <p:cxnSp>
            <p:nvCxnSpPr>
              <p:cNvPr id="89" name="Straight Arrow Connector 88"/>
              <p:cNvCxnSpPr/>
              <p:nvPr/>
            </p:nvCxnSpPr>
            <p:spPr>
              <a:xfrm>
                <a:off x="2420084" y="4225094"/>
                <a:ext cx="4477132" cy="400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520000" y="4221088"/>
                <a:ext cx="0" cy="1508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3240000" y="4230672"/>
                <a:ext cx="0" cy="1508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3960000" y="4231399"/>
                <a:ext cx="0" cy="1508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680000" y="4230672"/>
                <a:ext cx="0" cy="1508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2339980" y="4391811"/>
                <a:ext cx="360040" cy="307777"/>
              </a:xfrm>
              <a:prstGeom prst="rect">
                <a:avLst/>
              </a:prstGeom>
              <a:noFill/>
            </p:spPr>
            <p:txBody>
              <a:bodyPr wrap="square" rtlCol="0">
                <a:spAutoFit/>
              </a:bodyPr>
              <a:lstStyle/>
              <a:p>
                <a:r>
                  <a:rPr lang="en-GB" sz="1400" dirty="0"/>
                  <a:t>0</a:t>
                </a:r>
              </a:p>
            </p:txBody>
          </p:sp>
          <p:sp>
            <p:nvSpPr>
              <p:cNvPr id="96" name="TextBox 95"/>
              <p:cNvSpPr txBox="1"/>
              <p:nvPr/>
            </p:nvSpPr>
            <p:spPr>
              <a:xfrm>
                <a:off x="5179520" y="4389799"/>
                <a:ext cx="360040" cy="307777"/>
              </a:xfrm>
              <a:prstGeom prst="rect">
                <a:avLst/>
              </a:prstGeom>
              <a:noFill/>
            </p:spPr>
            <p:txBody>
              <a:bodyPr wrap="square" rtlCol="0">
                <a:spAutoFit/>
              </a:bodyPr>
              <a:lstStyle/>
              <a:p>
                <a:pPr algn="ctr"/>
                <a:r>
                  <a:rPr lang="en-GB" sz="1400" dirty="0"/>
                  <a:t>4</a:t>
                </a:r>
              </a:p>
            </p:txBody>
          </p:sp>
          <p:sp>
            <p:nvSpPr>
              <p:cNvPr id="98" name="TextBox 97"/>
              <p:cNvSpPr txBox="1"/>
              <p:nvPr/>
            </p:nvSpPr>
            <p:spPr>
              <a:xfrm>
                <a:off x="3787134" y="4382227"/>
                <a:ext cx="360040" cy="307777"/>
              </a:xfrm>
              <a:prstGeom prst="rect">
                <a:avLst/>
              </a:prstGeom>
              <a:noFill/>
            </p:spPr>
            <p:txBody>
              <a:bodyPr wrap="square" rtlCol="0">
                <a:spAutoFit/>
              </a:bodyPr>
              <a:lstStyle/>
              <a:p>
                <a:r>
                  <a:rPr lang="en-GB" sz="1400" dirty="0"/>
                  <a:t>2</a:t>
                </a:r>
              </a:p>
            </p:txBody>
          </p:sp>
          <p:sp>
            <p:nvSpPr>
              <p:cNvPr id="99" name="TextBox 98"/>
              <p:cNvSpPr txBox="1"/>
              <p:nvPr/>
            </p:nvSpPr>
            <p:spPr>
              <a:xfrm>
                <a:off x="3084424" y="4406051"/>
                <a:ext cx="360040" cy="307777"/>
              </a:xfrm>
              <a:prstGeom prst="rect">
                <a:avLst/>
              </a:prstGeom>
              <a:noFill/>
            </p:spPr>
            <p:txBody>
              <a:bodyPr wrap="square" rtlCol="0">
                <a:spAutoFit/>
              </a:bodyPr>
              <a:lstStyle/>
              <a:p>
                <a:r>
                  <a:rPr lang="en-GB" sz="1400" dirty="0"/>
                  <a:t>1</a:t>
                </a:r>
              </a:p>
            </p:txBody>
          </p:sp>
          <p:sp>
            <p:nvSpPr>
              <p:cNvPr id="100" name="TextBox 99"/>
              <p:cNvSpPr txBox="1"/>
              <p:nvPr/>
            </p:nvSpPr>
            <p:spPr>
              <a:xfrm>
                <a:off x="5925108" y="4406052"/>
                <a:ext cx="360040" cy="307777"/>
              </a:xfrm>
              <a:prstGeom prst="rect">
                <a:avLst/>
              </a:prstGeom>
              <a:noFill/>
            </p:spPr>
            <p:txBody>
              <a:bodyPr wrap="square" rtlCol="0">
                <a:spAutoFit/>
              </a:bodyPr>
              <a:lstStyle/>
              <a:p>
                <a:pPr algn="ctr"/>
                <a:r>
                  <a:rPr lang="en-GB" sz="1400" dirty="0"/>
                  <a:t>5</a:t>
                </a:r>
              </a:p>
            </p:txBody>
          </p:sp>
          <p:cxnSp>
            <p:nvCxnSpPr>
              <p:cNvPr id="102" name="Straight Connector 101"/>
              <p:cNvCxnSpPr/>
              <p:nvPr/>
            </p:nvCxnSpPr>
            <p:spPr>
              <a:xfrm>
                <a:off x="5359540" y="4227326"/>
                <a:ext cx="0" cy="1508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6105128" y="4240983"/>
                <a:ext cx="0" cy="1508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8" name="TextBox 87"/>
            <p:cNvSpPr txBox="1"/>
            <p:nvPr/>
          </p:nvSpPr>
          <p:spPr>
            <a:xfrm>
              <a:off x="6681192" y="5713128"/>
              <a:ext cx="1058808" cy="307777"/>
            </a:xfrm>
            <a:prstGeom prst="rect">
              <a:avLst/>
            </a:prstGeom>
            <a:noFill/>
          </p:spPr>
          <p:txBody>
            <a:bodyPr wrap="square" rtlCol="0">
              <a:spAutoFit/>
            </a:bodyPr>
            <a:lstStyle/>
            <a:p>
              <a:r>
                <a:rPr lang="en-GB" sz="1400" dirty="0" smtClean="0">
                  <a:latin typeface="+mj-lt"/>
                </a:rPr>
                <a:t>t (ms)</a:t>
              </a:r>
              <a:endParaRPr lang="en-GB" sz="1400" baseline="-25000" dirty="0">
                <a:latin typeface="+mj-lt"/>
              </a:endParaRPr>
            </a:p>
          </p:txBody>
        </p:sp>
      </p:grpSp>
      <p:sp>
        <p:nvSpPr>
          <p:cNvPr id="126" name="TextBox 125"/>
          <p:cNvSpPr txBox="1"/>
          <p:nvPr/>
        </p:nvSpPr>
        <p:spPr>
          <a:xfrm>
            <a:off x="1717419" y="5149921"/>
            <a:ext cx="720000" cy="276999"/>
          </a:xfrm>
          <a:prstGeom prst="rect">
            <a:avLst/>
          </a:prstGeom>
          <a:solidFill>
            <a:schemeClr val="accent4">
              <a:lumMod val="20000"/>
              <a:lumOff val="80000"/>
            </a:schemeClr>
          </a:solidFill>
          <a:ln w="15875">
            <a:solidFill>
              <a:srgbClr val="00B0F0"/>
            </a:solidFill>
          </a:ln>
        </p:spPr>
        <p:txBody>
          <a:bodyPr wrap="square" rtlCol="0">
            <a:spAutoFit/>
          </a:bodyPr>
          <a:lstStyle/>
          <a:p>
            <a:r>
              <a:rPr lang="en-GB" sz="1200" dirty="0" smtClean="0">
                <a:latin typeface="+mj-lt"/>
              </a:rPr>
              <a:t>Flash 3</a:t>
            </a:r>
            <a:endParaRPr lang="en-GB" sz="1200" dirty="0">
              <a:latin typeface="+mj-lt"/>
            </a:endParaRPr>
          </a:p>
        </p:txBody>
      </p:sp>
      <p:sp>
        <p:nvSpPr>
          <p:cNvPr id="127" name="TextBox 126"/>
          <p:cNvSpPr txBox="1"/>
          <p:nvPr/>
        </p:nvSpPr>
        <p:spPr>
          <a:xfrm>
            <a:off x="1717419" y="4664169"/>
            <a:ext cx="720000" cy="276999"/>
          </a:xfrm>
          <a:prstGeom prst="rect">
            <a:avLst/>
          </a:prstGeom>
          <a:solidFill>
            <a:schemeClr val="accent4">
              <a:lumMod val="20000"/>
              <a:lumOff val="80000"/>
            </a:schemeClr>
          </a:solidFill>
          <a:ln w="15875">
            <a:solidFill>
              <a:srgbClr val="00B0F0"/>
            </a:solidFill>
          </a:ln>
        </p:spPr>
        <p:txBody>
          <a:bodyPr wrap="square" rtlCol="0">
            <a:spAutoFit/>
          </a:bodyPr>
          <a:lstStyle/>
          <a:p>
            <a:r>
              <a:rPr lang="en-GB" sz="1200" dirty="0" smtClean="0">
                <a:latin typeface="+mj-lt"/>
              </a:rPr>
              <a:t>Flash 4</a:t>
            </a:r>
            <a:endParaRPr lang="en-GB" sz="1200" dirty="0">
              <a:latin typeface="+mj-lt"/>
            </a:endParaRPr>
          </a:p>
        </p:txBody>
      </p:sp>
      <p:cxnSp>
        <p:nvCxnSpPr>
          <p:cNvPr id="6" name="Connettore 1 5"/>
          <p:cNvCxnSpPr/>
          <p:nvPr/>
        </p:nvCxnSpPr>
        <p:spPr>
          <a:xfrm flipV="1">
            <a:off x="2684694" y="2537883"/>
            <a:ext cx="0" cy="294010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CasellaDiTesto 6"/>
          <p:cNvSpPr txBox="1"/>
          <p:nvPr/>
        </p:nvSpPr>
        <p:spPr>
          <a:xfrm>
            <a:off x="1293666" y="2195573"/>
            <a:ext cx="2080056" cy="369332"/>
          </a:xfrm>
          <a:prstGeom prst="rect">
            <a:avLst/>
          </a:prstGeom>
          <a:noFill/>
        </p:spPr>
        <p:txBody>
          <a:bodyPr wrap="square" rtlCol="0">
            <a:spAutoFit/>
          </a:bodyPr>
          <a:lstStyle/>
          <a:p>
            <a:r>
              <a:rPr lang="it-IT" dirty="0" smtClean="0">
                <a:latin typeface="+mj-lt"/>
              </a:rPr>
              <a:t>T0 (trigger CCC)</a:t>
            </a:r>
            <a:endParaRPr lang="it-IT" dirty="0">
              <a:latin typeface="+mj-lt"/>
            </a:endParaRPr>
          </a:p>
        </p:txBody>
      </p:sp>
      <p:grpSp>
        <p:nvGrpSpPr>
          <p:cNvPr id="11" name="Gruppo 10"/>
          <p:cNvGrpSpPr/>
          <p:nvPr/>
        </p:nvGrpSpPr>
        <p:grpSpPr>
          <a:xfrm>
            <a:off x="2388065" y="4509120"/>
            <a:ext cx="2080056" cy="293548"/>
            <a:chOff x="2388065" y="4509120"/>
            <a:chExt cx="2080056" cy="293548"/>
          </a:xfrm>
        </p:grpSpPr>
        <p:cxnSp>
          <p:nvCxnSpPr>
            <p:cNvPr id="135" name="Straight Arrow Connector 134"/>
            <p:cNvCxnSpPr/>
            <p:nvPr/>
          </p:nvCxnSpPr>
          <p:spPr>
            <a:xfrm>
              <a:off x="3476928" y="4797152"/>
              <a:ext cx="639724"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a:off x="2726136" y="4802668"/>
              <a:ext cx="747000" cy="0"/>
            </a:xfrm>
            <a:prstGeom prst="straightConnector1">
              <a:avLst/>
            </a:prstGeom>
            <a:ln w="25400">
              <a:solidFill>
                <a:srgbClr val="004EEA"/>
              </a:solidFill>
              <a:tailEnd type="arrow"/>
            </a:ln>
          </p:spPr>
          <p:style>
            <a:lnRef idx="1">
              <a:schemeClr val="accent1"/>
            </a:lnRef>
            <a:fillRef idx="0">
              <a:schemeClr val="accent1"/>
            </a:fillRef>
            <a:effectRef idx="0">
              <a:schemeClr val="accent1"/>
            </a:effectRef>
            <a:fontRef idx="minor">
              <a:schemeClr val="tx1"/>
            </a:fontRef>
          </p:style>
        </p:cxnSp>
        <p:sp>
          <p:nvSpPr>
            <p:cNvPr id="73" name="CasellaDiTesto 72"/>
            <p:cNvSpPr txBox="1"/>
            <p:nvPr/>
          </p:nvSpPr>
          <p:spPr>
            <a:xfrm>
              <a:off x="2388065" y="4509120"/>
              <a:ext cx="2080056" cy="261610"/>
            </a:xfrm>
            <a:prstGeom prst="rect">
              <a:avLst/>
            </a:prstGeom>
            <a:noFill/>
          </p:spPr>
          <p:txBody>
            <a:bodyPr wrap="square" rtlCol="0">
              <a:spAutoFit/>
            </a:bodyPr>
            <a:lstStyle/>
            <a:p>
              <a:r>
                <a:rPr lang="it-IT" sz="1100" dirty="0" smtClean="0">
                  <a:latin typeface="+mj-lt"/>
                </a:rPr>
                <a:t>T0 + 850 µs</a:t>
              </a:r>
              <a:endParaRPr lang="it-IT" sz="1100" dirty="0">
                <a:latin typeface="+mj-lt"/>
              </a:endParaRPr>
            </a:p>
          </p:txBody>
        </p:sp>
      </p:grpSp>
      <p:sp>
        <p:nvSpPr>
          <p:cNvPr id="79" name="CasellaDiTesto 78"/>
          <p:cNvSpPr txBox="1"/>
          <p:nvPr/>
        </p:nvSpPr>
        <p:spPr>
          <a:xfrm>
            <a:off x="3451870" y="4527460"/>
            <a:ext cx="2080056" cy="261610"/>
          </a:xfrm>
          <a:prstGeom prst="rect">
            <a:avLst/>
          </a:prstGeom>
          <a:noFill/>
        </p:spPr>
        <p:txBody>
          <a:bodyPr wrap="square" rtlCol="0">
            <a:spAutoFit/>
          </a:bodyPr>
          <a:lstStyle/>
          <a:p>
            <a:r>
              <a:rPr lang="it-IT" sz="1100" dirty="0" smtClean="0">
                <a:latin typeface="+mj-lt"/>
              </a:rPr>
              <a:t>1150 </a:t>
            </a:r>
            <a:r>
              <a:rPr lang="it-IT" sz="1100" dirty="0">
                <a:latin typeface="+mj-lt"/>
              </a:rPr>
              <a:t>µs</a:t>
            </a:r>
            <a:r>
              <a:rPr lang="it-IT" sz="1100" dirty="0" smtClean="0">
                <a:latin typeface="+mj-lt"/>
              </a:rPr>
              <a:t> </a:t>
            </a:r>
            <a:endParaRPr lang="it-IT" sz="1100" dirty="0">
              <a:latin typeface="+mj-lt"/>
            </a:endParaRPr>
          </a:p>
        </p:txBody>
      </p:sp>
      <p:sp>
        <p:nvSpPr>
          <p:cNvPr id="14" name="CasellaDiTesto 13"/>
          <p:cNvSpPr txBox="1"/>
          <p:nvPr/>
        </p:nvSpPr>
        <p:spPr>
          <a:xfrm>
            <a:off x="5027316" y="4479503"/>
            <a:ext cx="1386964" cy="923330"/>
          </a:xfrm>
          <a:prstGeom prst="rect">
            <a:avLst/>
          </a:prstGeom>
          <a:noFill/>
        </p:spPr>
        <p:txBody>
          <a:bodyPr wrap="square" rtlCol="0">
            <a:spAutoFit/>
          </a:bodyPr>
          <a:lstStyle/>
          <a:p>
            <a:r>
              <a:rPr lang="en-US" dirty="0" smtClean="0">
                <a:latin typeface="+mj-lt"/>
              </a:rPr>
              <a:t>Total Lighted</a:t>
            </a:r>
            <a:r>
              <a:rPr lang="it-IT" dirty="0" smtClean="0">
                <a:latin typeface="+mj-lt"/>
              </a:rPr>
              <a:t> time 1.1 </a:t>
            </a:r>
            <a:r>
              <a:rPr lang="it-IT" dirty="0" err="1" smtClean="0">
                <a:latin typeface="+mj-lt"/>
              </a:rPr>
              <a:t>ms</a:t>
            </a:r>
            <a:endParaRPr lang="it-IT" dirty="0">
              <a:latin typeface="+mj-lt"/>
            </a:endParaRPr>
          </a:p>
        </p:txBody>
      </p:sp>
      <p:cxnSp>
        <p:nvCxnSpPr>
          <p:cNvPr id="18" name="Connettore 2 17"/>
          <p:cNvCxnSpPr/>
          <p:nvPr/>
        </p:nvCxnSpPr>
        <p:spPr>
          <a:xfrm flipH="1" flipV="1">
            <a:off x="2684694" y="4365104"/>
            <a:ext cx="1439112" cy="2"/>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sp>
        <p:nvSpPr>
          <p:cNvPr id="137" name="CasellaDiTesto 136"/>
          <p:cNvSpPr txBox="1"/>
          <p:nvPr/>
        </p:nvSpPr>
        <p:spPr>
          <a:xfrm>
            <a:off x="1928664" y="3923764"/>
            <a:ext cx="2080056" cy="369332"/>
          </a:xfrm>
          <a:prstGeom prst="rect">
            <a:avLst/>
          </a:prstGeom>
          <a:noFill/>
        </p:spPr>
        <p:txBody>
          <a:bodyPr wrap="square" rtlCol="0">
            <a:spAutoFit/>
          </a:bodyPr>
          <a:lstStyle/>
          <a:p>
            <a:r>
              <a:rPr lang="it-IT" dirty="0" smtClean="0">
                <a:latin typeface="+mj-lt"/>
              </a:rPr>
              <a:t>Delay </a:t>
            </a:r>
            <a:r>
              <a:rPr lang="it-IT" dirty="0" err="1" smtClean="0">
                <a:latin typeface="+mj-lt"/>
              </a:rPr>
              <a:t>Beam</a:t>
            </a:r>
            <a:r>
              <a:rPr lang="it-IT" dirty="0" smtClean="0">
                <a:latin typeface="+mj-lt"/>
              </a:rPr>
              <a:t> – T0</a:t>
            </a:r>
            <a:endParaRPr lang="it-IT" dirty="0">
              <a:latin typeface="+mj-lt"/>
            </a:endParaRPr>
          </a:p>
        </p:txBody>
      </p:sp>
      <p:cxnSp>
        <p:nvCxnSpPr>
          <p:cNvPr id="53" name="Straight Arrow Connector 134"/>
          <p:cNvCxnSpPr/>
          <p:nvPr/>
        </p:nvCxnSpPr>
        <p:spPr>
          <a:xfrm>
            <a:off x="3469931" y="5317834"/>
            <a:ext cx="639724"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137"/>
          <p:cNvCxnSpPr/>
          <p:nvPr/>
        </p:nvCxnSpPr>
        <p:spPr>
          <a:xfrm>
            <a:off x="2680666" y="5323350"/>
            <a:ext cx="1048198" cy="0"/>
          </a:xfrm>
          <a:prstGeom prst="straightConnector1">
            <a:avLst/>
          </a:prstGeom>
          <a:ln w="25400">
            <a:solidFill>
              <a:srgbClr val="004EEA"/>
            </a:solidFill>
            <a:tailEnd type="arrow"/>
          </a:ln>
        </p:spPr>
        <p:style>
          <a:lnRef idx="1">
            <a:schemeClr val="accent1"/>
          </a:lnRef>
          <a:fillRef idx="0">
            <a:schemeClr val="accent1"/>
          </a:fillRef>
          <a:effectRef idx="0">
            <a:schemeClr val="accent1"/>
          </a:effectRef>
          <a:fontRef idx="minor">
            <a:schemeClr val="tx1"/>
          </a:fontRef>
        </p:style>
      </p:cxnSp>
      <p:sp>
        <p:nvSpPr>
          <p:cNvPr id="55" name="CasellaDiTesto 54"/>
          <p:cNvSpPr txBox="1"/>
          <p:nvPr/>
        </p:nvSpPr>
        <p:spPr>
          <a:xfrm>
            <a:off x="2381068" y="5029802"/>
            <a:ext cx="2080056" cy="261610"/>
          </a:xfrm>
          <a:prstGeom prst="rect">
            <a:avLst/>
          </a:prstGeom>
          <a:noFill/>
        </p:spPr>
        <p:txBody>
          <a:bodyPr wrap="square" rtlCol="0">
            <a:spAutoFit/>
          </a:bodyPr>
          <a:lstStyle/>
          <a:p>
            <a:r>
              <a:rPr lang="it-IT" sz="1100" dirty="0" smtClean="0">
                <a:latin typeface="+mj-lt"/>
              </a:rPr>
              <a:t>T0 + 1350 µs</a:t>
            </a:r>
            <a:endParaRPr lang="it-IT" sz="1100" dirty="0">
              <a:latin typeface="+mj-lt"/>
            </a:endParaRPr>
          </a:p>
        </p:txBody>
      </p:sp>
      <p:sp>
        <p:nvSpPr>
          <p:cNvPr id="56" name="CasellaDiTesto 55"/>
          <p:cNvSpPr txBox="1"/>
          <p:nvPr/>
        </p:nvSpPr>
        <p:spPr>
          <a:xfrm>
            <a:off x="3584848" y="5051144"/>
            <a:ext cx="2080056" cy="261610"/>
          </a:xfrm>
          <a:prstGeom prst="rect">
            <a:avLst/>
          </a:prstGeom>
          <a:noFill/>
        </p:spPr>
        <p:txBody>
          <a:bodyPr wrap="square" rtlCol="0">
            <a:spAutoFit/>
          </a:bodyPr>
          <a:lstStyle/>
          <a:p>
            <a:r>
              <a:rPr lang="it-IT" sz="1100" dirty="0">
                <a:latin typeface="+mj-lt"/>
              </a:rPr>
              <a:t>6</a:t>
            </a:r>
            <a:r>
              <a:rPr lang="it-IT" sz="1100" dirty="0" smtClean="0">
                <a:latin typeface="+mj-lt"/>
              </a:rPr>
              <a:t>50 </a:t>
            </a:r>
            <a:r>
              <a:rPr lang="it-IT" sz="1100" dirty="0">
                <a:latin typeface="+mj-lt"/>
              </a:rPr>
              <a:t>µs</a:t>
            </a:r>
            <a:r>
              <a:rPr lang="it-IT" sz="1100" dirty="0" smtClean="0">
                <a:latin typeface="+mj-lt"/>
              </a:rPr>
              <a:t> </a:t>
            </a:r>
            <a:endParaRPr lang="it-IT" sz="1100" dirty="0">
              <a:latin typeface="+mj-lt"/>
            </a:endParaRPr>
          </a:p>
        </p:txBody>
      </p:sp>
      <p:sp>
        <p:nvSpPr>
          <p:cNvPr id="57" name="TextBox 97"/>
          <p:cNvSpPr txBox="1"/>
          <p:nvPr/>
        </p:nvSpPr>
        <p:spPr>
          <a:xfrm>
            <a:off x="4667276" y="5651611"/>
            <a:ext cx="360040" cy="307777"/>
          </a:xfrm>
          <a:prstGeom prst="rect">
            <a:avLst/>
          </a:prstGeom>
          <a:noFill/>
        </p:spPr>
        <p:txBody>
          <a:bodyPr wrap="square" rtlCol="0">
            <a:spAutoFit/>
          </a:bodyPr>
          <a:lstStyle/>
          <a:p>
            <a:r>
              <a:rPr lang="en-GB" sz="1400" dirty="0"/>
              <a:t>3</a:t>
            </a:r>
          </a:p>
        </p:txBody>
      </p:sp>
      <p:pic>
        <p:nvPicPr>
          <p:cNvPr id="10" name="H6_center.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89763" y="1803446"/>
            <a:ext cx="3226356" cy="3226356"/>
          </a:xfrm>
          <a:prstGeom prst="rect">
            <a:avLst/>
          </a:prstGeom>
        </p:spPr>
      </p:pic>
      <p:grpSp>
        <p:nvGrpSpPr>
          <p:cNvPr id="12" name="Group 11"/>
          <p:cNvGrpSpPr/>
          <p:nvPr/>
        </p:nvGrpSpPr>
        <p:grpSpPr>
          <a:xfrm>
            <a:off x="3057006" y="2231504"/>
            <a:ext cx="2133600" cy="3246487"/>
            <a:chOff x="3057006" y="2231504"/>
            <a:chExt cx="2133600" cy="3246487"/>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7006" y="2231504"/>
              <a:ext cx="21336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8" name="Gruppo 21"/>
            <p:cNvGrpSpPr/>
            <p:nvPr/>
          </p:nvGrpSpPr>
          <p:grpSpPr>
            <a:xfrm>
              <a:off x="3277926" y="2281038"/>
              <a:ext cx="1823568" cy="3196953"/>
              <a:chOff x="3163768" y="2383281"/>
              <a:chExt cx="1823568" cy="3196953"/>
            </a:xfrm>
          </p:grpSpPr>
          <p:sp>
            <p:nvSpPr>
              <p:cNvPr id="62" name="CasellaDiTesto 16"/>
              <p:cNvSpPr txBox="1"/>
              <p:nvPr/>
            </p:nvSpPr>
            <p:spPr>
              <a:xfrm>
                <a:off x="3163768" y="2383281"/>
                <a:ext cx="1823568" cy="369332"/>
              </a:xfrm>
              <a:prstGeom prst="rect">
                <a:avLst/>
              </a:prstGeom>
              <a:noFill/>
            </p:spPr>
            <p:txBody>
              <a:bodyPr wrap="square" rtlCol="0">
                <a:spAutoFit/>
              </a:bodyPr>
              <a:lstStyle/>
              <a:p>
                <a:r>
                  <a:rPr lang="it-IT" dirty="0" smtClean="0">
                    <a:solidFill>
                      <a:schemeClr val="bg1"/>
                    </a:solidFill>
                  </a:rPr>
                  <a:t>#41 </a:t>
                </a:r>
                <a:r>
                  <a:rPr lang="it-IT" dirty="0">
                    <a:solidFill>
                      <a:schemeClr val="bg1"/>
                    </a:solidFill>
                  </a:rPr>
                  <a:t>– </a:t>
                </a:r>
                <a:r>
                  <a:rPr lang="it-IT" dirty="0" smtClean="0">
                    <a:solidFill>
                      <a:schemeClr val="bg1"/>
                    </a:solidFill>
                  </a:rPr>
                  <a:t>2050 µs </a:t>
                </a:r>
                <a:endParaRPr lang="it-IT" dirty="0">
                  <a:solidFill>
                    <a:schemeClr val="bg1"/>
                  </a:solidFill>
                </a:endParaRPr>
              </a:p>
            </p:txBody>
          </p:sp>
          <p:cxnSp>
            <p:nvCxnSpPr>
              <p:cNvPr id="60" name="Connettore 2 20"/>
              <p:cNvCxnSpPr/>
              <p:nvPr/>
            </p:nvCxnSpPr>
            <p:spPr>
              <a:xfrm>
                <a:off x="4009648" y="4473872"/>
                <a:ext cx="0" cy="110636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grpSp>
      <p:grpSp>
        <p:nvGrpSpPr>
          <p:cNvPr id="82" name="Group 81"/>
          <p:cNvGrpSpPr/>
          <p:nvPr/>
        </p:nvGrpSpPr>
        <p:grpSpPr>
          <a:xfrm>
            <a:off x="3124484" y="1932412"/>
            <a:ext cx="2133600" cy="3541623"/>
            <a:chOff x="3800535" y="1936368"/>
            <a:chExt cx="2133600" cy="3541623"/>
          </a:xfrm>
        </p:grpSpPr>
        <p:pic>
          <p:nvPicPr>
            <p:cNvPr id="8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0535" y="1943473"/>
              <a:ext cx="21336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4" name="Gruppo 21"/>
            <p:cNvGrpSpPr/>
            <p:nvPr/>
          </p:nvGrpSpPr>
          <p:grpSpPr>
            <a:xfrm>
              <a:off x="3945721" y="1936368"/>
              <a:ext cx="1823568" cy="3541623"/>
              <a:chOff x="3883577" y="4994748"/>
              <a:chExt cx="1823568" cy="3541623"/>
            </a:xfrm>
          </p:grpSpPr>
          <p:sp>
            <p:nvSpPr>
              <p:cNvPr id="90" name="CasellaDiTesto 16"/>
              <p:cNvSpPr txBox="1"/>
              <p:nvPr/>
            </p:nvSpPr>
            <p:spPr>
              <a:xfrm>
                <a:off x="3883577" y="4994748"/>
                <a:ext cx="1823568" cy="369332"/>
              </a:xfrm>
              <a:prstGeom prst="rect">
                <a:avLst/>
              </a:prstGeom>
              <a:noFill/>
            </p:spPr>
            <p:txBody>
              <a:bodyPr wrap="square" rtlCol="0">
                <a:spAutoFit/>
              </a:bodyPr>
              <a:lstStyle/>
              <a:p>
                <a:r>
                  <a:rPr lang="it-IT" dirty="0" smtClean="0">
                    <a:solidFill>
                      <a:schemeClr val="bg1"/>
                    </a:solidFill>
                    <a:latin typeface="+mj-lt"/>
                  </a:rPr>
                  <a:t>#42 </a:t>
                </a:r>
                <a:r>
                  <a:rPr lang="it-IT" dirty="0">
                    <a:solidFill>
                      <a:schemeClr val="bg1"/>
                    </a:solidFill>
                    <a:latin typeface="+mj-lt"/>
                  </a:rPr>
                  <a:t>– </a:t>
                </a:r>
                <a:r>
                  <a:rPr lang="it-IT" dirty="0" smtClean="0">
                    <a:solidFill>
                      <a:schemeClr val="bg1"/>
                    </a:solidFill>
                    <a:latin typeface="+mj-lt"/>
                  </a:rPr>
                  <a:t>2100 µs </a:t>
                </a:r>
                <a:endParaRPr lang="it-IT" dirty="0">
                  <a:solidFill>
                    <a:schemeClr val="bg1"/>
                  </a:solidFill>
                  <a:latin typeface="+mj-lt"/>
                </a:endParaRPr>
              </a:p>
            </p:txBody>
          </p:sp>
          <p:cxnSp>
            <p:nvCxnSpPr>
              <p:cNvPr id="97" name="Connettore 2 20"/>
              <p:cNvCxnSpPr/>
              <p:nvPr/>
            </p:nvCxnSpPr>
            <p:spPr>
              <a:xfrm>
                <a:off x="4813669" y="7124767"/>
                <a:ext cx="0" cy="141160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grpSp>
      <p:grpSp>
        <p:nvGrpSpPr>
          <p:cNvPr id="15" name="Group 14"/>
          <p:cNvGrpSpPr/>
          <p:nvPr/>
        </p:nvGrpSpPr>
        <p:grpSpPr>
          <a:xfrm>
            <a:off x="3241076" y="1665057"/>
            <a:ext cx="2133600" cy="3812934"/>
            <a:chOff x="5874883" y="2865532"/>
            <a:chExt cx="2133600" cy="3812934"/>
          </a:xfrm>
        </p:grpSpPr>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4883" y="2865532"/>
              <a:ext cx="21336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3" name="Gruppo 21"/>
            <p:cNvGrpSpPr/>
            <p:nvPr/>
          </p:nvGrpSpPr>
          <p:grpSpPr>
            <a:xfrm>
              <a:off x="6011591" y="2869113"/>
              <a:ext cx="1823568" cy="3809353"/>
              <a:chOff x="3883577" y="4994748"/>
              <a:chExt cx="1823568" cy="3809353"/>
            </a:xfrm>
          </p:grpSpPr>
          <p:sp>
            <p:nvSpPr>
              <p:cNvPr id="64" name="CasellaDiTesto 16"/>
              <p:cNvSpPr txBox="1"/>
              <p:nvPr/>
            </p:nvSpPr>
            <p:spPr>
              <a:xfrm>
                <a:off x="3883577" y="4994748"/>
                <a:ext cx="1823568" cy="369332"/>
              </a:xfrm>
              <a:prstGeom prst="rect">
                <a:avLst/>
              </a:prstGeom>
              <a:noFill/>
            </p:spPr>
            <p:txBody>
              <a:bodyPr wrap="square" rtlCol="0">
                <a:spAutoFit/>
              </a:bodyPr>
              <a:lstStyle/>
              <a:p>
                <a:r>
                  <a:rPr lang="it-IT" dirty="0" smtClean="0">
                    <a:solidFill>
                      <a:schemeClr val="bg1"/>
                    </a:solidFill>
                  </a:rPr>
                  <a:t>#</a:t>
                </a:r>
                <a:r>
                  <a:rPr lang="it-IT" dirty="0" smtClean="0">
                    <a:solidFill>
                      <a:schemeClr val="bg1"/>
                    </a:solidFill>
                    <a:latin typeface="+mj-lt"/>
                  </a:rPr>
                  <a:t>44 </a:t>
                </a:r>
                <a:r>
                  <a:rPr lang="it-IT" dirty="0">
                    <a:solidFill>
                      <a:schemeClr val="bg1"/>
                    </a:solidFill>
                    <a:latin typeface="+mj-lt"/>
                  </a:rPr>
                  <a:t>– </a:t>
                </a:r>
                <a:r>
                  <a:rPr lang="it-IT" dirty="0" smtClean="0">
                    <a:solidFill>
                      <a:schemeClr val="bg1"/>
                    </a:solidFill>
                    <a:latin typeface="+mj-lt"/>
                  </a:rPr>
                  <a:t>2200 µs </a:t>
                </a:r>
                <a:endParaRPr lang="it-IT" dirty="0">
                  <a:solidFill>
                    <a:schemeClr val="bg1"/>
                  </a:solidFill>
                  <a:latin typeface="+mj-lt"/>
                </a:endParaRPr>
              </a:p>
            </p:txBody>
          </p:sp>
          <p:cxnSp>
            <p:nvCxnSpPr>
              <p:cNvPr id="65" name="Connettore 2 20"/>
              <p:cNvCxnSpPr/>
              <p:nvPr/>
            </p:nvCxnSpPr>
            <p:spPr>
              <a:xfrm flipH="1">
                <a:off x="4809619" y="7124767"/>
                <a:ext cx="4050" cy="167933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grpSp>
      <p:sp>
        <p:nvSpPr>
          <p:cNvPr id="4" name="Title 3"/>
          <p:cNvSpPr>
            <a:spLocks noGrp="1"/>
          </p:cNvSpPr>
          <p:nvPr>
            <p:ph type="title"/>
          </p:nvPr>
        </p:nvSpPr>
        <p:spPr/>
        <p:txBody>
          <a:bodyPr/>
          <a:lstStyle/>
          <a:p>
            <a:r>
              <a:rPr lang="en-US" sz="2800" dirty="0" err="1"/>
              <a:t>Inermet</a:t>
            </a:r>
            <a:r>
              <a:rPr lang="en-US" sz="2800" dirty="0"/>
              <a:t> 72b center </a:t>
            </a:r>
            <a:r>
              <a:rPr lang="en-US" sz="2800" dirty="0">
                <a:latin typeface="Symbol" pitchFamily="18" charset="2"/>
              </a:rPr>
              <a:t>s</a:t>
            </a:r>
            <a:r>
              <a:rPr lang="en-US" sz="2800" dirty="0"/>
              <a:t>=1.8 mm</a:t>
            </a:r>
            <a:endParaRPr lang="en-GB" sz="2800" dirty="0"/>
          </a:p>
        </p:txBody>
      </p:sp>
      <p:sp>
        <p:nvSpPr>
          <p:cNvPr id="2" name="Date Placeholder 1"/>
          <p:cNvSpPr>
            <a:spLocks noGrp="1"/>
          </p:cNvSpPr>
          <p:nvPr>
            <p:ph type="dt" sz="half" idx="10"/>
          </p:nvPr>
        </p:nvSpPr>
        <p:spPr/>
        <p:txBody>
          <a:bodyPr/>
          <a:lstStyle/>
          <a:p>
            <a:fld id="{F6BEDFEE-9754-44B1-9406-F57604BE8041}" type="datetime3">
              <a:rPr lang="en-US" smtClean="0"/>
              <a:t>7 November 2012</a:t>
            </a:fld>
            <a:endParaRPr lang="en-US" dirty="0"/>
          </a:p>
        </p:txBody>
      </p:sp>
      <p:sp>
        <p:nvSpPr>
          <p:cNvPr id="3" name="Footer Placeholder 2"/>
          <p:cNvSpPr>
            <a:spLocks noGrp="1"/>
          </p:cNvSpPr>
          <p:nvPr>
            <p:ph type="ftr" sz="quarter" idx="11"/>
          </p:nvPr>
        </p:nvSpPr>
        <p:spPr/>
        <p:txBody>
          <a:bodyPr/>
          <a:lstStyle/>
          <a:p>
            <a:r>
              <a:rPr lang="en-US" smtClean="0"/>
              <a:t>Alessandro Bertarelli - EN/MME</a:t>
            </a:r>
            <a:endParaRPr lang="en-US" dirty="0"/>
          </a:p>
        </p:txBody>
      </p:sp>
    </p:spTree>
    <p:extLst>
      <p:ext uri="{BB962C8B-B14F-4D97-AF65-F5344CB8AC3E}">
        <p14:creationId xmlns:p14="http://schemas.microsoft.com/office/powerpoint/2010/main" val="38650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additive="base">
                                        <p:cTn id="11" dur="500" fill="hold"/>
                                        <p:tgtEl>
                                          <p:spTgt spid="85"/>
                                        </p:tgtEl>
                                        <p:attrNameLst>
                                          <p:attrName>ppt_x</p:attrName>
                                        </p:attrNameLst>
                                      </p:cBhvr>
                                      <p:tavLst>
                                        <p:tav tm="0">
                                          <p:val>
                                            <p:strVal val="#ppt_x"/>
                                          </p:val>
                                        </p:tav>
                                        <p:tav tm="100000">
                                          <p:val>
                                            <p:strVal val="#ppt_x"/>
                                          </p:val>
                                        </p:tav>
                                      </p:tavLst>
                                    </p:anim>
                                    <p:anim calcmode="lin" valueType="num">
                                      <p:cBhvr additive="base">
                                        <p:cTn id="12"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82"/>
                                        </p:tgtEl>
                                        <p:attrNameLst>
                                          <p:attrName>style.visibility</p:attrName>
                                        </p:attrNameLst>
                                      </p:cBhvr>
                                      <p:to>
                                        <p:strVal val="visible"/>
                                      </p:to>
                                    </p:set>
                                    <p:anim calcmode="lin" valueType="num">
                                      <p:cBhvr>
                                        <p:cTn id="24" dur="500" fill="hold"/>
                                        <p:tgtEl>
                                          <p:spTgt spid="82"/>
                                        </p:tgtEl>
                                        <p:attrNameLst>
                                          <p:attrName>ppt_w</p:attrName>
                                        </p:attrNameLst>
                                      </p:cBhvr>
                                      <p:tavLst>
                                        <p:tav tm="0">
                                          <p:val>
                                            <p:fltVal val="0"/>
                                          </p:val>
                                        </p:tav>
                                        <p:tav tm="100000">
                                          <p:val>
                                            <p:strVal val="#ppt_w"/>
                                          </p:val>
                                        </p:tav>
                                      </p:tavLst>
                                    </p:anim>
                                    <p:anim calcmode="lin" valueType="num">
                                      <p:cBhvr>
                                        <p:cTn id="25" dur="500" fill="hold"/>
                                        <p:tgtEl>
                                          <p:spTgt spid="82"/>
                                        </p:tgtEl>
                                        <p:attrNameLst>
                                          <p:attrName>ppt_h</p:attrName>
                                        </p:attrNameLst>
                                      </p:cBhvr>
                                      <p:tavLst>
                                        <p:tav tm="0">
                                          <p:val>
                                            <p:fltVal val="0"/>
                                          </p:val>
                                        </p:tav>
                                        <p:tav tm="100000">
                                          <p:val>
                                            <p:strVal val="#ppt_h"/>
                                          </p:val>
                                        </p:tav>
                                      </p:tavLst>
                                    </p:anim>
                                    <p:animEffect transition="in" filter="fade">
                                      <p:cBhvr>
                                        <p:cTn id="26" dur="500"/>
                                        <p:tgtEl>
                                          <p:spTgt spid="8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62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10"/>
                </p:tgtEl>
              </p:cMediaNode>
            </p:video>
          </p:childTnLst>
        </p:cTn>
      </p:par>
    </p:tnLst>
    <p:bldLst>
      <p:bldP spid="85"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se6 Temp Lim1697 Video.gif"/>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896548" y="3171629"/>
            <a:ext cx="5191570" cy="3054858"/>
          </a:xfrm>
          <a:prstGeom prst="rect">
            <a:avLst/>
          </a:prstGeom>
          <a:noFill/>
          <a:ln>
            <a:noFill/>
          </a:ln>
        </p:spPr>
      </p:pic>
      <p:sp>
        <p:nvSpPr>
          <p:cNvPr id="7" name="Rettangolo 26"/>
          <p:cNvSpPr/>
          <p:nvPr/>
        </p:nvSpPr>
        <p:spPr>
          <a:xfrm>
            <a:off x="662524" y="836713"/>
            <a:ext cx="9043004" cy="2785378"/>
          </a:xfrm>
          <a:prstGeom prst="rect">
            <a:avLst/>
          </a:prstGeom>
        </p:spPr>
        <p:txBody>
          <a:bodyPr wrap="square">
            <a:spAutoFit/>
          </a:bodyPr>
          <a:lstStyle/>
          <a:p>
            <a:pPr eaLnBrk="0" hangingPunct="0">
              <a:lnSpc>
                <a:spcPts val="2200"/>
              </a:lnSpc>
              <a:spcAft>
                <a:spcPts val="600"/>
              </a:spcAft>
            </a:pPr>
            <a:r>
              <a:rPr lang="en-GB" sz="2000" b="1" dirty="0">
                <a:solidFill>
                  <a:srgbClr val="002060"/>
                </a:solidFill>
                <a:latin typeface="+mj-lt"/>
              </a:rPr>
              <a:t>Simulation of </a:t>
            </a:r>
            <a:r>
              <a:rPr lang="en-GB" sz="2000" b="1" dirty="0" smtClean="0">
                <a:solidFill>
                  <a:srgbClr val="002060"/>
                </a:solidFill>
                <a:latin typeface="+mj-lt"/>
              </a:rPr>
              <a:t> direct impact of </a:t>
            </a:r>
            <a:r>
              <a:rPr lang="en-GB" sz="2000" b="1" dirty="0">
                <a:solidFill>
                  <a:srgbClr val="002060"/>
                </a:solidFill>
                <a:latin typeface="+mj-lt"/>
              </a:rPr>
              <a:t>8 LHC bunches at 5 </a:t>
            </a:r>
            <a:r>
              <a:rPr lang="en-GB" sz="2000" b="1" dirty="0" err="1" smtClean="0">
                <a:solidFill>
                  <a:srgbClr val="002060"/>
                </a:solidFill>
                <a:latin typeface="+mj-lt"/>
              </a:rPr>
              <a:t>TeV</a:t>
            </a:r>
            <a:r>
              <a:rPr lang="en-GB" sz="2000" b="1" dirty="0" smtClean="0">
                <a:solidFill>
                  <a:srgbClr val="002060"/>
                </a:solidFill>
                <a:latin typeface="+mj-lt"/>
              </a:rPr>
              <a:t> on Tungsten Jaw</a:t>
            </a:r>
            <a:endParaRPr lang="en-GB" sz="2000" b="1" dirty="0">
              <a:solidFill>
                <a:srgbClr val="002060"/>
              </a:solidFill>
              <a:latin typeface="+mj-lt"/>
            </a:endParaRPr>
          </a:p>
          <a:p>
            <a:pPr marL="228600" indent="-228600" eaLnBrk="0" hangingPunct="0">
              <a:lnSpc>
                <a:spcPts val="2200"/>
              </a:lnSpc>
              <a:spcBef>
                <a:spcPts val="0"/>
              </a:spcBef>
              <a:spcAft>
                <a:spcPts val="600"/>
              </a:spcAft>
              <a:buClr>
                <a:schemeClr val="accent1"/>
              </a:buClr>
              <a:buSzPct val="95000"/>
              <a:buFont typeface="Wingdings" charset="2"/>
              <a:buChar char="§"/>
            </a:pPr>
            <a:r>
              <a:rPr lang="en-GB" sz="1600" dirty="0" smtClean="0">
                <a:solidFill>
                  <a:srgbClr val="002060"/>
                </a:solidFill>
                <a:latin typeface="+mj-lt"/>
              </a:rPr>
              <a:t>Probability </a:t>
            </a:r>
            <a:r>
              <a:rPr lang="en-GB" sz="1600" dirty="0">
                <a:solidFill>
                  <a:srgbClr val="002060"/>
                </a:solidFill>
                <a:latin typeface="+mj-lt"/>
              </a:rPr>
              <a:t>of </a:t>
            </a:r>
            <a:r>
              <a:rPr lang="en-GB" sz="1600" b="1" dirty="0">
                <a:solidFill>
                  <a:srgbClr val="002060"/>
                </a:solidFill>
                <a:latin typeface="+mj-lt"/>
              </a:rPr>
              <a:t>water leakage </a:t>
            </a:r>
            <a:r>
              <a:rPr lang="en-GB" sz="1600" dirty="0">
                <a:solidFill>
                  <a:srgbClr val="002060"/>
                </a:solidFill>
                <a:latin typeface="+mj-lt"/>
              </a:rPr>
              <a:t>due to very severe plastic deformations on pipes.</a:t>
            </a:r>
          </a:p>
          <a:p>
            <a:pPr marL="228600" indent="-228600" eaLnBrk="0" hangingPunct="0">
              <a:lnSpc>
                <a:spcPts val="2200"/>
              </a:lnSpc>
              <a:spcBef>
                <a:spcPts val="0"/>
              </a:spcBef>
              <a:spcAft>
                <a:spcPts val="0"/>
              </a:spcAft>
              <a:buClr>
                <a:schemeClr val="accent1"/>
              </a:buClr>
              <a:buSzPct val="95000"/>
              <a:buFont typeface="Wingdings" charset="2"/>
              <a:buChar char="§"/>
            </a:pPr>
            <a:r>
              <a:rPr lang="en-GB" sz="1600" dirty="0">
                <a:solidFill>
                  <a:srgbClr val="002060"/>
                </a:solidFill>
                <a:latin typeface="+mj-lt"/>
              </a:rPr>
              <a:t>Impressive </a:t>
            </a:r>
            <a:r>
              <a:rPr lang="en-GB" sz="1600" b="1" dirty="0">
                <a:solidFill>
                  <a:srgbClr val="002060"/>
                </a:solidFill>
                <a:latin typeface="+mj-lt"/>
              </a:rPr>
              <a:t>jaw </a:t>
            </a:r>
            <a:r>
              <a:rPr lang="en-GB" sz="1600" b="1" dirty="0" smtClean="0">
                <a:solidFill>
                  <a:srgbClr val="002060"/>
                </a:solidFill>
                <a:latin typeface="+mj-lt"/>
              </a:rPr>
              <a:t>damage</a:t>
            </a:r>
            <a:r>
              <a:rPr lang="en-GB" sz="1600" dirty="0" smtClean="0">
                <a:solidFill>
                  <a:srgbClr val="002060"/>
                </a:solidFill>
                <a:latin typeface="+mj-lt"/>
              </a:rPr>
              <a:t>: </a:t>
            </a:r>
            <a:endParaRPr lang="en-GB" sz="1600" dirty="0">
              <a:solidFill>
                <a:srgbClr val="002060"/>
              </a:solidFill>
              <a:latin typeface="+mj-lt"/>
            </a:endParaRPr>
          </a:p>
          <a:p>
            <a:pPr marL="685800" lvl="1" indent="-228600" eaLnBrk="0" hangingPunct="0">
              <a:lnSpc>
                <a:spcPts val="2200"/>
              </a:lnSpc>
              <a:spcBef>
                <a:spcPts val="0"/>
              </a:spcBef>
              <a:spcAft>
                <a:spcPts val="0"/>
              </a:spcAft>
              <a:buClr>
                <a:schemeClr val="accent1"/>
              </a:buClr>
              <a:buSzPct val="95000"/>
              <a:buFont typeface="Wingdings" charset="2"/>
              <a:buChar char="§"/>
            </a:pPr>
            <a:r>
              <a:rPr lang="en-GB" sz="1600" dirty="0" smtClean="0">
                <a:solidFill>
                  <a:srgbClr val="002060"/>
                </a:solidFill>
                <a:latin typeface="+mj-lt"/>
              </a:rPr>
              <a:t>Extended </a:t>
            </a:r>
            <a:r>
              <a:rPr lang="en-GB" sz="1600" dirty="0">
                <a:solidFill>
                  <a:srgbClr val="002060"/>
                </a:solidFill>
                <a:latin typeface="+mj-lt"/>
              </a:rPr>
              <a:t>eroded and deformed </a:t>
            </a:r>
            <a:r>
              <a:rPr lang="en-GB" sz="1600" dirty="0" smtClean="0">
                <a:solidFill>
                  <a:srgbClr val="002060"/>
                </a:solidFill>
                <a:latin typeface="+mj-lt"/>
              </a:rPr>
              <a:t>zones.</a:t>
            </a:r>
          </a:p>
          <a:p>
            <a:pPr marL="685800" lvl="1" indent="-228600" eaLnBrk="0" hangingPunct="0">
              <a:lnSpc>
                <a:spcPts val="2200"/>
              </a:lnSpc>
              <a:spcBef>
                <a:spcPts val="0"/>
              </a:spcBef>
              <a:spcAft>
                <a:spcPts val="0"/>
              </a:spcAft>
              <a:buClr>
                <a:schemeClr val="accent1"/>
              </a:buClr>
              <a:buSzPct val="95000"/>
              <a:buFont typeface="Wingdings" charset="2"/>
              <a:buChar char="§"/>
            </a:pPr>
            <a:r>
              <a:rPr lang="en-GB" sz="1600" b="1" dirty="0" smtClean="0">
                <a:solidFill>
                  <a:srgbClr val="002060"/>
                </a:solidFill>
                <a:latin typeface="+mj-lt"/>
              </a:rPr>
              <a:t>Projections</a:t>
            </a:r>
            <a:r>
              <a:rPr lang="en-GB" sz="1600" dirty="0" smtClean="0">
                <a:solidFill>
                  <a:srgbClr val="002060"/>
                </a:solidFill>
                <a:latin typeface="+mj-lt"/>
              </a:rPr>
              <a:t> </a:t>
            </a:r>
            <a:r>
              <a:rPr lang="en-GB" sz="1600" dirty="0">
                <a:solidFill>
                  <a:srgbClr val="002060"/>
                </a:solidFill>
                <a:latin typeface="+mj-lt"/>
              </a:rPr>
              <a:t>of hot and fast solid tungsten bullets (T≈2000K, Vmax ≈ 1 km/s) towards opposite jaw. Slower particles hit tank covers (at velocities just below ballistic limit</a:t>
            </a:r>
            <a:r>
              <a:rPr lang="en-GB" sz="1600" dirty="0" smtClean="0">
                <a:solidFill>
                  <a:srgbClr val="002060"/>
                </a:solidFill>
                <a:latin typeface="+mj-lt"/>
              </a:rPr>
              <a:t>).</a:t>
            </a:r>
          </a:p>
          <a:p>
            <a:pPr marL="685800" lvl="1" indent="-228600" eaLnBrk="0" hangingPunct="0">
              <a:lnSpc>
                <a:spcPts val="2200"/>
              </a:lnSpc>
              <a:spcBef>
                <a:spcPts val="0"/>
              </a:spcBef>
              <a:spcAft>
                <a:spcPts val="0"/>
              </a:spcAft>
              <a:buClr>
                <a:schemeClr val="accent1"/>
              </a:buClr>
              <a:buSzPct val="95000"/>
              <a:buFont typeface="Wingdings" charset="2"/>
              <a:buChar char="§"/>
            </a:pPr>
            <a:r>
              <a:rPr lang="en-GB" sz="1600" dirty="0" smtClean="0">
                <a:solidFill>
                  <a:srgbClr val="002060"/>
                </a:solidFill>
                <a:latin typeface="+mj-lt"/>
              </a:rPr>
              <a:t>Risk </a:t>
            </a:r>
            <a:r>
              <a:rPr lang="en-GB" sz="1600" dirty="0">
                <a:solidFill>
                  <a:srgbClr val="002060"/>
                </a:solidFill>
                <a:latin typeface="+mj-lt"/>
              </a:rPr>
              <a:t>of “bonding” the two jaws due to the projected </a:t>
            </a:r>
            <a:r>
              <a:rPr lang="en-GB" sz="1600" dirty="0" err="1">
                <a:solidFill>
                  <a:srgbClr val="002060"/>
                </a:solidFill>
                <a:latin typeface="+mj-lt"/>
              </a:rPr>
              <a:t>resolidified</a:t>
            </a:r>
            <a:r>
              <a:rPr lang="en-GB" sz="1600" dirty="0">
                <a:solidFill>
                  <a:srgbClr val="002060"/>
                </a:solidFill>
                <a:latin typeface="+mj-lt"/>
              </a:rPr>
              <a:t> material.</a:t>
            </a:r>
          </a:p>
          <a:p>
            <a:pPr marL="361950" indent="-361950" eaLnBrk="0" hangingPunct="0">
              <a:lnSpc>
                <a:spcPts val="2200"/>
              </a:lnSpc>
              <a:buFont typeface="Wingdings" pitchFamily="2" charset="2"/>
              <a:buChar char="ü"/>
            </a:pPr>
            <a:endParaRPr lang="en-GB" sz="1600" dirty="0" smtClean="0">
              <a:solidFill>
                <a:srgbClr val="003399"/>
              </a:solidFill>
              <a:latin typeface="Calibri" pitchFamily="34" charset="0"/>
              <a:ea typeface="Times New Roman" pitchFamily="18" charset="0"/>
              <a:cs typeface="Calibri" pitchFamily="34" charset="0"/>
            </a:endParaRPr>
          </a:p>
          <a:p>
            <a:pPr marL="361950" indent="-361950" eaLnBrk="0" hangingPunct="0">
              <a:lnSpc>
                <a:spcPts val="2200"/>
              </a:lnSpc>
              <a:buFont typeface="Wingdings" pitchFamily="2" charset="2"/>
              <a:buChar char="ü"/>
            </a:pPr>
            <a:endParaRPr lang="en-GB" sz="1600" dirty="0" smtClean="0">
              <a:solidFill>
                <a:srgbClr val="003399"/>
              </a:solidFill>
              <a:latin typeface="Calibri" pitchFamily="34" charset="0"/>
              <a:ea typeface="Times New Roman" pitchFamily="18" charset="0"/>
              <a:cs typeface="Calibri" pitchFamily="34" charset="0"/>
            </a:endParaRPr>
          </a:p>
        </p:txBody>
      </p:sp>
      <p:pic>
        <p:nvPicPr>
          <p:cNvPr id="138242" name="Picture 2" descr="G:\Departments\EN\Groups\MME\MechanicalEngineering\FEM_Analyses\EDMS_xyz\Simulations\FC\Results Plots\Case 6 Pl Strain 225us.gif"/>
          <p:cNvPicPr>
            <a:picLocks noChangeAspect="1" noChangeArrowheads="1"/>
          </p:cNvPicPr>
          <p:nvPr/>
        </p:nvPicPr>
        <p:blipFill>
          <a:blip r:embed="rId3" cstate="print">
            <a:extLst>
              <a:ext uri="{28A0092B-C50C-407E-A947-70E740481C1C}">
                <a14:useLocalDpi xmlns:a14="http://schemas.microsoft.com/office/drawing/2010/main"/>
              </a:ext>
            </a:extLst>
          </a:blip>
          <a:srcRect r="18859"/>
          <a:stretch>
            <a:fillRect/>
          </a:stretch>
        </p:blipFill>
        <p:spPr bwMode="auto">
          <a:xfrm>
            <a:off x="5421052" y="3171630"/>
            <a:ext cx="4212468" cy="3054858"/>
          </a:xfrm>
          <a:prstGeom prst="rect">
            <a:avLst/>
          </a:prstGeom>
          <a:noFill/>
        </p:spPr>
      </p:pic>
      <p:sp>
        <p:nvSpPr>
          <p:cNvPr id="9" name="AutoShape 2"/>
          <p:cNvSpPr>
            <a:spLocks/>
          </p:cNvSpPr>
          <p:nvPr/>
        </p:nvSpPr>
        <p:spPr bwMode="auto">
          <a:xfrm>
            <a:off x="6240143" y="5979943"/>
            <a:ext cx="3354373" cy="257369"/>
          </a:xfrm>
          <a:prstGeom prst="borderCallout2">
            <a:avLst>
              <a:gd name="adj1" fmla="val -4104"/>
              <a:gd name="adj2" fmla="val 49971"/>
              <a:gd name="adj3" fmla="val -7485"/>
              <a:gd name="adj4" fmla="val 50226"/>
              <a:gd name="adj5" fmla="val -9797"/>
              <a:gd name="adj6" fmla="val 50043"/>
            </a:avLst>
          </a:prstGeom>
          <a:ln w="15875">
            <a:solidFill>
              <a:schemeClr val="tx1"/>
            </a:solidFill>
            <a:headEnd/>
            <a:tailEnd/>
          </a:ln>
        </p:spPr>
        <p:style>
          <a:lnRef idx="1">
            <a:schemeClr val="accent1"/>
          </a:lnRef>
          <a:fillRef idx="2">
            <a:schemeClr val="accent1"/>
          </a:fillRef>
          <a:effectRef idx="1">
            <a:schemeClr val="accent1"/>
          </a:effectRef>
          <a:fontRef idx="minor">
            <a:schemeClr val="dk1"/>
          </a:fontRef>
        </p:style>
        <p:txBody>
          <a:bodyPr vert="horz" wrap="square" lIns="36000" tIns="36000" rIns="36000" bIns="36000" numCol="1" anchor="ctr" anchorCtr="0" compatLnSpc="1">
            <a:prstTxWarp prst="textNoShape">
              <a:avLst/>
            </a:prstTxWarp>
            <a:spAutoFit/>
          </a:bodyPr>
          <a:lstStyle/>
          <a:p>
            <a:pPr algn="ctr">
              <a:spcAft>
                <a:spcPts val="0"/>
              </a:spcAft>
            </a:pPr>
            <a:r>
              <a:rPr lang="en-GB" sz="1200" b="1" dirty="0" smtClean="0">
                <a:solidFill>
                  <a:srgbClr val="FF0000"/>
                </a:solidFill>
                <a:latin typeface="Calibri" pitchFamily="34" charset="0"/>
                <a:cs typeface="Arial" pitchFamily="34" charset="0"/>
              </a:rPr>
              <a:t>Real Scale Deformations !!</a:t>
            </a:r>
          </a:p>
        </p:txBody>
      </p:sp>
      <p:sp>
        <p:nvSpPr>
          <p:cNvPr id="2" name="Title 1"/>
          <p:cNvSpPr>
            <a:spLocks noGrp="1"/>
          </p:cNvSpPr>
          <p:nvPr>
            <p:ph type="title"/>
          </p:nvPr>
        </p:nvSpPr>
        <p:spPr/>
        <p:txBody>
          <a:bodyPr/>
          <a:lstStyle/>
          <a:p>
            <a:r>
              <a:rPr lang="en-US" dirty="0"/>
              <a:t>Accident Simulations on TCTA</a:t>
            </a:r>
            <a:endParaRPr lang="en-GB" dirty="0"/>
          </a:p>
        </p:txBody>
      </p:sp>
      <p:sp>
        <p:nvSpPr>
          <p:cNvPr id="4" name="Date Placeholder 3"/>
          <p:cNvSpPr>
            <a:spLocks noGrp="1"/>
          </p:cNvSpPr>
          <p:nvPr>
            <p:ph type="dt" sz="half" idx="10"/>
          </p:nvPr>
        </p:nvSpPr>
        <p:spPr/>
        <p:txBody>
          <a:bodyPr/>
          <a:lstStyle/>
          <a:p>
            <a:r>
              <a:rPr lang="en-US" smtClean="0"/>
              <a:t>23.04.2012</a:t>
            </a:r>
            <a:endParaRPr lang="en-US" dirty="0"/>
          </a:p>
        </p:txBody>
      </p:sp>
      <p:sp>
        <p:nvSpPr>
          <p:cNvPr id="8" name="Footer Placeholder 7"/>
          <p:cNvSpPr>
            <a:spLocks noGrp="1"/>
          </p:cNvSpPr>
          <p:nvPr>
            <p:ph type="ftr" sz="quarter" idx="11"/>
          </p:nvPr>
        </p:nvSpPr>
        <p:spPr/>
        <p:txBody>
          <a:bodyPr/>
          <a:lstStyle/>
          <a:p>
            <a:r>
              <a:rPr lang="en-US" smtClean="0"/>
              <a:t>Alessandro Bertarelli – EN-MME</a:t>
            </a:r>
            <a:endParaRPr lang="en-US" dirty="0"/>
          </a:p>
        </p:txBody>
      </p:sp>
      <p:sp>
        <p:nvSpPr>
          <p:cNvPr id="10" name="Slide Number Placeholder 9"/>
          <p:cNvSpPr>
            <a:spLocks noGrp="1"/>
          </p:cNvSpPr>
          <p:nvPr>
            <p:ph type="sldNum" sz="quarter" idx="12"/>
          </p:nvPr>
        </p:nvSpPr>
        <p:spPr/>
        <p:txBody>
          <a:bodyPr/>
          <a:lstStyle/>
          <a:p>
            <a:fld id="{AC5B1FEA-406A-7749-A5C3-DDCB5F67A4CE}" type="slidenum">
              <a:rPr lang="en-US" smtClean="0"/>
              <a:pPr/>
              <a:t>4</a:t>
            </a:fld>
            <a:endParaRPr lang="en-US" dirty="0"/>
          </a:p>
        </p:txBody>
      </p:sp>
    </p:spTree>
    <p:extLst>
      <p:ext uri="{BB962C8B-B14F-4D97-AF65-F5344CB8AC3E}">
        <p14:creationId xmlns:p14="http://schemas.microsoft.com/office/powerpoint/2010/main" val="720525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3"/>
          <p:cNvSpPr>
            <a:spLocks noChangeArrowheads="1"/>
          </p:cNvSpPr>
          <p:nvPr/>
        </p:nvSpPr>
        <p:spPr bwMode="auto">
          <a:xfrm>
            <a:off x="72000" y="936000"/>
            <a:ext cx="9756000" cy="5400000"/>
          </a:xfrm>
          <a:prstGeom prst="rect">
            <a:avLst/>
          </a:prstGeom>
          <a:solidFill>
            <a:schemeClr val="bg1">
              <a:lumMod val="95000"/>
            </a:schemeClr>
          </a:solidFill>
          <a:ln>
            <a:noFill/>
            <a:headEnd/>
            <a:tailEnd/>
          </a:ln>
        </p:spPr>
        <p:style>
          <a:lnRef idx="1">
            <a:schemeClr val="dk1"/>
          </a:lnRef>
          <a:fillRef idx="2">
            <a:schemeClr val="dk1"/>
          </a:fillRef>
          <a:effectRef idx="1">
            <a:schemeClr val="dk1"/>
          </a:effectRef>
          <a:fontRef idx="minor">
            <a:schemeClr val="dk1"/>
          </a:fontRef>
        </p:style>
        <p:txBody>
          <a:bodyPr wrap="none" anchor="ctr"/>
          <a:lstStyle/>
          <a:p>
            <a:pPr algn="ctr"/>
            <a:endParaRPr lang="de-DE" sz="1800" b="0"/>
          </a:p>
        </p:txBody>
      </p:sp>
      <p:sp>
        <p:nvSpPr>
          <p:cNvPr id="30725" name="Rectangle 4" descr="Dark downward diagonal"/>
          <p:cNvSpPr>
            <a:spLocks noChangeArrowheads="1"/>
          </p:cNvSpPr>
          <p:nvPr/>
        </p:nvSpPr>
        <p:spPr bwMode="auto">
          <a:xfrm>
            <a:off x="2052450" y="3852000"/>
            <a:ext cx="504000" cy="2196000"/>
          </a:xfrm>
          <a:prstGeom prst="rect">
            <a:avLst/>
          </a:prstGeom>
          <a:solidFill>
            <a:schemeClr val="tx1">
              <a:lumMod val="50000"/>
              <a:lumOff val="50000"/>
            </a:schemeClr>
          </a:solidFill>
          <a:ln w="9525">
            <a:solidFill>
              <a:schemeClr val="tx1"/>
            </a:solidFill>
            <a:miter lim="800000"/>
            <a:headEnd/>
            <a:tailEnd/>
          </a:ln>
        </p:spPr>
        <p:txBody>
          <a:bodyPr vert="vert270" wrap="square" anchor="ctr">
            <a:noAutofit/>
          </a:bodyPr>
          <a:lstStyle/>
          <a:p>
            <a:pPr algn="ctr"/>
            <a:r>
              <a:rPr lang="de-DE" dirty="0" smtClean="0">
                <a:ln w="0">
                  <a:noFill/>
                </a:ln>
                <a:solidFill>
                  <a:schemeClr val="bg1"/>
                </a:solidFill>
                <a:latin typeface="+mn-lt"/>
              </a:rPr>
              <a:t>Primary Collimator</a:t>
            </a:r>
            <a:endParaRPr lang="de-DE" dirty="0">
              <a:ln w="0">
                <a:noFill/>
              </a:ln>
              <a:solidFill>
                <a:schemeClr val="bg1"/>
              </a:solidFill>
              <a:latin typeface="+mn-lt"/>
            </a:endParaRPr>
          </a:p>
        </p:txBody>
      </p:sp>
      <p:sp>
        <p:nvSpPr>
          <p:cNvPr id="30726" name="Line 5"/>
          <p:cNvSpPr>
            <a:spLocks noChangeShapeType="1"/>
          </p:cNvSpPr>
          <p:nvPr/>
        </p:nvSpPr>
        <p:spPr bwMode="auto">
          <a:xfrm>
            <a:off x="401450" y="4088763"/>
            <a:ext cx="1651000" cy="0"/>
          </a:xfrm>
          <a:prstGeom prst="line">
            <a:avLst/>
          </a:prstGeom>
          <a:noFill/>
          <a:ln w="28575">
            <a:solidFill>
              <a:srgbClr val="FF3300"/>
            </a:solidFill>
            <a:round/>
            <a:headEnd/>
            <a:tailEnd type="triangle" w="med" len="med"/>
          </a:ln>
        </p:spPr>
        <p:txBody>
          <a:bodyPr/>
          <a:lstStyle/>
          <a:p>
            <a:endParaRPr lang="en-GB">
              <a:latin typeface="+mn-lt"/>
            </a:endParaRPr>
          </a:p>
        </p:txBody>
      </p:sp>
      <p:sp>
        <p:nvSpPr>
          <p:cNvPr id="30727" name="Line 6"/>
          <p:cNvSpPr>
            <a:spLocks noChangeShapeType="1"/>
          </p:cNvSpPr>
          <p:nvPr/>
        </p:nvSpPr>
        <p:spPr bwMode="auto">
          <a:xfrm>
            <a:off x="2556001" y="3996000"/>
            <a:ext cx="1908000" cy="42862"/>
          </a:xfrm>
          <a:prstGeom prst="line">
            <a:avLst/>
          </a:prstGeom>
          <a:noFill/>
          <a:ln w="38100">
            <a:solidFill>
              <a:schemeClr val="accent2">
                <a:lumMod val="75000"/>
              </a:schemeClr>
            </a:solidFill>
            <a:round/>
            <a:headEnd/>
            <a:tailEnd type="triangle" w="med" len="med"/>
          </a:ln>
        </p:spPr>
        <p:txBody>
          <a:bodyPr/>
          <a:lstStyle/>
          <a:p>
            <a:endParaRPr lang="en-GB">
              <a:latin typeface="+mn-lt"/>
            </a:endParaRPr>
          </a:p>
        </p:txBody>
      </p:sp>
      <p:sp>
        <p:nvSpPr>
          <p:cNvPr id="30728" name="Line 7"/>
          <p:cNvSpPr>
            <a:spLocks noChangeShapeType="1"/>
          </p:cNvSpPr>
          <p:nvPr/>
        </p:nvSpPr>
        <p:spPr bwMode="auto">
          <a:xfrm flipV="1">
            <a:off x="2556000" y="3708000"/>
            <a:ext cx="742950" cy="414338"/>
          </a:xfrm>
          <a:prstGeom prst="line">
            <a:avLst/>
          </a:prstGeom>
          <a:noFill/>
          <a:ln w="28575">
            <a:solidFill>
              <a:srgbClr val="0066FF"/>
            </a:solidFill>
            <a:round/>
            <a:headEnd/>
            <a:tailEnd type="triangle" w="med" len="med"/>
          </a:ln>
        </p:spPr>
        <p:txBody>
          <a:bodyPr/>
          <a:lstStyle/>
          <a:p>
            <a:endParaRPr lang="en-GB">
              <a:latin typeface="+mn-lt"/>
            </a:endParaRPr>
          </a:p>
        </p:txBody>
      </p:sp>
      <p:sp>
        <p:nvSpPr>
          <p:cNvPr id="30729" name="Line 8"/>
          <p:cNvSpPr>
            <a:spLocks noChangeShapeType="1"/>
          </p:cNvSpPr>
          <p:nvPr/>
        </p:nvSpPr>
        <p:spPr bwMode="auto">
          <a:xfrm>
            <a:off x="2556000" y="4393563"/>
            <a:ext cx="495300" cy="576262"/>
          </a:xfrm>
          <a:prstGeom prst="line">
            <a:avLst/>
          </a:prstGeom>
          <a:noFill/>
          <a:ln w="28575">
            <a:solidFill>
              <a:srgbClr val="0066FF"/>
            </a:solidFill>
            <a:round/>
            <a:headEnd/>
            <a:tailEnd type="triangle" w="med" len="med"/>
          </a:ln>
        </p:spPr>
        <p:txBody>
          <a:bodyPr/>
          <a:lstStyle/>
          <a:p>
            <a:endParaRPr lang="en-GB">
              <a:latin typeface="+mn-lt"/>
            </a:endParaRPr>
          </a:p>
        </p:txBody>
      </p:sp>
      <p:sp>
        <p:nvSpPr>
          <p:cNvPr id="30731" name="Text Box 10"/>
          <p:cNvSpPr txBox="1">
            <a:spLocks noChangeArrowheads="1"/>
          </p:cNvSpPr>
          <p:nvPr/>
        </p:nvSpPr>
        <p:spPr bwMode="auto">
          <a:xfrm>
            <a:off x="4506594" y="3903026"/>
            <a:ext cx="327334" cy="400110"/>
          </a:xfrm>
          <a:prstGeom prst="rect">
            <a:avLst/>
          </a:prstGeom>
          <a:noFill/>
          <a:ln w="9525">
            <a:noFill/>
            <a:miter lim="800000"/>
            <a:headEnd/>
            <a:tailEnd/>
          </a:ln>
        </p:spPr>
        <p:txBody>
          <a:bodyPr wrap="none">
            <a:spAutoFit/>
          </a:bodyPr>
          <a:lstStyle/>
          <a:p>
            <a:r>
              <a:rPr lang="en-US" sz="2000" dirty="0">
                <a:solidFill>
                  <a:schemeClr val="accent2">
                    <a:lumMod val="75000"/>
                  </a:schemeClr>
                </a:solidFill>
                <a:effectLst>
                  <a:outerShdw blurRad="38100" dist="38100" dir="2700000" algn="tl">
                    <a:srgbClr val="C0C0C0"/>
                  </a:outerShdw>
                </a:effectLst>
                <a:latin typeface="+mn-lt"/>
              </a:rPr>
              <a:t>p</a:t>
            </a:r>
          </a:p>
        </p:txBody>
      </p:sp>
      <p:sp>
        <p:nvSpPr>
          <p:cNvPr id="30733" name="Text Box 12"/>
          <p:cNvSpPr txBox="1">
            <a:spLocks noChangeArrowheads="1"/>
          </p:cNvSpPr>
          <p:nvPr/>
        </p:nvSpPr>
        <p:spPr bwMode="auto">
          <a:xfrm>
            <a:off x="2758295" y="4833176"/>
            <a:ext cx="309700" cy="400110"/>
          </a:xfrm>
          <a:prstGeom prst="rect">
            <a:avLst/>
          </a:prstGeom>
          <a:noFill/>
          <a:ln w="9525">
            <a:noFill/>
            <a:miter lim="800000"/>
            <a:headEnd/>
            <a:tailEnd/>
          </a:ln>
        </p:spPr>
        <p:txBody>
          <a:bodyPr wrap="none">
            <a:spAutoFit/>
          </a:bodyPr>
          <a:lstStyle/>
          <a:p>
            <a:r>
              <a:rPr lang="en-US" sz="2000" b="0" dirty="0">
                <a:solidFill>
                  <a:srgbClr val="0066FF"/>
                </a:solidFill>
                <a:latin typeface="+mn-lt"/>
              </a:rPr>
              <a:t>e</a:t>
            </a:r>
          </a:p>
        </p:txBody>
      </p:sp>
      <p:sp>
        <p:nvSpPr>
          <p:cNvPr id="30734" name="Text Box 13"/>
          <p:cNvSpPr txBox="1">
            <a:spLocks noChangeArrowheads="1"/>
          </p:cNvSpPr>
          <p:nvPr/>
        </p:nvSpPr>
        <p:spPr bwMode="auto">
          <a:xfrm>
            <a:off x="3356052" y="3582351"/>
            <a:ext cx="325730" cy="400110"/>
          </a:xfrm>
          <a:prstGeom prst="rect">
            <a:avLst/>
          </a:prstGeom>
          <a:noFill/>
          <a:ln w="9525">
            <a:noFill/>
            <a:miter lim="800000"/>
            <a:headEnd/>
            <a:tailEnd/>
          </a:ln>
        </p:spPr>
        <p:txBody>
          <a:bodyPr wrap="none">
            <a:spAutoFit/>
          </a:bodyPr>
          <a:lstStyle/>
          <a:p>
            <a:r>
              <a:rPr lang="en-US" sz="2000" b="0">
                <a:solidFill>
                  <a:srgbClr val="0066FF"/>
                </a:solidFill>
                <a:latin typeface="+mn-lt"/>
              </a:rPr>
              <a:t>p</a:t>
            </a:r>
          </a:p>
        </p:txBody>
      </p:sp>
      <p:sp>
        <p:nvSpPr>
          <p:cNvPr id="30736" name="Line 15"/>
          <p:cNvSpPr>
            <a:spLocks noChangeShapeType="1"/>
          </p:cNvSpPr>
          <p:nvPr/>
        </p:nvSpPr>
        <p:spPr bwMode="auto">
          <a:xfrm>
            <a:off x="401450" y="3963350"/>
            <a:ext cx="1651000" cy="0"/>
          </a:xfrm>
          <a:prstGeom prst="line">
            <a:avLst/>
          </a:prstGeom>
          <a:noFill/>
          <a:ln w="28575">
            <a:solidFill>
              <a:srgbClr val="FF3300"/>
            </a:solidFill>
            <a:round/>
            <a:headEnd/>
            <a:tailEnd type="triangle" w="med" len="med"/>
          </a:ln>
        </p:spPr>
        <p:txBody>
          <a:bodyPr/>
          <a:lstStyle/>
          <a:p>
            <a:endParaRPr lang="en-GB">
              <a:latin typeface="+mn-lt"/>
            </a:endParaRPr>
          </a:p>
        </p:txBody>
      </p:sp>
      <p:sp>
        <p:nvSpPr>
          <p:cNvPr id="30737" name="Line 16"/>
          <p:cNvSpPr>
            <a:spLocks noChangeShapeType="1"/>
          </p:cNvSpPr>
          <p:nvPr/>
        </p:nvSpPr>
        <p:spPr bwMode="auto">
          <a:xfrm>
            <a:off x="401450" y="3353750"/>
            <a:ext cx="1651000" cy="0"/>
          </a:xfrm>
          <a:prstGeom prst="line">
            <a:avLst/>
          </a:prstGeom>
          <a:noFill/>
          <a:ln w="28575">
            <a:solidFill>
              <a:srgbClr val="FF3300"/>
            </a:solidFill>
            <a:round/>
            <a:headEnd/>
            <a:tailEnd type="triangle" w="med" len="med"/>
          </a:ln>
        </p:spPr>
        <p:txBody>
          <a:bodyPr/>
          <a:lstStyle/>
          <a:p>
            <a:endParaRPr lang="en-GB">
              <a:latin typeface="+mn-lt"/>
            </a:endParaRPr>
          </a:p>
        </p:txBody>
      </p:sp>
      <p:sp>
        <p:nvSpPr>
          <p:cNvPr id="30738" name="Line 17"/>
          <p:cNvSpPr>
            <a:spLocks noChangeShapeType="1"/>
          </p:cNvSpPr>
          <p:nvPr/>
        </p:nvSpPr>
        <p:spPr bwMode="auto">
          <a:xfrm>
            <a:off x="401450" y="3506150"/>
            <a:ext cx="1651000" cy="0"/>
          </a:xfrm>
          <a:prstGeom prst="line">
            <a:avLst/>
          </a:prstGeom>
          <a:noFill/>
          <a:ln w="28575">
            <a:solidFill>
              <a:srgbClr val="FF3300"/>
            </a:solidFill>
            <a:round/>
            <a:headEnd/>
            <a:tailEnd type="triangle" w="med" len="med"/>
          </a:ln>
        </p:spPr>
        <p:txBody>
          <a:bodyPr/>
          <a:lstStyle/>
          <a:p>
            <a:endParaRPr lang="en-GB">
              <a:latin typeface="+mn-lt"/>
            </a:endParaRPr>
          </a:p>
        </p:txBody>
      </p:sp>
      <p:sp>
        <p:nvSpPr>
          <p:cNvPr id="30739" name="Line 18"/>
          <p:cNvSpPr>
            <a:spLocks noChangeShapeType="1"/>
          </p:cNvSpPr>
          <p:nvPr/>
        </p:nvSpPr>
        <p:spPr bwMode="auto">
          <a:xfrm>
            <a:off x="401450" y="3658550"/>
            <a:ext cx="1651000" cy="0"/>
          </a:xfrm>
          <a:prstGeom prst="line">
            <a:avLst/>
          </a:prstGeom>
          <a:noFill/>
          <a:ln w="28575">
            <a:solidFill>
              <a:srgbClr val="FF3300"/>
            </a:solidFill>
            <a:round/>
            <a:headEnd/>
            <a:tailEnd type="triangle" w="med" len="med"/>
          </a:ln>
        </p:spPr>
        <p:txBody>
          <a:bodyPr/>
          <a:lstStyle/>
          <a:p>
            <a:endParaRPr lang="en-GB">
              <a:latin typeface="+mn-lt"/>
            </a:endParaRPr>
          </a:p>
        </p:txBody>
      </p:sp>
      <p:sp>
        <p:nvSpPr>
          <p:cNvPr id="30740" name="Line 19"/>
          <p:cNvSpPr>
            <a:spLocks noChangeShapeType="1"/>
          </p:cNvSpPr>
          <p:nvPr/>
        </p:nvSpPr>
        <p:spPr bwMode="auto">
          <a:xfrm>
            <a:off x="401450" y="3810950"/>
            <a:ext cx="1651000" cy="0"/>
          </a:xfrm>
          <a:prstGeom prst="line">
            <a:avLst/>
          </a:prstGeom>
          <a:noFill/>
          <a:ln w="28575">
            <a:solidFill>
              <a:srgbClr val="FF3300"/>
            </a:solidFill>
            <a:round/>
            <a:headEnd/>
            <a:tailEnd type="triangle" w="med" len="med"/>
          </a:ln>
        </p:spPr>
        <p:txBody>
          <a:bodyPr/>
          <a:lstStyle/>
          <a:p>
            <a:endParaRPr lang="en-GB">
              <a:latin typeface="+mn-lt"/>
            </a:endParaRPr>
          </a:p>
        </p:txBody>
      </p:sp>
      <p:sp>
        <p:nvSpPr>
          <p:cNvPr id="30741" name="Line 20"/>
          <p:cNvSpPr>
            <a:spLocks noChangeShapeType="1"/>
          </p:cNvSpPr>
          <p:nvPr/>
        </p:nvSpPr>
        <p:spPr bwMode="auto">
          <a:xfrm>
            <a:off x="401450" y="3228338"/>
            <a:ext cx="1651000" cy="0"/>
          </a:xfrm>
          <a:prstGeom prst="line">
            <a:avLst/>
          </a:prstGeom>
          <a:noFill/>
          <a:ln w="28575">
            <a:solidFill>
              <a:srgbClr val="FF3300"/>
            </a:solidFill>
            <a:round/>
            <a:headEnd/>
            <a:tailEnd type="triangle" w="med" len="med"/>
          </a:ln>
        </p:spPr>
        <p:txBody>
          <a:bodyPr/>
          <a:lstStyle/>
          <a:p>
            <a:endParaRPr lang="en-GB">
              <a:latin typeface="+mn-lt"/>
            </a:endParaRPr>
          </a:p>
        </p:txBody>
      </p:sp>
      <p:sp>
        <p:nvSpPr>
          <p:cNvPr id="30742" name="Line 21"/>
          <p:cNvSpPr>
            <a:spLocks noChangeShapeType="1"/>
          </p:cNvSpPr>
          <p:nvPr/>
        </p:nvSpPr>
        <p:spPr bwMode="auto">
          <a:xfrm>
            <a:off x="401450" y="2640963"/>
            <a:ext cx="1651000" cy="0"/>
          </a:xfrm>
          <a:prstGeom prst="line">
            <a:avLst/>
          </a:prstGeom>
          <a:noFill/>
          <a:ln w="57150">
            <a:solidFill>
              <a:srgbClr val="FF3300"/>
            </a:solidFill>
            <a:round/>
            <a:headEnd/>
            <a:tailEnd type="triangle" w="med" len="med"/>
          </a:ln>
        </p:spPr>
        <p:txBody>
          <a:bodyPr/>
          <a:lstStyle/>
          <a:p>
            <a:endParaRPr lang="en-GB">
              <a:latin typeface="+mn-lt"/>
            </a:endParaRPr>
          </a:p>
        </p:txBody>
      </p:sp>
      <p:sp>
        <p:nvSpPr>
          <p:cNvPr id="30743" name="Line 22"/>
          <p:cNvSpPr>
            <a:spLocks noChangeShapeType="1"/>
          </p:cNvSpPr>
          <p:nvPr/>
        </p:nvSpPr>
        <p:spPr bwMode="auto">
          <a:xfrm>
            <a:off x="401450" y="2793363"/>
            <a:ext cx="1651000" cy="0"/>
          </a:xfrm>
          <a:prstGeom prst="line">
            <a:avLst/>
          </a:prstGeom>
          <a:noFill/>
          <a:ln w="38100">
            <a:solidFill>
              <a:srgbClr val="FF3300"/>
            </a:solidFill>
            <a:round/>
            <a:headEnd/>
            <a:tailEnd type="triangle" w="med" len="med"/>
          </a:ln>
        </p:spPr>
        <p:txBody>
          <a:bodyPr/>
          <a:lstStyle/>
          <a:p>
            <a:endParaRPr lang="en-GB">
              <a:latin typeface="+mn-lt"/>
            </a:endParaRPr>
          </a:p>
        </p:txBody>
      </p:sp>
      <p:sp>
        <p:nvSpPr>
          <p:cNvPr id="30744" name="Line 23"/>
          <p:cNvSpPr>
            <a:spLocks noChangeShapeType="1"/>
          </p:cNvSpPr>
          <p:nvPr/>
        </p:nvSpPr>
        <p:spPr bwMode="auto">
          <a:xfrm>
            <a:off x="401450" y="2945763"/>
            <a:ext cx="1651000" cy="0"/>
          </a:xfrm>
          <a:prstGeom prst="line">
            <a:avLst/>
          </a:prstGeom>
          <a:noFill/>
          <a:ln w="28575">
            <a:solidFill>
              <a:srgbClr val="FF3300"/>
            </a:solidFill>
            <a:round/>
            <a:headEnd/>
            <a:tailEnd type="triangle" w="med" len="med"/>
          </a:ln>
        </p:spPr>
        <p:txBody>
          <a:bodyPr/>
          <a:lstStyle/>
          <a:p>
            <a:endParaRPr lang="en-GB">
              <a:latin typeface="+mn-lt"/>
            </a:endParaRPr>
          </a:p>
        </p:txBody>
      </p:sp>
      <p:sp>
        <p:nvSpPr>
          <p:cNvPr id="30745" name="Line 24"/>
          <p:cNvSpPr>
            <a:spLocks noChangeShapeType="1"/>
          </p:cNvSpPr>
          <p:nvPr/>
        </p:nvSpPr>
        <p:spPr bwMode="auto">
          <a:xfrm>
            <a:off x="401450" y="3098163"/>
            <a:ext cx="1651000" cy="0"/>
          </a:xfrm>
          <a:prstGeom prst="line">
            <a:avLst/>
          </a:prstGeom>
          <a:noFill/>
          <a:ln w="28575">
            <a:solidFill>
              <a:srgbClr val="FF3300"/>
            </a:solidFill>
            <a:round/>
            <a:headEnd/>
            <a:tailEnd type="triangle" w="med" len="med"/>
          </a:ln>
        </p:spPr>
        <p:txBody>
          <a:bodyPr/>
          <a:lstStyle/>
          <a:p>
            <a:endParaRPr lang="en-GB">
              <a:latin typeface="+mn-lt"/>
            </a:endParaRPr>
          </a:p>
        </p:txBody>
      </p:sp>
      <p:sp>
        <p:nvSpPr>
          <p:cNvPr id="30746" name="Line 25"/>
          <p:cNvSpPr>
            <a:spLocks noChangeShapeType="1"/>
          </p:cNvSpPr>
          <p:nvPr/>
        </p:nvSpPr>
        <p:spPr bwMode="auto">
          <a:xfrm>
            <a:off x="401450" y="2515550"/>
            <a:ext cx="1651000" cy="0"/>
          </a:xfrm>
          <a:prstGeom prst="line">
            <a:avLst/>
          </a:prstGeom>
          <a:noFill/>
          <a:ln w="76200">
            <a:solidFill>
              <a:srgbClr val="FF3300"/>
            </a:solidFill>
            <a:round/>
            <a:headEnd/>
            <a:tailEnd type="triangle" w="med" len="med"/>
          </a:ln>
        </p:spPr>
        <p:txBody>
          <a:bodyPr/>
          <a:lstStyle/>
          <a:p>
            <a:endParaRPr lang="en-GB">
              <a:latin typeface="+mn-lt"/>
            </a:endParaRPr>
          </a:p>
        </p:txBody>
      </p:sp>
      <p:sp>
        <p:nvSpPr>
          <p:cNvPr id="30747" name="Line 26"/>
          <p:cNvSpPr>
            <a:spLocks noChangeShapeType="1"/>
          </p:cNvSpPr>
          <p:nvPr/>
        </p:nvSpPr>
        <p:spPr bwMode="auto">
          <a:xfrm>
            <a:off x="401450" y="1921825"/>
            <a:ext cx="1651000" cy="0"/>
          </a:xfrm>
          <a:prstGeom prst="line">
            <a:avLst/>
          </a:prstGeom>
          <a:noFill/>
          <a:ln w="127000">
            <a:solidFill>
              <a:srgbClr val="FF3300"/>
            </a:solidFill>
            <a:round/>
            <a:headEnd/>
            <a:tailEnd type="triangle" w="med" len="med"/>
          </a:ln>
        </p:spPr>
        <p:txBody>
          <a:bodyPr/>
          <a:lstStyle/>
          <a:p>
            <a:endParaRPr lang="en-GB">
              <a:latin typeface="+mn-lt"/>
            </a:endParaRPr>
          </a:p>
        </p:txBody>
      </p:sp>
      <p:sp>
        <p:nvSpPr>
          <p:cNvPr id="30748" name="Line 27"/>
          <p:cNvSpPr>
            <a:spLocks noChangeShapeType="1"/>
          </p:cNvSpPr>
          <p:nvPr/>
        </p:nvSpPr>
        <p:spPr bwMode="auto">
          <a:xfrm>
            <a:off x="401450" y="2074225"/>
            <a:ext cx="1651000" cy="0"/>
          </a:xfrm>
          <a:prstGeom prst="line">
            <a:avLst/>
          </a:prstGeom>
          <a:noFill/>
          <a:ln w="152400">
            <a:solidFill>
              <a:srgbClr val="FF3300"/>
            </a:solidFill>
            <a:round/>
            <a:headEnd/>
            <a:tailEnd type="triangle" w="med" len="med"/>
          </a:ln>
        </p:spPr>
        <p:txBody>
          <a:bodyPr/>
          <a:lstStyle/>
          <a:p>
            <a:endParaRPr lang="en-GB">
              <a:latin typeface="+mn-lt"/>
            </a:endParaRPr>
          </a:p>
        </p:txBody>
      </p:sp>
      <p:sp>
        <p:nvSpPr>
          <p:cNvPr id="30749" name="Line 28"/>
          <p:cNvSpPr>
            <a:spLocks noChangeShapeType="1"/>
          </p:cNvSpPr>
          <p:nvPr/>
        </p:nvSpPr>
        <p:spPr bwMode="auto">
          <a:xfrm>
            <a:off x="401450" y="2226625"/>
            <a:ext cx="1651000" cy="0"/>
          </a:xfrm>
          <a:prstGeom prst="line">
            <a:avLst/>
          </a:prstGeom>
          <a:noFill/>
          <a:ln w="127000">
            <a:solidFill>
              <a:srgbClr val="FF3300"/>
            </a:solidFill>
            <a:round/>
            <a:headEnd/>
            <a:tailEnd type="triangle" w="med" len="med"/>
          </a:ln>
        </p:spPr>
        <p:txBody>
          <a:bodyPr/>
          <a:lstStyle/>
          <a:p>
            <a:endParaRPr lang="en-GB">
              <a:latin typeface="+mn-lt"/>
            </a:endParaRPr>
          </a:p>
        </p:txBody>
      </p:sp>
      <p:sp>
        <p:nvSpPr>
          <p:cNvPr id="30750" name="Line 29"/>
          <p:cNvSpPr>
            <a:spLocks noChangeShapeType="1"/>
          </p:cNvSpPr>
          <p:nvPr/>
        </p:nvSpPr>
        <p:spPr bwMode="auto">
          <a:xfrm>
            <a:off x="401450" y="2363150"/>
            <a:ext cx="1651000" cy="0"/>
          </a:xfrm>
          <a:prstGeom prst="line">
            <a:avLst/>
          </a:prstGeom>
          <a:noFill/>
          <a:ln w="101600">
            <a:solidFill>
              <a:srgbClr val="FF3300"/>
            </a:solidFill>
            <a:round/>
            <a:headEnd/>
            <a:tailEnd type="triangle" w="med" len="med"/>
          </a:ln>
        </p:spPr>
        <p:txBody>
          <a:bodyPr/>
          <a:lstStyle/>
          <a:p>
            <a:endParaRPr lang="en-GB">
              <a:latin typeface="+mn-lt"/>
            </a:endParaRPr>
          </a:p>
        </p:txBody>
      </p:sp>
      <p:sp>
        <p:nvSpPr>
          <p:cNvPr id="30751" name="Line 30"/>
          <p:cNvSpPr>
            <a:spLocks noChangeShapeType="1"/>
          </p:cNvSpPr>
          <p:nvPr/>
        </p:nvSpPr>
        <p:spPr bwMode="auto">
          <a:xfrm>
            <a:off x="401450" y="1796413"/>
            <a:ext cx="1651000" cy="0"/>
          </a:xfrm>
          <a:prstGeom prst="line">
            <a:avLst/>
          </a:prstGeom>
          <a:noFill/>
          <a:ln w="101600">
            <a:solidFill>
              <a:srgbClr val="FF3300"/>
            </a:solidFill>
            <a:round/>
            <a:headEnd/>
            <a:tailEnd type="triangle" w="med" len="med"/>
          </a:ln>
        </p:spPr>
        <p:txBody>
          <a:bodyPr/>
          <a:lstStyle/>
          <a:p>
            <a:endParaRPr lang="en-GB">
              <a:latin typeface="+mn-lt"/>
            </a:endParaRPr>
          </a:p>
        </p:txBody>
      </p:sp>
      <p:sp>
        <p:nvSpPr>
          <p:cNvPr id="30752" name="Line 31"/>
          <p:cNvSpPr>
            <a:spLocks noChangeShapeType="1"/>
          </p:cNvSpPr>
          <p:nvPr/>
        </p:nvSpPr>
        <p:spPr bwMode="auto">
          <a:xfrm>
            <a:off x="401450" y="1666238"/>
            <a:ext cx="1651000" cy="0"/>
          </a:xfrm>
          <a:prstGeom prst="line">
            <a:avLst/>
          </a:prstGeom>
          <a:noFill/>
          <a:ln w="76200">
            <a:solidFill>
              <a:srgbClr val="FF3300"/>
            </a:solidFill>
            <a:round/>
            <a:headEnd/>
            <a:tailEnd type="triangle" w="med" len="med"/>
          </a:ln>
        </p:spPr>
        <p:txBody>
          <a:bodyPr/>
          <a:lstStyle/>
          <a:p>
            <a:endParaRPr lang="en-GB">
              <a:latin typeface="+mn-lt"/>
            </a:endParaRPr>
          </a:p>
        </p:txBody>
      </p:sp>
      <p:sp>
        <p:nvSpPr>
          <p:cNvPr id="30753" name="Line 32"/>
          <p:cNvSpPr>
            <a:spLocks noChangeShapeType="1"/>
          </p:cNvSpPr>
          <p:nvPr/>
        </p:nvSpPr>
        <p:spPr bwMode="auto">
          <a:xfrm>
            <a:off x="401450" y="1540825"/>
            <a:ext cx="1651000" cy="0"/>
          </a:xfrm>
          <a:prstGeom prst="line">
            <a:avLst/>
          </a:prstGeom>
          <a:noFill/>
          <a:ln w="57150">
            <a:solidFill>
              <a:srgbClr val="FF3300"/>
            </a:solidFill>
            <a:round/>
            <a:headEnd/>
            <a:tailEnd type="triangle" w="med" len="med"/>
          </a:ln>
        </p:spPr>
        <p:txBody>
          <a:bodyPr/>
          <a:lstStyle/>
          <a:p>
            <a:endParaRPr lang="en-GB">
              <a:latin typeface="+mn-lt"/>
            </a:endParaRPr>
          </a:p>
        </p:txBody>
      </p:sp>
      <p:sp>
        <p:nvSpPr>
          <p:cNvPr id="30754" name="Line 33"/>
          <p:cNvSpPr>
            <a:spLocks noChangeShapeType="1"/>
          </p:cNvSpPr>
          <p:nvPr/>
        </p:nvSpPr>
        <p:spPr bwMode="auto">
          <a:xfrm>
            <a:off x="401450" y="1388425"/>
            <a:ext cx="1651000" cy="0"/>
          </a:xfrm>
          <a:prstGeom prst="line">
            <a:avLst/>
          </a:prstGeom>
          <a:noFill/>
          <a:ln w="38100">
            <a:solidFill>
              <a:srgbClr val="FF3300"/>
            </a:solidFill>
            <a:round/>
            <a:headEnd/>
            <a:tailEnd type="triangle" w="med" len="med"/>
          </a:ln>
        </p:spPr>
        <p:txBody>
          <a:bodyPr/>
          <a:lstStyle/>
          <a:p>
            <a:endParaRPr lang="en-GB">
              <a:latin typeface="+mn-lt"/>
            </a:endParaRPr>
          </a:p>
        </p:txBody>
      </p:sp>
      <p:sp>
        <p:nvSpPr>
          <p:cNvPr id="30755" name="Line 34"/>
          <p:cNvSpPr>
            <a:spLocks noChangeShapeType="1"/>
          </p:cNvSpPr>
          <p:nvPr/>
        </p:nvSpPr>
        <p:spPr bwMode="auto">
          <a:xfrm>
            <a:off x="401450" y="1236025"/>
            <a:ext cx="1651000" cy="0"/>
          </a:xfrm>
          <a:prstGeom prst="line">
            <a:avLst/>
          </a:prstGeom>
          <a:noFill/>
          <a:ln w="28575">
            <a:solidFill>
              <a:srgbClr val="FF3300"/>
            </a:solidFill>
            <a:round/>
            <a:headEnd/>
            <a:tailEnd type="triangle" w="med" len="med"/>
          </a:ln>
        </p:spPr>
        <p:txBody>
          <a:bodyPr/>
          <a:lstStyle/>
          <a:p>
            <a:endParaRPr lang="en-GB">
              <a:latin typeface="+mn-lt"/>
            </a:endParaRPr>
          </a:p>
        </p:txBody>
      </p:sp>
      <p:sp>
        <p:nvSpPr>
          <p:cNvPr id="30756" name="Rectangle 35"/>
          <p:cNvSpPr>
            <a:spLocks noChangeArrowheads="1"/>
          </p:cNvSpPr>
          <p:nvPr/>
        </p:nvSpPr>
        <p:spPr bwMode="auto">
          <a:xfrm>
            <a:off x="1887350" y="1448750"/>
            <a:ext cx="165100" cy="1295400"/>
          </a:xfrm>
          <a:prstGeom prst="rect">
            <a:avLst/>
          </a:prstGeom>
          <a:solidFill>
            <a:srgbClr val="FF3300"/>
          </a:solidFill>
          <a:ln w="9525">
            <a:noFill/>
            <a:miter lim="800000"/>
            <a:headEnd/>
            <a:tailEnd/>
          </a:ln>
        </p:spPr>
        <p:txBody>
          <a:bodyPr wrap="none" anchor="ctr"/>
          <a:lstStyle/>
          <a:p>
            <a:endParaRPr lang="en-US">
              <a:latin typeface="+mn-lt"/>
            </a:endParaRPr>
          </a:p>
        </p:txBody>
      </p:sp>
      <p:sp>
        <p:nvSpPr>
          <p:cNvPr id="1361956" name="Text Box 36"/>
          <p:cNvSpPr txBox="1">
            <a:spLocks noChangeArrowheads="1"/>
          </p:cNvSpPr>
          <p:nvPr/>
        </p:nvSpPr>
        <p:spPr bwMode="auto">
          <a:xfrm>
            <a:off x="760888" y="1813875"/>
            <a:ext cx="692241" cy="400110"/>
          </a:xfrm>
          <a:prstGeom prst="rect">
            <a:avLst/>
          </a:prstGeom>
          <a:noFill/>
          <a:ln w="9525">
            <a:noFill/>
            <a:miter lim="800000"/>
            <a:headEnd/>
            <a:tailEnd/>
          </a:ln>
          <a:effectLst/>
        </p:spPr>
        <p:txBody>
          <a:bodyPr wrap="none">
            <a:spAutoFit/>
          </a:bodyPr>
          <a:lstStyle/>
          <a:p>
            <a:r>
              <a:rPr lang="en-US" sz="2000">
                <a:effectLst>
                  <a:outerShdw blurRad="38100" dist="38100" dir="2700000" algn="tl">
                    <a:srgbClr val="C0C0C0"/>
                  </a:outerShdw>
                </a:effectLst>
                <a:latin typeface="+mn-lt"/>
              </a:rPr>
              <a:t>Core</a:t>
            </a:r>
          </a:p>
        </p:txBody>
      </p:sp>
      <p:sp>
        <p:nvSpPr>
          <p:cNvPr id="30758" name="Line 37"/>
          <p:cNvSpPr>
            <a:spLocks noChangeShapeType="1"/>
          </p:cNvSpPr>
          <p:nvPr/>
        </p:nvSpPr>
        <p:spPr bwMode="auto">
          <a:xfrm>
            <a:off x="2217550" y="2607625"/>
            <a:ext cx="0" cy="1066800"/>
          </a:xfrm>
          <a:prstGeom prst="line">
            <a:avLst/>
          </a:prstGeom>
          <a:noFill/>
          <a:ln w="9525">
            <a:solidFill>
              <a:schemeClr val="tx1"/>
            </a:solidFill>
            <a:round/>
            <a:headEnd/>
            <a:tailEnd type="triangle" w="med" len="med"/>
          </a:ln>
        </p:spPr>
        <p:txBody>
          <a:bodyPr/>
          <a:lstStyle/>
          <a:p>
            <a:endParaRPr lang="en-GB">
              <a:latin typeface="+mn-lt"/>
            </a:endParaRPr>
          </a:p>
        </p:txBody>
      </p:sp>
      <p:sp>
        <p:nvSpPr>
          <p:cNvPr id="30759" name="Text Box 38"/>
          <p:cNvSpPr txBox="1">
            <a:spLocks noChangeArrowheads="1"/>
          </p:cNvSpPr>
          <p:nvPr/>
        </p:nvSpPr>
        <p:spPr bwMode="auto">
          <a:xfrm>
            <a:off x="2253666" y="2760025"/>
            <a:ext cx="1790234" cy="338554"/>
          </a:xfrm>
          <a:prstGeom prst="rect">
            <a:avLst/>
          </a:prstGeom>
          <a:noFill/>
          <a:ln w="9525">
            <a:noFill/>
            <a:miter lim="800000"/>
            <a:headEnd/>
            <a:tailEnd/>
          </a:ln>
        </p:spPr>
        <p:txBody>
          <a:bodyPr wrap="none">
            <a:spAutoFit/>
          </a:bodyPr>
          <a:lstStyle/>
          <a:p>
            <a:r>
              <a:rPr lang="en-US" sz="1600" b="0" i="1">
                <a:latin typeface="+mn-lt"/>
              </a:rPr>
              <a:t>Unavoidable losses</a:t>
            </a:r>
          </a:p>
        </p:txBody>
      </p:sp>
      <p:sp>
        <p:nvSpPr>
          <p:cNvPr id="1361959" name="Text Box 39"/>
          <p:cNvSpPr txBox="1">
            <a:spLocks noChangeArrowheads="1"/>
          </p:cNvSpPr>
          <p:nvPr/>
        </p:nvSpPr>
        <p:spPr bwMode="auto">
          <a:xfrm>
            <a:off x="2577430" y="5107301"/>
            <a:ext cx="1013675" cy="400110"/>
          </a:xfrm>
          <a:prstGeom prst="rect">
            <a:avLst/>
          </a:prstGeom>
          <a:noFill/>
          <a:ln w="9525">
            <a:noFill/>
            <a:miter lim="800000"/>
            <a:headEnd/>
            <a:tailEnd/>
          </a:ln>
          <a:effectLst/>
        </p:spPr>
        <p:txBody>
          <a:bodyPr wrap="none">
            <a:spAutoFit/>
          </a:bodyPr>
          <a:lstStyle/>
          <a:p>
            <a:r>
              <a:rPr lang="en-US" sz="2000" b="0" dirty="0">
                <a:solidFill>
                  <a:srgbClr val="0066FF"/>
                </a:solidFill>
                <a:effectLst>
                  <a:outerShdw blurRad="38100" dist="38100" dir="2700000" algn="tl">
                    <a:srgbClr val="C0C0C0"/>
                  </a:outerShdw>
                </a:effectLst>
                <a:latin typeface="+mn-lt"/>
              </a:rPr>
              <a:t>Shower</a:t>
            </a:r>
          </a:p>
        </p:txBody>
      </p:sp>
      <p:sp>
        <p:nvSpPr>
          <p:cNvPr id="30761" name="Line 40"/>
          <p:cNvSpPr>
            <a:spLocks noChangeShapeType="1"/>
          </p:cNvSpPr>
          <p:nvPr/>
        </p:nvSpPr>
        <p:spPr bwMode="auto">
          <a:xfrm>
            <a:off x="2052450" y="2058350"/>
            <a:ext cx="1651000" cy="0"/>
          </a:xfrm>
          <a:prstGeom prst="line">
            <a:avLst/>
          </a:prstGeom>
          <a:noFill/>
          <a:ln w="9525">
            <a:solidFill>
              <a:schemeClr val="tx1"/>
            </a:solidFill>
            <a:round/>
            <a:headEnd/>
            <a:tailEnd type="triangle" w="med" len="med"/>
          </a:ln>
        </p:spPr>
        <p:txBody>
          <a:bodyPr/>
          <a:lstStyle/>
          <a:p>
            <a:endParaRPr lang="en-GB">
              <a:latin typeface="+mn-lt"/>
            </a:endParaRPr>
          </a:p>
        </p:txBody>
      </p:sp>
      <p:sp>
        <p:nvSpPr>
          <p:cNvPr id="30762" name="Text Box 41"/>
          <p:cNvSpPr txBox="1">
            <a:spLocks noChangeArrowheads="1"/>
          </p:cNvSpPr>
          <p:nvPr/>
        </p:nvSpPr>
        <p:spPr bwMode="auto">
          <a:xfrm>
            <a:off x="2202073" y="1585275"/>
            <a:ext cx="1779398" cy="338554"/>
          </a:xfrm>
          <a:prstGeom prst="rect">
            <a:avLst/>
          </a:prstGeom>
          <a:noFill/>
          <a:ln w="9525">
            <a:noFill/>
            <a:miter lim="800000"/>
            <a:headEnd/>
            <a:tailEnd/>
          </a:ln>
        </p:spPr>
        <p:txBody>
          <a:bodyPr wrap="none">
            <a:spAutoFit/>
          </a:bodyPr>
          <a:lstStyle/>
          <a:p>
            <a:r>
              <a:rPr lang="en-US" sz="1600" b="0" i="1">
                <a:latin typeface="+mn-lt"/>
              </a:rPr>
              <a:t>Beam propagation</a:t>
            </a:r>
          </a:p>
        </p:txBody>
      </p:sp>
      <p:sp>
        <p:nvSpPr>
          <p:cNvPr id="30763" name="Line 42"/>
          <p:cNvSpPr>
            <a:spLocks noChangeShapeType="1"/>
          </p:cNvSpPr>
          <p:nvPr/>
        </p:nvSpPr>
        <p:spPr bwMode="auto">
          <a:xfrm>
            <a:off x="236350" y="3963351"/>
            <a:ext cx="0" cy="244475"/>
          </a:xfrm>
          <a:prstGeom prst="line">
            <a:avLst/>
          </a:prstGeom>
          <a:noFill/>
          <a:ln w="9525">
            <a:solidFill>
              <a:schemeClr val="tx1"/>
            </a:solidFill>
            <a:round/>
            <a:headEnd type="triangle" w="med" len="med"/>
            <a:tailEnd type="triangle" w="med" len="med"/>
          </a:ln>
        </p:spPr>
        <p:txBody>
          <a:bodyPr/>
          <a:lstStyle/>
          <a:p>
            <a:endParaRPr lang="en-GB">
              <a:latin typeface="+mn-lt"/>
            </a:endParaRPr>
          </a:p>
        </p:txBody>
      </p:sp>
      <p:sp>
        <p:nvSpPr>
          <p:cNvPr id="30764" name="Text Box 43"/>
          <p:cNvSpPr txBox="1">
            <a:spLocks noChangeArrowheads="1"/>
          </p:cNvSpPr>
          <p:nvPr/>
        </p:nvSpPr>
        <p:spPr bwMode="auto">
          <a:xfrm>
            <a:off x="84596" y="4284025"/>
            <a:ext cx="1211550" cy="923330"/>
          </a:xfrm>
          <a:prstGeom prst="rect">
            <a:avLst/>
          </a:prstGeom>
          <a:noFill/>
          <a:ln w="9525">
            <a:noFill/>
            <a:miter lim="800000"/>
            <a:headEnd/>
            <a:tailEnd/>
          </a:ln>
        </p:spPr>
        <p:txBody>
          <a:bodyPr wrap="none">
            <a:spAutoFit/>
          </a:bodyPr>
          <a:lstStyle/>
          <a:p>
            <a:pPr algn="ctr"/>
            <a:r>
              <a:rPr lang="en-US" b="0" i="1" dirty="0">
                <a:latin typeface="+mn-lt"/>
              </a:rPr>
              <a:t>Impact </a:t>
            </a:r>
            <a:br>
              <a:rPr lang="en-US" b="0" i="1" dirty="0">
                <a:latin typeface="+mn-lt"/>
              </a:rPr>
            </a:br>
            <a:r>
              <a:rPr lang="en-US" b="0" i="1" dirty="0">
                <a:latin typeface="+mn-lt"/>
              </a:rPr>
              <a:t>parameter</a:t>
            </a:r>
          </a:p>
          <a:p>
            <a:pPr algn="ctr"/>
            <a:r>
              <a:rPr lang="en-US" b="0" i="1" dirty="0">
                <a:latin typeface="+mn-lt"/>
                <a:cs typeface="Arial" pitchFamily="34" charset="0"/>
              </a:rPr>
              <a:t>≤ 1 mm</a:t>
            </a:r>
          </a:p>
        </p:txBody>
      </p:sp>
      <p:sp>
        <p:nvSpPr>
          <p:cNvPr id="1361966" name="Text Box 46"/>
          <p:cNvSpPr txBox="1">
            <a:spLocks noChangeArrowheads="1"/>
          </p:cNvSpPr>
          <p:nvPr/>
        </p:nvSpPr>
        <p:spPr bwMode="auto">
          <a:xfrm>
            <a:off x="566551" y="2972751"/>
            <a:ext cx="1217000" cy="707886"/>
          </a:xfrm>
          <a:prstGeom prst="rect">
            <a:avLst/>
          </a:prstGeom>
          <a:noFill/>
          <a:ln w="9525">
            <a:noFill/>
            <a:miter lim="800000"/>
            <a:headEnd/>
            <a:tailEnd/>
          </a:ln>
          <a:effectLst/>
        </p:spPr>
        <p:txBody>
          <a:bodyPr wrap="none">
            <a:spAutoFit/>
          </a:bodyPr>
          <a:lstStyle/>
          <a:p>
            <a:r>
              <a:rPr lang="en-US" sz="2000" b="1" dirty="0">
                <a:effectLst>
                  <a:outerShdw blurRad="38100" dist="38100" dir="2700000" algn="tl">
                    <a:srgbClr val="C0C0C0"/>
                  </a:outerShdw>
                </a:effectLst>
                <a:latin typeface="+mn-lt"/>
              </a:rPr>
              <a:t>Primary </a:t>
            </a:r>
          </a:p>
          <a:p>
            <a:r>
              <a:rPr lang="en-US" sz="2000" b="1" dirty="0">
                <a:effectLst>
                  <a:outerShdw blurRad="38100" dist="38100" dir="2700000" algn="tl">
                    <a:srgbClr val="C0C0C0"/>
                  </a:outerShdw>
                </a:effectLst>
                <a:latin typeface="+mn-lt"/>
              </a:rPr>
              <a:t>halo (p)</a:t>
            </a:r>
          </a:p>
        </p:txBody>
      </p:sp>
      <p:sp>
        <p:nvSpPr>
          <p:cNvPr id="30772" name="Line 53"/>
          <p:cNvSpPr>
            <a:spLocks noChangeShapeType="1"/>
          </p:cNvSpPr>
          <p:nvPr/>
        </p:nvSpPr>
        <p:spPr bwMode="auto">
          <a:xfrm>
            <a:off x="4212000" y="4680010"/>
            <a:ext cx="3240000" cy="358025"/>
          </a:xfrm>
          <a:prstGeom prst="line">
            <a:avLst/>
          </a:prstGeom>
          <a:noFill/>
          <a:ln w="38100">
            <a:solidFill>
              <a:srgbClr val="FF33CC"/>
            </a:solidFill>
            <a:round/>
            <a:headEnd/>
            <a:tailEnd type="triangle" w="med" len="med"/>
          </a:ln>
        </p:spPr>
        <p:txBody>
          <a:bodyPr/>
          <a:lstStyle/>
          <a:p>
            <a:endParaRPr lang="en-GB">
              <a:latin typeface="+mn-lt"/>
            </a:endParaRPr>
          </a:p>
        </p:txBody>
      </p:sp>
      <p:sp>
        <p:nvSpPr>
          <p:cNvPr id="30773" name="Text Box 54"/>
          <p:cNvSpPr txBox="1">
            <a:spLocks noChangeArrowheads="1"/>
          </p:cNvSpPr>
          <p:nvPr/>
        </p:nvSpPr>
        <p:spPr bwMode="auto">
          <a:xfrm>
            <a:off x="7288333" y="4536000"/>
            <a:ext cx="327334" cy="400110"/>
          </a:xfrm>
          <a:prstGeom prst="rect">
            <a:avLst/>
          </a:prstGeom>
          <a:noFill/>
          <a:ln w="9525">
            <a:noFill/>
            <a:miter lim="800000"/>
            <a:headEnd/>
            <a:tailEnd/>
          </a:ln>
        </p:spPr>
        <p:txBody>
          <a:bodyPr wrap="none">
            <a:spAutoFit/>
          </a:bodyPr>
          <a:lstStyle/>
          <a:p>
            <a:r>
              <a:rPr lang="en-US" sz="2000" dirty="0">
                <a:solidFill>
                  <a:srgbClr val="FF33CC"/>
                </a:solidFill>
                <a:latin typeface="+mn-lt"/>
              </a:rPr>
              <a:t>p</a:t>
            </a:r>
          </a:p>
        </p:txBody>
      </p:sp>
      <p:sp>
        <p:nvSpPr>
          <p:cNvPr id="30774" name="Line 55"/>
          <p:cNvSpPr>
            <a:spLocks noChangeShapeType="1"/>
          </p:cNvSpPr>
          <p:nvPr/>
        </p:nvSpPr>
        <p:spPr bwMode="auto">
          <a:xfrm>
            <a:off x="2556455" y="4104000"/>
            <a:ext cx="1908000" cy="126062"/>
          </a:xfrm>
          <a:prstGeom prst="line">
            <a:avLst/>
          </a:prstGeom>
          <a:noFill/>
          <a:ln w="38100">
            <a:solidFill>
              <a:schemeClr val="accent2">
                <a:lumMod val="75000"/>
              </a:schemeClr>
            </a:solidFill>
            <a:round/>
            <a:headEnd/>
            <a:tailEnd type="triangle" w="med" len="med"/>
          </a:ln>
        </p:spPr>
        <p:txBody>
          <a:bodyPr/>
          <a:lstStyle/>
          <a:p>
            <a:endParaRPr lang="en-GB">
              <a:latin typeface="+mn-lt"/>
            </a:endParaRPr>
          </a:p>
        </p:txBody>
      </p:sp>
      <p:sp>
        <p:nvSpPr>
          <p:cNvPr id="30775" name="Line 56"/>
          <p:cNvSpPr>
            <a:spLocks noChangeShapeType="1"/>
          </p:cNvSpPr>
          <p:nvPr/>
        </p:nvSpPr>
        <p:spPr bwMode="auto">
          <a:xfrm>
            <a:off x="2555999" y="4212010"/>
            <a:ext cx="1872000" cy="228599"/>
          </a:xfrm>
          <a:prstGeom prst="line">
            <a:avLst/>
          </a:prstGeom>
          <a:noFill/>
          <a:ln w="38100">
            <a:solidFill>
              <a:schemeClr val="accent2">
                <a:lumMod val="75000"/>
              </a:schemeClr>
            </a:solidFill>
            <a:round/>
            <a:headEnd/>
            <a:tailEnd type="triangle" w="med" len="med"/>
          </a:ln>
        </p:spPr>
        <p:txBody>
          <a:bodyPr/>
          <a:lstStyle/>
          <a:p>
            <a:endParaRPr lang="en-GB">
              <a:latin typeface="+mn-lt"/>
            </a:endParaRPr>
          </a:p>
        </p:txBody>
      </p:sp>
      <p:sp>
        <p:nvSpPr>
          <p:cNvPr id="30794" name="Line 60"/>
          <p:cNvSpPr>
            <a:spLocks noChangeShapeType="1"/>
          </p:cNvSpPr>
          <p:nvPr/>
        </p:nvSpPr>
        <p:spPr bwMode="auto">
          <a:xfrm>
            <a:off x="2555999" y="4500010"/>
            <a:ext cx="1008001" cy="378851"/>
          </a:xfrm>
          <a:prstGeom prst="line">
            <a:avLst/>
          </a:prstGeom>
          <a:noFill/>
          <a:ln w="38100">
            <a:solidFill>
              <a:schemeClr val="accent2">
                <a:lumMod val="75000"/>
              </a:schemeClr>
            </a:solidFill>
            <a:round/>
            <a:headEnd/>
            <a:tailEnd type="triangle" w="med" len="med"/>
          </a:ln>
        </p:spPr>
        <p:txBody>
          <a:bodyPr/>
          <a:lstStyle/>
          <a:p>
            <a:endParaRPr lang="en-GB">
              <a:latin typeface="+mn-lt"/>
            </a:endParaRPr>
          </a:p>
        </p:txBody>
      </p:sp>
      <p:sp>
        <p:nvSpPr>
          <p:cNvPr id="30795" name="Line 61"/>
          <p:cNvSpPr>
            <a:spLocks noChangeShapeType="1"/>
          </p:cNvSpPr>
          <p:nvPr/>
        </p:nvSpPr>
        <p:spPr bwMode="auto">
          <a:xfrm>
            <a:off x="2556453" y="4284000"/>
            <a:ext cx="1008001" cy="287936"/>
          </a:xfrm>
          <a:prstGeom prst="line">
            <a:avLst/>
          </a:prstGeom>
          <a:noFill/>
          <a:ln w="38100">
            <a:solidFill>
              <a:schemeClr val="accent2">
                <a:lumMod val="75000"/>
              </a:schemeClr>
            </a:solidFill>
            <a:round/>
            <a:headEnd/>
            <a:tailEnd type="triangle" w="med" len="med"/>
          </a:ln>
        </p:spPr>
        <p:txBody>
          <a:bodyPr/>
          <a:lstStyle/>
          <a:p>
            <a:endParaRPr lang="en-GB">
              <a:latin typeface="+mn-lt"/>
            </a:endParaRPr>
          </a:p>
        </p:txBody>
      </p:sp>
      <p:sp>
        <p:nvSpPr>
          <p:cNvPr id="30796" name="Line 62"/>
          <p:cNvSpPr>
            <a:spLocks noChangeShapeType="1"/>
          </p:cNvSpPr>
          <p:nvPr/>
        </p:nvSpPr>
        <p:spPr bwMode="auto">
          <a:xfrm>
            <a:off x="2555999" y="4392000"/>
            <a:ext cx="1008001" cy="340540"/>
          </a:xfrm>
          <a:prstGeom prst="line">
            <a:avLst/>
          </a:prstGeom>
          <a:noFill/>
          <a:ln w="38100">
            <a:solidFill>
              <a:schemeClr val="accent2">
                <a:lumMod val="75000"/>
              </a:schemeClr>
            </a:solidFill>
            <a:round/>
            <a:headEnd/>
            <a:tailEnd type="triangle" w="med" len="med"/>
          </a:ln>
        </p:spPr>
        <p:txBody>
          <a:bodyPr/>
          <a:lstStyle/>
          <a:p>
            <a:endParaRPr lang="en-GB">
              <a:latin typeface="+mn-lt"/>
            </a:endParaRPr>
          </a:p>
        </p:txBody>
      </p:sp>
      <p:sp>
        <p:nvSpPr>
          <p:cNvPr id="30779" name="Text Box 63"/>
          <p:cNvSpPr txBox="1">
            <a:spLocks noChangeArrowheads="1"/>
          </p:cNvSpPr>
          <p:nvPr/>
        </p:nvSpPr>
        <p:spPr bwMode="auto">
          <a:xfrm>
            <a:off x="4104000" y="1037449"/>
            <a:ext cx="5616000" cy="1447192"/>
          </a:xfrm>
          <a:prstGeom prst="rect">
            <a:avLst/>
          </a:prstGeom>
          <a:ln>
            <a:headEnd/>
            <a:tailEnd/>
          </a:ln>
          <a:effectLst>
            <a:outerShdw blurRad="50800" dist="127000" dir="8100000" rotWithShape="0">
              <a:srgbClr val="000000">
                <a:alpha val="44000"/>
              </a:srgbClr>
            </a:outerShdw>
          </a:effectLst>
        </p:spPr>
        <p:style>
          <a:lnRef idx="0">
            <a:schemeClr val="accent4"/>
          </a:lnRef>
          <a:fillRef idx="3">
            <a:schemeClr val="accent4"/>
          </a:fillRef>
          <a:effectRef idx="3">
            <a:schemeClr val="accent4"/>
          </a:effectRef>
          <a:fontRef idx="minor">
            <a:schemeClr val="lt1"/>
          </a:fontRef>
        </p:style>
        <p:txBody>
          <a:bodyPr wrap="square" lIns="92075" tIns="46038" rIns="92075" bIns="46038">
            <a:spAutoFit/>
          </a:bodyPr>
          <a:lstStyle/>
          <a:p>
            <a:pPr>
              <a:lnSpc>
                <a:spcPct val="110000"/>
              </a:lnSpc>
              <a:spcBef>
                <a:spcPct val="0"/>
              </a:spcBef>
            </a:pPr>
            <a:r>
              <a:rPr lang="en-US" sz="1600" dirty="0" smtClean="0">
                <a:solidFill>
                  <a:schemeClr val="lt1"/>
                </a:solidFill>
              </a:rPr>
              <a:t>C-C Collimators are affected by intrinsic limitations which may ultimately limit LHC performances:</a:t>
            </a:r>
          </a:p>
          <a:p>
            <a:pPr indent="-180975">
              <a:lnSpc>
                <a:spcPct val="110000"/>
              </a:lnSpc>
              <a:spcBef>
                <a:spcPct val="0"/>
              </a:spcBef>
              <a:buFont typeface="Arial" pitchFamily="34" charset="0"/>
              <a:buChar char="•"/>
            </a:pPr>
            <a:r>
              <a:rPr lang="en-US" sz="1600" b="1" dirty="0" smtClean="0">
                <a:solidFill>
                  <a:schemeClr val="lt1"/>
                </a:solidFill>
              </a:rPr>
              <a:t>Low-Z</a:t>
            </a:r>
            <a:r>
              <a:rPr lang="en-US" sz="1600" dirty="0" smtClean="0">
                <a:solidFill>
                  <a:schemeClr val="lt1"/>
                </a:solidFill>
              </a:rPr>
              <a:t> material (Limited Cleaning Efficiency)</a:t>
            </a:r>
          </a:p>
          <a:p>
            <a:pPr indent="-180975">
              <a:lnSpc>
                <a:spcPct val="110000"/>
              </a:lnSpc>
              <a:spcBef>
                <a:spcPct val="0"/>
              </a:spcBef>
              <a:buFont typeface="Arial" pitchFamily="34" charset="0"/>
              <a:buChar char="•"/>
            </a:pPr>
            <a:r>
              <a:rPr lang="en-US" sz="1600" b="1" dirty="0" smtClean="0">
                <a:solidFill>
                  <a:schemeClr val="lt1"/>
                </a:solidFill>
              </a:rPr>
              <a:t>Poor electrical conductivity </a:t>
            </a:r>
            <a:r>
              <a:rPr lang="en-US" sz="1600" dirty="0" smtClean="0">
                <a:solidFill>
                  <a:schemeClr val="lt1"/>
                </a:solidFill>
              </a:rPr>
              <a:t>(High RF impedance)</a:t>
            </a:r>
          </a:p>
          <a:p>
            <a:pPr indent="-180975">
              <a:lnSpc>
                <a:spcPct val="110000"/>
              </a:lnSpc>
              <a:spcBef>
                <a:spcPct val="0"/>
              </a:spcBef>
              <a:buFont typeface="Arial" pitchFamily="34" charset="0"/>
              <a:buChar char="•"/>
            </a:pPr>
            <a:r>
              <a:rPr lang="en-US" sz="1600" b="1" dirty="0" smtClean="0">
                <a:solidFill>
                  <a:schemeClr val="lt1"/>
                </a:solidFill>
              </a:rPr>
              <a:t>Limited Radiation Hardness </a:t>
            </a:r>
            <a:r>
              <a:rPr lang="en-US" sz="1600" dirty="0" smtClean="0">
                <a:solidFill>
                  <a:schemeClr val="lt1"/>
                </a:solidFill>
              </a:rPr>
              <a:t>(Reduced Lifetime)</a:t>
            </a:r>
          </a:p>
        </p:txBody>
      </p:sp>
      <p:sp>
        <p:nvSpPr>
          <p:cNvPr id="30780" name="Rectangle 64"/>
          <p:cNvSpPr>
            <a:spLocks noChangeArrowheads="1"/>
          </p:cNvSpPr>
          <p:nvPr/>
        </p:nvSpPr>
        <p:spPr bwMode="auto">
          <a:xfrm>
            <a:off x="5220306" y="5040000"/>
            <a:ext cx="648000" cy="1008000"/>
          </a:xfrm>
          <a:prstGeom prst="rect">
            <a:avLst/>
          </a:prstGeom>
          <a:solidFill>
            <a:schemeClr val="tx1"/>
          </a:solidFill>
          <a:ln w="9525">
            <a:solidFill>
              <a:schemeClr val="tx1"/>
            </a:solidFill>
            <a:miter lim="800000"/>
            <a:headEnd/>
            <a:tailEnd/>
          </a:ln>
        </p:spPr>
        <p:txBody>
          <a:bodyPr vert="vert270" wrap="square" lIns="0" tIns="0" rIns="0" bIns="0" anchor="ctr">
            <a:noAutofit/>
          </a:bodyPr>
          <a:lstStyle/>
          <a:p>
            <a:pPr algn="ctr"/>
            <a:r>
              <a:rPr lang="de-DE" dirty="0" smtClean="0">
                <a:ln w="0">
                  <a:noFill/>
                </a:ln>
                <a:solidFill>
                  <a:schemeClr val="bg1"/>
                </a:solidFill>
                <a:latin typeface="+mn-lt"/>
              </a:rPr>
              <a:t>Absorber</a:t>
            </a:r>
            <a:endParaRPr lang="de-DE" dirty="0">
              <a:ln w="0">
                <a:noFill/>
              </a:ln>
              <a:solidFill>
                <a:schemeClr val="bg1"/>
              </a:solidFill>
              <a:latin typeface="+mn-lt"/>
            </a:endParaRPr>
          </a:p>
        </p:txBody>
      </p:sp>
      <p:sp>
        <p:nvSpPr>
          <p:cNvPr id="30783" name="Text Box 67"/>
          <p:cNvSpPr txBox="1">
            <a:spLocks noChangeArrowheads="1"/>
          </p:cNvSpPr>
          <p:nvPr/>
        </p:nvSpPr>
        <p:spPr bwMode="auto">
          <a:xfrm>
            <a:off x="2016000" y="6012005"/>
            <a:ext cx="576000" cy="369332"/>
          </a:xfrm>
          <a:prstGeom prst="rect">
            <a:avLst/>
          </a:prstGeom>
          <a:noFill/>
          <a:ln w="12700">
            <a:noFill/>
            <a:miter lim="800000"/>
            <a:headEnd/>
            <a:tailEnd/>
          </a:ln>
        </p:spPr>
        <p:txBody>
          <a:bodyPr wrap="square">
            <a:spAutoFit/>
          </a:bodyPr>
          <a:lstStyle/>
          <a:p>
            <a:r>
              <a:rPr lang="en-US" dirty="0" smtClean="0">
                <a:latin typeface="+mn-lt"/>
              </a:rPr>
              <a:t>C-C</a:t>
            </a:r>
            <a:endParaRPr lang="en-US" dirty="0">
              <a:latin typeface="+mn-lt"/>
            </a:endParaRPr>
          </a:p>
        </p:txBody>
      </p:sp>
      <p:sp>
        <p:nvSpPr>
          <p:cNvPr id="30784" name="Text Box 68"/>
          <p:cNvSpPr txBox="1">
            <a:spLocks noChangeArrowheads="1"/>
          </p:cNvSpPr>
          <p:nvPr/>
        </p:nvSpPr>
        <p:spPr bwMode="auto">
          <a:xfrm>
            <a:off x="3627351" y="6012000"/>
            <a:ext cx="521298" cy="369332"/>
          </a:xfrm>
          <a:prstGeom prst="rect">
            <a:avLst/>
          </a:prstGeom>
          <a:noFill/>
          <a:ln w="12700">
            <a:noFill/>
            <a:miter lim="800000"/>
            <a:headEnd/>
            <a:tailEnd/>
          </a:ln>
        </p:spPr>
        <p:txBody>
          <a:bodyPr wrap="none">
            <a:spAutoFit/>
          </a:bodyPr>
          <a:lstStyle/>
          <a:p>
            <a:pPr algn="ctr"/>
            <a:r>
              <a:rPr lang="en-US" dirty="0" smtClean="0">
                <a:latin typeface="+mn-lt"/>
              </a:rPr>
              <a:t>C-C</a:t>
            </a:r>
            <a:endParaRPr lang="en-US" dirty="0">
              <a:latin typeface="+mn-lt"/>
            </a:endParaRPr>
          </a:p>
        </p:txBody>
      </p:sp>
      <p:sp>
        <p:nvSpPr>
          <p:cNvPr id="30785" name="Text Box 69"/>
          <p:cNvSpPr txBox="1">
            <a:spLocks noChangeArrowheads="1"/>
          </p:cNvSpPr>
          <p:nvPr/>
        </p:nvSpPr>
        <p:spPr bwMode="auto">
          <a:xfrm>
            <a:off x="5345067" y="6012000"/>
            <a:ext cx="397865" cy="369332"/>
          </a:xfrm>
          <a:prstGeom prst="rect">
            <a:avLst/>
          </a:prstGeom>
          <a:noFill/>
          <a:ln w="12700">
            <a:noFill/>
            <a:miter lim="800000"/>
            <a:headEnd/>
            <a:tailEnd/>
          </a:ln>
        </p:spPr>
        <p:txBody>
          <a:bodyPr wrap="none">
            <a:spAutoFit/>
          </a:bodyPr>
          <a:lstStyle/>
          <a:p>
            <a:pPr algn="ctr"/>
            <a:r>
              <a:rPr lang="en-US" dirty="0" smtClean="0">
                <a:latin typeface="+mn-lt"/>
              </a:rPr>
              <a:t>W</a:t>
            </a:r>
            <a:endParaRPr lang="en-US" dirty="0">
              <a:latin typeface="+mn-lt"/>
            </a:endParaRPr>
          </a:p>
        </p:txBody>
      </p:sp>
      <p:sp>
        <p:nvSpPr>
          <p:cNvPr id="30787" name="Text Box 71"/>
          <p:cNvSpPr txBox="1">
            <a:spLocks noChangeArrowheads="1"/>
          </p:cNvSpPr>
          <p:nvPr/>
        </p:nvSpPr>
        <p:spPr bwMode="auto">
          <a:xfrm>
            <a:off x="7452000" y="6012000"/>
            <a:ext cx="612000" cy="369332"/>
          </a:xfrm>
          <a:prstGeom prst="rect">
            <a:avLst/>
          </a:prstGeom>
          <a:noFill/>
          <a:ln w="12700">
            <a:noFill/>
            <a:miter lim="800000"/>
            <a:headEnd/>
            <a:tailEnd/>
          </a:ln>
        </p:spPr>
        <p:txBody>
          <a:bodyPr wrap="square">
            <a:spAutoFit/>
          </a:bodyPr>
          <a:lstStyle/>
          <a:p>
            <a:pPr algn="ctr"/>
            <a:r>
              <a:rPr lang="en-US" dirty="0" smtClean="0">
                <a:latin typeface="+mn-lt"/>
              </a:rPr>
              <a:t>W</a:t>
            </a:r>
            <a:endParaRPr lang="en-US" dirty="0">
              <a:latin typeface="+mn-lt"/>
            </a:endParaRPr>
          </a:p>
        </p:txBody>
      </p:sp>
      <p:sp>
        <p:nvSpPr>
          <p:cNvPr id="30789" name="Rectangle 73" descr="Small checker board"/>
          <p:cNvSpPr>
            <a:spLocks noChangeArrowheads="1"/>
          </p:cNvSpPr>
          <p:nvPr/>
        </p:nvSpPr>
        <p:spPr bwMode="auto">
          <a:xfrm>
            <a:off x="5940899" y="5112010"/>
            <a:ext cx="1112705" cy="950913"/>
          </a:xfrm>
          <a:prstGeom prst="rect">
            <a:avLst/>
          </a:prstGeom>
          <a:pattFill prst="smCheck">
            <a:fgClr>
              <a:schemeClr val="tx1"/>
            </a:fgClr>
            <a:bgClr>
              <a:schemeClr val="bg1"/>
            </a:bgClr>
          </a:pattFill>
          <a:ln w="9525">
            <a:solidFill>
              <a:schemeClr val="tx1"/>
            </a:solidFill>
            <a:miter lim="800000"/>
            <a:headEnd/>
            <a:tailEnd/>
          </a:ln>
        </p:spPr>
        <p:txBody>
          <a:bodyPr wrap="none" anchor="ctr"/>
          <a:lstStyle/>
          <a:p>
            <a:endParaRPr lang="en-US">
              <a:latin typeface="+mn-lt"/>
            </a:endParaRPr>
          </a:p>
        </p:txBody>
      </p:sp>
      <p:sp>
        <p:nvSpPr>
          <p:cNvPr id="30790" name="Rectangle 74"/>
          <p:cNvSpPr>
            <a:spLocks noChangeArrowheads="1"/>
          </p:cNvSpPr>
          <p:nvPr/>
        </p:nvSpPr>
        <p:spPr bwMode="auto">
          <a:xfrm>
            <a:off x="6012000" y="5328010"/>
            <a:ext cx="957925" cy="549275"/>
          </a:xfrm>
          <a:prstGeom prst="rect">
            <a:avLst/>
          </a:prstGeom>
          <a:solidFill>
            <a:schemeClr val="bg1"/>
          </a:solidFill>
          <a:ln w="9525">
            <a:noFill/>
            <a:miter lim="800000"/>
            <a:headEnd/>
            <a:tailEnd/>
          </a:ln>
        </p:spPr>
        <p:txBody>
          <a:bodyPr>
            <a:spAutoFit/>
          </a:bodyPr>
          <a:lstStyle/>
          <a:p>
            <a:pPr algn="ctr"/>
            <a:r>
              <a:rPr lang="en-US" sz="1000" i="1" dirty="0">
                <a:latin typeface="+mn-lt"/>
              </a:rPr>
              <a:t>Super-conducting magnets</a:t>
            </a:r>
          </a:p>
        </p:txBody>
      </p:sp>
      <p:sp>
        <p:nvSpPr>
          <p:cNvPr id="30791" name="Rectangle 75" descr="Small checker board"/>
          <p:cNvSpPr>
            <a:spLocks noChangeArrowheads="1"/>
          </p:cNvSpPr>
          <p:nvPr/>
        </p:nvSpPr>
        <p:spPr bwMode="auto">
          <a:xfrm>
            <a:off x="8272943" y="5080950"/>
            <a:ext cx="1200415" cy="1085850"/>
          </a:xfrm>
          <a:prstGeom prst="rect">
            <a:avLst/>
          </a:prstGeom>
          <a:pattFill prst="smCheck">
            <a:fgClr>
              <a:schemeClr val="tx1"/>
            </a:fgClr>
            <a:bgClr>
              <a:schemeClr val="bg1"/>
            </a:bgClr>
          </a:pattFill>
          <a:ln w="9525">
            <a:solidFill>
              <a:schemeClr val="tx1"/>
            </a:solidFill>
            <a:miter lim="800000"/>
            <a:headEnd/>
            <a:tailEnd/>
          </a:ln>
        </p:spPr>
        <p:txBody>
          <a:bodyPr wrap="none" anchor="ctr"/>
          <a:lstStyle/>
          <a:p>
            <a:endParaRPr lang="en-US">
              <a:latin typeface="+mn-lt"/>
            </a:endParaRPr>
          </a:p>
        </p:txBody>
      </p:sp>
      <p:sp>
        <p:nvSpPr>
          <p:cNvPr id="30792" name="Rectangle 76"/>
          <p:cNvSpPr>
            <a:spLocks noChangeArrowheads="1"/>
          </p:cNvSpPr>
          <p:nvPr/>
        </p:nvSpPr>
        <p:spPr bwMode="auto">
          <a:xfrm>
            <a:off x="8353772" y="5342899"/>
            <a:ext cx="1037035" cy="549275"/>
          </a:xfrm>
          <a:prstGeom prst="rect">
            <a:avLst/>
          </a:prstGeom>
          <a:solidFill>
            <a:schemeClr val="bg1"/>
          </a:solidFill>
          <a:ln w="9525">
            <a:noFill/>
            <a:miter lim="800000"/>
            <a:headEnd/>
            <a:tailEnd/>
          </a:ln>
        </p:spPr>
        <p:txBody>
          <a:bodyPr>
            <a:spAutoFit/>
          </a:bodyPr>
          <a:lstStyle/>
          <a:p>
            <a:pPr algn="ctr"/>
            <a:r>
              <a:rPr lang="en-US" sz="1000" i="1">
                <a:latin typeface="+mn-lt"/>
              </a:rPr>
              <a:t>SC magnets and particle physics exp.</a:t>
            </a:r>
          </a:p>
        </p:txBody>
      </p:sp>
      <p:sp>
        <p:nvSpPr>
          <p:cNvPr id="79" name="TextBox 78"/>
          <p:cNvSpPr txBox="1"/>
          <p:nvPr/>
        </p:nvSpPr>
        <p:spPr>
          <a:xfrm>
            <a:off x="236349" y="5803965"/>
            <a:ext cx="1547201" cy="442035"/>
          </a:xfrm>
          <a:prstGeom prst="rect">
            <a:avLst/>
          </a:prstGeom>
        </p:spPr>
        <p:style>
          <a:lnRef idx="2">
            <a:schemeClr val="accent1"/>
          </a:lnRef>
          <a:fillRef idx="1">
            <a:schemeClr val="lt1"/>
          </a:fillRef>
          <a:effectRef idx="0">
            <a:schemeClr val="accent1"/>
          </a:effectRef>
          <a:fontRef idx="minor">
            <a:schemeClr val="dk1"/>
          </a:fontRef>
        </p:style>
        <p:txBody>
          <a:bodyPr wrap="square" lIns="72000" tIns="36000" rIns="72000" bIns="36000" rtlCol="0" anchor="ctr" anchorCtr="0">
            <a:spAutoFit/>
          </a:bodyPr>
          <a:lstStyle/>
          <a:p>
            <a:r>
              <a:rPr lang="en-GB" sz="1200" dirty="0" smtClean="0"/>
              <a:t>Courtesy: </a:t>
            </a:r>
            <a:br>
              <a:rPr lang="en-GB" sz="1200" dirty="0" smtClean="0"/>
            </a:br>
            <a:r>
              <a:rPr lang="en-GB" sz="1200" b="1" dirty="0" smtClean="0"/>
              <a:t>R. Assmann</a:t>
            </a:r>
            <a:endParaRPr lang="en-GB" sz="1200" dirty="0"/>
          </a:p>
        </p:txBody>
      </p:sp>
      <p:sp>
        <p:nvSpPr>
          <p:cNvPr id="2" name="Title 1"/>
          <p:cNvSpPr>
            <a:spLocks noGrp="1"/>
          </p:cNvSpPr>
          <p:nvPr>
            <p:ph type="title"/>
          </p:nvPr>
        </p:nvSpPr>
        <p:spPr/>
        <p:txBody>
          <a:bodyPr/>
          <a:lstStyle/>
          <a:p>
            <a:r>
              <a:rPr lang="en-US" dirty="0" smtClean="0"/>
              <a:t>Novel Materials for Phase II</a:t>
            </a:r>
            <a:endParaRPr lang="en-GB" dirty="0"/>
          </a:p>
        </p:txBody>
      </p:sp>
      <p:sp>
        <p:nvSpPr>
          <p:cNvPr id="81" name="Date Placeholder 80"/>
          <p:cNvSpPr>
            <a:spLocks noGrp="1"/>
          </p:cNvSpPr>
          <p:nvPr>
            <p:ph type="dt" sz="half" idx="10"/>
          </p:nvPr>
        </p:nvSpPr>
        <p:spPr/>
        <p:txBody>
          <a:bodyPr/>
          <a:lstStyle/>
          <a:p>
            <a:r>
              <a:rPr lang="en-US" smtClean="0"/>
              <a:t>23.04.2012</a:t>
            </a:r>
            <a:endParaRPr lang="en-US" dirty="0"/>
          </a:p>
        </p:txBody>
      </p:sp>
      <p:sp>
        <p:nvSpPr>
          <p:cNvPr id="83" name="Footer Placeholder 82"/>
          <p:cNvSpPr>
            <a:spLocks noGrp="1"/>
          </p:cNvSpPr>
          <p:nvPr>
            <p:ph type="ftr" sz="quarter" idx="11"/>
          </p:nvPr>
        </p:nvSpPr>
        <p:spPr/>
        <p:txBody>
          <a:bodyPr/>
          <a:lstStyle/>
          <a:p>
            <a:r>
              <a:rPr lang="en-US" smtClean="0"/>
              <a:t>Alessandro Bertarelli – EN-MME</a:t>
            </a:r>
            <a:endParaRPr lang="en-US" dirty="0"/>
          </a:p>
        </p:txBody>
      </p:sp>
      <p:sp>
        <p:nvSpPr>
          <p:cNvPr id="82" name="Slide Number Placeholder 81"/>
          <p:cNvSpPr>
            <a:spLocks noGrp="1"/>
          </p:cNvSpPr>
          <p:nvPr>
            <p:ph type="sldNum" sz="quarter" idx="12"/>
          </p:nvPr>
        </p:nvSpPr>
        <p:spPr/>
        <p:txBody>
          <a:bodyPr/>
          <a:lstStyle/>
          <a:p>
            <a:fld id="{AC5B1FEA-406A-7749-A5C3-DDCB5F67A4CE}" type="slidenum">
              <a:rPr lang="en-US" smtClean="0"/>
              <a:pPr/>
              <a:t>5</a:t>
            </a:fld>
            <a:endParaRPr lang="en-US" dirty="0"/>
          </a:p>
        </p:txBody>
      </p:sp>
      <p:sp>
        <p:nvSpPr>
          <p:cNvPr id="78" name="Rectangle 64"/>
          <p:cNvSpPr>
            <a:spLocks noChangeArrowheads="1"/>
          </p:cNvSpPr>
          <p:nvPr/>
        </p:nvSpPr>
        <p:spPr bwMode="auto">
          <a:xfrm>
            <a:off x="7452000" y="5038025"/>
            <a:ext cx="648000" cy="1008000"/>
          </a:xfrm>
          <a:prstGeom prst="rect">
            <a:avLst/>
          </a:prstGeom>
          <a:solidFill>
            <a:schemeClr val="tx1"/>
          </a:solidFill>
          <a:ln w="9525">
            <a:solidFill>
              <a:schemeClr val="tx1"/>
            </a:solidFill>
            <a:miter lim="800000"/>
            <a:headEnd/>
            <a:tailEnd/>
          </a:ln>
        </p:spPr>
        <p:txBody>
          <a:bodyPr vert="vert270" wrap="square" lIns="0" tIns="0" rIns="0" bIns="0" anchor="ctr">
            <a:noAutofit/>
          </a:bodyPr>
          <a:lstStyle/>
          <a:p>
            <a:pPr algn="ctr"/>
            <a:r>
              <a:rPr lang="de-DE" dirty="0" smtClean="0">
                <a:ln w="0">
                  <a:noFill/>
                </a:ln>
                <a:solidFill>
                  <a:schemeClr val="bg1"/>
                </a:solidFill>
                <a:latin typeface="+mn-lt"/>
              </a:rPr>
              <a:t>Absorber</a:t>
            </a:r>
            <a:endParaRPr lang="de-DE" dirty="0">
              <a:ln w="0">
                <a:noFill/>
              </a:ln>
              <a:solidFill>
                <a:schemeClr val="bg1"/>
              </a:solidFill>
              <a:latin typeface="+mn-lt"/>
            </a:endParaRPr>
          </a:p>
        </p:txBody>
      </p:sp>
      <p:sp>
        <p:nvSpPr>
          <p:cNvPr id="80" name="Line 53"/>
          <p:cNvSpPr>
            <a:spLocks noChangeShapeType="1"/>
          </p:cNvSpPr>
          <p:nvPr/>
        </p:nvSpPr>
        <p:spPr bwMode="auto">
          <a:xfrm>
            <a:off x="4212006" y="4768176"/>
            <a:ext cx="2380899" cy="339135"/>
          </a:xfrm>
          <a:prstGeom prst="line">
            <a:avLst/>
          </a:prstGeom>
          <a:noFill/>
          <a:ln w="38100">
            <a:solidFill>
              <a:srgbClr val="FF33CC"/>
            </a:solidFill>
            <a:round/>
            <a:headEnd/>
            <a:tailEnd type="triangle" w="med" len="med"/>
          </a:ln>
        </p:spPr>
        <p:txBody>
          <a:bodyPr/>
          <a:lstStyle/>
          <a:p>
            <a:endParaRPr lang="en-GB">
              <a:latin typeface="+mn-lt"/>
            </a:endParaRPr>
          </a:p>
        </p:txBody>
      </p:sp>
      <p:sp>
        <p:nvSpPr>
          <p:cNvPr id="84" name="Line 53"/>
          <p:cNvSpPr>
            <a:spLocks noChangeShapeType="1"/>
          </p:cNvSpPr>
          <p:nvPr/>
        </p:nvSpPr>
        <p:spPr bwMode="auto">
          <a:xfrm>
            <a:off x="4212001" y="4824009"/>
            <a:ext cx="1043998" cy="288001"/>
          </a:xfrm>
          <a:prstGeom prst="line">
            <a:avLst/>
          </a:prstGeom>
          <a:noFill/>
          <a:ln w="38100">
            <a:solidFill>
              <a:srgbClr val="FF33CC"/>
            </a:solidFill>
            <a:round/>
            <a:headEnd/>
            <a:tailEnd type="triangle" w="med" len="med"/>
          </a:ln>
        </p:spPr>
        <p:txBody>
          <a:bodyPr/>
          <a:lstStyle/>
          <a:p>
            <a:endParaRPr lang="en-GB">
              <a:latin typeface="+mn-lt"/>
            </a:endParaRPr>
          </a:p>
        </p:txBody>
      </p:sp>
      <p:sp>
        <p:nvSpPr>
          <p:cNvPr id="85" name="Line 53"/>
          <p:cNvSpPr>
            <a:spLocks noChangeShapeType="1"/>
          </p:cNvSpPr>
          <p:nvPr/>
        </p:nvSpPr>
        <p:spPr bwMode="auto">
          <a:xfrm>
            <a:off x="4212000" y="4728250"/>
            <a:ext cx="3240000" cy="400110"/>
          </a:xfrm>
          <a:prstGeom prst="line">
            <a:avLst/>
          </a:prstGeom>
          <a:noFill/>
          <a:ln w="38100">
            <a:solidFill>
              <a:srgbClr val="FF33CC"/>
            </a:solidFill>
            <a:round/>
            <a:headEnd/>
            <a:tailEnd type="triangle" w="med" len="med"/>
          </a:ln>
        </p:spPr>
        <p:txBody>
          <a:bodyPr/>
          <a:lstStyle/>
          <a:p>
            <a:endParaRPr lang="en-GB">
              <a:latin typeface="+mn-lt"/>
            </a:endParaRPr>
          </a:p>
        </p:txBody>
      </p:sp>
      <p:sp>
        <p:nvSpPr>
          <p:cNvPr id="86" name="Line 60"/>
          <p:cNvSpPr>
            <a:spLocks noChangeShapeType="1"/>
          </p:cNvSpPr>
          <p:nvPr/>
        </p:nvSpPr>
        <p:spPr bwMode="auto">
          <a:xfrm>
            <a:off x="2556004" y="4509535"/>
            <a:ext cx="1836000" cy="378851"/>
          </a:xfrm>
          <a:prstGeom prst="line">
            <a:avLst/>
          </a:prstGeom>
          <a:noFill/>
          <a:ln w="38100">
            <a:solidFill>
              <a:schemeClr val="accent2">
                <a:lumMod val="75000"/>
              </a:schemeClr>
            </a:solidFill>
            <a:round/>
            <a:headEnd/>
            <a:tailEnd type="triangle" w="med" len="med"/>
          </a:ln>
        </p:spPr>
        <p:txBody>
          <a:bodyPr/>
          <a:lstStyle/>
          <a:p>
            <a:endParaRPr lang="en-GB">
              <a:latin typeface="+mn-lt"/>
            </a:endParaRPr>
          </a:p>
        </p:txBody>
      </p:sp>
      <p:sp>
        <p:nvSpPr>
          <p:cNvPr id="87" name="Line 61"/>
          <p:cNvSpPr>
            <a:spLocks noChangeShapeType="1"/>
          </p:cNvSpPr>
          <p:nvPr/>
        </p:nvSpPr>
        <p:spPr bwMode="auto">
          <a:xfrm>
            <a:off x="2556004" y="4293525"/>
            <a:ext cx="1836000" cy="287936"/>
          </a:xfrm>
          <a:prstGeom prst="line">
            <a:avLst/>
          </a:prstGeom>
          <a:noFill/>
          <a:ln w="38100">
            <a:solidFill>
              <a:schemeClr val="accent2">
                <a:lumMod val="75000"/>
              </a:schemeClr>
            </a:solidFill>
            <a:round/>
            <a:headEnd/>
            <a:tailEnd type="triangle" w="med" len="med"/>
          </a:ln>
        </p:spPr>
        <p:txBody>
          <a:bodyPr/>
          <a:lstStyle/>
          <a:p>
            <a:endParaRPr lang="en-GB">
              <a:latin typeface="+mn-lt"/>
            </a:endParaRPr>
          </a:p>
        </p:txBody>
      </p:sp>
      <p:sp>
        <p:nvSpPr>
          <p:cNvPr id="88" name="Line 62"/>
          <p:cNvSpPr>
            <a:spLocks noChangeShapeType="1"/>
          </p:cNvSpPr>
          <p:nvPr/>
        </p:nvSpPr>
        <p:spPr bwMode="auto">
          <a:xfrm>
            <a:off x="2556004" y="4401525"/>
            <a:ext cx="1836000" cy="340540"/>
          </a:xfrm>
          <a:prstGeom prst="line">
            <a:avLst/>
          </a:prstGeom>
          <a:noFill/>
          <a:ln w="38100">
            <a:solidFill>
              <a:schemeClr val="accent2">
                <a:lumMod val="75000"/>
              </a:schemeClr>
            </a:solidFill>
            <a:round/>
            <a:headEnd/>
            <a:tailEnd type="triangle" w="med" len="med"/>
          </a:ln>
        </p:spPr>
        <p:txBody>
          <a:bodyPr/>
          <a:lstStyle/>
          <a:p>
            <a:endParaRPr lang="en-GB">
              <a:latin typeface="+mn-lt"/>
            </a:endParaRPr>
          </a:p>
        </p:txBody>
      </p:sp>
      <p:sp>
        <p:nvSpPr>
          <p:cNvPr id="89" name="Line 53"/>
          <p:cNvSpPr>
            <a:spLocks noChangeShapeType="1"/>
          </p:cNvSpPr>
          <p:nvPr/>
        </p:nvSpPr>
        <p:spPr bwMode="auto">
          <a:xfrm>
            <a:off x="5039999" y="4751999"/>
            <a:ext cx="2412001" cy="360000"/>
          </a:xfrm>
          <a:prstGeom prst="line">
            <a:avLst/>
          </a:prstGeom>
          <a:noFill/>
          <a:ln w="38100">
            <a:solidFill>
              <a:srgbClr val="FF33CC"/>
            </a:solidFill>
            <a:round/>
            <a:headEnd/>
            <a:tailEnd type="triangle" w="med" len="med"/>
          </a:ln>
        </p:spPr>
        <p:txBody>
          <a:bodyPr/>
          <a:lstStyle/>
          <a:p>
            <a:endParaRPr lang="en-GB">
              <a:latin typeface="+mn-lt"/>
            </a:endParaRPr>
          </a:p>
        </p:txBody>
      </p:sp>
      <p:sp>
        <p:nvSpPr>
          <p:cNvPr id="76" name="Rectangle 47" descr="Dark downward diagonal"/>
          <p:cNvSpPr>
            <a:spLocks noChangeArrowheads="1"/>
          </p:cNvSpPr>
          <p:nvPr/>
        </p:nvSpPr>
        <p:spPr bwMode="auto">
          <a:xfrm>
            <a:off x="4392000" y="5004000"/>
            <a:ext cx="648000" cy="1512000"/>
          </a:xfrm>
          <a:prstGeom prst="rect">
            <a:avLst/>
          </a:prstGeom>
          <a:solidFill>
            <a:srgbClr val="0070C0"/>
          </a:solidFill>
          <a:ln w="9525">
            <a:solidFill>
              <a:schemeClr val="tx1"/>
            </a:solidFill>
            <a:miter lim="800000"/>
            <a:headEnd/>
            <a:tailEnd/>
          </a:ln>
        </p:spPr>
        <p:txBody>
          <a:bodyPr vert="vert270" wrap="square" anchor="ctr">
            <a:noAutofit/>
          </a:bodyPr>
          <a:lstStyle/>
          <a:p>
            <a:pPr algn="ctr"/>
            <a:r>
              <a:rPr lang="de-DE" dirty="0" smtClean="0">
                <a:ln w="0">
                  <a:noFill/>
                </a:ln>
                <a:solidFill>
                  <a:schemeClr val="bg1"/>
                </a:solidFill>
                <a:latin typeface="+mn-lt"/>
              </a:rPr>
              <a:t>Phase II Collimator</a:t>
            </a:r>
          </a:p>
        </p:txBody>
      </p:sp>
      <p:sp>
        <p:nvSpPr>
          <p:cNvPr id="30766" name="Rectangle 47" descr="Dark downward diagonal"/>
          <p:cNvSpPr>
            <a:spLocks noChangeArrowheads="1"/>
          </p:cNvSpPr>
          <p:nvPr/>
        </p:nvSpPr>
        <p:spPr bwMode="auto">
          <a:xfrm>
            <a:off x="3564000" y="4536000"/>
            <a:ext cx="648000" cy="1512000"/>
          </a:xfrm>
          <a:prstGeom prst="rect">
            <a:avLst/>
          </a:prstGeom>
          <a:solidFill>
            <a:schemeClr val="tx1">
              <a:lumMod val="50000"/>
              <a:lumOff val="50000"/>
            </a:schemeClr>
          </a:solidFill>
          <a:ln w="9525">
            <a:solidFill>
              <a:schemeClr val="tx1"/>
            </a:solidFill>
            <a:miter lim="800000"/>
            <a:headEnd/>
            <a:tailEnd/>
          </a:ln>
        </p:spPr>
        <p:txBody>
          <a:bodyPr vert="vert270" wrap="square" anchor="ctr">
            <a:noAutofit/>
          </a:bodyPr>
          <a:lstStyle/>
          <a:p>
            <a:pPr algn="ctr"/>
            <a:r>
              <a:rPr lang="de-DE" dirty="0" smtClean="0">
                <a:ln w="0">
                  <a:noFill/>
                </a:ln>
                <a:solidFill>
                  <a:schemeClr val="bg1"/>
                </a:solidFill>
                <a:latin typeface="+mn-lt"/>
              </a:rPr>
              <a:t>Secondary Collimator</a:t>
            </a:r>
          </a:p>
        </p:txBody>
      </p:sp>
      <p:sp>
        <p:nvSpPr>
          <p:cNvPr id="90" name="Text Box 63"/>
          <p:cNvSpPr txBox="1">
            <a:spLocks noChangeArrowheads="1"/>
          </p:cNvSpPr>
          <p:nvPr/>
        </p:nvSpPr>
        <p:spPr bwMode="auto">
          <a:xfrm>
            <a:off x="4104000" y="2688106"/>
            <a:ext cx="5616000" cy="634662"/>
          </a:xfrm>
          <a:prstGeom prst="rect">
            <a:avLst/>
          </a:prstGeom>
          <a:ln>
            <a:headEnd/>
            <a:tailEnd/>
          </a:ln>
          <a:effectLst>
            <a:outerShdw blurRad="50800" dist="127000" dir="8100000" rotWithShape="0">
              <a:srgbClr val="000000">
                <a:alpha val="44000"/>
              </a:srgbClr>
            </a:outerShdw>
          </a:effectLst>
        </p:spPr>
        <p:style>
          <a:lnRef idx="0">
            <a:schemeClr val="accent4"/>
          </a:lnRef>
          <a:fillRef idx="3">
            <a:schemeClr val="accent4"/>
          </a:fillRef>
          <a:effectRef idx="3">
            <a:schemeClr val="accent4"/>
          </a:effectRef>
          <a:fontRef idx="minor">
            <a:schemeClr val="lt1"/>
          </a:fontRef>
        </p:style>
        <p:txBody>
          <a:bodyPr wrap="square" lIns="92075" tIns="46038" rIns="92075" bIns="46038">
            <a:spAutoFit/>
          </a:bodyPr>
          <a:lstStyle/>
          <a:p>
            <a:pPr>
              <a:lnSpc>
                <a:spcPct val="110000"/>
              </a:lnSpc>
              <a:spcBef>
                <a:spcPct val="0"/>
              </a:spcBef>
            </a:pPr>
            <a:r>
              <a:rPr lang="en-US" sz="1600" dirty="0" smtClean="0"/>
              <a:t>To overcome this, additional advanced collimators (</a:t>
            </a:r>
            <a:r>
              <a:rPr lang="en-US" sz="1600" b="1" dirty="0" smtClean="0"/>
              <a:t>Phase II</a:t>
            </a:r>
            <a:r>
              <a:rPr lang="en-US" sz="1600" dirty="0" smtClean="0"/>
              <a:t>) are to complement Phase I</a:t>
            </a:r>
          </a:p>
        </p:txBody>
      </p:sp>
      <p:sp>
        <p:nvSpPr>
          <p:cNvPr id="91" name="Text Box 63"/>
          <p:cNvSpPr txBox="1">
            <a:spLocks noChangeArrowheads="1"/>
          </p:cNvSpPr>
          <p:nvPr/>
        </p:nvSpPr>
        <p:spPr bwMode="auto">
          <a:xfrm>
            <a:off x="5400001" y="3574063"/>
            <a:ext cx="4320000" cy="1007072"/>
          </a:xfrm>
          <a:prstGeom prst="rect">
            <a:avLst/>
          </a:prstGeom>
          <a:ln>
            <a:headEnd/>
            <a:tailEnd/>
          </a:ln>
          <a:effectLst>
            <a:outerShdw blurRad="50800" dist="127000" dir="8100000" rotWithShape="0">
              <a:srgbClr val="000000">
                <a:alpha val="44000"/>
              </a:srgbClr>
            </a:outerShdw>
          </a:effectLst>
        </p:spPr>
        <p:style>
          <a:lnRef idx="0">
            <a:schemeClr val="accent4"/>
          </a:lnRef>
          <a:fillRef idx="3">
            <a:schemeClr val="accent4"/>
          </a:fillRef>
          <a:effectRef idx="3">
            <a:schemeClr val="accent4"/>
          </a:effectRef>
          <a:fontRef idx="minor">
            <a:schemeClr val="lt1"/>
          </a:fontRef>
        </p:style>
        <p:txBody>
          <a:bodyPr wrap="square" lIns="92075" tIns="46038" rIns="92075" bIns="46038">
            <a:spAutoFit/>
          </a:bodyPr>
          <a:lstStyle/>
          <a:p>
            <a:pPr>
              <a:lnSpc>
                <a:spcPct val="110000"/>
              </a:lnSpc>
              <a:spcBef>
                <a:spcPct val="0"/>
              </a:spcBef>
            </a:pPr>
            <a:r>
              <a:rPr lang="en-US" b="1" dirty="0" smtClean="0"/>
              <a:t>Innovative Materials </a:t>
            </a:r>
            <a:r>
              <a:rPr lang="en-US" dirty="0" smtClean="0"/>
              <a:t>for Phase II Jaws are the key element for next-generation Collimators</a:t>
            </a:r>
          </a:p>
        </p:txBody>
      </p:sp>
    </p:spTree>
    <p:extLst>
      <p:ext uri="{BB962C8B-B14F-4D97-AF65-F5344CB8AC3E}">
        <p14:creationId xmlns:p14="http://schemas.microsoft.com/office/powerpoint/2010/main" val="237662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93671E-6 2.22222E-6 L 4.93671E-6 0.06805 " pathEditMode="fixed" rAng="0" ptsTypes="AA">
                                      <p:cBhvr>
                                        <p:cTn id="6" dur="1200" fill="hold"/>
                                        <p:tgtEl>
                                          <p:spTgt spid="30766"/>
                                        </p:tgtEl>
                                        <p:attrNameLst>
                                          <p:attrName>ppt_x</p:attrName>
                                          <p:attrName>ppt_y</p:attrName>
                                        </p:attrNameLst>
                                      </p:cBhvr>
                                      <p:rCtr x="0" y="34"/>
                                    </p:animMotion>
                                  </p:childTnLst>
                                </p:cTn>
                              </p:par>
                              <p:par>
                                <p:cTn id="7" presetID="3" presetClass="exit" presetSubtype="10" fill="hold" grpId="0" nodeType="withEffect">
                                  <p:stCondLst>
                                    <p:cond delay="0"/>
                                  </p:stCondLst>
                                  <p:childTnLst>
                                    <p:animEffect transition="out" filter="blinds(horizontal)">
                                      <p:cBhvr>
                                        <p:cTn id="8" dur="500"/>
                                        <p:tgtEl>
                                          <p:spTgt spid="80"/>
                                        </p:tgtEl>
                                      </p:cBhvr>
                                    </p:animEffect>
                                    <p:set>
                                      <p:cBhvr>
                                        <p:cTn id="9" dur="1" fill="hold">
                                          <p:stCondLst>
                                            <p:cond delay="499"/>
                                          </p:stCondLst>
                                        </p:cTn>
                                        <p:tgtEl>
                                          <p:spTgt spid="80"/>
                                        </p:tgtEl>
                                        <p:attrNameLst>
                                          <p:attrName>style.visibility</p:attrName>
                                        </p:attrNameLst>
                                      </p:cBhvr>
                                      <p:to>
                                        <p:strVal val="hidden"/>
                                      </p:to>
                                    </p:set>
                                  </p:childTnLst>
                                </p:cTn>
                              </p:par>
                              <p:par>
                                <p:cTn id="10" presetID="3" presetClass="exit" presetSubtype="10" fill="hold" grpId="0" nodeType="withEffect">
                                  <p:stCondLst>
                                    <p:cond delay="0"/>
                                  </p:stCondLst>
                                  <p:childTnLst>
                                    <p:animEffect transition="out" filter="blinds(horizontal)">
                                      <p:cBhvr>
                                        <p:cTn id="11" dur="500"/>
                                        <p:tgtEl>
                                          <p:spTgt spid="85"/>
                                        </p:tgtEl>
                                      </p:cBhvr>
                                    </p:animEffect>
                                    <p:set>
                                      <p:cBhvr>
                                        <p:cTn id="12" dur="1" fill="hold">
                                          <p:stCondLst>
                                            <p:cond delay="499"/>
                                          </p:stCondLst>
                                        </p:cTn>
                                        <p:tgtEl>
                                          <p:spTgt spid="85"/>
                                        </p:tgtEl>
                                        <p:attrNameLst>
                                          <p:attrName>style.visibility</p:attrName>
                                        </p:attrNameLst>
                                      </p:cBhvr>
                                      <p:to>
                                        <p:strVal val="hidden"/>
                                      </p:to>
                                    </p:set>
                                  </p:childTnLst>
                                </p:cTn>
                              </p:par>
                              <p:par>
                                <p:cTn id="13" presetID="3" presetClass="exit" presetSubtype="10" fill="hold" grpId="1" nodeType="withEffect">
                                  <p:stCondLst>
                                    <p:cond delay="0"/>
                                  </p:stCondLst>
                                  <p:childTnLst>
                                    <p:animEffect transition="out" filter="blinds(horizontal)">
                                      <p:cBhvr>
                                        <p:cTn id="14" dur="500"/>
                                        <p:tgtEl>
                                          <p:spTgt spid="80"/>
                                        </p:tgtEl>
                                      </p:cBhvr>
                                    </p:animEffect>
                                    <p:set>
                                      <p:cBhvr>
                                        <p:cTn id="15" dur="1" fill="hold">
                                          <p:stCondLst>
                                            <p:cond delay="499"/>
                                          </p:stCondLst>
                                        </p:cTn>
                                        <p:tgtEl>
                                          <p:spTgt spid="80"/>
                                        </p:tgtEl>
                                        <p:attrNameLst>
                                          <p:attrName>style.visibility</p:attrName>
                                        </p:attrNameLst>
                                      </p:cBhvr>
                                      <p:to>
                                        <p:strVal val="hidden"/>
                                      </p:to>
                                    </p:set>
                                  </p:childTnLst>
                                </p:cTn>
                              </p:par>
                              <p:par>
                                <p:cTn id="16" presetID="3" presetClass="exit" presetSubtype="10" fill="hold" grpId="0" nodeType="withEffect">
                                  <p:stCondLst>
                                    <p:cond delay="0"/>
                                  </p:stCondLst>
                                  <p:childTnLst>
                                    <p:animEffect transition="out" filter="blinds(horizontal)">
                                      <p:cBhvr>
                                        <p:cTn id="17" dur="500"/>
                                        <p:tgtEl>
                                          <p:spTgt spid="84"/>
                                        </p:tgtEl>
                                      </p:cBhvr>
                                    </p:animEffect>
                                    <p:set>
                                      <p:cBhvr>
                                        <p:cTn id="18" dur="1" fill="hold">
                                          <p:stCondLst>
                                            <p:cond delay="499"/>
                                          </p:stCondLst>
                                        </p:cTn>
                                        <p:tgtEl>
                                          <p:spTgt spid="84"/>
                                        </p:tgtEl>
                                        <p:attrNameLst>
                                          <p:attrName>style.visibility</p:attrName>
                                        </p:attrNameLst>
                                      </p:cBhvr>
                                      <p:to>
                                        <p:strVal val="hidden"/>
                                      </p:to>
                                    </p:set>
                                  </p:childTnLst>
                                </p:cTn>
                              </p:par>
                              <p:par>
                                <p:cTn id="19" presetID="3" presetClass="exit" presetSubtype="10" fill="hold" grpId="0" nodeType="withEffect">
                                  <p:stCondLst>
                                    <p:cond delay="0"/>
                                  </p:stCondLst>
                                  <p:childTnLst>
                                    <p:animEffect transition="out" filter="blinds(horizontal)">
                                      <p:cBhvr>
                                        <p:cTn id="20" dur="500"/>
                                        <p:tgtEl>
                                          <p:spTgt spid="30772"/>
                                        </p:tgtEl>
                                      </p:cBhvr>
                                    </p:animEffect>
                                    <p:set>
                                      <p:cBhvr>
                                        <p:cTn id="21" dur="1" fill="hold">
                                          <p:stCondLst>
                                            <p:cond delay="499"/>
                                          </p:stCondLst>
                                        </p:cTn>
                                        <p:tgtEl>
                                          <p:spTgt spid="30772"/>
                                        </p:tgtEl>
                                        <p:attrNameLst>
                                          <p:attrName>style.visibility</p:attrName>
                                        </p:attrNameLst>
                                      </p:cBhvr>
                                      <p:to>
                                        <p:strVal val="hidden"/>
                                      </p:to>
                                    </p:set>
                                  </p:childTnLst>
                                </p:cTn>
                              </p:par>
                              <p:par>
                                <p:cTn id="22" presetID="3" presetClass="exit" presetSubtype="10" fill="hold" grpId="0" nodeType="withEffect">
                                  <p:stCondLst>
                                    <p:cond delay="0"/>
                                  </p:stCondLst>
                                  <p:childTnLst>
                                    <p:animEffect transition="out" filter="blinds(horizontal)">
                                      <p:cBhvr>
                                        <p:cTn id="23" dur="500"/>
                                        <p:tgtEl>
                                          <p:spTgt spid="30795"/>
                                        </p:tgtEl>
                                      </p:cBhvr>
                                    </p:animEffect>
                                    <p:set>
                                      <p:cBhvr>
                                        <p:cTn id="24" dur="1" fill="hold">
                                          <p:stCondLst>
                                            <p:cond delay="499"/>
                                          </p:stCondLst>
                                        </p:cTn>
                                        <p:tgtEl>
                                          <p:spTgt spid="30795"/>
                                        </p:tgtEl>
                                        <p:attrNameLst>
                                          <p:attrName>style.visibility</p:attrName>
                                        </p:attrNameLst>
                                      </p:cBhvr>
                                      <p:to>
                                        <p:strVal val="hidden"/>
                                      </p:to>
                                    </p:set>
                                  </p:childTnLst>
                                </p:cTn>
                              </p:par>
                              <p:par>
                                <p:cTn id="25" presetID="3" presetClass="exit" presetSubtype="10" fill="hold" grpId="0" nodeType="withEffect">
                                  <p:stCondLst>
                                    <p:cond delay="0"/>
                                  </p:stCondLst>
                                  <p:childTnLst>
                                    <p:animEffect transition="out" filter="blinds(horizontal)">
                                      <p:cBhvr>
                                        <p:cTn id="26" dur="500"/>
                                        <p:tgtEl>
                                          <p:spTgt spid="30796"/>
                                        </p:tgtEl>
                                      </p:cBhvr>
                                    </p:animEffect>
                                    <p:set>
                                      <p:cBhvr>
                                        <p:cTn id="27" dur="1" fill="hold">
                                          <p:stCondLst>
                                            <p:cond delay="499"/>
                                          </p:stCondLst>
                                        </p:cTn>
                                        <p:tgtEl>
                                          <p:spTgt spid="30796"/>
                                        </p:tgtEl>
                                        <p:attrNameLst>
                                          <p:attrName>style.visibility</p:attrName>
                                        </p:attrNameLst>
                                      </p:cBhvr>
                                      <p:to>
                                        <p:strVal val="hidden"/>
                                      </p:to>
                                    </p:set>
                                  </p:childTnLst>
                                </p:cTn>
                              </p:par>
                              <p:par>
                                <p:cTn id="28" presetID="3" presetClass="exit" presetSubtype="10" fill="hold" grpId="0" nodeType="withEffect">
                                  <p:stCondLst>
                                    <p:cond delay="0"/>
                                  </p:stCondLst>
                                  <p:childTnLst>
                                    <p:animEffect transition="out" filter="blinds(horizontal)">
                                      <p:cBhvr>
                                        <p:cTn id="29" dur="500"/>
                                        <p:tgtEl>
                                          <p:spTgt spid="30794"/>
                                        </p:tgtEl>
                                      </p:cBhvr>
                                    </p:animEffect>
                                    <p:set>
                                      <p:cBhvr>
                                        <p:cTn id="30" dur="1" fill="hold">
                                          <p:stCondLst>
                                            <p:cond delay="499"/>
                                          </p:stCondLst>
                                        </p:cTn>
                                        <p:tgtEl>
                                          <p:spTgt spid="30794"/>
                                        </p:tgtEl>
                                        <p:attrNameLst>
                                          <p:attrName>style.visibility</p:attrName>
                                        </p:attrNameLst>
                                      </p:cBhvr>
                                      <p:to>
                                        <p:strVal val="hidden"/>
                                      </p:to>
                                    </p:set>
                                  </p:childTnLst>
                                </p:cTn>
                              </p:par>
                            </p:childTnLst>
                          </p:cTn>
                        </p:par>
                        <p:par>
                          <p:cTn id="31" fill="hold">
                            <p:stCondLst>
                              <p:cond delay="1200"/>
                            </p:stCondLst>
                            <p:childTnLst>
                              <p:par>
                                <p:cTn id="32" presetID="3" presetClass="entr" presetSubtype="10" fill="hold" grpId="0" nodeType="after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blinds(horizontal)">
                                      <p:cBhvr>
                                        <p:cTn id="34" dur="500"/>
                                        <p:tgtEl>
                                          <p:spTgt spid="76"/>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90"/>
                                        </p:tgtEl>
                                        <p:attrNameLst>
                                          <p:attrName>style.visibility</p:attrName>
                                        </p:attrNameLst>
                                      </p:cBhvr>
                                      <p:to>
                                        <p:strVal val="visible"/>
                                      </p:to>
                                    </p:set>
                                    <p:animEffect transition="in" filter="blinds(horizontal)">
                                      <p:cBhvr>
                                        <p:cTn id="37" dur="400"/>
                                        <p:tgtEl>
                                          <p:spTgt spid="90"/>
                                        </p:tgtEl>
                                      </p:cBhvr>
                                    </p:animEffect>
                                  </p:childTnLst>
                                </p:cTn>
                              </p:par>
                              <p:par>
                                <p:cTn id="38" presetID="64" presetClass="path" presetSubtype="0" accel="50000" decel="50000" fill="hold" grpId="1" nodeType="withEffect">
                                  <p:stCondLst>
                                    <p:cond delay="0"/>
                                  </p:stCondLst>
                                  <p:childTnLst>
                                    <p:animMotion origin="layout" path="M 4.49447E-6 -4.81481E-6 L 4.49447E-6 -0.06828 " pathEditMode="fixed" rAng="0" ptsTypes="AA">
                                      <p:cBhvr>
                                        <p:cTn id="39" dur="1300" fill="hold"/>
                                        <p:tgtEl>
                                          <p:spTgt spid="76"/>
                                        </p:tgtEl>
                                        <p:attrNameLst>
                                          <p:attrName>ppt_x</p:attrName>
                                          <p:attrName>ppt_y</p:attrName>
                                        </p:attrNameLst>
                                      </p:cBhvr>
                                      <p:rCtr x="0" y="-34"/>
                                    </p:animMotion>
                                  </p:childTnLst>
                                </p:cTn>
                              </p:par>
                            </p:childTnLst>
                          </p:cTn>
                        </p:par>
                        <p:par>
                          <p:cTn id="40" fill="hold">
                            <p:stCondLst>
                              <p:cond delay="2500"/>
                            </p:stCondLst>
                            <p:childTnLst>
                              <p:par>
                                <p:cTn id="41" presetID="3" presetClass="entr" presetSubtype="10" fill="hold" grpId="0" nodeType="afterEffect">
                                  <p:stCondLst>
                                    <p:cond delay="0"/>
                                  </p:stCondLst>
                                  <p:childTnLst>
                                    <p:set>
                                      <p:cBhvr>
                                        <p:cTn id="42" dur="1" fill="hold">
                                          <p:stCondLst>
                                            <p:cond delay="0"/>
                                          </p:stCondLst>
                                        </p:cTn>
                                        <p:tgtEl>
                                          <p:spTgt spid="87"/>
                                        </p:tgtEl>
                                        <p:attrNameLst>
                                          <p:attrName>style.visibility</p:attrName>
                                        </p:attrNameLst>
                                      </p:cBhvr>
                                      <p:to>
                                        <p:strVal val="visible"/>
                                      </p:to>
                                    </p:set>
                                    <p:animEffect transition="in" filter="blinds(horizontal)">
                                      <p:cBhvr>
                                        <p:cTn id="43" dur="500"/>
                                        <p:tgtEl>
                                          <p:spTgt spid="87"/>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88"/>
                                        </p:tgtEl>
                                        <p:attrNameLst>
                                          <p:attrName>style.visibility</p:attrName>
                                        </p:attrNameLst>
                                      </p:cBhvr>
                                      <p:to>
                                        <p:strVal val="visible"/>
                                      </p:to>
                                    </p:set>
                                    <p:animEffect transition="in" filter="blinds(horizontal)">
                                      <p:cBhvr>
                                        <p:cTn id="46" dur="1200"/>
                                        <p:tgtEl>
                                          <p:spTgt spid="88"/>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blinds(horizontal)">
                                      <p:cBhvr>
                                        <p:cTn id="49" dur="500"/>
                                        <p:tgtEl>
                                          <p:spTgt spid="86"/>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89"/>
                                        </p:tgtEl>
                                        <p:attrNameLst>
                                          <p:attrName>style.visibility</p:attrName>
                                        </p:attrNameLst>
                                      </p:cBhvr>
                                      <p:to>
                                        <p:strVal val="visible"/>
                                      </p:to>
                                    </p:set>
                                    <p:animEffect transition="in" filter="blinds(horizontal)">
                                      <p:cBhvr>
                                        <p:cTn id="52" dur="500"/>
                                        <p:tgtEl>
                                          <p:spTgt spid="8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91"/>
                                        </p:tgtEl>
                                        <p:attrNameLst>
                                          <p:attrName>style.visibility</p:attrName>
                                        </p:attrNameLst>
                                      </p:cBhvr>
                                      <p:to>
                                        <p:strVal val="visible"/>
                                      </p:to>
                                    </p:set>
                                    <p:animEffect transition="in" filter="wipe(down)">
                                      <p:cBhvr>
                                        <p:cTn id="5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2" grpId="0" animBg="1"/>
      <p:bldP spid="30794" grpId="0" animBg="1"/>
      <p:bldP spid="30795" grpId="0" animBg="1"/>
      <p:bldP spid="30796" grpId="0" animBg="1"/>
      <p:bldP spid="80" grpId="0" animBg="1"/>
      <p:bldP spid="80" grpId="1" animBg="1"/>
      <p:bldP spid="84" grpId="0" animBg="1"/>
      <p:bldP spid="85" grpId="0" animBg="1"/>
      <p:bldP spid="86" grpId="0" animBg="1"/>
      <p:bldP spid="87" grpId="0" animBg="1"/>
      <p:bldP spid="88" grpId="0" animBg="1"/>
      <p:bldP spid="89" grpId="0" animBg="1"/>
      <p:bldP spid="76" grpId="0" animBg="1"/>
      <p:bldP spid="76" grpId="1" animBg="1"/>
      <p:bldP spid="30766" grpId="0" animBg="1"/>
      <p:bldP spid="90" grpId="0" animBg="1"/>
      <p:bldP spid="9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ext Box 5"/>
          <p:cNvSpPr txBox="1">
            <a:spLocks noChangeArrowheads="1"/>
          </p:cNvSpPr>
          <p:nvPr/>
        </p:nvSpPr>
        <p:spPr bwMode="auto">
          <a:xfrm>
            <a:off x="632520" y="924448"/>
            <a:ext cx="9145016" cy="1253293"/>
          </a:xfrm>
          <a:prstGeom prst="rect">
            <a:avLst/>
          </a:prstGeom>
          <a:noFill/>
          <a:ln>
            <a:noFill/>
            <a:headEnd/>
            <a:tailEnd/>
          </a:ln>
        </p:spPr>
        <p:style>
          <a:lnRef idx="2">
            <a:schemeClr val="accent5"/>
          </a:lnRef>
          <a:fillRef idx="1">
            <a:schemeClr val="lt1"/>
          </a:fillRef>
          <a:effectRef idx="0">
            <a:schemeClr val="accent5"/>
          </a:effectRef>
          <a:fontRef idx="minor">
            <a:schemeClr val="dk1"/>
          </a:fontRef>
        </p:style>
        <p:txBody>
          <a:bodyPr wrap="square" lIns="92075" tIns="46038" rIns="92075" bIns="46038">
            <a:spAutoFit/>
          </a:bodyPr>
          <a:lstStyle/>
          <a:p>
            <a:pPr marL="180975" indent="-180975">
              <a:lnSpc>
                <a:spcPct val="110000"/>
              </a:lnSpc>
              <a:spcBef>
                <a:spcPct val="0"/>
              </a:spcBef>
              <a:spcAft>
                <a:spcPts val="600"/>
              </a:spcAft>
              <a:buClrTx/>
              <a:buSzTx/>
              <a:buFont typeface="Arial" pitchFamily="34" charset="0"/>
              <a:buChar char="•"/>
            </a:pPr>
            <a:r>
              <a:rPr lang="en-US" sz="1600" b="1" dirty="0" smtClean="0">
                <a:solidFill>
                  <a:schemeClr val="tx1"/>
                </a:solidFill>
                <a:latin typeface="+mj-lt"/>
              </a:rPr>
              <a:t>Metal Matrix Composites (MMC) </a:t>
            </a:r>
            <a:r>
              <a:rPr lang="en-US" sz="1600" dirty="0" smtClean="0">
                <a:solidFill>
                  <a:schemeClr val="tx1"/>
                </a:solidFill>
                <a:latin typeface="+mj-lt"/>
              </a:rPr>
              <a:t>for advanced thermal management materials combine properties of Diamond or Graphite (high </a:t>
            </a:r>
            <a:r>
              <a:rPr lang="en-US" sz="1600" b="1" i="1" dirty="0" smtClean="0">
                <a:solidFill>
                  <a:schemeClr val="tx1"/>
                </a:solidFill>
                <a:latin typeface="+mj-lt"/>
              </a:rPr>
              <a:t>k, </a:t>
            </a:r>
            <a:r>
              <a:rPr lang="en-US" sz="1600" dirty="0" smtClean="0">
                <a:solidFill>
                  <a:schemeClr val="tx1"/>
                </a:solidFill>
                <a:latin typeface="+mj-lt"/>
              </a:rPr>
              <a:t>low </a:t>
            </a:r>
            <a:r>
              <a:rPr lang="en-US" sz="1600" b="1" i="1" dirty="0" smtClean="0">
                <a:solidFill>
                  <a:schemeClr val="tx1"/>
                </a:solidFill>
                <a:latin typeface="Symbol" pitchFamily="18" charset="2"/>
              </a:rPr>
              <a:t>r</a:t>
            </a:r>
            <a:r>
              <a:rPr lang="en-US" sz="1600" dirty="0" smtClean="0">
                <a:solidFill>
                  <a:schemeClr val="tx1"/>
                </a:solidFill>
                <a:latin typeface="+mj-lt"/>
              </a:rPr>
              <a:t> and low </a:t>
            </a:r>
            <a:r>
              <a:rPr lang="en-US" sz="1600" b="1" i="1" dirty="0" smtClean="0">
                <a:solidFill>
                  <a:schemeClr val="tx1"/>
                </a:solidFill>
                <a:latin typeface="+mj-lt"/>
              </a:rPr>
              <a:t>CTE</a:t>
            </a:r>
            <a:r>
              <a:rPr lang="en-US" sz="1600" dirty="0" smtClean="0">
                <a:solidFill>
                  <a:schemeClr val="tx1"/>
                </a:solidFill>
                <a:latin typeface="+mj-lt"/>
              </a:rPr>
              <a:t>) with those of Metals (</a:t>
            </a:r>
            <a:r>
              <a:rPr lang="en-US" sz="1600" b="1" dirty="0" smtClean="0">
                <a:solidFill>
                  <a:schemeClr val="tx1"/>
                </a:solidFill>
                <a:latin typeface="+mj-lt"/>
              </a:rPr>
              <a:t>strength</a:t>
            </a:r>
            <a:r>
              <a:rPr lang="en-US" sz="1600" dirty="0" smtClean="0">
                <a:solidFill>
                  <a:schemeClr val="tx1"/>
                </a:solidFill>
                <a:latin typeface="+mj-lt"/>
              </a:rPr>
              <a:t>, </a:t>
            </a:r>
            <a:r>
              <a:rPr lang="en-US" sz="1600" b="1" i="1" dirty="0" smtClean="0">
                <a:solidFill>
                  <a:schemeClr val="tx1"/>
                </a:solidFill>
                <a:latin typeface="Symbol" pitchFamily="18" charset="2"/>
              </a:rPr>
              <a:t>g</a:t>
            </a:r>
            <a:r>
              <a:rPr lang="en-US" sz="1600" dirty="0" smtClean="0">
                <a:solidFill>
                  <a:schemeClr val="tx1"/>
                </a:solidFill>
                <a:latin typeface="+mj-lt"/>
              </a:rPr>
              <a:t> , etc.)</a:t>
            </a:r>
            <a:r>
              <a:rPr lang="en-US" sz="1600" b="1" dirty="0" smtClean="0">
                <a:solidFill>
                  <a:schemeClr val="tx1"/>
                </a:solidFill>
                <a:latin typeface="+mj-lt"/>
              </a:rPr>
              <a:t>.</a:t>
            </a:r>
          </a:p>
          <a:p>
            <a:pPr marL="180975" indent="-180975">
              <a:lnSpc>
                <a:spcPct val="110000"/>
              </a:lnSpc>
              <a:spcBef>
                <a:spcPct val="0"/>
              </a:spcBef>
              <a:spcAft>
                <a:spcPts val="600"/>
              </a:spcAft>
              <a:buClrTx/>
              <a:buSzTx/>
              <a:buFont typeface="Arial" pitchFamily="34" charset="0"/>
              <a:buChar char="•"/>
            </a:pPr>
            <a:r>
              <a:rPr lang="en-US" sz="1600" dirty="0" smtClean="0">
                <a:solidFill>
                  <a:schemeClr val="tx1"/>
                </a:solidFill>
                <a:latin typeface="+mj-lt"/>
              </a:rPr>
              <a:t>Candidate materials include </a:t>
            </a:r>
            <a:r>
              <a:rPr lang="en-US" sz="1600" b="1" dirty="0" smtClean="0">
                <a:solidFill>
                  <a:schemeClr val="tx1"/>
                </a:solidFill>
                <a:latin typeface="+mj-lt"/>
              </a:rPr>
              <a:t>Copper-diamond</a:t>
            </a:r>
            <a:r>
              <a:rPr lang="en-US" sz="1600" dirty="0" smtClean="0">
                <a:solidFill>
                  <a:schemeClr val="tx1"/>
                </a:solidFill>
                <a:latin typeface="+mj-lt"/>
              </a:rPr>
              <a:t> (</a:t>
            </a:r>
            <a:r>
              <a:rPr lang="en-US" sz="1600" b="1" dirty="0" smtClean="0">
                <a:solidFill>
                  <a:schemeClr val="tx1"/>
                </a:solidFill>
                <a:latin typeface="+mj-lt"/>
              </a:rPr>
              <a:t>Cu-CD</a:t>
            </a:r>
            <a:r>
              <a:rPr lang="en-US" sz="1600" dirty="0" smtClean="0">
                <a:solidFill>
                  <a:schemeClr val="tx1"/>
                </a:solidFill>
                <a:latin typeface="+mj-lt"/>
              </a:rPr>
              <a:t>), </a:t>
            </a:r>
            <a:r>
              <a:rPr lang="en-US" sz="1600" b="1" dirty="0" smtClean="0">
                <a:solidFill>
                  <a:schemeClr val="tx1"/>
                </a:solidFill>
                <a:latin typeface="+mj-lt"/>
              </a:rPr>
              <a:t>Molybdenum-diamond</a:t>
            </a:r>
            <a:r>
              <a:rPr lang="en-US" sz="1600" dirty="0" smtClean="0">
                <a:solidFill>
                  <a:schemeClr val="tx1"/>
                </a:solidFill>
                <a:latin typeface="+mj-lt"/>
              </a:rPr>
              <a:t> (</a:t>
            </a:r>
            <a:r>
              <a:rPr lang="en-US" sz="1600" b="1" dirty="0" smtClean="0">
                <a:solidFill>
                  <a:schemeClr val="tx1"/>
                </a:solidFill>
                <a:latin typeface="+mj-lt"/>
              </a:rPr>
              <a:t>Mo-CD</a:t>
            </a:r>
            <a:r>
              <a:rPr lang="en-US" sz="1600" dirty="0" smtClean="0">
                <a:solidFill>
                  <a:schemeClr val="tx1"/>
                </a:solidFill>
                <a:latin typeface="+mj-lt"/>
              </a:rPr>
              <a:t>), </a:t>
            </a:r>
            <a:r>
              <a:rPr lang="en-US" sz="1600" b="1" dirty="0" smtClean="0">
                <a:solidFill>
                  <a:schemeClr val="tx1"/>
                </a:solidFill>
                <a:latin typeface="+mj-lt"/>
              </a:rPr>
              <a:t>Silver-diamond</a:t>
            </a:r>
            <a:r>
              <a:rPr lang="en-US" sz="1600" dirty="0" smtClean="0">
                <a:solidFill>
                  <a:schemeClr val="tx1"/>
                </a:solidFill>
                <a:latin typeface="+mj-lt"/>
              </a:rPr>
              <a:t> (</a:t>
            </a:r>
            <a:r>
              <a:rPr lang="en-US" sz="1600" b="1" dirty="0" smtClean="0">
                <a:solidFill>
                  <a:schemeClr val="tx1"/>
                </a:solidFill>
                <a:latin typeface="+mj-lt"/>
              </a:rPr>
              <a:t>Ag-CD</a:t>
            </a:r>
            <a:r>
              <a:rPr lang="en-US" sz="1600" dirty="0" smtClean="0">
                <a:solidFill>
                  <a:schemeClr val="tx1"/>
                </a:solidFill>
                <a:latin typeface="+mj-lt"/>
              </a:rPr>
              <a:t>), </a:t>
            </a:r>
            <a:r>
              <a:rPr lang="en-US" sz="1600" b="1" dirty="0" smtClean="0">
                <a:solidFill>
                  <a:schemeClr val="tx1"/>
                </a:solidFill>
                <a:latin typeface="+mj-lt"/>
              </a:rPr>
              <a:t>Molybdenum Graphite (Mo-Gr)</a:t>
            </a:r>
          </a:p>
        </p:txBody>
      </p:sp>
      <p:sp>
        <p:nvSpPr>
          <p:cNvPr id="81" name="Title 14"/>
          <p:cNvSpPr>
            <a:spLocks noGrp="1"/>
          </p:cNvSpPr>
          <p:nvPr>
            <p:ph type="title"/>
          </p:nvPr>
        </p:nvSpPr>
        <p:spPr/>
        <p:txBody>
          <a:bodyPr/>
          <a:lstStyle/>
          <a:p>
            <a:r>
              <a:rPr lang="en-US" dirty="0"/>
              <a:t>Novel Materials for Phase II</a:t>
            </a:r>
            <a:endParaRPr lang="en-GB" dirty="0"/>
          </a:p>
        </p:txBody>
      </p:sp>
      <p:sp>
        <p:nvSpPr>
          <p:cNvPr id="28" name="Footer Placeholder 27"/>
          <p:cNvSpPr>
            <a:spLocks noGrp="1"/>
          </p:cNvSpPr>
          <p:nvPr>
            <p:ph type="ftr" sz="quarter" idx="11"/>
          </p:nvPr>
        </p:nvSpPr>
        <p:spPr/>
        <p:txBody>
          <a:bodyPr/>
          <a:lstStyle/>
          <a:p>
            <a:r>
              <a:rPr lang="en-US" smtClean="0"/>
              <a:t>Alessandro Bertarelli – EN-MME</a:t>
            </a:r>
            <a:endParaRPr lang="en-US" dirty="0"/>
          </a:p>
        </p:txBody>
      </p:sp>
      <p:sp>
        <p:nvSpPr>
          <p:cNvPr id="27" name="Slide Number Placeholder 26"/>
          <p:cNvSpPr>
            <a:spLocks noGrp="1"/>
          </p:cNvSpPr>
          <p:nvPr>
            <p:ph type="sldNum" sz="quarter" idx="12"/>
          </p:nvPr>
        </p:nvSpPr>
        <p:spPr/>
        <p:txBody>
          <a:bodyPr/>
          <a:lstStyle/>
          <a:p>
            <a:fld id="{AC5B1FEA-406A-7749-A5C3-DDCB5F67A4CE}" type="slidenum">
              <a:rPr lang="en-US" smtClean="0"/>
              <a:pPr/>
              <a:t>6</a:t>
            </a:fld>
            <a:endParaRPr lang="en-US" dirty="0"/>
          </a:p>
        </p:txBody>
      </p:sp>
      <p:pic>
        <p:nvPicPr>
          <p:cNvPr id="19461"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160912" y="2813741"/>
            <a:ext cx="1766634" cy="2880000"/>
          </a:xfrm>
          <a:prstGeom prst="rect">
            <a:avLst/>
          </a:prstGeom>
          <a:noFill/>
          <a:ln w="9525">
            <a:noFill/>
            <a:miter lim="800000"/>
            <a:headEnd/>
            <a:tailEnd/>
          </a:ln>
          <a:effectLst/>
        </p:spPr>
      </p:pic>
      <p:sp>
        <p:nvSpPr>
          <p:cNvPr id="2" name="Date Placeholder 1"/>
          <p:cNvSpPr>
            <a:spLocks noGrp="1"/>
          </p:cNvSpPr>
          <p:nvPr>
            <p:ph type="dt" sz="half" idx="10"/>
          </p:nvPr>
        </p:nvSpPr>
        <p:spPr/>
        <p:txBody>
          <a:bodyPr/>
          <a:lstStyle/>
          <a:p>
            <a:r>
              <a:rPr lang="en-US" smtClean="0"/>
              <a:t>23.04.2012</a:t>
            </a:r>
            <a:endParaRPr lang="en-US" dirty="0"/>
          </a:p>
        </p:txBody>
      </p:sp>
      <p:pic>
        <p:nvPicPr>
          <p:cNvPr id="19"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29348" y="2276872"/>
            <a:ext cx="2743532" cy="1899368"/>
          </a:xfrm>
          <a:prstGeom prst="rect">
            <a:avLst/>
          </a:prstGeom>
          <a:noFill/>
          <a:ln w="9525">
            <a:noFill/>
            <a:miter lim="800000"/>
            <a:headEnd/>
            <a:tailEnd/>
          </a:ln>
          <a:effectLst/>
        </p:spPr>
      </p:pic>
      <p:pic>
        <p:nvPicPr>
          <p:cNvPr id="24"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156546" y="2276872"/>
            <a:ext cx="3260950" cy="1944216"/>
          </a:xfrm>
          <a:prstGeom prst="rect">
            <a:avLst/>
          </a:prstGeom>
          <a:noFill/>
          <a:ln w="9525">
            <a:noFill/>
            <a:miter lim="800000"/>
            <a:headEnd/>
            <a:tailEnd/>
          </a:ln>
          <a:effectLst/>
        </p:spPr>
      </p:pic>
      <p:pic>
        <p:nvPicPr>
          <p:cNvPr id="29"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201579" y="4315715"/>
            <a:ext cx="2973332" cy="1944216"/>
          </a:xfrm>
          <a:prstGeom prst="rect">
            <a:avLst/>
          </a:prstGeom>
          <a:noFill/>
          <a:ln w="9525">
            <a:noFill/>
            <a:miter lim="800000"/>
            <a:headEnd/>
            <a:tailEnd/>
          </a:ln>
          <a:effectLst/>
        </p:spPr>
      </p:pic>
      <p:pic>
        <p:nvPicPr>
          <p:cNvPr id="30" name="Picture 3"/>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1280592" y="4263872"/>
            <a:ext cx="2592288" cy="2020766"/>
          </a:xfrm>
          <a:prstGeom prst="rect">
            <a:avLst/>
          </a:prstGeom>
          <a:noFill/>
          <a:ln w="9525">
            <a:noFill/>
            <a:miter lim="800000"/>
            <a:headEnd/>
            <a:tailEnd/>
          </a:ln>
          <a:effectLst/>
        </p:spPr>
      </p:pic>
    </p:spTree>
    <p:extLst>
      <p:ext uri="{BB962C8B-B14F-4D97-AF65-F5344CB8AC3E}">
        <p14:creationId xmlns:p14="http://schemas.microsoft.com/office/powerpoint/2010/main" val="24693321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 name="Rectangle 16"/>
          <p:cNvSpPr>
            <a:spLocks noChangeArrowheads="1"/>
          </p:cNvSpPr>
          <p:nvPr/>
        </p:nvSpPr>
        <p:spPr bwMode="auto">
          <a:xfrm>
            <a:off x="5" y="43934"/>
            <a:ext cx="184731" cy="369332"/>
          </a:xfrm>
          <a:prstGeom prst="rect">
            <a:avLst/>
          </a:prstGeom>
          <a:noFill/>
          <a:ln w="9525">
            <a:noFill/>
            <a:miter lim="800000"/>
            <a:headEnd/>
            <a:tailEnd/>
          </a:ln>
        </p:spPr>
        <p:txBody>
          <a:bodyPr wrap="none" anchor="ctr">
            <a:spAutoFit/>
          </a:bodyPr>
          <a:lstStyle/>
          <a:p>
            <a:endParaRPr lang="it-IT"/>
          </a:p>
        </p:txBody>
      </p:sp>
      <p:sp>
        <p:nvSpPr>
          <p:cNvPr id="2" name="Title 1"/>
          <p:cNvSpPr>
            <a:spLocks noGrp="1"/>
          </p:cNvSpPr>
          <p:nvPr>
            <p:ph type="title"/>
          </p:nvPr>
        </p:nvSpPr>
        <p:spPr/>
        <p:txBody>
          <a:bodyPr/>
          <a:lstStyle/>
          <a:p>
            <a:pPr algn="ctr"/>
            <a:r>
              <a:rPr lang="en-GB" dirty="0" smtClean="0"/>
              <a:t>Material Ranking</a:t>
            </a:r>
            <a:endParaRPr lang="en-GB" dirty="0"/>
          </a:p>
        </p:txBody>
      </p:sp>
      <p:sp>
        <p:nvSpPr>
          <p:cNvPr id="18" name="Date Placeholder 17"/>
          <p:cNvSpPr>
            <a:spLocks noGrp="1"/>
          </p:cNvSpPr>
          <p:nvPr>
            <p:ph type="dt" sz="half" idx="10"/>
          </p:nvPr>
        </p:nvSpPr>
        <p:spPr/>
        <p:txBody>
          <a:bodyPr/>
          <a:lstStyle/>
          <a:p>
            <a:r>
              <a:rPr lang="en-US" smtClean="0"/>
              <a:t>EuCARD 3rd Meeting – 27.04.2012</a:t>
            </a:r>
            <a:endParaRPr lang="en-US" dirty="0"/>
          </a:p>
        </p:txBody>
      </p:sp>
      <p:sp>
        <p:nvSpPr>
          <p:cNvPr id="20" name="Footer Placeholder 19"/>
          <p:cNvSpPr>
            <a:spLocks noGrp="1"/>
          </p:cNvSpPr>
          <p:nvPr>
            <p:ph type="ftr" sz="quarter" idx="11"/>
          </p:nvPr>
        </p:nvSpPr>
        <p:spPr/>
        <p:txBody>
          <a:bodyPr/>
          <a:lstStyle/>
          <a:p>
            <a:r>
              <a:rPr lang="en-US" smtClean="0"/>
              <a:t>Alessandro Bertarelli - CERN</a:t>
            </a:r>
            <a:endParaRPr lang="en-US" dirty="0"/>
          </a:p>
        </p:txBody>
      </p:sp>
      <p:sp>
        <p:nvSpPr>
          <p:cNvPr id="19" name="Slide Number Placeholder 18"/>
          <p:cNvSpPr>
            <a:spLocks noGrp="1"/>
          </p:cNvSpPr>
          <p:nvPr>
            <p:ph type="sldNum" sz="quarter" idx="12"/>
          </p:nvPr>
        </p:nvSpPr>
        <p:spPr/>
        <p:txBody>
          <a:bodyPr/>
          <a:lstStyle/>
          <a:p>
            <a:fld id="{AC5B1FEA-406A-7749-A5C3-DDCB5F67A4CE}" type="slidenum">
              <a:rPr lang="en-US" smtClean="0"/>
              <a:pPr/>
              <a:t>7</a:t>
            </a:fld>
            <a:endParaRPr lang="en-US" dirty="0"/>
          </a:p>
        </p:txBody>
      </p:sp>
      <p:graphicFrame>
        <p:nvGraphicFramePr>
          <p:cNvPr id="16" name="Object 15"/>
          <p:cNvGraphicFramePr>
            <a:graphicFrameLocks noChangeAspect="1"/>
          </p:cNvGraphicFramePr>
          <p:nvPr>
            <p:extLst>
              <p:ext uri="{D42A27DB-BD31-4B8C-83A1-F6EECF244321}">
                <p14:modId xmlns:p14="http://schemas.microsoft.com/office/powerpoint/2010/main" val="4146011061"/>
              </p:ext>
            </p:extLst>
          </p:nvPr>
        </p:nvGraphicFramePr>
        <p:xfrm>
          <a:off x="4895850" y="3146678"/>
          <a:ext cx="114300" cy="215900"/>
        </p:xfrm>
        <a:graphic>
          <a:graphicData uri="http://schemas.openxmlformats.org/presentationml/2006/ole">
            <mc:AlternateContent xmlns:mc="http://schemas.openxmlformats.org/markup-compatibility/2006">
              <mc:Choice xmlns:v="urn:schemas-microsoft-com:vml" Requires="v">
                <p:oleObj spid="_x0000_s21510" name="Equation" r:id="rId4" imgW="114120" imgH="215640" progId="Equation.3">
                  <p:embed/>
                </p:oleObj>
              </mc:Choice>
              <mc:Fallback>
                <p:oleObj name="Equation"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5850" y="3146678"/>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4141760675"/>
              </p:ext>
            </p:extLst>
          </p:nvPr>
        </p:nvGraphicFramePr>
        <p:xfrm>
          <a:off x="836666" y="748284"/>
          <a:ext cx="8802219" cy="2833200"/>
        </p:xfrm>
        <a:graphic>
          <a:graphicData uri="http://schemas.openxmlformats.org/drawingml/2006/table">
            <a:tbl>
              <a:tblPr firstRow="1" firstCol="1" bandRow="1">
                <a:tableStyleId>{7DF18680-E054-41AD-8BC1-D1AEF772440D}</a:tableStyleId>
              </a:tblPr>
              <a:tblGrid>
                <a:gridCol w="1701269"/>
                <a:gridCol w="915778"/>
                <a:gridCol w="981393"/>
                <a:gridCol w="981393"/>
                <a:gridCol w="1113126"/>
                <a:gridCol w="1005499"/>
                <a:gridCol w="1062611"/>
                <a:gridCol w="1041150"/>
              </a:tblGrid>
              <a:tr h="396000">
                <a:tc>
                  <a:txBody>
                    <a:bodyPr/>
                    <a:lstStyle/>
                    <a:p>
                      <a:pPr algn="ctr"/>
                      <a:r>
                        <a:rPr lang="en-GB" sz="1400" dirty="0" smtClean="0"/>
                        <a:t>Material</a:t>
                      </a:r>
                      <a:endParaRPr lang="en-GB" sz="1400" b="1" dirty="0"/>
                    </a:p>
                  </a:txBody>
                  <a:tcPr marL="0" marR="0" anchor="ctr"/>
                </a:tc>
                <a:tc>
                  <a:txBody>
                    <a:bodyPr/>
                    <a:lstStyle/>
                    <a:p>
                      <a:pPr algn="ctr"/>
                      <a:r>
                        <a:rPr lang="en-GB" sz="1400" dirty="0" smtClean="0"/>
                        <a:t>C-C</a:t>
                      </a:r>
                      <a:endParaRPr lang="en-GB" sz="1400" b="1" dirty="0"/>
                    </a:p>
                  </a:txBody>
                  <a:tcPr marL="0" marR="0" anchor="ctr"/>
                </a:tc>
                <a:tc>
                  <a:txBody>
                    <a:bodyPr/>
                    <a:lstStyle/>
                    <a:p>
                      <a:pPr algn="ctr"/>
                      <a:r>
                        <a:rPr lang="en-GB" sz="1400" dirty="0" smtClean="0"/>
                        <a:t>Mo</a:t>
                      </a:r>
                      <a:endParaRPr lang="en-GB" sz="1400" b="1" dirty="0"/>
                    </a:p>
                  </a:txBody>
                  <a:tcPr marL="0" marR="0" anchor="ctr"/>
                </a:tc>
                <a:tc>
                  <a:txBody>
                    <a:bodyPr/>
                    <a:lstStyle/>
                    <a:p>
                      <a:pPr algn="ctr"/>
                      <a:r>
                        <a:rPr lang="en-GB" sz="1400" dirty="0" err="1" smtClean="0"/>
                        <a:t>Glidcop</a:t>
                      </a:r>
                      <a:r>
                        <a:rPr lang="en-GB" sz="1400" dirty="0" smtClean="0"/>
                        <a:t> ®</a:t>
                      </a:r>
                      <a:endParaRPr lang="en-GB" sz="1400" b="1" dirty="0"/>
                    </a:p>
                  </a:txBody>
                  <a:tcPr marL="0" marR="0" anchor="ctr"/>
                </a:tc>
                <a:tc>
                  <a:txBody>
                    <a:bodyPr/>
                    <a:lstStyle/>
                    <a:p>
                      <a:pPr algn="ctr"/>
                      <a:r>
                        <a:rPr lang="en-GB" sz="1400" dirty="0" smtClean="0"/>
                        <a:t>Cu-CD</a:t>
                      </a:r>
                      <a:endParaRPr lang="en-GB" sz="1400" b="1" dirty="0"/>
                    </a:p>
                  </a:txBody>
                  <a:tcPr marL="0" marR="0" anchor="ctr"/>
                </a:tc>
                <a:tc>
                  <a:txBody>
                    <a:bodyPr/>
                    <a:lstStyle/>
                    <a:p>
                      <a:pPr algn="ctr"/>
                      <a:r>
                        <a:rPr lang="en-GB" sz="1400" dirty="0" smtClean="0"/>
                        <a:t>Mo-CD</a:t>
                      </a:r>
                      <a:endParaRPr lang="en-GB" sz="1400" b="1" dirty="0"/>
                    </a:p>
                  </a:txBody>
                  <a:tcPr marL="0" marR="0" anchor="ctr"/>
                </a:tc>
                <a:tc>
                  <a:txBody>
                    <a:bodyPr/>
                    <a:lstStyle/>
                    <a:p>
                      <a:pPr algn="ctr"/>
                      <a:r>
                        <a:rPr lang="en-GB" sz="1400" b="1" dirty="0" smtClean="0"/>
                        <a:t>Ag-CD</a:t>
                      </a:r>
                      <a:endParaRPr lang="en-GB" sz="1400" b="1" dirty="0"/>
                    </a:p>
                  </a:txBody>
                  <a:tcPr marL="0" marR="0" anchor="ctr"/>
                </a:tc>
                <a:tc>
                  <a:txBody>
                    <a:bodyPr/>
                    <a:lstStyle/>
                    <a:p>
                      <a:pPr algn="ctr"/>
                      <a:r>
                        <a:rPr lang="en-GB" sz="1400" b="1" dirty="0" smtClean="0"/>
                        <a:t>Mo-Gr</a:t>
                      </a:r>
                      <a:endParaRPr lang="en-GB" sz="1400" b="1" dirty="0"/>
                    </a:p>
                  </a:txBody>
                  <a:tcPr marL="0" marR="0" anchor="ctr"/>
                </a:tc>
              </a:tr>
              <a:tr h="396000">
                <a:tc>
                  <a:txBody>
                    <a:bodyPr/>
                    <a:lstStyle/>
                    <a:p>
                      <a:pPr algn="ctr"/>
                      <a:r>
                        <a:rPr lang="en-GB" sz="1200" dirty="0" smtClean="0"/>
                        <a:t>Density [g/cm</a:t>
                      </a:r>
                      <a:r>
                        <a:rPr lang="en-GB" sz="1200" baseline="30000" dirty="0" smtClean="0"/>
                        <a:t>3</a:t>
                      </a:r>
                      <a:r>
                        <a:rPr lang="en-GB" sz="1200" baseline="0" dirty="0" smtClean="0"/>
                        <a:t>]</a:t>
                      </a:r>
                      <a:endParaRPr lang="en-GB" sz="1200" dirty="0"/>
                    </a:p>
                  </a:txBody>
                  <a:tcPr marL="99060" marR="99060" anchor="ctr"/>
                </a:tc>
                <a:tc>
                  <a:txBody>
                    <a:bodyPr/>
                    <a:lstStyle/>
                    <a:p>
                      <a:pPr marL="0" algn="ctr" defTabSz="914400" rtl="0" eaLnBrk="1" latinLnBrk="0" hangingPunct="1">
                        <a:spcBef>
                          <a:spcPts val="300"/>
                        </a:spcBef>
                        <a:spcAft>
                          <a:spcPts val="300"/>
                        </a:spcAft>
                      </a:pPr>
                      <a:r>
                        <a:rPr lang="en-GB" sz="1400" kern="1200" dirty="0" smtClean="0"/>
                        <a:t>1.65</a:t>
                      </a:r>
                      <a:endParaRPr lang="en-GB" sz="1400" kern="1200" dirty="0" smtClean="0">
                        <a:solidFill>
                          <a:schemeClr val="dk1"/>
                        </a:solidFill>
                        <a:latin typeface="+mn-lt"/>
                        <a:ea typeface="+mn-ea"/>
                        <a:cs typeface="+mn-cs"/>
                      </a:endParaRPr>
                    </a:p>
                  </a:txBody>
                  <a:tcPr marL="74295" marR="74295" marT="0" marB="0" anchor="ctr">
                    <a:solidFill>
                      <a:schemeClr val="bg1">
                        <a:lumMod val="85000"/>
                      </a:schemeClr>
                    </a:solidFill>
                  </a:tcPr>
                </a:tc>
                <a:tc>
                  <a:txBody>
                    <a:bodyPr/>
                    <a:lstStyle/>
                    <a:p>
                      <a:pPr marL="0" algn="ctr" defTabSz="914400" rtl="0" eaLnBrk="1" latinLnBrk="0" hangingPunct="1">
                        <a:spcBef>
                          <a:spcPts val="300"/>
                        </a:spcBef>
                        <a:spcAft>
                          <a:spcPts val="300"/>
                        </a:spcAft>
                      </a:pPr>
                      <a:r>
                        <a:rPr lang="en-GB" sz="1400" kern="1200" dirty="0" smtClean="0"/>
                        <a:t>10.22</a:t>
                      </a:r>
                      <a:endParaRPr lang="en-GB" sz="1400" kern="1200" dirty="0" smtClean="0">
                        <a:solidFill>
                          <a:schemeClr val="dk1"/>
                        </a:solidFill>
                        <a:latin typeface="+mn-lt"/>
                        <a:ea typeface="+mn-ea"/>
                        <a:cs typeface="+mn-cs"/>
                      </a:endParaRPr>
                    </a:p>
                  </a:txBody>
                  <a:tcPr marL="74295" marR="74295" marT="0" marB="0" anchor="ctr">
                    <a:solidFill>
                      <a:schemeClr val="bg1">
                        <a:lumMod val="85000"/>
                      </a:schemeClr>
                    </a:solidFill>
                  </a:tcPr>
                </a:tc>
                <a:tc>
                  <a:txBody>
                    <a:bodyPr/>
                    <a:lstStyle/>
                    <a:p>
                      <a:pPr marL="0" algn="ctr" defTabSz="914400" rtl="0" eaLnBrk="1" latinLnBrk="0" hangingPunct="1">
                        <a:spcBef>
                          <a:spcPts val="300"/>
                        </a:spcBef>
                        <a:spcAft>
                          <a:spcPts val="300"/>
                        </a:spcAft>
                      </a:pPr>
                      <a:r>
                        <a:rPr lang="en-GB" sz="1400" kern="1200" dirty="0" smtClean="0"/>
                        <a:t>8.90</a:t>
                      </a:r>
                      <a:endParaRPr lang="en-GB" sz="1400" kern="1200" dirty="0" smtClean="0">
                        <a:solidFill>
                          <a:schemeClr val="dk1"/>
                        </a:solidFill>
                        <a:latin typeface="+mn-lt"/>
                        <a:ea typeface="+mn-ea"/>
                        <a:cs typeface="+mn-cs"/>
                      </a:endParaRPr>
                    </a:p>
                  </a:txBody>
                  <a:tcPr marL="74295" marR="74295" marT="0" marB="0" anchor="ctr">
                    <a:solidFill>
                      <a:schemeClr val="bg1">
                        <a:lumMod val="85000"/>
                      </a:schemeClr>
                    </a:solidFill>
                  </a:tcPr>
                </a:tc>
                <a:tc>
                  <a:txBody>
                    <a:bodyPr/>
                    <a:lstStyle/>
                    <a:p>
                      <a:pPr marL="0" algn="ctr" defTabSz="914400" rtl="0" eaLnBrk="1" latinLnBrk="0" hangingPunct="1">
                        <a:spcBef>
                          <a:spcPts val="300"/>
                        </a:spcBef>
                        <a:spcAft>
                          <a:spcPts val="300"/>
                        </a:spcAft>
                      </a:pPr>
                      <a:r>
                        <a:rPr lang="en-GB" sz="1400" kern="1200" dirty="0" smtClean="0"/>
                        <a:t>~5.4</a:t>
                      </a:r>
                      <a:endParaRPr lang="en-GB" sz="1400" kern="1200" dirty="0" smtClean="0">
                        <a:solidFill>
                          <a:schemeClr val="dk1"/>
                        </a:solidFill>
                        <a:latin typeface="+mn-lt"/>
                        <a:ea typeface="+mn-ea"/>
                        <a:cs typeface="+mn-cs"/>
                      </a:endParaRPr>
                    </a:p>
                  </a:txBody>
                  <a:tcPr marL="74295" marR="74295" marT="0" marB="0" anchor="ctr">
                    <a:solidFill>
                      <a:schemeClr val="bg1">
                        <a:lumMod val="85000"/>
                      </a:schemeClr>
                    </a:solidFill>
                  </a:tcPr>
                </a:tc>
                <a:tc>
                  <a:txBody>
                    <a:bodyPr/>
                    <a:lstStyle/>
                    <a:p>
                      <a:pPr marL="0" algn="ctr" defTabSz="914400" rtl="0" eaLnBrk="1" latinLnBrk="0" hangingPunct="1">
                        <a:spcBef>
                          <a:spcPts val="300"/>
                        </a:spcBef>
                        <a:spcAft>
                          <a:spcPts val="300"/>
                        </a:spcAft>
                      </a:pPr>
                      <a:r>
                        <a:rPr lang="en-GB" sz="1400" kern="1200" dirty="0" smtClean="0"/>
                        <a:t>~6.9</a:t>
                      </a:r>
                      <a:endParaRPr lang="en-GB" sz="1400" kern="1200" dirty="0" smtClean="0">
                        <a:solidFill>
                          <a:schemeClr val="dk1"/>
                        </a:solidFill>
                        <a:latin typeface="+mn-lt"/>
                        <a:ea typeface="+mn-ea"/>
                        <a:cs typeface="+mn-cs"/>
                      </a:endParaRPr>
                    </a:p>
                  </a:txBody>
                  <a:tcPr marL="74295" marR="74295" marT="0" marB="0" anchor="ctr">
                    <a:solidFill>
                      <a:schemeClr val="bg1">
                        <a:lumMod val="85000"/>
                      </a:schemeClr>
                    </a:solidFill>
                  </a:tcPr>
                </a:tc>
                <a:tc>
                  <a:txBody>
                    <a:bodyPr/>
                    <a:lstStyle/>
                    <a:p>
                      <a:pPr marL="0" algn="ctr" defTabSz="914400" rtl="0" eaLnBrk="1" latinLnBrk="0" hangingPunct="1">
                        <a:spcBef>
                          <a:spcPts val="300"/>
                        </a:spcBef>
                        <a:spcAft>
                          <a:spcPts val="300"/>
                        </a:spcAft>
                      </a:pPr>
                      <a:r>
                        <a:rPr lang="en-GB" sz="1400" kern="1200" dirty="0" smtClean="0">
                          <a:solidFill>
                            <a:schemeClr val="dk1"/>
                          </a:solidFill>
                          <a:latin typeface="+mn-lt"/>
                          <a:ea typeface="+mn-ea"/>
                          <a:cs typeface="+mn-cs"/>
                        </a:rPr>
                        <a:t>~6.10</a:t>
                      </a:r>
                    </a:p>
                  </a:txBody>
                  <a:tcPr marL="74295" marR="74295" marT="0" marB="0" anchor="ctr">
                    <a:solidFill>
                      <a:schemeClr val="bg1">
                        <a:lumMod val="85000"/>
                      </a:schemeClr>
                    </a:solidFill>
                  </a:tcPr>
                </a:tc>
                <a:tc>
                  <a:txBody>
                    <a:bodyPr/>
                    <a:lstStyle/>
                    <a:p>
                      <a:pPr marL="0" algn="ctr" defTabSz="914400" rtl="0" eaLnBrk="1" latinLnBrk="0" hangingPunct="1">
                        <a:spcBef>
                          <a:spcPts val="300"/>
                        </a:spcBef>
                        <a:spcAft>
                          <a:spcPts val="300"/>
                        </a:spcAft>
                      </a:pPr>
                      <a:r>
                        <a:rPr lang="en-GB" sz="1400" kern="1200" dirty="0" smtClean="0">
                          <a:solidFill>
                            <a:schemeClr val="dk1"/>
                          </a:solidFill>
                          <a:latin typeface="+mn-lt"/>
                          <a:ea typeface="+mn-ea"/>
                          <a:cs typeface="+mn-cs"/>
                        </a:rPr>
                        <a:t>3.9 ÷ 5.6</a:t>
                      </a:r>
                    </a:p>
                  </a:txBody>
                  <a:tcPr marL="74295" marR="74295" marT="0" marB="0" anchor="ctr">
                    <a:solidFill>
                      <a:schemeClr val="bg1">
                        <a:lumMod val="85000"/>
                      </a:schemeClr>
                    </a:solidFill>
                  </a:tcPr>
                </a:tc>
              </a:tr>
              <a:tr h="396000">
                <a:tc>
                  <a:txBody>
                    <a:bodyPr/>
                    <a:lstStyle/>
                    <a:p>
                      <a:pPr algn="ctr"/>
                      <a:r>
                        <a:rPr lang="en-GB" sz="1200" dirty="0" smtClean="0"/>
                        <a:t>Atomic</a:t>
                      </a:r>
                      <a:r>
                        <a:rPr lang="en-GB" sz="1200" baseline="0" dirty="0" smtClean="0"/>
                        <a:t> Number (Z)</a:t>
                      </a:r>
                      <a:endParaRPr lang="en-GB" sz="1200" dirty="0"/>
                    </a:p>
                  </a:txBody>
                  <a:tcPr marL="99060" marR="99060" anchor="ctr"/>
                </a:tc>
                <a:tc>
                  <a:txBody>
                    <a:bodyPr/>
                    <a:lstStyle/>
                    <a:p>
                      <a:pPr marL="0" algn="ctr" defTabSz="914400" rtl="0" eaLnBrk="1" latinLnBrk="0" hangingPunct="1"/>
                      <a:r>
                        <a:rPr lang="en-GB" sz="1400" b="1" kern="1200" dirty="0" smtClean="0">
                          <a:solidFill>
                            <a:srgbClr val="FF0000"/>
                          </a:solidFill>
                        </a:rPr>
                        <a:t>6</a:t>
                      </a:r>
                      <a:endParaRPr lang="en-GB" sz="1400" b="1" kern="1200" dirty="0" smtClean="0">
                        <a:solidFill>
                          <a:srgbClr val="FF0000"/>
                        </a:solidFill>
                        <a:latin typeface="+mn-lt"/>
                        <a:ea typeface="+mn-ea"/>
                        <a:cs typeface="+mn-cs"/>
                      </a:endParaRPr>
                    </a:p>
                  </a:txBody>
                  <a:tcPr marL="74295" marR="74295" marT="0" marB="0" anchor="ctr">
                    <a:solidFill>
                      <a:schemeClr val="bg1">
                        <a:lumMod val="95000"/>
                      </a:schemeClr>
                    </a:solidFill>
                  </a:tcPr>
                </a:tc>
                <a:tc>
                  <a:txBody>
                    <a:bodyPr/>
                    <a:lstStyle/>
                    <a:p>
                      <a:pPr marL="0" algn="ctr" defTabSz="914400" rtl="0" eaLnBrk="1" latinLnBrk="0" hangingPunct="1"/>
                      <a:r>
                        <a:rPr lang="en-GB" sz="1400" b="1" kern="1200" dirty="0" smtClean="0">
                          <a:solidFill>
                            <a:srgbClr val="FF0000"/>
                          </a:solidFill>
                          <a:latin typeface="+mn-lt"/>
                          <a:ea typeface="+mn-ea"/>
                          <a:cs typeface="+mn-cs"/>
                        </a:rPr>
                        <a:t>42</a:t>
                      </a:r>
                    </a:p>
                  </a:txBody>
                  <a:tcPr marL="74295" marR="74295" marT="0" marB="0" anchor="ctr">
                    <a:solidFill>
                      <a:schemeClr val="bg1">
                        <a:lumMod val="95000"/>
                      </a:schemeClr>
                    </a:solidFill>
                  </a:tcPr>
                </a:tc>
                <a:tc>
                  <a:txBody>
                    <a:bodyPr/>
                    <a:lstStyle/>
                    <a:p>
                      <a:pPr marL="0" algn="ctr" defTabSz="914400" rtl="0" eaLnBrk="1" latinLnBrk="0" hangingPunct="1"/>
                      <a:r>
                        <a:rPr lang="en-GB" sz="1400" b="1" kern="1200" dirty="0" smtClean="0">
                          <a:solidFill>
                            <a:srgbClr val="0070C0"/>
                          </a:solidFill>
                          <a:latin typeface="+mn-lt"/>
                          <a:ea typeface="+mn-ea"/>
                          <a:cs typeface="+mn-cs"/>
                        </a:rPr>
                        <a:t>29</a:t>
                      </a:r>
                    </a:p>
                  </a:txBody>
                  <a:tcPr marL="74295" marR="74295" marT="0" marB="0"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kern="1200" dirty="0" smtClean="0">
                          <a:solidFill>
                            <a:srgbClr val="00B050"/>
                          </a:solidFill>
                          <a:latin typeface="+mn-lt"/>
                          <a:ea typeface="+mn-ea"/>
                          <a:cs typeface="+mn-cs"/>
                        </a:rPr>
                        <a:t>~11.4</a:t>
                      </a:r>
                    </a:p>
                  </a:txBody>
                  <a:tcPr marL="74295" marR="74295" marT="0" marB="0" anchor="ctr">
                    <a:solidFill>
                      <a:schemeClr val="bg1">
                        <a:lumMod val="95000"/>
                      </a:schemeClr>
                    </a:solidFill>
                  </a:tcPr>
                </a:tc>
                <a:tc>
                  <a:txBody>
                    <a:bodyPr/>
                    <a:lstStyle/>
                    <a:p>
                      <a:pPr marL="0" algn="ctr" defTabSz="914400" rtl="0" eaLnBrk="1" latinLnBrk="0" hangingPunct="1"/>
                      <a:r>
                        <a:rPr lang="en-GB" sz="1400" b="1" kern="1200" dirty="0" smtClean="0">
                          <a:solidFill>
                            <a:srgbClr val="00B050"/>
                          </a:solidFill>
                          <a:latin typeface="+mn-lt"/>
                          <a:ea typeface="+mn-ea"/>
                          <a:cs typeface="+mn-cs"/>
                        </a:rPr>
                        <a:t>~17.3</a:t>
                      </a:r>
                    </a:p>
                  </a:txBody>
                  <a:tcPr marL="74295" marR="74295" marT="0" marB="0" anchor="ctr">
                    <a:solidFill>
                      <a:schemeClr val="bg1">
                        <a:lumMod val="95000"/>
                      </a:schemeClr>
                    </a:solidFill>
                  </a:tcPr>
                </a:tc>
                <a:tc>
                  <a:txBody>
                    <a:bodyPr/>
                    <a:lstStyle/>
                    <a:p>
                      <a:pPr marL="0" algn="ctr" defTabSz="914400" rtl="0" eaLnBrk="1" latinLnBrk="0" hangingPunct="1"/>
                      <a:r>
                        <a:rPr lang="en-GB" sz="1400" b="1" kern="1200" dirty="0" smtClean="0">
                          <a:solidFill>
                            <a:srgbClr val="00B050"/>
                          </a:solidFill>
                          <a:latin typeface="+mn-lt"/>
                          <a:ea typeface="+mn-ea"/>
                          <a:cs typeface="+mn-cs"/>
                        </a:rPr>
                        <a:t>~13.9</a:t>
                      </a:r>
                    </a:p>
                  </a:txBody>
                  <a:tcPr marL="74295" marR="74295" marT="0" marB="0" anchor="ctr">
                    <a:solidFill>
                      <a:schemeClr val="bg1">
                        <a:lumMod val="95000"/>
                      </a:schemeClr>
                    </a:solidFill>
                  </a:tcPr>
                </a:tc>
                <a:tc>
                  <a:txBody>
                    <a:bodyPr/>
                    <a:lstStyle/>
                    <a:p>
                      <a:pPr marL="0" algn="ctr" defTabSz="914400" rtl="0" eaLnBrk="1" latinLnBrk="0" hangingPunct="1"/>
                      <a:r>
                        <a:rPr lang="en-GB" sz="1400" b="1" kern="1200" dirty="0" smtClean="0">
                          <a:solidFill>
                            <a:srgbClr val="00B050"/>
                          </a:solidFill>
                          <a:latin typeface="+mn-lt"/>
                          <a:ea typeface="+mn-ea"/>
                          <a:cs typeface="+mn-cs"/>
                        </a:rPr>
                        <a:t>10.9 ÷16.5</a:t>
                      </a:r>
                    </a:p>
                  </a:txBody>
                  <a:tcPr marL="74295" marR="74295" marT="0" marB="0" anchor="ctr">
                    <a:solidFill>
                      <a:schemeClr val="bg1">
                        <a:lumMod val="95000"/>
                      </a:schemeClr>
                    </a:solidFill>
                  </a:tcPr>
                </a:tc>
              </a:tr>
              <a:tr h="396000">
                <a:tc>
                  <a:txBody>
                    <a:bodyPr/>
                    <a:lstStyle/>
                    <a:p>
                      <a:pPr algn="ctr"/>
                      <a:r>
                        <a:rPr lang="en-GB" sz="1200" dirty="0" smtClean="0"/>
                        <a:t>T</a:t>
                      </a:r>
                      <a:r>
                        <a:rPr lang="en-GB" sz="1200" baseline="-25000" dirty="0" smtClean="0"/>
                        <a:t>m </a:t>
                      </a:r>
                      <a:r>
                        <a:rPr lang="en-GB" sz="1200" baseline="0" dirty="0" smtClean="0"/>
                        <a:t>[</a:t>
                      </a:r>
                      <a:r>
                        <a:rPr lang="en-GB" sz="1200" dirty="0" smtClean="0"/>
                        <a:t>°C]</a:t>
                      </a:r>
                      <a:endParaRPr lang="en-GB" sz="1200" dirty="0"/>
                    </a:p>
                  </a:txBody>
                  <a:tcPr marL="99060" marR="99060" anchor="ctr"/>
                </a:tc>
                <a:tc>
                  <a:txBody>
                    <a:bodyPr/>
                    <a:lstStyle/>
                    <a:p>
                      <a:pPr marL="0" algn="ctr" defTabSz="914400" rtl="0" eaLnBrk="1" latinLnBrk="0" hangingPunct="1">
                        <a:spcBef>
                          <a:spcPts val="300"/>
                        </a:spcBef>
                        <a:spcAft>
                          <a:spcPts val="300"/>
                        </a:spcAft>
                      </a:pPr>
                      <a:r>
                        <a:rPr lang="en-GB" sz="1400" b="1" kern="1200" dirty="0">
                          <a:solidFill>
                            <a:srgbClr val="00B050"/>
                          </a:solidFill>
                        </a:rPr>
                        <a:t>3650</a:t>
                      </a:r>
                      <a:endParaRPr lang="en-GB" sz="1400" b="1" kern="1200" dirty="0">
                        <a:solidFill>
                          <a:srgbClr val="00B050"/>
                        </a:solidFill>
                        <a:latin typeface="+mn-lt"/>
                        <a:ea typeface="+mn-ea"/>
                        <a:cs typeface="+mn-cs"/>
                      </a:endParaRPr>
                    </a:p>
                  </a:txBody>
                  <a:tcPr marL="74295" marR="74295" marT="0" marB="0" anchor="ctr">
                    <a:solidFill>
                      <a:schemeClr val="bg1">
                        <a:lumMod val="85000"/>
                      </a:schemeClr>
                    </a:solidFill>
                  </a:tcPr>
                </a:tc>
                <a:tc>
                  <a:txBody>
                    <a:bodyPr/>
                    <a:lstStyle/>
                    <a:p>
                      <a:pPr marL="0" algn="ctr" defTabSz="914400" rtl="0" eaLnBrk="1" latinLnBrk="0" hangingPunct="1">
                        <a:spcBef>
                          <a:spcPts val="300"/>
                        </a:spcBef>
                        <a:spcAft>
                          <a:spcPts val="300"/>
                        </a:spcAft>
                      </a:pPr>
                      <a:r>
                        <a:rPr lang="en-GB" sz="1400" b="1" kern="1200" dirty="0">
                          <a:solidFill>
                            <a:srgbClr val="00B050"/>
                          </a:solidFill>
                        </a:rPr>
                        <a:t>2623</a:t>
                      </a:r>
                      <a:endParaRPr lang="en-GB" sz="1400" b="1" kern="1200" dirty="0">
                        <a:solidFill>
                          <a:srgbClr val="00B050"/>
                        </a:solidFill>
                        <a:latin typeface="+mn-lt"/>
                        <a:ea typeface="+mn-ea"/>
                        <a:cs typeface="+mn-cs"/>
                      </a:endParaRPr>
                    </a:p>
                  </a:txBody>
                  <a:tcPr marL="74295" marR="74295" marT="0" marB="0" anchor="ctr">
                    <a:solidFill>
                      <a:schemeClr val="bg1">
                        <a:lumMod val="85000"/>
                      </a:schemeClr>
                    </a:solidFill>
                  </a:tcPr>
                </a:tc>
                <a:tc>
                  <a:txBody>
                    <a:bodyPr/>
                    <a:lstStyle/>
                    <a:p>
                      <a:pPr marL="0" algn="ctr" defTabSz="914400" rtl="0" eaLnBrk="1" latinLnBrk="0" hangingPunct="1">
                        <a:spcBef>
                          <a:spcPts val="300"/>
                        </a:spcBef>
                        <a:spcAft>
                          <a:spcPts val="300"/>
                        </a:spcAft>
                      </a:pPr>
                      <a:r>
                        <a:rPr lang="en-GB" sz="1400" b="1" kern="1200" dirty="0">
                          <a:solidFill>
                            <a:srgbClr val="FF0000"/>
                          </a:solidFill>
                        </a:rPr>
                        <a:t>1083</a:t>
                      </a:r>
                      <a:endParaRPr lang="en-GB" sz="1400" b="1" kern="1200" dirty="0">
                        <a:solidFill>
                          <a:srgbClr val="FF0000"/>
                        </a:solidFill>
                        <a:latin typeface="+mn-lt"/>
                        <a:ea typeface="+mn-ea"/>
                        <a:cs typeface="+mn-cs"/>
                      </a:endParaRPr>
                    </a:p>
                  </a:txBody>
                  <a:tcPr marL="74295" marR="74295" marT="0" marB="0" anchor="ctr">
                    <a:solidFill>
                      <a:schemeClr val="bg1">
                        <a:lumMod val="85000"/>
                      </a:schemeClr>
                    </a:solidFill>
                  </a:tcPr>
                </a:tc>
                <a:tc>
                  <a:txBody>
                    <a:bodyPr/>
                    <a:lstStyle/>
                    <a:p>
                      <a:pPr marL="0" algn="ctr" defTabSz="914400" rtl="0" eaLnBrk="1" latinLnBrk="0" hangingPunct="1">
                        <a:spcBef>
                          <a:spcPts val="300"/>
                        </a:spcBef>
                        <a:spcAft>
                          <a:spcPts val="300"/>
                        </a:spcAft>
                      </a:pPr>
                      <a:r>
                        <a:rPr lang="en-GB" sz="1400" b="1" kern="1200" dirty="0" smtClean="0">
                          <a:solidFill>
                            <a:srgbClr val="FF0000"/>
                          </a:solidFill>
                        </a:rPr>
                        <a:t>~1083</a:t>
                      </a:r>
                      <a:endParaRPr lang="en-GB" sz="1400" b="1" kern="1200" dirty="0">
                        <a:solidFill>
                          <a:srgbClr val="FF0000"/>
                        </a:solidFill>
                        <a:latin typeface="+mn-lt"/>
                        <a:ea typeface="+mn-ea"/>
                        <a:cs typeface="+mn-cs"/>
                      </a:endParaRPr>
                    </a:p>
                  </a:txBody>
                  <a:tcPr marL="74295" marR="74295" marT="0" marB="0" anchor="ctr">
                    <a:solidFill>
                      <a:schemeClr val="bg1">
                        <a:lumMod val="85000"/>
                      </a:schemeClr>
                    </a:solidFill>
                  </a:tcPr>
                </a:tc>
                <a:tc>
                  <a:txBody>
                    <a:bodyPr/>
                    <a:lstStyle/>
                    <a:p>
                      <a:pPr marL="0" algn="ctr" defTabSz="914400" rtl="0" eaLnBrk="1" latinLnBrk="0" hangingPunct="1">
                        <a:spcBef>
                          <a:spcPts val="300"/>
                        </a:spcBef>
                        <a:spcAft>
                          <a:spcPts val="300"/>
                        </a:spcAft>
                      </a:pPr>
                      <a:r>
                        <a:rPr lang="en-GB" sz="1400" b="1" kern="1200" dirty="0" smtClean="0">
                          <a:solidFill>
                            <a:srgbClr val="00B050"/>
                          </a:solidFill>
                          <a:latin typeface="+mn-lt"/>
                          <a:ea typeface="+mn-ea"/>
                          <a:cs typeface="+mn-cs"/>
                        </a:rPr>
                        <a:t>~2623</a:t>
                      </a:r>
                      <a:endParaRPr lang="en-GB" sz="1400" b="1" kern="1200" dirty="0">
                        <a:solidFill>
                          <a:srgbClr val="00B050"/>
                        </a:solidFill>
                        <a:latin typeface="+mn-lt"/>
                        <a:ea typeface="+mn-ea"/>
                        <a:cs typeface="+mn-cs"/>
                      </a:endParaRPr>
                    </a:p>
                  </a:txBody>
                  <a:tcPr marL="74295" marR="74295" marT="0" marB="0" anchor="ctr">
                    <a:solidFill>
                      <a:schemeClr val="bg1">
                        <a:lumMod val="85000"/>
                      </a:schemeClr>
                    </a:solidFill>
                  </a:tcPr>
                </a:tc>
                <a:tc>
                  <a:txBody>
                    <a:bodyPr/>
                    <a:lstStyle/>
                    <a:p>
                      <a:pPr marL="0" algn="ctr" defTabSz="914400" rtl="0" eaLnBrk="1" latinLnBrk="0" hangingPunct="1">
                        <a:spcBef>
                          <a:spcPts val="300"/>
                        </a:spcBef>
                        <a:spcAft>
                          <a:spcPts val="300"/>
                        </a:spcAft>
                      </a:pPr>
                      <a:r>
                        <a:rPr lang="en-GB" sz="1400" b="1" kern="1200" dirty="0" smtClean="0">
                          <a:solidFill>
                            <a:srgbClr val="FF0000"/>
                          </a:solidFill>
                          <a:latin typeface="+mn-lt"/>
                          <a:ea typeface="+mn-ea"/>
                          <a:cs typeface="+mn-cs"/>
                        </a:rPr>
                        <a:t>~840</a:t>
                      </a:r>
                      <a:endParaRPr lang="en-GB" sz="1400" b="1" kern="1200" dirty="0">
                        <a:solidFill>
                          <a:srgbClr val="FF0000"/>
                        </a:solidFill>
                        <a:latin typeface="+mn-lt"/>
                        <a:ea typeface="+mn-ea"/>
                        <a:cs typeface="+mn-cs"/>
                      </a:endParaRPr>
                    </a:p>
                  </a:txBody>
                  <a:tcPr marL="74295" marR="74295" marT="0" marB="0" anchor="ctr">
                    <a:solidFill>
                      <a:schemeClr val="bg1">
                        <a:lumMod val="85000"/>
                      </a:schemeClr>
                    </a:solidFill>
                  </a:tcPr>
                </a:tc>
                <a:tc>
                  <a:txBody>
                    <a:bodyPr/>
                    <a:lstStyle/>
                    <a:p>
                      <a:pPr marL="0" algn="ctr" defTabSz="914400" rtl="0" eaLnBrk="1" latinLnBrk="0" hangingPunct="1">
                        <a:spcBef>
                          <a:spcPts val="300"/>
                        </a:spcBef>
                        <a:spcAft>
                          <a:spcPts val="300"/>
                        </a:spcAft>
                      </a:pPr>
                      <a:r>
                        <a:rPr lang="en-GB" sz="1400" b="1" kern="1200" dirty="0" smtClean="0">
                          <a:solidFill>
                            <a:srgbClr val="00B050"/>
                          </a:solidFill>
                          <a:latin typeface="+mn-lt"/>
                          <a:ea typeface="+mn-ea"/>
                          <a:cs typeface="+mn-cs"/>
                        </a:rPr>
                        <a:t>~2520</a:t>
                      </a:r>
                      <a:endParaRPr lang="en-GB" sz="1400" b="1" kern="1200" dirty="0">
                        <a:solidFill>
                          <a:srgbClr val="00B050"/>
                        </a:solidFill>
                        <a:latin typeface="+mn-lt"/>
                        <a:ea typeface="+mn-ea"/>
                        <a:cs typeface="+mn-cs"/>
                      </a:endParaRPr>
                    </a:p>
                  </a:txBody>
                  <a:tcPr marL="74295" marR="74295" marT="0" marB="0" anchor="ctr">
                    <a:solidFill>
                      <a:schemeClr val="bg1">
                        <a:lumMod val="85000"/>
                      </a:schemeClr>
                    </a:solidFill>
                  </a:tcPr>
                </a:tc>
              </a:tr>
              <a:tr h="39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t>SSNI [kWm</a:t>
                      </a:r>
                      <a:r>
                        <a:rPr lang="en-GB" sz="1200" baseline="30000" dirty="0" smtClean="0"/>
                        <a:t>2</a:t>
                      </a:r>
                      <a:r>
                        <a:rPr lang="en-GB" sz="1200" dirty="0" smtClean="0"/>
                        <a:t>/kg]</a:t>
                      </a:r>
                      <a:endParaRPr lang="en-GB" sz="1200" baseline="30000" dirty="0" smtClean="0">
                        <a:latin typeface="+mn-lt"/>
                      </a:endParaRPr>
                    </a:p>
                  </a:txBody>
                  <a:tcPr marL="99060" marR="99060" anchor="ctr"/>
                </a:tc>
                <a:tc>
                  <a:txBody>
                    <a:bodyPr/>
                    <a:lstStyle/>
                    <a:p>
                      <a:pPr marL="0" algn="ctr" defTabSz="914400" rtl="0" eaLnBrk="1" latinLnBrk="0" hangingPunct="1">
                        <a:spcBef>
                          <a:spcPts val="300"/>
                        </a:spcBef>
                        <a:spcAft>
                          <a:spcPts val="300"/>
                        </a:spcAft>
                      </a:pPr>
                      <a:r>
                        <a:rPr lang="en-GB" sz="1400" b="1" kern="1200" dirty="0" smtClean="0">
                          <a:solidFill>
                            <a:srgbClr val="00B050"/>
                          </a:solidFill>
                        </a:rPr>
                        <a:t>24</a:t>
                      </a:r>
                      <a:endParaRPr lang="en-GB" sz="1400" b="1" kern="1200" dirty="0">
                        <a:solidFill>
                          <a:srgbClr val="00B050"/>
                        </a:solidFill>
                        <a:latin typeface="+mn-lt"/>
                        <a:ea typeface="+mn-ea"/>
                        <a:cs typeface="+mn-cs"/>
                      </a:endParaRPr>
                    </a:p>
                  </a:txBody>
                  <a:tcPr marL="74295" marR="74295" marT="0" marB="0" anchor="ctr">
                    <a:solidFill>
                      <a:schemeClr val="bg1">
                        <a:lumMod val="95000"/>
                      </a:schemeClr>
                    </a:solidFill>
                  </a:tcPr>
                </a:tc>
                <a:tc>
                  <a:txBody>
                    <a:bodyPr/>
                    <a:lstStyle/>
                    <a:p>
                      <a:pPr marL="0" algn="ctr" defTabSz="914400" rtl="0" eaLnBrk="1" latinLnBrk="0" hangingPunct="1">
                        <a:spcBef>
                          <a:spcPts val="300"/>
                        </a:spcBef>
                        <a:spcAft>
                          <a:spcPts val="300"/>
                        </a:spcAft>
                      </a:pPr>
                      <a:r>
                        <a:rPr lang="en-GB" sz="1400" b="1" kern="1200" dirty="0" smtClean="0">
                          <a:solidFill>
                            <a:srgbClr val="FF0000"/>
                          </a:solidFill>
                        </a:rPr>
                        <a:t>2.6</a:t>
                      </a:r>
                      <a:endParaRPr lang="en-GB" sz="1400" b="1" kern="1200" dirty="0">
                        <a:solidFill>
                          <a:srgbClr val="FF0000"/>
                        </a:solidFill>
                        <a:latin typeface="+mn-lt"/>
                        <a:ea typeface="+mn-ea"/>
                        <a:cs typeface="+mn-cs"/>
                      </a:endParaRPr>
                    </a:p>
                  </a:txBody>
                  <a:tcPr marL="74295" marR="74295" marT="0" marB="0" anchor="ctr">
                    <a:solidFill>
                      <a:schemeClr val="bg1">
                        <a:lumMod val="95000"/>
                      </a:schemeClr>
                    </a:solidFill>
                  </a:tcPr>
                </a:tc>
                <a:tc>
                  <a:txBody>
                    <a:bodyPr/>
                    <a:lstStyle/>
                    <a:p>
                      <a:pPr marL="0" algn="ctr" defTabSz="914400" rtl="0" eaLnBrk="1" latinLnBrk="0" hangingPunct="1">
                        <a:spcBef>
                          <a:spcPts val="300"/>
                        </a:spcBef>
                        <a:spcAft>
                          <a:spcPts val="300"/>
                        </a:spcAft>
                      </a:pPr>
                      <a:r>
                        <a:rPr lang="en-GB" sz="1400" b="1" kern="1200" dirty="0" smtClean="0">
                          <a:solidFill>
                            <a:srgbClr val="FF0000"/>
                          </a:solidFill>
                        </a:rPr>
                        <a:t>2.5</a:t>
                      </a:r>
                      <a:endParaRPr lang="en-GB" sz="1400" b="1" kern="1200" dirty="0">
                        <a:solidFill>
                          <a:srgbClr val="FF0000"/>
                        </a:solidFill>
                        <a:latin typeface="+mn-lt"/>
                        <a:ea typeface="+mn-ea"/>
                        <a:cs typeface="+mn-cs"/>
                      </a:endParaRPr>
                    </a:p>
                  </a:txBody>
                  <a:tcPr marL="74295" marR="74295" marT="0" marB="0" anchor="ctr">
                    <a:solidFill>
                      <a:schemeClr val="bg1">
                        <a:lumMod val="95000"/>
                      </a:schemeClr>
                    </a:solidFill>
                  </a:tcPr>
                </a:tc>
                <a:tc>
                  <a:txBody>
                    <a:bodyPr/>
                    <a:lstStyle/>
                    <a:p>
                      <a:pPr marL="0" marR="0" indent="0" algn="ctr" defTabSz="914400" rtl="0" eaLnBrk="1" fontAlgn="auto" latinLnBrk="0" hangingPunct="1">
                        <a:lnSpc>
                          <a:spcPct val="100000"/>
                        </a:lnSpc>
                        <a:spcBef>
                          <a:spcPts val="300"/>
                        </a:spcBef>
                        <a:spcAft>
                          <a:spcPts val="300"/>
                        </a:spcAft>
                        <a:buClrTx/>
                        <a:buSzTx/>
                        <a:buFontTx/>
                        <a:buNone/>
                        <a:tabLst/>
                        <a:defRPr/>
                      </a:pPr>
                      <a:r>
                        <a:rPr lang="en-GB" sz="1400" b="1" kern="1200" dirty="0" smtClean="0">
                          <a:solidFill>
                            <a:srgbClr val="00B050"/>
                          </a:solidFill>
                          <a:latin typeface="+mn-lt"/>
                          <a:ea typeface="+mn-ea"/>
                          <a:cs typeface="+mn-cs"/>
                        </a:rPr>
                        <a:t>13.1</a:t>
                      </a:r>
                      <a:r>
                        <a:rPr lang="en-GB" sz="1400" b="1" kern="1200" baseline="0" dirty="0" smtClean="0">
                          <a:solidFill>
                            <a:srgbClr val="00B050"/>
                          </a:solidFill>
                          <a:latin typeface="+mn-lt"/>
                          <a:ea typeface="+mn-ea"/>
                          <a:cs typeface="+mn-cs"/>
                        </a:rPr>
                        <a:t> </a:t>
                      </a:r>
                      <a:r>
                        <a:rPr lang="en-GB" sz="1400" b="1" kern="1200" dirty="0" smtClean="0">
                          <a:solidFill>
                            <a:srgbClr val="00B050"/>
                          </a:solidFill>
                          <a:latin typeface="+mn-lt"/>
                          <a:ea typeface="+mn-ea"/>
                          <a:cs typeface="+mn-cs"/>
                        </a:rPr>
                        <a:t>÷ 15.3</a:t>
                      </a:r>
                    </a:p>
                  </a:txBody>
                  <a:tcPr marL="74295" marR="74295" marT="0" marB="0" anchor="ctr">
                    <a:solidFill>
                      <a:schemeClr val="bg1">
                        <a:lumMod val="95000"/>
                      </a:schemeClr>
                    </a:solidFill>
                  </a:tcPr>
                </a:tc>
                <a:tc>
                  <a:txBody>
                    <a:bodyPr/>
                    <a:lstStyle/>
                    <a:p>
                      <a:pPr marL="0" algn="ctr" defTabSz="914400" rtl="0" eaLnBrk="1" latinLnBrk="0" hangingPunct="1">
                        <a:spcBef>
                          <a:spcPts val="300"/>
                        </a:spcBef>
                        <a:spcAft>
                          <a:spcPts val="300"/>
                        </a:spcAft>
                      </a:pPr>
                      <a:r>
                        <a:rPr lang="en-GB" sz="1400" b="1" kern="1200" dirty="0" smtClean="0">
                          <a:solidFill>
                            <a:srgbClr val="0070C0"/>
                          </a:solidFill>
                          <a:latin typeface="+mn-lt"/>
                          <a:ea typeface="+mn-ea"/>
                          <a:cs typeface="+mn-cs"/>
                        </a:rPr>
                        <a:t>6.9 ÷ 10.9</a:t>
                      </a:r>
                      <a:endParaRPr lang="en-GB" sz="1400" b="1" kern="1200" dirty="0">
                        <a:solidFill>
                          <a:srgbClr val="0070C0"/>
                        </a:solidFill>
                        <a:latin typeface="+mn-lt"/>
                        <a:ea typeface="+mn-ea"/>
                        <a:cs typeface="+mn-cs"/>
                      </a:endParaRPr>
                    </a:p>
                  </a:txBody>
                  <a:tcPr marL="74295" marR="74295" marT="0" marB="0" anchor="ctr">
                    <a:solidFill>
                      <a:schemeClr val="bg1">
                        <a:lumMod val="95000"/>
                      </a:schemeClr>
                    </a:solidFill>
                  </a:tcPr>
                </a:tc>
                <a:tc>
                  <a:txBody>
                    <a:bodyPr/>
                    <a:lstStyle/>
                    <a:p>
                      <a:pPr marL="0" marR="0" indent="0" algn="ctr" defTabSz="914400" rtl="0" eaLnBrk="1" fontAlgn="auto" latinLnBrk="0" hangingPunct="1">
                        <a:lnSpc>
                          <a:spcPct val="100000"/>
                        </a:lnSpc>
                        <a:spcBef>
                          <a:spcPts val="300"/>
                        </a:spcBef>
                        <a:spcAft>
                          <a:spcPts val="300"/>
                        </a:spcAft>
                        <a:buClrTx/>
                        <a:buSzTx/>
                        <a:buFontTx/>
                        <a:buNone/>
                        <a:tabLst/>
                        <a:defRPr/>
                      </a:pPr>
                      <a:r>
                        <a:rPr lang="en-GB" sz="1400" b="1" kern="1200" dirty="0" smtClean="0">
                          <a:solidFill>
                            <a:srgbClr val="00B050"/>
                          </a:solidFill>
                          <a:latin typeface="+mn-lt"/>
                          <a:ea typeface="+mn-ea"/>
                          <a:cs typeface="+mn-cs"/>
                        </a:rPr>
                        <a:t>11.4 ÷ 15.4</a:t>
                      </a:r>
                      <a:endParaRPr lang="en-GB" sz="1400" b="1" kern="1200" dirty="0">
                        <a:solidFill>
                          <a:srgbClr val="00B050"/>
                        </a:solidFill>
                        <a:latin typeface="+mn-lt"/>
                        <a:ea typeface="+mn-ea"/>
                        <a:cs typeface="+mn-cs"/>
                      </a:endParaRPr>
                    </a:p>
                  </a:txBody>
                  <a:tcPr marL="74295" marR="74295" marT="0" marB="0" anchor="ctr">
                    <a:solidFill>
                      <a:schemeClr val="bg1">
                        <a:lumMod val="95000"/>
                      </a:schemeClr>
                    </a:solidFill>
                  </a:tcPr>
                </a:tc>
                <a:tc>
                  <a:txBody>
                    <a:bodyPr/>
                    <a:lstStyle/>
                    <a:p>
                      <a:pPr marL="0" marR="0" indent="0" algn="ctr" defTabSz="914400" rtl="0" eaLnBrk="1" fontAlgn="auto" latinLnBrk="0" hangingPunct="1">
                        <a:lnSpc>
                          <a:spcPct val="100000"/>
                        </a:lnSpc>
                        <a:spcBef>
                          <a:spcPts val="300"/>
                        </a:spcBef>
                        <a:spcAft>
                          <a:spcPts val="300"/>
                        </a:spcAft>
                        <a:buClrTx/>
                        <a:buSzTx/>
                        <a:buFontTx/>
                        <a:buNone/>
                        <a:tabLst/>
                        <a:defRPr/>
                      </a:pPr>
                      <a:r>
                        <a:rPr lang="en-GB" sz="1400" b="1" i="1" kern="1200" dirty="0" smtClean="0">
                          <a:solidFill>
                            <a:srgbClr val="0070C0"/>
                          </a:solidFill>
                          <a:latin typeface="+mn-lt"/>
                          <a:ea typeface="+mn-ea"/>
                          <a:cs typeface="+mn-cs"/>
                        </a:rPr>
                        <a:t>7.4 *</a:t>
                      </a:r>
                      <a:endParaRPr lang="en-GB" sz="1400" b="1" i="1" kern="1200" dirty="0">
                        <a:solidFill>
                          <a:srgbClr val="0070C0"/>
                        </a:solidFill>
                        <a:latin typeface="+mn-lt"/>
                        <a:ea typeface="+mn-ea"/>
                        <a:cs typeface="+mn-cs"/>
                      </a:endParaRPr>
                    </a:p>
                  </a:txBody>
                  <a:tcPr marL="74295" marR="74295" marT="0" marB="0" anchor="ctr">
                    <a:solidFill>
                      <a:schemeClr val="bg1">
                        <a:lumMod val="95000"/>
                      </a:schemeClr>
                    </a:solidFill>
                  </a:tcPr>
                </a:tc>
              </a:tr>
              <a:tr h="396000">
                <a:tc>
                  <a:txBody>
                    <a:bodyPr/>
                    <a:lstStyle/>
                    <a:p>
                      <a:pPr algn="ctr"/>
                      <a:r>
                        <a:rPr lang="en-GB" sz="1200" dirty="0" smtClean="0"/>
                        <a:t>TSNI [kJ/kg]</a:t>
                      </a:r>
                      <a:endParaRPr lang="en-GB" sz="1200" dirty="0">
                        <a:latin typeface="+mn-lt"/>
                      </a:endParaRPr>
                    </a:p>
                  </a:txBody>
                  <a:tcPr marL="99060" marR="99060" anchor="ctr"/>
                </a:tc>
                <a:tc>
                  <a:txBody>
                    <a:bodyPr/>
                    <a:lstStyle/>
                    <a:p>
                      <a:pPr marL="0" algn="ctr" defTabSz="914400" rtl="0" eaLnBrk="1" latinLnBrk="0" hangingPunct="1">
                        <a:spcBef>
                          <a:spcPts val="300"/>
                        </a:spcBef>
                        <a:spcAft>
                          <a:spcPts val="300"/>
                        </a:spcAft>
                      </a:pPr>
                      <a:r>
                        <a:rPr lang="en-GB" sz="1400" b="1" kern="1200" dirty="0">
                          <a:solidFill>
                            <a:srgbClr val="00B050"/>
                          </a:solidFill>
                        </a:rPr>
                        <a:t>793</a:t>
                      </a:r>
                      <a:endParaRPr lang="en-GB" sz="1400" b="1" kern="1200" dirty="0">
                        <a:solidFill>
                          <a:srgbClr val="00B050"/>
                        </a:solidFill>
                        <a:latin typeface="+mn-lt"/>
                        <a:ea typeface="+mn-ea"/>
                        <a:cs typeface="+mn-cs"/>
                      </a:endParaRPr>
                    </a:p>
                  </a:txBody>
                  <a:tcPr marL="74295" marR="74295" marT="0" marB="0" anchor="ctr">
                    <a:solidFill>
                      <a:schemeClr val="bg1">
                        <a:lumMod val="85000"/>
                      </a:schemeClr>
                    </a:solidFill>
                  </a:tcPr>
                </a:tc>
                <a:tc>
                  <a:txBody>
                    <a:bodyPr/>
                    <a:lstStyle/>
                    <a:p>
                      <a:pPr marL="0" algn="ctr" defTabSz="914400" rtl="0" eaLnBrk="1" latinLnBrk="0" hangingPunct="1">
                        <a:spcBef>
                          <a:spcPts val="300"/>
                        </a:spcBef>
                        <a:spcAft>
                          <a:spcPts val="300"/>
                        </a:spcAft>
                      </a:pPr>
                      <a:r>
                        <a:rPr lang="en-GB" sz="1400" b="1" kern="1200" dirty="0">
                          <a:solidFill>
                            <a:srgbClr val="0070C0"/>
                          </a:solidFill>
                        </a:rPr>
                        <a:t>55</a:t>
                      </a:r>
                      <a:endParaRPr lang="en-GB" sz="1400" b="1" kern="1200" dirty="0">
                        <a:solidFill>
                          <a:srgbClr val="0070C0"/>
                        </a:solidFill>
                        <a:latin typeface="+mn-lt"/>
                        <a:ea typeface="+mn-ea"/>
                        <a:cs typeface="+mn-cs"/>
                      </a:endParaRPr>
                    </a:p>
                  </a:txBody>
                  <a:tcPr marL="74295" marR="74295" marT="0" marB="0" anchor="ctr">
                    <a:solidFill>
                      <a:schemeClr val="bg1">
                        <a:lumMod val="85000"/>
                      </a:schemeClr>
                    </a:solidFill>
                  </a:tcPr>
                </a:tc>
                <a:tc>
                  <a:txBody>
                    <a:bodyPr/>
                    <a:lstStyle/>
                    <a:p>
                      <a:pPr marL="0" algn="ctr" defTabSz="914400" rtl="0" eaLnBrk="1" latinLnBrk="0" hangingPunct="1">
                        <a:spcBef>
                          <a:spcPts val="300"/>
                        </a:spcBef>
                        <a:spcAft>
                          <a:spcPts val="300"/>
                        </a:spcAft>
                      </a:pPr>
                      <a:r>
                        <a:rPr lang="en-GB" sz="1400" b="1" kern="1200" dirty="0" smtClean="0">
                          <a:solidFill>
                            <a:srgbClr val="FF0000"/>
                          </a:solidFill>
                        </a:rPr>
                        <a:t>35</a:t>
                      </a:r>
                      <a:endParaRPr lang="en-GB" sz="1400" b="1" kern="1200" dirty="0">
                        <a:solidFill>
                          <a:srgbClr val="FF0000"/>
                        </a:solidFill>
                        <a:latin typeface="+mn-lt"/>
                        <a:ea typeface="+mn-ea"/>
                        <a:cs typeface="+mn-cs"/>
                      </a:endParaRPr>
                    </a:p>
                  </a:txBody>
                  <a:tcPr marL="74295" marR="74295" marT="0" marB="0" anchor="ctr">
                    <a:solidFill>
                      <a:schemeClr val="bg1">
                        <a:lumMod val="85000"/>
                      </a:schemeClr>
                    </a:solidFill>
                  </a:tcPr>
                </a:tc>
                <a:tc>
                  <a:txBody>
                    <a:bodyPr/>
                    <a:lstStyle/>
                    <a:p>
                      <a:pPr marL="0" algn="ctr" defTabSz="914400" rtl="0" eaLnBrk="1" latinLnBrk="0" hangingPunct="1">
                        <a:spcBef>
                          <a:spcPts val="300"/>
                        </a:spcBef>
                        <a:spcAft>
                          <a:spcPts val="300"/>
                        </a:spcAft>
                      </a:pPr>
                      <a:r>
                        <a:rPr lang="en-GB" sz="1400" b="1" kern="1200" dirty="0" smtClean="0">
                          <a:solidFill>
                            <a:srgbClr val="0070C0"/>
                          </a:solidFill>
                          <a:latin typeface="+mn-lt"/>
                          <a:ea typeface="+mn-ea"/>
                          <a:cs typeface="+mn-cs"/>
                        </a:rPr>
                        <a:t>44 ÷ 51</a:t>
                      </a:r>
                      <a:endParaRPr lang="en-GB" sz="1400" b="1" kern="1200" dirty="0">
                        <a:solidFill>
                          <a:srgbClr val="0070C0"/>
                        </a:solidFill>
                        <a:latin typeface="+mn-lt"/>
                        <a:ea typeface="+mn-ea"/>
                        <a:cs typeface="+mn-cs"/>
                      </a:endParaRPr>
                    </a:p>
                  </a:txBody>
                  <a:tcPr marL="74295" marR="74295" marT="0" marB="0" anchor="ctr">
                    <a:solidFill>
                      <a:schemeClr val="bg1">
                        <a:lumMod val="85000"/>
                      </a:schemeClr>
                    </a:solidFill>
                  </a:tcPr>
                </a:tc>
                <a:tc>
                  <a:txBody>
                    <a:bodyPr/>
                    <a:lstStyle/>
                    <a:p>
                      <a:pPr marL="0" algn="ctr" defTabSz="914400" rtl="0" eaLnBrk="1" latinLnBrk="0" hangingPunct="1">
                        <a:spcBef>
                          <a:spcPts val="300"/>
                        </a:spcBef>
                        <a:spcAft>
                          <a:spcPts val="300"/>
                        </a:spcAft>
                      </a:pPr>
                      <a:r>
                        <a:rPr lang="en-GB" sz="1400" b="1" kern="1200" dirty="0" smtClean="0">
                          <a:solidFill>
                            <a:srgbClr val="0070C0"/>
                          </a:solidFill>
                          <a:latin typeface="+mn-lt"/>
                          <a:ea typeface="+mn-ea"/>
                          <a:cs typeface="+mn-cs"/>
                        </a:rPr>
                        <a:t>72 ÷ 96</a:t>
                      </a:r>
                      <a:endParaRPr lang="en-GB" sz="1400" b="1" kern="1200" dirty="0">
                        <a:solidFill>
                          <a:srgbClr val="0070C0"/>
                        </a:solidFill>
                        <a:latin typeface="+mn-lt"/>
                        <a:ea typeface="+mn-ea"/>
                        <a:cs typeface="+mn-cs"/>
                      </a:endParaRPr>
                    </a:p>
                  </a:txBody>
                  <a:tcPr marL="74295" marR="74295" marT="0" marB="0" anchor="ctr">
                    <a:solidFill>
                      <a:schemeClr val="bg1">
                        <a:lumMod val="85000"/>
                      </a:schemeClr>
                    </a:solidFill>
                  </a:tcPr>
                </a:tc>
                <a:tc>
                  <a:txBody>
                    <a:bodyPr/>
                    <a:lstStyle/>
                    <a:p>
                      <a:pPr marL="0" algn="ctr" defTabSz="914400" rtl="0" eaLnBrk="1" latinLnBrk="0" hangingPunct="1">
                        <a:spcBef>
                          <a:spcPts val="300"/>
                        </a:spcBef>
                        <a:spcAft>
                          <a:spcPts val="300"/>
                        </a:spcAft>
                      </a:pPr>
                      <a:r>
                        <a:rPr lang="en-GB" sz="1400" b="1" kern="1200" dirty="0" smtClean="0">
                          <a:solidFill>
                            <a:srgbClr val="0070C0"/>
                          </a:solidFill>
                          <a:latin typeface="+mn-lt"/>
                          <a:ea typeface="+mn-ea"/>
                          <a:cs typeface="+mn-cs"/>
                        </a:rPr>
                        <a:t>60  ÷ 92</a:t>
                      </a:r>
                      <a:endParaRPr lang="en-GB" sz="1400" b="1" kern="1200" dirty="0">
                        <a:solidFill>
                          <a:srgbClr val="0070C0"/>
                        </a:solidFill>
                        <a:latin typeface="+mn-lt"/>
                        <a:ea typeface="+mn-ea"/>
                        <a:cs typeface="+mn-cs"/>
                      </a:endParaRPr>
                    </a:p>
                  </a:txBody>
                  <a:tcPr marL="74295" marR="74295" marT="0" marB="0" anchor="ctr">
                    <a:solidFill>
                      <a:schemeClr val="bg1">
                        <a:lumMod val="85000"/>
                      </a:schemeClr>
                    </a:solidFill>
                  </a:tcPr>
                </a:tc>
                <a:tc>
                  <a:txBody>
                    <a:bodyPr/>
                    <a:lstStyle/>
                    <a:p>
                      <a:pPr marL="0" algn="ctr" defTabSz="914400" rtl="0" eaLnBrk="1" latinLnBrk="0" hangingPunct="1">
                        <a:spcBef>
                          <a:spcPts val="300"/>
                        </a:spcBef>
                        <a:spcAft>
                          <a:spcPts val="300"/>
                        </a:spcAft>
                      </a:pPr>
                      <a:r>
                        <a:rPr lang="en-GB" sz="1400" b="1" i="1" kern="1200" dirty="0" smtClean="0">
                          <a:solidFill>
                            <a:srgbClr val="0070C0"/>
                          </a:solidFill>
                          <a:latin typeface="+mn-lt"/>
                          <a:ea typeface="+mn-ea"/>
                          <a:cs typeface="+mn-cs"/>
                        </a:rPr>
                        <a:t>115 *</a:t>
                      </a:r>
                      <a:endParaRPr lang="en-GB" sz="1400" b="1" i="1" kern="1200" dirty="0">
                        <a:solidFill>
                          <a:srgbClr val="0070C0"/>
                        </a:solidFill>
                        <a:latin typeface="+mn-lt"/>
                        <a:ea typeface="+mn-ea"/>
                        <a:cs typeface="+mn-cs"/>
                      </a:endParaRPr>
                    </a:p>
                  </a:txBody>
                  <a:tcPr marL="74295" marR="74295" marT="0" marB="0" anchor="ctr">
                    <a:solidFill>
                      <a:schemeClr val="bg1">
                        <a:lumMod val="85000"/>
                      </a:schemeClr>
                    </a:solidFill>
                  </a:tcPr>
                </a:tc>
              </a:tr>
              <a:tr h="396000">
                <a:tc>
                  <a:txBody>
                    <a:bodyPr/>
                    <a:lstStyle/>
                    <a:p>
                      <a:pPr algn="ctr"/>
                      <a:r>
                        <a:rPr lang="en-GB" sz="1200" dirty="0" smtClean="0"/>
                        <a:t>Electrical Conductivity [MS/m]</a:t>
                      </a:r>
                      <a:endParaRPr lang="en-GB" sz="1200" dirty="0"/>
                    </a:p>
                  </a:txBody>
                  <a:tcPr marL="99060" marR="99060" anchor="ctr"/>
                </a:tc>
                <a:tc>
                  <a:txBody>
                    <a:bodyPr/>
                    <a:lstStyle/>
                    <a:p>
                      <a:pPr marL="0" algn="ctr" defTabSz="914400" rtl="0" eaLnBrk="1" latinLnBrk="0" hangingPunct="1">
                        <a:spcBef>
                          <a:spcPts val="300"/>
                        </a:spcBef>
                        <a:spcAft>
                          <a:spcPts val="300"/>
                        </a:spcAft>
                      </a:pPr>
                      <a:r>
                        <a:rPr lang="en-GB" sz="1400" b="1" kern="1200" dirty="0" smtClean="0">
                          <a:solidFill>
                            <a:srgbClr val="FF0000"/>
                          </a:solidFill>
                        </a:rPr>
                        <a:t>0.14</a:t>
                      </a:r>
                      <a:endParaRPr lang="en-GB" sz="1400" b="1" kern="1200" dirty="0">
                        <a:solidFill>
                          <a:srgbClr val="FF0000"/>
                        </a:solidFill>
                        <a:latin typeface="+mn-lt"/>
                        <a:ea typeface="+mn-ea"/>
                        <a:cs typeface="+mn-cs"/>
                      </a:endParaRPr>
                    </a:p>
                  </a:txBody>
                  <a:tcPr marL="74295" marR="74295" marT="0" marB="0" anchor="ctr">
                    <a:solidFill>
                      <a:schemeClr val="bg1">
                        <a:lumMod val="95000"/>
                      </a:schemeClr>
                    </a:solidFill>
                  </a:tcPr>
                </a:tc>
                <a:tc>
                  <a:txBody>
                    <a:bodyPr/>
                    <a:lstStyle/>
                    <a:p>
                      <a:pPr marL="0" algn="ctr" defTabSz="914400" rtl="0" eaLnBrk="1" latinLnBrk="0" hangingPunct="1">
                        <a:spcBef>
                          <a:spcPts val="300"/>
                        </a:spcBef>
                        <a:spcAft>
                          <a:spcPts val="300"/>
                        </a:spcAft>
                      </a:pPr>
                      <a:r>
                        <a:rPr lang="en-GB" sz="1400" b="1" kern="1200" dirty="0">
                          <a:solidFill>
                            <a:srgbClr val="00B050"/>
                          </a:solidFill>
                        </a:rPr>
                        <a:t>19.2</a:t>
                      </a:r>
                      <a:endParaRPr lang="en-GB" sz="1400" b="1" kern="1200" dirty="0">
                        <a:solidFill>
                          <a:srgbClr val="00B050"/>
                        </a:solidFill>
                        <a:latin typeface="+mn-lt"/>
                        <a:ea typeface="+mn-ea"/>
                        <a:cs typeface="+mn-cs"/>
                      </a:endParaRPr>
                    </a:p>
                  </a:txBody>
                  <a:tcPr marL="74295" marR="74295" marT="0" marB="0" anchor="ctr">
                    <a:solidFill>
                      <a:schemeClr val="bg1">
                        <a:lumMod val="95000"/>
                      </a:schemeClr>
                    </a:solidFill>
                  </a:tcPr>
                </a:tc>
                <a:tc>
                  <a:txBody>
                    <a:bodyPr/>
                    <a:lstStyle/>
                    <a:p>
                      <a:pPr marL="0" algn="ctr" defTabSz="914400" rtl="0" eaLnBrk="1" latinLnBrk="0" hangingPunct="1">
                        <a:spcBef>
                          <a:spcPts val="300"/>
                        </a:spcBef>
                        <a:spcAft>
                          <a:spcPts val="300"/>
                        </a:spcAft>
                      </a:pPr>
                      <a:r>
                        <a:rPr lang="en-GB" sz="1400" b="1" kern="1200" dirty="0" smtClean="0">
                          <a:solidFill>
                            <a:srgbClr val="00B050"/>
                          </a:solidFill>
                          <a:latin typeface="+mn-lt"/>
                          <a:ea typeface="+mn-ea"/>
                          <a:cs typeface="+mn-cs"/>
                        </a:rPr>
                        <a:t>53.8</a:t>
                      </a:r>
                      <a:endParaRPr lang="en-GB" sz="1400" b="1" kern="1200" dirty="0">
                        <a:solidFill>
                          <a:srgbClr val="00B050"/>
                        </a:solidFill>
                        <a:latin typeface="+mn-lt"/>
                        <a:ea typeface="+mn-ea"/>
                        <a:cs typeface="+mn-cs"/>
                      </a:endParaRPr>
                    </a:p>
                  </a:txBody>
                  <a:tcPr marL="74295" marR="74295" marT="0" marB="0" anchor="ctr">
                    <a:solidFill>
                      <a:schemeClr val="bg1">
                        <a:lumMod val="95000"/>
                      </a:schemeClr>
                    </a:solidFill>
                  </a:tcPr>
                </a:tc>
                <a:tc>
                  <a:txBody>
                    <a:bodyPr/>
                    <a:lstStyle/>
                    <a:p>
                      <a:pPr marL="0" algn="ctr" defTabSz="914400" rtl="0" eaLnBrk="1" latinLnBrk="0" hangingPunct="1">
                        <a:spcBef>
                          <a:spcPts val="300"/>
                        </a:spcBef>
                        <a:spcAft>
                          <a:spcPts val="300"/>
                        </a:spcAft>
                      </a:pPr>
                      <a:r>
                        <a:rPr lang="en-GB" sz="1400" b="1" kern="1200" dirty="0" smtClean="0">
                          <a:solidFill>
                            <a:srgbClr val="00B050"/>
                          </a:solidFill>
                          <a:latin typeface="+mn-lt"/>
                          <a:ea typeface="+mn-ea"/>
                          <a:cs typeface="+mn-cs"/>
                        </a:rPr>
                        <a:t>~12.6</a:t>
                      </a:r>
                      <a:endParaRPr lang="en-GB" sz="1400" b="1" kern="1200" dirty="0">
                        <a:solidFill>
                          <a:srgbClr val="00B050"/>
                        </a:solidFill>
                        <a:latin typeface="+mn-lt"/>
                        <a:ea typeface="+mn-ea"/>
                        <a:cs typeface="+mn-cs"/>
                      </a:endParaRPr>
                    </a:p>
                  </a:txBody>
                  <a:tcPr marL="74295" marR="74295" marT="0" marB="0" anchor="ctr">
                    <a:solidFill>
                      <a:schemeClr val="bg1">
                        <a:lumMod val="95000"/>
                      </a:schemeClr>
                    </a:solidFill>
                  </a:tcPr>
                </a:tc>
                <a:tc>
                  <a:txBody>
                    <a:bodyPr/>
                    <a:lstStyle/>
                    <a:p>
                      <a:pPr marL="0" algn="ctr" defTabSz="914400" rtl="0" eaLnBrk="1" latinLnBrk="0" hangingPunct="1">
                        <a:spcBef>
                          <a:spcPts val="300"/>
                        </a:spcBef>
                        <a:spcAft>
                          <a:spcPts val="300"/>
                        </a:spcAft>
                      </a:pPr>
                      <a:r>
                        <a:rPr lang="en-GB" sz="1400" b="1" kern="1200" dirty="0" smtClean="0">
                          <a:solidFill>
                            <a:srgbClr val="00B050"/>
                          </a:solidFill>
                          <a:latin typeface="+mn-lt"/>
                          <a:ea typeface="+mn-ea"/>
                          <a:cs typeface="+mn-cs"/>
                        </a:rPr>
                        <a:t>~9.9</a:t>
                      </a:r>
                      <a:endParaRPr lang="en-GB" sz="1400" b="1" kern="1200" dirty="0">
                        <a:solidFill>
                          <a:srgbClr val="00B050"/>
                        </a:solidFill>
                        <a:latin typeface="+mn-lt"/>
                        <a:ea typeface="+mn-ea"/>
                        <a:cs typeface="+mn-cs"/>
                      </a:endParaRPr>
                    </a:p>
                  </a:txBody>
                  <a:tcPr marL="74295" marR="74295" marT="0" marB="0" anchor="ctr">
                    <a:solidFill>
                      <a:schemeClr val="bg1">
                        <a:lumMod val="95000"/>
                      </a:schemeClr>
                    </a:solidFill>
                  </a:tcPr>
                </a:tc>
                <a:tc>
                  <a:txBody>
                    <a:bodyPr/>
                    <a:lstStyle/>
                    <a:p>
                      <a:pPr marL="0" algn="ctr" defTabSz="914400" rtl="0" eaLnBrk="1" latinLnBrk="0" hangingPunct="1">
                        <a:spcBef>
                          <a:spcPts val="300"/>
                        </a:spcBef>
                        <a:spcAft>
                          <a:spcPts val="300"/>
                        </a:spcAft>
                      </a:pPr>
                      <a:r>
                        <a:rPr lang="en-GB" sz="1400" b="1" kern="1200" dirty="0" smtClean="0">
                          <a:solidFill>
                            <a:srgbClr val="00B050"/>
                          </a:solidFill>
                          <a:latin typeface="+mn-lt"/>
                          <a:ea typeface="+mn-ea"/>
                          <a:cs typeface="+mn-cs"/>
                        </a:rPr>
                        <a:t>~11.8</a:t>
                      </a:r>
                      <a:endParaRPr lang="en-GB" sz="1400" b="1" kern="1200" dirty="0">
                        <a:solidFill>
                          <a:srgbClr val="00B050"/>
                        </a:solidFill>
                        <a:latin typeface="+mn-lt"/>
                        <a:ea typeface="+mn-ea"/>
                        <a:cs typeface="+mn-cs"/>
                      </a:endParaRPr>
                    </a:p>
                  </a:txBody>
                  <a:tcPr marL="74295" marR="74295" marT="0" marB="0" anchor="ctr">
                    <a:solidFill>
                      <a:schemeClr val="bg1">
                        <a:lumMod val="95000"/>
                      </a:schemeClr>
                    </a:solidFill>
                  </a:tcPr>
                </a:tc>
                <a:tc>
                  <a:txBody>
                    <a:bodyPr/>
                    <a:lstStyle/>
                    <a:p>
                      <a:pPr marL="0" algn="ctr" defTabSz="914400" rtl="0" eaLnBrk="1" latinLnBrk="0" hangingPunct="1">
                        <a:spcBef>
                          <a:spcPts val="300"/>
                        </a:spcBef>
                        <a:spcAft>
                          <a:spcPts val="300"/>
                        </a:spcAft>
                      </a:pPr>
                      <a:r>
                        <a:rPr lang="en-GB" sz="1400" b="1" i="1" kern="1200" dirty="0" smtClean="0">
                          <a:solidFill>
                            <a:srgbClr val="0070C0"/>
                          </a:solidFill>
                          <a:latin typeface="+mn-lt"/>
                          <a:ea typeface="+mn-ea"/>
                          <a:cs typeface="+mn-cs"/>
                        </a:rPr>
                        <a:t>1 ÷ 18 **</a:t>
                      </a:r>
                      <a:endParaRPr lang="en-GB" sz="1400" b="1" i="1" kern="1200" dirty="0">
                        <a:solidFill>
                          <a:srgbClr val="0070C0"/>
                        </a:solidFill>
                        <a:latin typeface="+mn-lt"/>
                        <a:ea typeface="+mn-ea"/>
                        <a:cs typeface="+mn-cs"/>
                      </a:endParaRPr>
                    </a:p>
                  </a:txBody>
                  <a:tcPr marL="74295" marR="74295" marT="0" marB="0" anchor="ctr">
                    <a:solidFill>
                      <a:schemeClr val="bg1">
                        <a:lumMod val="95000"/>
                      </a:schemeClr>
                    </a:solidFill>
                  </a:tcPr>
                </a:tc>
              </a:tr>
            </a:tbl>
          </a:graphicData>
        </a:graphic>
      </p:graphicFrame>
      <p:sp>
        <p:nvSpPr>
          <p:cNvPr id="26" name="Rectangle 25"/>
          <p:cNvSpPr/>
          <p:nvPr/>
        </p:nvSpPr>
        <p:spPr>
          <a:xfrm>
            <a:off x="757773" y="3890773"/>
            <a:ext cx="8892988" cy="2490555"/>
          </a:xfrm>
          <a:prstGeom prst="rect">
            <a:avLst/>
          </a:prstGeom>
          <a:noFill/>
          <a:ln>
            <a:noFill/>
            <a:headEnd/>
            <a:tailEnd/>
          </a:ln>
        </p:spPr>
        <p:style>
          <a:lnRef idx="2">
            <a:schemeClr val="accent5"/>
          </a:lnRef>
          <a:fillRef idx="1">
            <a:schemeClr val="lt1"/>
          </a:fillRef>
          <a:effectRef idx="0">
            <a:schemeClr val="accent5"/>
          </a:effectRef>
          <a:fontRef idx="minor">
            <a:schemeClr val="dk1"/>
          </a:fontRef>
        </p:style>
        <p:txBody>
          <a:bodyPr wrap="square" lIns="92075" tIns="46038" rIns="92075" bIns="46038">
            <a:spAutoFit/>
          </a:bodyPr>
          <a:lstStyle/>
          <a:p>
            <a:pPr marL="285750" indent="-285750" algn="just">
              <a:lnSpc>
                <a:spcPct val="110000"/>
              </a:lnSpc>
              <a:spcBef>
                <a:spcPct val="0"/>
              </a:spcBef>
              <a:spcAft>
                <a:spcPts val="600"/>
              </a:spcAft>
              <a:buClr>
                <a:schemeClr val="accent1"/>
              </a:buClr>
              <a:buSzPct val="95000"/>
              <a:buFont typeface="Wingdings" pitchFamily="2" charset="2"/>
              <a:buChar char="§"/>
            </a:pPr>
            <a:r>
              <a:rPr lang="en-GB" sz="1600" b="1" dirty="0">
                <a:solidFill>
                  <a:srgbClr val="002060"/>
                </a:solidFill>
                <a:latin typeface="+mj-lt"/>
              </a:rPr>
              <a:t>C-C</a:t>
            </a:r>
            <a:r>
              <a:rPr lang="en-GB" sz="1600" dirty="0">
                <a:solidFill>
                  <a:srgbClr val="002060"/>
                </a:solidFill>
                <a:latin typeface="+mj-lt"/>
              </a:rPr>
              <a:t> stands out as to thermo-mechanical performances. Adversely outweighed by poor electrical conductivity, low Z, expected degradation under irradiation.</a:t>
            </a:r>
          </a:p>
          <a:p>
            <a:pPr marL="285750" indent="-285750" algn="just">
              <a:lnSpc>
                <a:spcPct val="110000"/>
              </a:lnSpc>
              <a:spcAft>
                <a:spcPts val="600"/>
              </a:spcAft>
              <a:buClr>
                <a:schemeClr val="accent1"/>
              </a:buClr>
              <a:buSzPct val="95000"/>
              <a:buFont typeface="Wingdings" pitchFamily="2" charset="2"/>
              <a:buChar char="§"/>
            </a:pPr>
            <a:r>
              <a:rPr lang="en-GB" sz="1600" b="1" dirty="0">
                <a:solidFill>
                  <a:srgbClr val="002060"/>
                </a:solidFill>
                <a:latin typeface="+mj-lt"/>
              </a:rPr>
              <a:t>High-Z metals (Cu, Mo) </a:t>
            </a:r>
            <a:r>
              <a:rPr lang="en-GB" sz="1600" dirty="0">
                <a:solidFill>
                  <a:srgbClr val="002060"/>
                </a:solidFill>
                <a:latin typeface="+mj-lt"/>
              </a:rPr>
              <a:t>possess very good electrical properties. High density adversely affects their thermal stability and accident robustness.</a:t>
            </a:r>
          </a:p>
          <a:p>
            <a:pPr marL="285750" indent="-285750" algn="just">
              <a:lnSpc>
                <a:spcPct val="110000"/>
              </a:lnSpc>
              <a:spcAft>
                <a:spcPts val="600"/>
              </a:spcAft>
              <a:buClr>
                <a:schemeClr val="accent1"/>
              </a:buClr>
              <a:buSzPct val="95000"/>
              <a:buFont typeface="Wingdings" pitchFamily="2" charset="2"/>
              <a:buChar char="§"/>
            </a:pPr>
            <a:r>
              <a:rPr lang="en-GB" sz="1600" dirty="0" smtClean="0">
                <a:solidFill>
                  <a:schemeClr val="tx1"/>
                </a:solidFill>
                <a:latin typeface="+mj-lt"/>
              </a:rPr>
              <a:t> </a:t>
            </a:r>
            <a:r>
              <a:rPr lang="en-GB" sz="1600" b="1" dirty="0">
                <a:solidFill>
                  <a:srgbClr val="002060"/>
                </a:solidFill>
                <a:latin typeface="+mj-lt"/>
              </a:rPr>
              <a:t>Metal-diamond composites </a:t>
            </a:r>
            <a:r>
              <a:rPr lang="en-GB" sz="1600" dirty="0">
                <a:solidFill>
                  <a:srgbClr val="002060"/>
                </a:solidFill>
                <a:latin typeface="+mj-lt"/>
              </a:rPr>
              <a:t>exhibit a balanced compromise between TSNI, SSNI, electrical conductivity , density, atomic number.</a:t>
            </a:r>
          </a:p>
          <a:p>
            <a:pPr marL="285750" indent="-285750" algn="just">
              <a:lnSpc>
                <a:spcPct val="110000"/>
              </a:lnSpc>
              <a:spcAft>
                <a:spcPts val="600"/>
              </a:spcAft>
              <a:buClr>
                <a:schemeClr val="accent1"/>
              </a:buClr>
              <a:buSzPct val="95000"/>
              <a:buFont typeface="Wingdings" pitchFamily="2" charset="2"/>
              <a:buChar char="§"/>
            </a:pPr>
            <a:r>
              <a:rPr lang="en-GB" sz="1600" b="1" dirty="0" smtClean="0">
                <a:solidFill>
                  <a:srgbClr val="002060"/>
                </a:solidFill>
                <a:latin typeface="+mj-lt"/>
              </a:rPr>
              <a:t>Molybdenum-graphite,</a:t>
            </a:r>
            <a:r>
              <a:rPr lang="en-GB" sz="1600" dirty="0" smtClean="0">
                <a:solidFill>
                  <a:srgbClr val="002060"/>
                </a:solidFill>
                <a:latin typeface="+mj-lt"/>
              </a:rPr>
              <a:t> currently under development and characterization, shows overall very promising figures of merit.</a:t>
            </a:r>
            <a:endParaRPr lang="en-GB" sz="1600" b="1" dirty="0" smtClean="0">
              <a:solidFill>
                <a:srgbClr val="002060"/>
              </a:solidFill>
              <a:latin typeface="+mj-lt"/>
            </a:endParaRPr>
          </a:p>
        </p:txBody>
      </p:sp>
      <p:sp>
        <p:nvSpPr>
          <p:cNvPr id="29" name="Rectangle 28"/>
          <p:cNvSpPr/>
          <p:nvPr/>
        </p:nvSpPr>
        <p:spPr>
          <a:xfrm>
            <a:off x="3776443" y="3588365"/>
            <a:ext cx="2880000" cy="180000"/>
          </a:xfrm>
          <a:prstGeom prst="rect">
            <a:avLst/>
          </a:prstGeom>
          <a:gradFill flip="none" rotWithShape="1">
            <a:gsLst>
              <a:gs pos="10000">
                <a:srgbClr val="FF0000"/>
              </a:gs>
              <a:gs pos="40000">
                <a:srgbClr val="0070C0"/>
              </a:gs>
              <a:gs pos="8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p:cNvSpPr txBox="1"/>
          <p:nvPr/>
        </p:nvSpPr>
        <p:spPr>
          <a:xfrm>
            <a:off x="2916000" y="3536851"/>
            <a:ext cx="834059" cy="307777"/>
          </a:xfrm>
          <a:prstGeom prst="rect">
            <a:avLst/>
          </a:prstGeom>
          <a:noFill/>
        </p:spPr>
        <p:txBody>
          <a:bodyPr wrap="square" rtlCol="0">
            <a:spAutoFit/>
          </a:bodyPr>
          <a:lstStyle/>
          <a:p>
            <a:pPr algn="ctr"/>
            <a:r>
              <a:rPr lang="en-US" sz="1400" b="1" dirty="0" smtClean="0"/>
              <a:t>worse</a:t>
            </a:r>
            <a:endParaRPr lang="en-US" b="1" dirty="0"/>
          </a:p>
        </p:txBody>
      </p:sp>
      <p:sp>
        <p:nvSpPr>
          <p:cNvPr id="40" name="TextBox 39"/>
          <p:cNvSpPr txBox="1"/>
          <p:nvPr/>
        </p:nvSpPr>
        <p:spPr>
          <a:xfrm>
            <a:off x="6660000" y="3536851"/>
            <a:ext cx="781686" cy="307777"/>
          </a:xfrm>
          <a:prstGeom prst="rect">
            <a:avLst/>
          </a:prstGeom>
          <a:noFill/>
        </p:spPr>
        <p:txBody>
          <a:bodyPr wrap="square" rtlCol="0">
            <a:spAutoFit/>
          </a:bodyPr>
          <a:lstStyle/>
          <a:p>
            <a:pPr algn="ctr"/>
            <a:r>
              <a:rPr lang="en-US" sz="1400" b="1" dirty="0" smtClean="0"/>
              <a:t>better</a:t>
            </a:r>
            <a:endParaRPr lang="en-US" b="1" dirty="0"/>
          </a:p>
        </p:txBody>
      </p:sp>
      <p:sp>
        <p:nvSpPr>
          <p:cNvPr id="42" name="Text Box 478"/>
          <p:cNvSpPr txBox="1">
            <a:spLocks noChangeArrowheads="1"/>
          </p:cNvSpPr>
          <p:nvPr/>
        </p:nvSpPr>
        <p:spPr bwMode="auto">
          <a:xfrm>
            <a:off x="7977336" y="3470696"/>
            <a:ext cx="1800200" cy="442035"/>
          </a:xfrm>
          <a:prstGeom prst="rect">
            <a:avLst/>
          </a:prstGeom>
          <a:ln w="19050">
            <a:headEnd/>
            <a:tailEnd/>
          </a:ln>
        </p:spPr>
        <p:style>
          <a:lnRef idx="1">
            <a:schemeClr val="accent2"/>
          </a:lnRef>
          <a:fillRef idx="2">
            <a:schemeClr val="accent2"/>
          </a:fillRef>
          <a:effectRef idx="1">
            <a:schemeClr val="accent2"/>
          </a:effectRef>
          <a:fontRef idx="minor">
            <a:schemeClr val="dk1"/>
          </a:fontRef>
        </p:style>
        <p:txBody>
          <a:bodyPr vert="horz" wrap="square" lIns="36000" tIns="36000" rIns="36000" bIns="36000" numCol="1" anchor="ctr" anchorCtr="0" compatLnSpc="1">
            <a:prstTxWarp prst="textNoShape">
              <a:avLst/>
            </a:prstTxWarp>
            <a:spAutoFit/>
          </a:bodyPr>
          <a:lstStyle/>
          <a:p>
            <a:r>
              <a:rPr lang="en-US" sz="1200" b="1" i="1" dirty="0">
                <a:solidFill>
                  <a:srgbClr val="0070C0"/>
                </a:solidFill>
              </a:rPr>
              <a:t>*   Estimated values</a:t>
            </a:r>
          </a:p>
          <a:p>
            <a:r>
              <a:rPr lang="en-US" sz="1200" b="1" i="1" dirty="0">
                <a:solidFill>
                  <a:srgbClr val="0070C0"/>
                </a:solidFill>
              </a:rPr>
              <a:t>** </a:t>
            </a:r>
            <a:r>
              <a:rPr lang="en-US" sz="1200" b="1" i="1" dirty="0" smtClean="0">
                <a:solidFill>
                  <a:srgbClr val="0070C0"/>
                </a:solidFill>
              </a:rPr>
              <a:t>with Mo</a:t>
            </a:r>
            <a:r>
              <a:rPr lang="en-US" sz="1200" b="1" i="1" dirty="0">
                <a:solidFill>
                  <a:srgbClr val="0070C0"/>
                </a:solidFill>
              </a:rPr>
              <a:t> </a:t>
            </a:r>
            <a:r>
              <a:rPr lang="en-US" sz="1200" b="1" i="1" dirty="0" smtClean="0">
                <a:solidFill>
                  <a:srgbClr val="0070C0"/>
                </a:solidFill>
              </a:rPr>
              <a:t>coating</a:t>
            </a:r>
            <a:endParaRPr lang="en-US" sz="1200" b="1" i="1" dirty="0">
              <a:solidFill>
                <a:srgbClr val="0070C0"/>
              </a:solidFill>
            </a:endParaRPr>
          </a:p>
        </p:txBody>
      </p:sp>
    </p:spTree>
    <p:extLst>
      <p:ext uri="{BB962C8B-B14F-4D97-AF65-F5344CB8AC3E}">
        <p14:creationId xmlns:p14="http://schemas.microsoft.com/office/powerpoint/2010/main" val="17997423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Why HiRadMat Tests?</a:t>
            </a:r>
            <a:endParaRPr lang="en-GB" sz="3200" dirty="0"/>
          </a:p>
        </p:txBody>
      </p:sp>
      <p:sp>
        <p:nvSpPr>
          <p:cNvPr id="16" name="Date Placeholder 15"/>
          <p:cNvSpPr>
            <a:spLocks noGrp="1"/>
          </p:cNvSpPr>
          <p:nvPr>
            <p:ph type="dt" sz="half" idx="10"/>
          </p:nvPr>
        </p:nvSpPr>
        <p:spPr/>
        <p:txBody>
          <a:bodyPr/>
          <a:lstStyle/>
          <a:p>
            <a:r>
              <a:rPr lang="en-US" smtClean="0"/>
              <a:t>27 July 2012</a:t>
            </a:r>
            <a:endParaRPr lang="en-US" dirty="0"/>
          </a:p>
        </p:txBody>
      </p:sp>
      <p:sp>
        <p:nvSpPr>
          <p:cNvPr id="18" name="Footer Placeholder 17"/>
          <p:cNvSpPr>
            <a:spLocks noGrp="1"/>
          </p:cNvSpPr>
          <p:nvPr>
            <p:ph type="ftr" sz="quarter" idx="11"/>
          </p:nvPr>
        </p:nvSpPr>
        <p:spPr/>
        <p:txBody>
          <a:bodyPr/>
          <a:lstStyle/>
          <a:p>
            <a:r>
              <a:rPr lang="en-US" smtClean="0"/>
              <a:t>Alessandro Bertarelli – EN-MME</a:t>
            </a:r>
            <a:endParaRPr lang="en-US" dirty="0"/>
          </a:p>
        </p:txBody>
      </p:sp>
      <p:sp>
        <p:nvSpPr>
          <p:cNvPr id="17" name="Slide Number Placeholder 16"/>
          <p:cNvSpPr>
            <a:spLocks noGrp="1"/>
          </p:cNvSpPr>
          <p:nvPr>
            <p:ph type="sldNum" sz="quarter" idx="12"/>
          </p:nvPr>
        </p:nvSpPr>
        <p:spPr/>
        <p:txBody>
          <a:bodyPr/>
          <a:lstStyle/>
          <a:p>
            <a:fld id="{AC5B1FEA-406A-7749-A5C3-DDCB5F67A4CE}" type="slidenum">
              <a:rPr lang="en-US" smtClean="0"/>
              <a:pPr/>
              <a:t>8</a:t>
            </a:fld>
            <a:endParaRPr lang="en-US" dirty="0"/>
          </a:p>
        </p:txBody>
      </p:sp>
      <p:sp>
        <p:nvSpPr>
          <p:cNvPr id="21" name="Title 10"/>
          <p:cNvSpPr txBox="1">
            <a:spLocks/>
          </p:cNvSpPr>
          <p:nvPr/>
        </p:nvSpPr>
        <p:spPr>
          <a:xfrm>
            <a:off x="792000" y="1196752"/>
            <a:ext cx="8625496" cy="4680520"/>
          </a:xfrm>
          <a:prstGeom prst="rect">
            <a:avLst/>
          </a:prstGeom>
        </p:spPr>
        <p:txBody>
          <a:bodyPr lIns="72000" rIns="72000"/>
          <a:lstStyle/>
          <a:p>
            <a:pPr marL="360000" indent="-360000" defTabSz="457200">
              <a:spcBef>
                <a:spcPts val="0"/>
              </a:spcBef>
              <a:spcAft>
                <a:spcPts val="1200"/>
              </a:spcAft>
              <a:buClr>
                <a:schemeClr val="accent1"/>
              </a:buClr>
              <a:buSzPct val="95000"/>
              <a:buFont typeface="Wingdings" charset="2"/>
              <a:buChar char="§"/>
              <a:defRPr/>
            </a:pPr>
            <a:r>
              <a:rPr lang="en-US" sz="2000" dirty="0" smtClean="0">
                <a:solidFill>
                  <a:srgbClr val="002060"/>
                </a:solidFill>
                <a:latin typeface="+mj-lt"/>
                <a:ea typeface="+mn-ea"/>
                <a:cs typeface="+mn-cs"/>
              </a:rPr>
              <a:t>To</a:t>
            </a:r>
            <a:r>
              <a:rPr lang="en-US" sz="2000" b="1" dirty="0" smtClean="0">
                <a:solidFill>
                  <a:srgbClr val="002060"/>
                </a:solidFill>
                <a:latin typeface="+mj-lt"/>
                <a:ea typeface="+mn-ea"/>
                <a:cs typeface="+mn-cs"/>
              </a:rPr>
              <a:t> test</a:t>
            </a:r>
            <a:r>
              <a:rPr lang="en-US" sz="2000" dirty="0" smtClean="0">
                <a:solidFill>
                  <a:srgbClr val="002060"/>
                </a:solidFill>
                <a:latin typeface="+mj-lt"/>
                <a:ea typeface="+mn-ea"/>
                <a:cs typeface="+mn-cs"/>
              </a:rPr>
              <a:t> materials for BID components under the </a:t>
            </a:r>
            <a:r>
              <a:rPr lang="en-US" sz="2000" b="1" dirty="0" smtClean="0">
                <a:solidFill>
                  <a:srgbClr val="002060"/>
                </a:solidFill>
                <a:latin typeface="+mj-lt"/>
                <a:ea typeface="+mn-ea"/>
                <a:cs typeface="+mn-cs"/>
              </a:rPr>
              <a:t>extreme conditions </a:t>
            </a:r>
            <a:r>
              <a:rPr lang="en-US" sz="2000" dirty="0" smtClean="0">
                <a:solidFill>
                  <a:srgbClr val="002060"/>
                </a:solidFill>
                <a:latin typeface="+mj-lt"/>
                <a:ea typeface="+mn-ea"/>
                <a:cs typeface="+mn-cs"/>
              </a:rPr>
              <a:t>they may encounter in case of accidental beam impacts.</a:t>
            </a:r>
          </a:p>
          <a:p>
            <a:pPr marL="360000" indent="-360000" defTabSz="457200">
              <a:spcBef>
                <a:spcPts val="0"/>
              </a:spcBef>
              <a:spcAft>
                <a:spcPts val="1200"/>
              </a:spcAft>
              <a:buClr>
                <a:schemeClr val="accent1"/>
              </a:buClr>
              <a:buSzPct val="95000"/>
              <a:buFont typeface="Wingdings" charset="2"/>
              <a:buChar char="§"/>
              <a:defRPr/>
            </a:pPr>
            <a:r>
              <a:rPr lang="en-US" sz="2000" dirty="0" smtClean="0">
                <a:solidFill>
                  <a:srgbClr val="002060"/>
                </a:solidFill>
                <a:latin typeface="+mj-lt"/>
                <a:ea typeface="+mn-ea"/>
                <a:cs typeface="+mn-cs"/>
              </a:rPr>
              <a:t>To </a:t>
            </a:r>
            <a:r>
              <a:rPr lang="en-US" sz="2000" b="1" dirty="0" smtClean="0">
                <a:solidFill>
                  <a:srgbClr val="002060"/>
                </a:solidFill>
                <a:latin typeface="+mj-lt"/>
                <a:ea typeface="+mn-ea"/>
                <a:cs typeface="+mn-cs"/>
              </a:rPr>
              <a:t>qualify</a:t>
            </a:r>
            <a:r>
              <a:rPr lang="en-US" sz="2000" dirty="0" smtClean="0">
                <a:solidFill>
                  <a:srgbClr val="002060"/>
                </a:solidFill>
                <a:latin typeface="+mj-lt"/>
                <a:ea typeface="+mn-ea"/>
                <a:cs typeface="+mn-cs"/>
              </a:rPr>
              <a:t> collimator materials for series production and installation in the LHC, specifically high-Z Tertiary Collimators (TCTA and TCTP).</a:t>
            </a:r>
          </a:p>
          <a:p>
            <a:pPr marL="360000" indent="-360000" defTabSz="457200">
              <a:spcBef>
                <a:spcPts val="0"/>
              </a:spcBef>
              <a:spcAft>
                <a:spcPts val="1200"/>
              </a:spcAft>
              <a:buClr>
                <a:schemeClr val="accent1"/>
              </a:buClr>
              <a:buSzPct val="95000"/>
              <a:buFont typeface="Wingdings" charset="2"/>
              <a:buChar char="§"/>
              <a:defRPr/>
            </a:pPr>
            <a:r>
              <a:rPr lang="en-US" sz="2000" dirty="0" smtClean="0">
                <a:solidFill>
                  <a:srgbClr val="002060"/>
                </a:solidFill>
                <a:latin typeface="+mj-lt"/>
                <a:ea typeface="+mn-ea"/>
                <a:cs typeface="+mn-cs"/>
              </a:rPr>
              <a:t>To quantify </a:t>
            </a:r>
            <a:r>
              <a:rPr lang="en-US" sz="2000" b="1" dirty="0" smtClean="0">
                <a:solidFill>
                  <a:srgbClr val="002060"/>
                </a:solidFill>
                <a:latin typeface="+mj-lt"/>
                <a:ea typeface="+mn-ea"/>
                <a:cs typeface="+mn-cs"/>
              </a:rPr>
              <a:t>collimator damage </a:t>
            </a:r>
            <a:r>
              <a:rPr lang="en-US" sz="2000" dirty="0" smtClean="0">
                <a:solidFill>
                  <a:srgbClr val="002060"/>
                </a:solidFill>
                <a:latin typeface="+mj-lt"/>
                <a:ea typeface="+mn-ea"/>
                <a:cs typeface="+mn-cs"/>
              </a:rPr>
              <a:t>for LHC Operating Scenarios.</a:t>
            </a:r>
          </a:p>
          <a:p>
            <a:pPr marL="360000" indent="-360000" defTabSz="457200">
              <a:spcBef>
                <a:spcPts val="0"/>
              </a:spcBef>
              <a:spcAft>
                <a:spcPts val="1200"/>
              </a:spcAft>
              <a:buClr>
                <a:schemeClr val="accent1"/>
              </a:buClr>
              <a:buSzPct val="95000"/>
              <a:buFont typeface="Wingdings" charset="2"/>
              <a:buChar char="§"/>
              <a:defRPr/>
            </a:pPr>
            <a:r>
              <a:rPr lang="en-US" sz="2000" dirty="0" smtClean="0">
                <a:solidFill>
                  <a:srgbClr val="002060"/>
                </a:solidFill>
                <a:latin typeface="+mj-lt"/>
                <a:ea typeface="+mn-ea"/>
                <a:cs typeface="+mn-cs"/>
              </a:rPr>
              <a:t>To characterize </a:t>
            </a:r>
            <a:r>
              <a:rPr lang="en-US" sz="2000" b="1" dirty="0" smtClean="0">
                <a:solidFill>
                  <a:srgbClr val="002060"/>
                </a:solidFill>
                <a:latin typeface="+mj-lt"/>
                <a:ea typeface="+mn-ea"/>
                <a:cs typeface="+mn-cs"/>
              </a:rPr>
              <a:t>novel materials </a:t>
            </a:r>
            <a:r>
              <a:rPr lang="en-US" sz="2000" dirty="0" smtClean="0">
                <a:solidFill>
                  <a:srgbClr val="002060"/>
                </a:solidFill>
                <a:latin typeface="+mj-lt"/>
                <a:ea typeface="+mn-ea"/>
                <a:cs typeface="+mn-cs"/>
              </a:rPr>
              <a:t>currently under development for Phase II Collimators.</a:t>
            </a:r>
          </a:p>
          <a:p>
            <a:pPr marL="360000" indent="-360000" defTabSz="457200">
              <a:spcBef>
                <a:spcPts val="0"/>
              </a:spcBef>
              <a:spcAft>
                <a:spcPts val="1200"/>
              </a:spcAft>
              <a:buClr>
                <a:schemeClr val="accent1"/>
              </a:buClr>
              <a:buSzPct val="95000"/>
              <a:buFont typeface="Wingdings" charset="2"/>
              <a:buChar char="§"/>
              <a:defRPr/>
            </a:pPr>
            <a:r>
              <a:rPr lang="en-US" sz="2000" dirty="0" smtClean="0">
                <a:solidFill>
                  <a:srgbClr val="002060"/>
                </a:solidFill>
                <a:latin typeface="+mj-lt"/>
                <a:ea typeface="+mn-ea"/>
                <a:cs typeface="+mn-cs"/>
              </a:rPr>
              <a:t>To</a:t>
            </a:r>
            <a:r>
              <a:rPr lang="en-US" sz="2000" b="1" dirty="0" smtClean="0">
                <a:solidFill>
                  <a:srgbClr val="002060"/>
                </a:solidFill>
                <a:latin typeface="+mj-lt"/>
                <a:ea typeface="+mn-ea"/>
                <a:cs typeface="+mn-cs"/>
              </a:rPr>
              <a:t> benchmark</a:t>
            </a:r>
            <a:r>
              <a:rPr lang="en-US" sz="2000" dirty="0" smtClean="0">
                <a:solidFill>
                  <a:srgbClr val="002060"/>
                </a:solidFill>
                <a:latin typeface="+mj-lt"/>
                <a:ea typeface="+mn-ea"/>
                <a:cs typeface="+mn-cs"/>
              </a:rPr>
              <a:t> advanced numerical simulations, extensive but based on limited and scarce literature data on material constitutive models.</a:t>
            </a:r>
          </a:p>
          <a:p>
            <a:pPr marL="360000" indent="-360000" defTabSz="457200">
              <a:spcBef>
                <a:spcPts val="0"/>
              </a:spcBef>
              <a:spcAft>
                <a:spcPts val="1200"/>
              </a:spcAft>
              <a:buClr>
                <a:schemeClr val="accent1"/>
              </a:buClr>
              <a:buSzPct val="95000"/>
              <a:buFont typeface="Wingdings" charset="2"/>
              <a:buChar char="§"/>
              <a:defRPr/>
            </a:pPr>
            <a:r>
              <a:rPr lang="en-US" sz="2000" dirty="0">
                <a:solidFill>
                  <a:srgbClr val="002060"/>
                </a:solidFill>
                <a:latin typeface="+mj-lt"/>
                <a:ea typeface="+mn-ea"/>
                <a:cs typeface="+mn-cs"/>
              </a:rPr>
              <a:t>To </a:t>
            </a:r>
            <a:r>
              <a:rPr lang="en-US" sz="2000" dirty="0" smtClean="0">
                <a:solidFill>
                  <a:srgbClr val="002060"/>
                </a:solidFill>
                <a:latin typeface="+mj-lt"/>
                <a:ea typeface="+mn-ea"/>
                <a:cs typeface="+mn-cs"/>
              </a:rPr>
              <a:t>collect, </a:t>
            </a:r>
            <a:r>
              <a:rPr lang="en-US" sz="2000" dirty="0">
                <a:solidFill>
                  <a:srgbClr val="002060"/>
                </a:solidFill>
                <a:latin typeface="+mj-lt"/>
                <a:ea typeface="+mn-ea"/>
                <a:cs typeface="+mn-cs"/>
              </a:rPr>
              <a:t>mostly in real time,  experimental data on </a:t>
            </a:r>
            <a:r>
              <a:rPr lang="en-US" sz="2000" b="1" dirty="0" smtClean="0">
                <a:solidFill>
                  <a:srgbClr val="002060"/>
                </a:solidFill>
                <a:latin typeface="+mj-lt"/>
                <a:ea typeface="+mn-ea"/>
                <a:cs typeface="+mn-cs"/>
              </a:rPr>
              <a:t>Constitutive Models </a:t>
            </a:r>
            <a:r>
              <a:rPr lang="en-US" sz="2000" dirty="0" smtClean="0">
                <a:solidFill>
                  <a:srgbClr val="002060"/>
                </a:solidFill>
                <a:latin typeface="+mj-lt"/>
                <a:ea typeface="+mn-ea"/>
                <a:cs typeface="+mn-cs"/>
              </a:rPr>
              <a:t>of BID Materials</a:t>
            </a:r>
            <a:r>
              <a:rPr lang="en-US" sz="2000" b="1" dirty="0" smtClean="0">
                <a:solidFill>
                  <a:srgbClr val="002060"/>
                </a:solidFill>
                <a:latin typeface="+mj-lt"/>
                <a:ea typeface="+mn-ea"/>
                <a:cs typeface="+mn-cs"/>
              </a:rPr>
              <a:t> </a:t>
            </a:r>
            <a:r>
              <a:rPr lang="en-US" sz="2000" dirty="0" smtClean="0">
                <a:solidFill>
                  <a:srgbClr val="002060"/>
                </a:solidFill>
                <a:latin typeface="+mj-lt"/>
                <a:ea typeface="+mn-ea"/>
                <a:cs typeface="+mn-cs"/>
              </a:rPr>
              <a:t>(Equations </a:t>
            </a:r>
            <a:r>
              <a:rPr lang="en-US" sz="2000" dirty="0">
                <a:solidFill>
                  <a:srgbClr val="002060"/>
                </a:solidFill>
                <a:latin typeface="+mj-lt"/>
                <a:ea typeface="+mn-ea"/>
                <a:cs typeface="+mn-cs"/>
              </a:rPr>
              <a:t>Of State, Strength models, Failure Models</a:t>
            </a:r>
            <a:r>
              <a:rPr lang="en-US" sz="2000" dirty="0" smtClean="0">
                <a:solidFill>
                  <a:srgbClr val="002060"/>
                </a:solidFill>
                <a:latin typeface="+mj-lt"/>
                <a:ea typeface="+mn-ea"/>
                <a:cs typeface="+mn-cs"/>
              </a:rPr>
              <a:t>). </a:t>
            </a:r>
            <a:endParaRPr lang="en-US" sz="2000" dirty="0">
              <a:solidFill>
                <a:srgbClr val="002060"/>
              </a:solidFill>
              <a:latin typeface="+mj-lt"/>
              <a:ea typeface="+mn-ea"/>
              <a:cs typeface="+mn-cs"/>
            </a:endParaRPr>
          </a:p>
        </p:txBody>
      </p:sp>
    </p:spTree>
    <p:extLst>
      <p:ext uri="{BB962C8B-B14F-4D97-AF65-F5344CB8AC3E}">
        <p14:creationId xmlns:p14="http://schemas.microsoft.com/office/powerpoint/2010/main" val="36404700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cstate="print">
            <a:extLst>
              <a:ext uri="{28A0092B-C50C-407E-A947-70E740481C1C}">
                <a14:useLocalDpi xmlns:a14="http://schemas.microsoft.com/office/drawing/2010/main"/>
              </a:ext>
            </a:extLst>
          </a:blip>
          <a:srcRect/>
          <a:stretch>
            <a:fillRect/>
          </a:stretch>
        </p:blipFill>
        <p:spPr bwMode="auto">
          <a:xfrm>
            <a:off x="1352575" y="4302655"/>
            <a:ext cx="2193705" cy="1861603"/>
          </a:xfrm>
          <a:prstGeom prst="rect">
            <a:avLst/>
          </a:prstGeom>
          <a:noFill/>
          <a:ln w="9525">
            <a:noFill/>
            <a:miter lim="800000"/>
            <a:headEnd/>
            <a:tailEnd/>
          </a:ln>
        </p:spPr>
      </p:pic>
      <p:pic>
        <p:nvPicPr>
          <p:cNvPr id="6" name="Picture 5"/>
          <p:cNvPicPr/>
          <p:nvPr/>
        </p:nvPicPr>
        <p:blipFill>
          <a:blip r:embed="rId3" cstate="print">
            <a:extLst>
              <a:ext uri="{28A0092B-C50C-407E-A947-70E740481C1C}">
                <a14:useLocalDpi xmlns:a14="http://schemas.microsoft.com/office/drawing/2010/main"/>
              </a:ext>
            </a:extLst>
          </a:blip>
          <a:srcRect/>
          <a:stretch>
            <a:fillRect/>
          </a:stretch>
        </p:blipFill>
        <p:spPr bwMode="auto">
          <a:xfrm>
            <a:off x="3832416" y="4402120"/>
            <a:ext cx="1665946" cy="1675543"/>
          </a:xfrm>
          <a:prstGeom prst="rect">
            <a:avLst/>
          </a:prstGeom>
          <a:noFill/>
          <a:ln w="9525">
            <a:noFill/>
            <a:miter lim="800000"/>
            <a:headEnd/>
            <a:tailEnd/>
          </a:ln>
        </p:spPr>
      </p:pic>
      <p:sp>
        <p:nvSpPr>
          <p:cNvPr id="7" name="AutoShape 2"/>
          <p:cNvSpPr>
            <a:spLocks/>
          </p:cNvSpPr>
          <p:nvPr/>
        </p:nvSpPr>
        <p:spPr bwMode="auto">
          <a:xfrm>
            <a:off x="488504" y="3930218"/>
            <a:ext cx="1735754" cy="503590"/>
          </a:xfrm>
          <a:prstGeom prst="borderCallout2">
            <a:avLst>
              <a:gd name="adj1" fmla="val 101243"/>
              <a:gd name="adj2" fmla="val 51022"/>
              <a:gd name="adj3" fmla="val 129262"/>
              <a:gd name="adj4" fmla="val 70018"/>
              <a:gd name="adj5" fmla="val 215539"/>
              <a:gd name="adj6" fmla="val 100173"/>
            </a:avLst>
          </a:prstGeom>
          <a:ln w="15875">
            <a:solidFill>
              <a:srgbClr val="3366CB"/>
            </a:solidFill>
            <a:headEnd/>
            <a:tailEnd/>
          </a:ln>
        </p:spPr>
        <p:style>
          <a:lnRef idx="1">
            <a:schemeClr val="accent1"/>
          </a:lnRef>
          <a:fillRef idx="2">
            <a:schemeClr val="accent1"/>
          </a:fillRef>
          <a:effectRef idx="1">
            <a:schemeClr val="accent1"/>
          </a:effectRef>
          <a:fontRef idx="minor">
            <a:schemeClr val="dk1"/>
          </a:fontRef>
        </p:style>
        <p:txBody>
          <a:bodyPr vert="horz" wrap="square" lIns="36000" tIns="36000" rIns="36000" bIns="36000" numCol="1" anchor="ctr" anchorCtr="0" compatLnSpc="1">
            <a:prstTxWarp prst="textNoShape">
              <a:avLst/>
            </a:prstTxWarp>
            <a:spAutoFit/>
          </a:bodyPr>
          <a:lstStyle/>
          <a:p>
            <a:pPr algn="ctr">
              <a:spcAft>
                <a:spcPts val="0"/>
              </a:spcAft>
            </a:pPr>
            <a:r>
              <a:rPr lang="en-GB" sz="1400" b="1" dirty="0" smtClean="0">
                <a:solidFill>
                  <a:srgbClr val="FF0000"/>
                </a:solidFill>
                <a:latin typeface="Calibri" pitchFamily="34" charset="0"/>
                <a:cs typeface="Arial" pitchFamily="34" charset="0"/>
              </a:rPr>
              <a:t>Type 1 Sample</a:t>
            </a:r>
          </a:p>
          <a:p>
            <a:pPr algn="ctr">
              <a:spcAft>
                <a:spcPts val="0"/>
              </a:spcAft>
            </a:pPr>
            <a:r>
              <a:rPr lang="en-US" sz="1400" b="1" dirty="0" smtClean="0">
                <a:solidFill>
                  <a:srgbClr val="FF0000"/>
                </a:solidFill>
                <a:latin typeface="Calibri" pitchFamily="34" charset="0"/>
                <a:cs typeface="Arial" pitchFamily="34" charset="0"/>
              </a:rPr>
              <a:t>(Ø 40 mm  L30 mm)</a:t>
            </a:r>
            <a:endParaRPr lang="en-GB" sz="1400" b="1" dirty="0" smtClean="0">
              <a:solidFill>
                <a:srgbClr val="FF0000"/>
              </a:solidFill>
              <a:latin typeface="Calibri" pitchFamily="34" charset="0"/>
              <a:cs typeface="Arial" pitchFamily="34" charset="0"/>
            </a:endParaRPr>
          </a:p>
        </p:txBody>
      </p:sp>
      <p:sp>
        <p:nvSpPr>
          <p:cNvPr id="8" name="AutoShape 2"/>
          <p:cNvSpPr>
            <a:spLocks/>
          </p:cNvSpPr>
          <p:nvPr/>
        </p:nvSpPr>
        <p:spPr bwMode="auto">
          <a:xfrm>
            <a:off x="2936776" y="3789040"/>
            <a:ext cx="1951778" cy="719034"/>
          </a:xfrm>
          <a:prstGeom prst="borderCallout2">
            <a:avLst>
              <a:gd name="adj1" fmla="val 101243"/>
              <a:gd name="adj2" fmla="val 51022"/>
              <a:gd name="adj3" fmla="val 115621"/>
              <a:gd name="adj4" fmla="val 63629"/>
              <a:gd name="adj5" fmla="val 168760"/>
              <a:gd name="adj6" fmla="val 77043"/>
            </a:avLst>
          </a:prstGeom>
          <a:ln w="15875">
            <a:solidFill>
              <a:srgbClr val="3366CB"/>
            </a:solidFill>
            <a:headEnd/>
            <a:tailEnd/>
          </a:ln>
        </p:spPr>
        <p:style>
          <a:lnRef idx="1">
            <a:schemeClr val="accent1"/>
          </a:lnRef>
          <a:fillRef idx="2">
            <a:schemeClr val="accent1"/>
          </a:fillRef>
          <a:effectRef idx="1">
            <a:schemeClr val="accent1"/>
          </a:effectRef>
          <a:fontRef idx="minor">
            <a:schemeClr val="dk1"/>
          </a:fontRef>
        </p:style>
        <p:txBody>
          <a:bodyPr vert="horz" wrap="square" lIns="36000" tIns="36000" rIns="36000" bIns="36000" numCol="1" anchor="ctr" anchorCtr="0" compatLnSpc="1">
            <a:prstTxWarp prst="textNoShape">
              <a:avLst/>
            </a:prstTxWarp>
            <a:spAutoFit/>
          </a:bodyPr>
          <a:lstStyle/>
          <a:p>
            <a:pPr algn="ctr">
              <a:spcAft>
                <a:spcPts val="0"/>
              </a:spcAft>
            </a:pPr>
            <a:r>
              <a:rPr lang="en-GB" sz="1400" b="1" dirty="0" smtClean="0">
                <a:solidFill>
                  <a:srgbClr val="FF0000"/>
                </a:solidFill>
                <a:latin typeface="Calibri" pitchFamily="34" charset="0"/>
                <a:cs typeface="Arial" pitchFamily="34" charset="0"/>
              </a:rPr>
              <a:t>Type 2 Sample</a:t>
            </a:r>
          </a:p>
          <a:p>
            <a:pPr algn="ctr">
              <a:spcAft>
                <a:spcPts val="0"/>
              </a:spcAft>
            </a:pPr>
            <a:r>
              <a:rPr lang="en-US" sz="1400" b="1" dirty="0">
                <a:solidFill>
                  <a:srgbClr val="FF0000"/>
                </a:solidFill>
                <a:latin typeface="Calibri" pitchFamily="34" charset="0"/>
                <a:cs typeface="Arial" pitchFamily="34" charset="0"/>
              </a:rPr>
              <a:t>(Ø 40 </a:t>
            </a:r>
            <a:r>
              <a:rPr lang="en-US" sz="1400" b="1" dirty="0" smtClean="0">
                <a:solidFill>
                  <a:srgbClr val="FF0000"/>
                </a:solidFill>
                <a:latin typeface="Calibri" pitchFamily="34" charset="0"/>
                <a:cs typeface="Arial" pitchFamily="34" charset="0"/>
              </a:rPr>
              <a:t>mm,  </a:t>
            </a:r>
            <a:r>
              <a:rPr lang="en-US" sz="1400" b="1" dirty="0">
                <a:solidFill>
                  <a:srgbClr val="FF0000"/>
                </a:solidFill>
                <a:latin typeface="Calibri" pitchFamily="34" charset="0"/>
                <a:cs typeface="Arial" pitchFamily="34" charset="0"/>
              </a:rPr>
              <a:t>L30 </a:t>
            </a:r>
            <a:r>
              <a:rPr lang="en-US" sz="1400" b="1" dirty="0" smtClean="0">
                <a:solidFill>
                  <a:srgbClr val="FF0000"/>
                </a:solidFill>
                <a:latin typeface="Calibri" pitchFamily="34" charset="0"/>
                <a:cs typeface="Arial" pitchFamily="34" charset="0"/>
              </a:rPr>
              <a:t>mm,</a:t>
            </a:r>
          </a:p>
          <a:p>
            <a:pPr algn="ctr">
              <a:spcAft>
                <a:spcPts val="0"/>
              </a:spcAft>
            </a:pPr>
            <a:r>
              <a:rPr lang="en-US" sz="1400" b="1" dirty="0" smtClean="0">
                <a:solidFill>
                  <a:srgbClr val="FF0000"/>
                </a:solidFill>
                <a:latin typeface="Calibri" pitchFamily="34" charset="0"/>
                <a:cs typeface="Arial" pitchFamily="34" charset="0"/>
              </a:rPr>
              <a:t>Surf. Offset 2 mm)</a:t>
            </a:r>
            <a:endParaRPr lang="en-GB" sz="1400" b="1" dirty="0">
              <a:solidFill>
                <a:srgbClr val="FF0000"/>
              </a:solidFill>
              <a:latin typeface="Calibri" pitchFamily="34" charset="0"/>
              <a:cs typeface="Arial" pitchFamily="34" charset="0"/>
            </a:endParaRPr>
          </a:p>
        </p:txBody>
      </p:sp>
      <p:sp>
        <p:nvSpPr>
          <p:cNvPr id="16" name="Date Placeholder 15"/>
          <p:cNvSpPr>
            <a:spLocks noGrp="1"/>
          </p:cNvSpPr>
          <p:nvPr>
            <p:ph type="dt" sz="half" idx="10"/>
          </p:nvPr>
        </p:nvSpPr>
        <p:spPr/>
        <p:txBody>
          <a:bodyPr/>
          <a:lstStyle/>
          <a:p>
            <a:fld id="{7BE9C688-AF16-4C65-A3A8-308E6EFBBEF0}" type="datetime3">
              <a:rPr lang="en-US" smtClean="0"/>
              <a:t>7 November 2012</a:t>
            </a:fld>
            <a:endParaRPr lang="en-US" dirty="0"/>
          </a:p>
        </p:txBody>
      </p:sp>
      <p:sp>
        <p:nvSpPr>
          <p:cNvPr id="18" name="Footer Placeholder 17"/>
          <p:cNvSpPr>
            <a:spLocks noGrp="1"/>
          </p:cNvSpPr>
          <p:nvPr>
            <p:ph type="ftr" sz="quarter" idx="11"/>
          </p:nvPr>
        </p:nvSpPr>
        <p:spPr/>
        <p:txBody>
          <a:bodyPr/>
          <a:lstStyle/>
          <a:p>
            <a:r>
              <a:rPr lang="en-US" smtClean="0"/>
              <a:t>Alessandro Bertarelli - EN/MME</a:t>
            </a:r>
            <a:endParaRPr lang="en-US" dirty="0"/>
          </a:p>
        </p:txBody>
      </p:sp>
      <p:sp>
        <p:nvSpPr>
          <p:cNvPr id="20" name="Title 10"/>
          <p:cNvSpPr txBox="1">
            <a:spLocks/>
          </p:cNvSpPr>
          <p:nvPr/>
        </p:nvSpPr>
        <p:spPr>
          <a:xfrm>
            <a:off x="776536" y="980729"/>
            <a:ext cx="8064896" cy="2736304"/>
          </a:xfrm>
          <a:prstGeom prst="rect">
            <a:avLst/>
          </a:prstGeom>
        </p:spPr>
        <p:txBody>
          <a:bodyPr/>
          <a:lstStyle/>
          <a:p>
            <a:pPr marL="360000" indent="-360000" algn="just" defTabSz="457200">
              <a:spcBef>
                <a:spcPts val="0"/>
              </a:spcBef>
              <a:spcAft>
                <a:spcPts val="1200"/>
              </a:spcAft>
              <a:buClr>
                <a:schemeClr val="accent1"/>
              </a:buClr>
              <a:buSzPct val="95000"/>
              <a:buFont typeface="Wingdings" charset="2"/>
              <a:buChar char="§"/>
              <a:defRPr/>
            </a:pPr>
            <a:r>
              <a:rPr lang="en-US" b="1" dirty="0" smtClean="0">
                <a:solidFill>
                  <a:srgbClr val="002060"/>
                </a:solidFill>
                <a:latin typeface="+mj-lt"/>
                <a:ea typeface="+mn-ea"/>
                <a:cs typeface="+mn-cs"/>
              </a:rPr>
              <a:t>6 different materials </a:t>
            </a:r>
            <a:r>
              <a:rPr lang="en-US" dirty="0" smtClean="0">
                <a:solidFill>
                  <a:srgbClr val="002060"/>
                </a:solidFill>
                <a:latin typeface="+mj-lt"/>
                <a:ea typeface="+mn-ea"/>
                <a:cs typeface="+mn-cs"/>
              </a:rPr>
              <a:t>(</a:t>
            </a:r>
            <a:r>
              <a:rPr lang="en-US" dirty="0" err="1" smtClean="0">
                <a:solidFill>
                  <a:srgbClr val="002060"/>
                </a:solidFill>
                <a:latin typeface="+mj-lt"/>
                <a:ea typeface="+mn-ea"/>
                <a:cs typeface="+mn-cs"/>
              </a:rPr>
              <a:t>Inermet</a:t>
            </a:r>
            <a:r>
              <a:rPr lang="en-US" dirty="0" smtClean="0">
                <a:solidFill>
                  <a:srgbClr val="002060"/>
                </a:solidFill>
                <a:latin typeface="+mj-lt"/>
                <a:ea typeface="+mn-ea"/>
                <a:cs typeface="+mn-cs"/>
              </a:rPr>
              <a:t> 180, Glidcop, Molybdenum, Copper-Diamond, Molybdenum-Diamond, Molybdenum-Graphite)</a:t>
            </a:r>
            <a:endParaRPr lang="en-US" b="1" dirty="0" smtClean="0">
              <a:solidFill>
                <a:srgbClr val="002060"/>
              </a:solidFill>
              <a:latin typeface="+mj-lt"/>
              <a:ea typeface="+mn-ea"/>
              <a:cs typeface="+mn-cs"/>
            </a:endParaRPr>
          </a:p>
          <a:p>
            <a:pPr marL="360000" indent="-360000" algn="just" defTabSz="457200">
              <a:spcBef>
                <a:spcPts val="0"/>
              </a:spcBef>
              <a:spcAft>
                <a:spcPts val="1200"/>
              </a:spcAft>
              <a:buClr>
                <a:schemeClr val="accent1"/>
              </a:buClr>
              <a:buSzPct val="95000"/>
              <a:buFont typeface="Wingdings" charset="2"/>
              <a:buChar char="§"/>
              <a:defRPr/>
            </a:pPr>
            <a:r>
              <a:rPr lang="en-US" b="1" dirty="0" smtClean="0">
                <a:solidFill>
                  <a:srgbClr val="002060"/>
                </a:solidFill>
                <a:latin typeface="+mj-lt"/>
                <a:ea typeface="+mn-ea"/>
                <a:cs typeface="+mn-cs"/>
              </a:rPr>
              <a:t>12 Target Stations </a:t>
            </a:r>
            <a:r>
              <a:rPr lang="en-US" b="1" dirty="0">
                <a:solidFill>
                  <a:srgbClr val="002060"/>
                </a:solidFill>
                <a:latin typeface="+mj-lt"/>
                <a:ea typeface="+mn-ea"/>
                <a:cs typeface="+mn-cs"/>
              </a:rPr>
              <a:t>(</a:t>
            </a:r>
            <a:r>
              <a:rPr lang="en-US" b="1" dirty="0" smtClean="0">
                <a:solidFill>
                  <a:srgbClr val="002060"/>
                </a:solidFill>
                <a:latin typeface="+mj-lt"/>
                <a:ea typeface="+mn-ea"/>
                <a:cs typeface="+mn-cs"/>
              </a:rPr>
              <a:t>Medium intensity </a:t>
            </a:r>
            <a:r>
              <a:rPr lang="en-US" dirty="0" smtClean="0">
                <a:solidFill>
                  <a:srgbClr val="002060"/>
                </a:solidFill>
                <a:latin typeface="+mj-lt"/>
                <a:ea typeface="+mn-ea"/>
                <a:cs typeface="+mn-cs"/>
              </a:rPr>
              <a:t>and </a:t>
            </a:r>
            <a:r>
              <a:rPr lang="en-US" b="1" dirty="0">
                <a:solidFill>
                  <a:srgbClr val="002060"/>
                </a:solidFill>
                <a:latin typeface="+mj-lt"/>
                <a:ea typeface="+mn-ea"/>
                <a:cs typeface="+mn-cs"/>
              </a:rPr>
              <a:t>H</a:t>
            </a:r>
            <a:r>
              <a:rPr lang="en-US" b="1" dirty="0" smtClean="0">
                <a:solidFill>
                  <a:srgbClr val="002060"/>
                </a:solidFill>
                <a:latin typeface="+mj-lt"/>
                <a:ea typeface="+mn-ea"/>
                <a:cs typeface="+mn-cs"/>
              </a:rPr>
              <a:t>igh intensity)</a:t>
            </a:r>
            <a:r>
              <a:rPr lang="en-US" dirty="0" smtClean="0">
                <a:solidFill>
                  <a:srgbClr val="002060"/>
                </a:solidFill>
                <a:latin typeface="+mj-lt"/>
                <a:ea typeface="+mn-ea"/>
                <a:cs typeface="+mn-cs"/>
              </a:rPr>
              <a:t>, with different material samples for each material (Type 1, Type2)</a:t>
            </a:r>
          </a:p>
          <a:p>
            <a:pPr marL="360000" indent="-360000" defTabSz="457200">
              <a:spcBef>
                <a:spcPts val="0"/>
              </a:spcBef>
              <a:spcAft>
                <a:spcPts val="1200"/>
              </a:spcAft>
              <a:buClr>
                <a:schemeClr val="accent1"/>
              </a:buClr>
              <a:buSzPct val="95000"/>
              <a:buFont typeface="Wingdings" charset="2"/>
              <a:buChar char="§"/>
              <a:defRPr/>
            </a:pPr>
            <a:r>
              <a:rPr lang="en-US" dirty="0" smtClean="0">
                <a:solidFill>
                  <a:srgbClr val="002060"/>
                </a:solidFill>
                <a:latin typeface="+mj-lt"/>
                <a:ea typeface="+mn-ea"/>
                <a:cs typeface="+mn-cs"/>
              </a:rPr>
              <a:t>Up to </a:t>
            </a:r>
            <a:r>
              <a:rPr lang="en-US" b="1" dirty="0" smtClean="0">
                <a:solidFill>
                  <a:srgbClr val="002060"/>
                </a:solidFill>
                <a:latin typeface="+mj-lt"/>
                <a:ea typeface="+mn-ea"/>
                <a:cs typeface="+mn-cs"/>
              </a:rPr>
              <a:t>10 specimens </a:t>
            </a:r>
            <a:r>
              <a:rPr lang="en-US" dirty="0" smtClean="0">
                <a:solidFill>
                  <a:srgbClr val="002060"/>
                </a:solidFill>
                <a:latin typeface="+mj-lt"/>
                <a:ea typeface="+mn-ea"/>
                <a:cs typeface="+mn-cs"/>
              </a:rPr>
              <a:t>per target station</a:t>
            </a:r>
          </a:p>
          <a:p>
            <a:pPr marL="360000" indent="-360000" defTabSz="457200">
              <a:spcBef>
                <a:spcPts val="0"/>
              </a:spcBef>
              <a:spcAft>
                <a:spcPts val="1200"/>
              </a:spcAft>
              <a:buClr>
                <a:schemeClr val="accent1"/>
              </a:buClr>
              <a:buSzPct val="95000"/>
              <a:buFont typeface="Wingdings" charset="2"/>
              <a:buChar char="§"/>
              <a:defRPr/>
            </a:pPr>
            <a:r>
              <a:rPr lang="en-US" dirty="0" smtClean="0">
                <a:solidFill>
                  <a:srgbClr val="002060"/>
                </a:solidFill>
                <a:latin typeface="+mj-lt"/>
                <a:ea typeface="+mn-ea"/>
                <a:cs typeface="+mn-cs"/>
              </a:rPr>
              <a:t>Extensive </a:t>
            </a:r>
            <a:r>
              <a:rPr lang="en-US" b="1" dirty="0">
                <a:solidFill>
                  <a:srgbClr val="002060"/>
                </a:solidFill>
                <a:latin typeface="+mj-lt"/>
                <a:ea typeface="+mn-ea"/>
                <a:cs typeface="+mn-cs"/>
              </a:rPr>
              <a:t>D</a:t>
            </a:r>
            <a:r>
              <a:rPr lang="en-US" b="1" dirty="0" smtClean="0">
                <a:solidFill>
                  <a:srgbClr val="002060"/>
                </a:solidFill>
                <a:latin typeface="+mj-lt"/>
                <a:ea typeface="+mn-ea"/>
                <a:cs typeface="+mn-cs"/>
              </a:rPr>
              <a:t>ata Acquisition System</a:t>
            </a:r>
            <a:endParaRPr lang="en-US" dirty="0" smtClean="0">
              <a:solidFill>
                <a:srgbClr val="002060"/>
              </a:solidFill>
              <a:latin typeface="+mj-lt"/>
              <a:ea typeface="+mn-ea"/>
              <a:cs typeface="+mn-cs"/>
            </a:endParaRPr>
          </a:p>
          <a:p>
            <a:pPr marL="360000" indent="-360000" defTabSz="457200">
              <a:spcBef>
                <a:spcPts val="0"/>
              </a:spcBef>
              <a:spcAft>
                <a:spcPts val="1200"/>
              </a:spcAft>
              <a:buClr>
                <a:schemeClr val="accent1"/>
              </a:buClr>
              <a:buSzPct val="95000"/>
              <a:buFont typeface="Wingdings" charset="2"/>
              <a:buChar char="§"/>
              <a:defRPr/>
            </a:pPr>
            <a:r>
              <a:rPr lang="en-US" b="1" dirty="0" smtClean="0">
                <a:solidFill>
                  <a:srgbClr val="002060"/>
                </a:solidFill>
                <a:latin typeface="+mj-lt"/>
                <a:ea typeface="+mn-ea"/>
                <a:cs typeface="+mn-cs"/>
              </a:rPr>
              <a:t>Post-irradiation </a:t>
            </a:r>
            <a:r>
              <a:rPr lang="en-US" dirty="0" smtClean="0">
                <a:solidFill>
                  <a:srgbClr val="002060"/>
                </a:solidFill>
                <a:latin typeface="+mj-lt"/>
                <a:ea typeface="+mn-ea"/>
                <a:cs typeface="+mn-cs"/>
              </a:rPr>
              <a:t>analysis</a:t>
            </a:r>
          </a:p>
        </p:txBody>
      </p:sp>
      <p:pic>
        <p:nvPicPr>
          <p:cNvPr id="38914" name="Picture 2" descr="C:\Users\fcarra\AppData\Local\Microsoft\Windows\Temporary Internet Files\Content.Outlook\0K25HH0D\WP_000052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9064" y="3068526"/>
            <a:ext cx="4319292" cy="324079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z="2800" dirty="0"/>
              <a:t>LCMAT Experiment: </a:t>
            </a:r>
            <a:r>
              <a:rPr lang="en-US" sz="2800" dirty="0" smtClean="0"/>
              <a:t>Specifications</a:t>
            </a:r>
            <a:endParaRPr lang="en-GB" sz="2800"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Exp_x0020_ID xmlns="d71490ac-7b87-4e05-8ca6-2945624d15de" xsi:nil="true"/>
    <_Status xmlns="http://schemas.microsoft.com/sharepoint/v3/fields">Not Started</_Status>
    <Description0 xmlns="d71490ac-7b87-4e05-8ca6-2945624d15de">Presentation to the Safety Review 27.07.12</Description0>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3BF04BF8595614192F600257412ABE2" ma:contentTypeVersion="3" ma:contentTypeDescription="Create a new document." ma:contentTypeScope="" ma:versionID="d79b003126343061a8514fafed3cd2ed">
  <xsd:schema xmlns:xsd="http://www.w3.org/2001/XMLSchema" xmlns:xs="http://www.w3.org/2001/XMLSchema" xmlns:p="http://schemas.microsoft.com/office/2006/metadata/properties" xmlns:ns1="d71490ac-7b87-4e05-8ca6-2945624d15de" xmlns:ns3="http://schemas.microsoft.com/sharepoint/v3/fields" targetNamespace="http://schemas.microsoft.com/office/2006/metadata/properties" ma:root="true" ma:fieldsID="7cb73c8af86992e9d0d0b696e3b20c20" ns1:_="" ns3:_="">
    <xsd:import namespace="d71490ac-7b87-4e05-8ca6-2945624d15de"/>
    <xsd:import namespace="http://schemas.microsoft.com/sharepoint/v3/fields"/>
    <xsd:element name="properties">
      <xsd:complexType>
        <xsd:sequence>
          <xsd:element name="documentManagement">
            <xsd:complexType>
              <xsd:all>
                <xsd:element ref="ns1:Exp_x0020_ID" minOccurs="0"/>
                <xsd:element ref="ns1:Description0"/>
                <xsd:element ref="ns3: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1490ac-7b87-4e05-8ca6-2945624d15de" elementFormDefault="qualified">
    <xsd:import namespace="http://schemas.microsoft.com/office/2006/documentManagement/types"/>
    <xsd:import namespace="http://schemas.microsoft.com/office/infopath/2007/PartnerControls"/>
    <xsd:element name="Exp_x0020_ID" ma:index="0" nillable="true" ma:displayName="Exp ID" ma:decimals="0" ma:indexed="true" ma:internalName="Exp_x0020_ID">
      <xsd:simpleType>
        <xsd:restriction base="dms:Number"/>
      </xsd:simpleType>
    </xsd:element>
    <xsd:element name="Description0" ma:index="9" ma:displayName="Description" ma:internalName="Description0">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0"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ED393C-399A-4ECA-9A0A-849B1E59EE29}">
  <ds:schemaRefs>
    <ds:schemaRef ds:uri="d71490ac-7b87-4e05-8ca6-2945624d15de"/>
    <ds:schemaRef ds:uri="http://schemas.microsoft.com/office/2006/documentManagement/types"/>
    <ds:schemaRef ds:uri="http://www.w3.org/XML/1998/namespace"/>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http://schemas.microsoft.com/sharepoint/v3/fields"/>
    <ds:schemaRef ds:uri="http://purl.org/dc/dcmitype/"/>
  </ds:schemaRefs>
</ds:datastoreItem>
</file>

<file path=customXml/itemProps2.xml><?xml version="1.0" encoding="utf-8"?>
<ds:datastoreItem xmlns:ds="http://schemas.openxmlformats.org/officeDocument/2006/customXml" ds:itemID="{BD540674-CA37-4896-A58A-5F7F09069236}">
  <ds:schemaRefs>
    <ds:schemaRef ds:uri="http://schemas.microsoft.com/sharepoint/v3/contenttype/forms"/>
  </ds:schemaRefs>
</ds:datastoreItem>
</file>

<file path=customXml/itemProps3.xml><?xml version="1.0" encoding="utf-8"?>
<ds:datastoreItem xmlns:ds="http://schemas.openxmlformats.org/officeDocument/2006/customXml" ds:itemID="{6D697581-0CBB-4309-9736-5556D3A41F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1490ac-7b87-4e05-8ca6-2945624d15de"/>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114288</TotalTime>
  <Words>2294</Words>
  <Application>Microsoft Office PowerPoint</Application>
  <PresentationFormat>A4 Paper (210x297 mm)</PresentationFormat>
  <Paragraphs>462</Paragraphs>
  <Slides>31</Slides>
  <Notes>8</Notes>
  <HiddenSlides>0</HiddenSlides>
  <MMClips>4</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31</vt:i4>
      </vt:variant>
    </vt:vector>
  </HeadingPairs>
  <TitlesOfParts>
    <vt:vector size="34" baseType="lpstr">
      <vt:lpstr>1_Sketchbook</vt:lpstr>
      <vt:lpstr>Equation</vt:lpstr>
      <vt:lpstr>Document</vt:lpstr>
      <vt:lpstr>HiRadMat Tests on Collimator Materials: Preliminary Results and RF Implications   BE-ABP-ICE Section Meeting 07.11.2012   A. Bertarelli  on behalf of the LCMAT Design Team (A. Bertarelli, E. Berthome, F. Carra, A. Dallocchio, M. Garlaschè, M. Guinchard, N. Mariani, S. dos Santos, …)   </vt:lpstr>
      <vt:lpstr>Outlook</vt:lpstr>
      <vt:lpstr>Context</vt:lpstr>
      <vt:lpstr>Accident Simulations on TCTA</vt:lpstr>
      <vt:lpstr>Novel Materials for Phase II</vt:lpstr>
      <vt:lpstr>Novel Materials for Phase II</vt:lpstr>
      <vt:lpstr>Material Ranking</vt:lpstr>
      <vt:lpstr>Why HiRadMat Tests?</vt:lpstr>
      <vt:lpstr>LCMAT Experiment: Specifications</vt:lpstr>
      <vt:lpstr>Technical Description: Design Overview</vt:lpstr>
      <vt:lpstr>Technical Description: Design Overview</vt:lpstr>
      <vt:lpstr>Technical Description: Vacuum System</vt:lpstr>
      <vt:lpstr>HRMT-14: Embarked Instrumentation</vt:lpstr>
      <vt:lpstr>HRMT14: Remote Instrumentation</vt:lpstr>
      <vt:lpstr>Energy Deposition</vt:lpstr>
      <vt:lpstr>Irradiation History</vt:lpstr>
      <vt:lpstr>Medium intensity tests on Glidcop</vt:lpstr>
      <vt:lpstr>High Intensity Tests on Inermet180</vt:lpstr>
      <vt:lpstr>High Intensity Tests on Inermet180</vt:lpstr>
      <vt:lpstr>High Intensity on Glidcop/1</vt:lpstr>
      <vt:lpstr>High Intensity on Glidcop/2</vt:lpstr>
      <vt:lpstr>Post-irradiation (Type 2 samples)</vt:lpstr>
      <vt:lpstr>PowerPoint Presentation</vt:lpstr>
      <vt:lpstr>Some RF-related questions …</vt:lpstr>
      <vt:lpstr>PowerPoint Presentation</vt:lpstr>
      <vt:lpstr>PowerPoint Presentation</vt:lpstr>
      <vt:lpstr>Technical Description: Xenon Flash Lightening System</vt:lpstr>
      <vt:lpstr>PowerPoint Presentation</vt:lpstr>
      <vt:lpstr>Autodyn: Type 2 Sample</vt:lpstr>
      <vt:lpstr>PowerPoint Presentation</vt:lpstr>
      <vt:lpstr>Inermet 72b center s=1.8 mm</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LCMAT</dc:title>
  <dc:creator>Alessandro Dallocchio</dc:creator>
  <cp:lastModifiedBy>Tjitske Kehrer</cp:lastModifiedBy>
  <cp:revision>2981</cp:revision>
  <dcterms:created xsi:type="dcterms:W3CDTF">2009-09-14T15:56:01Z</dcterms:created>
  <dcterms:modified xsi:type="dcterms:W3CDTF">2012-11-07T08:57:17Z</dcterms:modified>
  <cp:contentStatus>Reviewed</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0x01010033BF04BF8595614192F600257412ABE2</vt:lpwstr>
  </property>
  <property fmtid="{D5CDD505-2E9C-101B-9397-08002B2CF9AE}" pid="3" name="Enregistré le:">
    <vt:lpwstr>2010-12-04T23:00:00+00:00</vt:lpwstr>
  </property>
</Properties>
</file>