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Content_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03201" y="236538"/>
            <a:ext cx="7899400" cy="747654"/>
          </a:xfrm>
        </p:spPr>
        <p:txBody>
          <a:bodyPr anchor="t">
            <a:normAutofit/>
          </a:bodyPr>
          <a:lstStyle>
            <a:lvl1pPr algn="l">
              <a:defRPr sz="2500" b="1" baseline="0">
                <a:solidFill>
                  <a:srgbClr val="0D4B8E"/>
                </a:solidFill>
                <a:latin typeface="Arial"/>
                <a:cs typeface="Arial"/>
              </a:defRPr>
            </a:lvl1pPr>
          </a:lstStyle>
          <a:p>
            <a:r>
              <a:rPr lang="fr-CH" dirty="0" smtClean="0"/>
              <a:t>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03200" y="1143001"/>
            <a:ext cx="8763034" cy="4857750"/>
          </a:xfrm>
        </p:spPr>
        <p:txBody>
          <a:bodyPr/>
          <a:lstStyle>
            <a:lvl1pPr marL="180000" indent="-187200">
              <a:spcBef>
                <a:spcPts val="1000"/>
              </a:spcBef>
              <a:spcAft>
                <a:spcPts val="400"/>
              </a:spcAft>
              <a:buFont typeface="Arial"/>
              <a:buChar char="•"/>
              <a:defRPr sz="1900" b="1">
                <a:solidFill>
                  <a:srgbClr val="0D4B8E"/>
                </a:solidFill>
              </a:defRPr>
            </a:lvl1pPr>
            <a:lvl2pPr marL="381600" indent="-194400">
              <a:spcBef>
                <a:spcPts val="0"/>
              </a:spcBef>
              <a:spcAft>
                <a:spcPts val="400"/>
              </a:spcAft>
              <a:buClrTx/>
              <a:buSzPct val="100000"/>
              <a:buFont typeface="Arial"/>
              <a:buChar char="•"/>
              <a:defRPr sz="1600"/>
            </a:lvl2pPr>
            <a:lvl3pPr>
              <a:spcBef>
                <a:spcPts val="0"/>
              </a:spcBef>
              <a:spcAft>
                <a:spcPts val="200"/>
              </a:spcAft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5" name="Picture 4" descr="logo-presentation-sm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241944" y="173038"/>
            <a:ext cx="736990" cy="72866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304801" y="800863"/>
            <a:ext cx="7772400" cy="11936"/>
          </a:xfrm>
          <a:prstGeom prst="line">
            <a:avLst/>
          </a:prstGeom>
          <a:ln>
            <a:solidFill>
              <a:srgbClr val="0D4B8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797B-FB43-AE4E-9186-16102DFAE896}" type="datetimeFigureOut">
              <a:rPr lang="en-US" smtClean="0"/>
              <a:t>10/12/12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26AC-72A6-4A46-B09E-9FDE8C8991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 MDs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583" y="4815903"/>
            <a:ext cx="8763034" cy="1884200"/>
          </a:xfrm>
        </p:spPr>
        <p:txBody>
          <a:bodyPr>
            <a:normAutofit/>
          </a:bodyPr>
          <a:lstStyle/>
          <a:p>
            <a:r>
              <a:rPr lang="en-US" dirty="0" smtClean="0"/>
              <a:t>Priorities</a:t>
            </a:r>
          </a:p>
          <a:p>
            <a:pPr lvl="1" indent="-284400">
              <a:buFont typeface="Lucida Grande"/>
              <a:buChar char="→"/>
            </a:pPr>
            <a:endParaRPr lang="en-US" sz="700" dirty="0" smtClean="0">
              <a:solidFill>
                <a:schemeClr val="accent3"/>
              </a:solidFill>
            </a:endParaRPr>
          </a:p>
          <a:p>
            <a:pPr lvl="1" indent="-284400">
              <a:buFont typeface="Lucida Grande"/>
              <a:buChar char="→"/>
            </a:pPr>
            <a:r>
              <a:rPr lang="en-US" dirty="0" smtClean="0"/>
              <a:t>Study l</a:t>
            </a:r>
            <a:r>
              <a:rPr lang="en-US" dirty="0" smtClean="0"/>
              <a:t>ongitudinal beam quality/</a:t>
            </a:r>
            <a:r>
              <a:rPr lang="en-US" dirty="0" err="1" smtClean="0"/>
              <a:t>e</a:t>
            </a:r>
            <a:r>
              <a:rPr lang="en-US" dirty="0" smtClean="0"/>
              <a:t>-cloud for higher intensity 25ns beams on Q20/Q26</a:t>
            </a:r>
          </a:p>
          <a:p>
            <a:pPr lvl="1" indent="-284400">
              <a:buFont typeface="Lucida Grande"/>
              <a:buChar char="→"/>
            </a:pPr>
            <a:r>
              <a:rPr lang="en-US" dirty="0" smtClean="0"/>
              <a:t>Test preservation of low </a:t>
            </a:r>
            <a:r>
              <a:rPr lang="en-US" dirty="0" err="1" smtClean="0"/>
              <a:t>emittances</a:t>
            </a:r>
            <a:r>
              <a:rPr lang="en-US" dirty="0" smtClean="0"/>
              <a:t> for 25ns beams using the h9 beams from the </a:t>
            </a:r>
            <a:r>
              <a:rPr lang="en-US" dirty="0" smtClean="0"/>
              <a:t>PS</a:t>
            </a:r>
          </a:p>
          <a:p>
            <a:pPr lvl="1" indent="-284400">
              <a:buFont typeface="Lucida Grande"/>
              <a:buChar char="→"/>
            </a:pPr>
            <a:r>
              <a:rPr lang="en-US" dirty="0" smtClean="0"/>
              <a:t>More </a:t>
            </a:r>
            <a:r>
              <a:rPr lang="en-US" dirty="0" err="1" smtClean="0"/>
              <a:t>e</a:t>
            </a:r>
            <a:r>
              <a:rPr lang="en-US" dirty="0" smtClean="0"/>
              <a:t>-cloud studies (conditioning, full characterization of Cu liner, HBW damper)</a:t>
            </a:r>
          </a:p>
          <a:p>
            <a:pPr lvl="1" indent="-284400">
              <a:buFont typeface="Lucida Grande"/>
              <a:buChar char="→"/>
            </a:pPr>
            <a:r>
              <a:rPr lang="en-US" dirty="0" smtClean="0"/>
              <a:t>Test of new 800 MHz LLRF </a:t>
            </a:r>
            <a:r>
              <a:rPr lang="en-US" smtClean="0"/>
              <a:t>(available as from December 2012)</a:t>
            </a:r>
            <a:endParaRPr lang="en-US" smtClean="0"/>
          </a:p>
          <a:p>
            <a:pPr lvl="1"/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rcRect t="1945"/>
          <a:stretch>
            <a:fillRect/>
          </a:stretch>
        </p:blipFill>
        <p:spPr>
          <a:xfrm>
            <a:off x="76200" y="863521"/>
            <a:ext cx="8986416" cy="3706482"/>
          </a:xfrm>
          <a:prstGeom prst="rect">
            <a:avLst/>
          </a:prstGeom>
        </p:spPr>
      </p:pic>
      <p:grpSp>
        <p:nvGrpSpPr>
          <p:cNvPr id="4" name="Group 19"/>
          <p:cNvGrpSpPr/>
          <p:nvPr/>
        </p:nvGrpSpPr>
        <p:grpSpPr>
          <a:xfrm>
            <a:off x="2146300" y="2047303"/>
            <a:ext cx="6210300" cy="2799497"/>
            <a:chOff x="2146300" y="2324100"/>
            <a:chExt cx="6210300" cy="2799497"/>
          </a:xfrm>
        </p:grpSpPr>
        <p:sp>
          <p:nvSpPr>
            <p:cNvPr id="10" name="Rectangle 9"/>
            <p:cNvSpPr/>
            <p:nvPr/>
          </p:nvSpPr>
          <p:spPr>
            <a:xfrm>
              <a:off x="2146300" y="28448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75100" y="27813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07000" y="23241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00800" y="257175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65900" y="443865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8200" y="4292600"/>
              <a:ext cx="10033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Collimators + UA9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65900" y="4876800"/>
              <a:ext cx="584200" cy="2159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91200" y="2565400"/>
              <a:ext cx="584200" cy="2159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88200" y="4815820"/>
              <a:ext cx="1168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8000"/>
                  </a:solidFill>
                </a:rPr>
                <a:t>Ion</a:t>
              </a:r>
              <a:r>
                <a:rPr lang="en-US" sz="1400" dirty="0" smtClean="0">
                  <a:solidFill>
                    <a:srgbClr val="008000"/>
                  </a:solidFill>
                </a:rPr>
                <a:t> MD or SU</a:t>
              </a:r>
              <a:endParaRPr lang="en-US" sz="1400" dirty="0">
                <a:solidFill>
                  <a:srgbClr val="008000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2730500" y="20473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390900" y="22886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75100" y="18441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(3)</a:t>
            </a:r>
            <a:endParaRPr lang="en-US" dirty="0"/>
          </a:p>
        </p:txBody>
      </p:sp>
      <p:grpSp>
        <p:nvGrpSpPr>
          <p:cNvPr id="5" name="Group 25"/>
          <p:cNvGrpSpPr/>
          <p:nvPr/>
        </p:nvGrpSpPr>
        <p:grpSpPr>
          <a:xfrm>
            <a:off x="4572000" y="2275903"/>
            <a:ext cx="3022600" cy="234950"/>
            <a:chOff x="4572000" y="2275903"/>
            <a:chExt cx="3022600" cy="234950"/>
          </a:xfrm>
        </p:grpSpPr>
        <p:sp>
          <p:nvSpPr>
            <p:cNvPr id="24" name="Rectangle 23"/>
            <p:cNvSpPr/>
            <p:nvPr/>
          </p:nvSpPr>
          <p:spPr>
            <a:xfrm>
              <a:off x="4572000" y="2275903"/>
              <a:ext cx="584200" cy="21590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(*)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10400" y="2294953"/>
              <a:ext cx="584200" cy="21590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(4)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6400800" y="1600200"/>
            <a:ext cx="1193800" cy="1828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3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LHC scrubbing  run + MDs + 25ns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SPS MDs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03200" y="4572000"/>
            <a:ext cx="8763034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4x </a:t>
            </a:r>
            <a:r>
              <a:rPr lang="en-US" dirty="0" smtClean="0"/>
              <a:t>10h + 1x 24h blocks (main users)</a:t>
            </a:r>
          </a:p>
          <a:p>
            <a:pPr lvl="1" indent="-284400">
              <a:buFont typeface="Lucida Grande"/>
              <a:buChar char="→"/>
            </a:pPr>
            <a:r>
              <a:rPr lang="en-US" b="1" dirty="0" smtClean="0">
                <a:solidFill>
                  <a:schemeClr val="accent3"/>
                </a:solidFill>
              </a:rPr>
              <a:t>(1)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rgbClr val="9BBB59"/>
                </a:solidFill>
              </a:rPr>
              <a:t>Stepwise h</a:t>
            </a:r>
            <a:r>
              <a:rPr lang="en-US" dirty="0" smtClean="0">
                <a:solidFill>
                  <a:srgbClr val="9BBB59"/>
                </a:solidFill>
              </a:rPr>
              <a:t>igher </a:t>
            </a:r>
            <a:r>
              <a:rPr lang="en-US" dirty="0" smtClean="0">
                <a:solidFill>
                  <a:srgbClr val="9BBB59"/>
                </a:solidFill>
              </a:rPr>
              <a:t>intensity 25ns </a:t>
            </a:r>
            <a:r>
              <a:rPr lang="en-US" dirty="0" smtClean="0">
                <a:solidFill>
                  <a:srgbClr val="9BBB59"/>
                </a:solidFill>
              </a:rPr>
              <a:t>beams (</a:t>
            </a:r>
            <a:r>
              <a:rPr lang="en-US" dirty="0" err="1" smtClean="0">
                <a:solidFill>
                  <a:srgbClr val="9BBB59"/>
                </a:solidFill>
              </a:rPr>
              <a:t>e</a:t>
            </a:r>
            <a:r>
              <a:rPr lang="en-US" dirty="0" smtClean="0">
                <a:solidFill>
                  <a:srgbClr val="9BBB59"/>
                </a:solidFill>
              </a:rPr>
              <a:t>-cloud, long) + </a:t>
            </a:r>
            <a:r>
              <a:rPr lang="en-US" dirty="0" smtClean="0">
                <a:solidFill>
                  <a:srgbClr val="9BBB59"/>
                </a:solidFill>
              </a:rPr>
              <a:t>conditioning studies </a:t>
            </a:r>
            <a:r>
              <a:rPr lang="en-US" dirty="0" err="1" smtClean="0">
                <a:solidFill>
                  <a:srgbClr val="9BBB59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9BBB59"/>
                </a:solidFill>
                <a:sym typeface="Wingdings"/>
              </a:rPr>
              <a:t> 2x 10h</a:t>
            </a:r>
            <a:endParaRPr lang="en-US" dirty="0" smtClean="0">
              <a:solidFill>
                <a:schemeClr val="accent3"/>
              </a:solidFill>
            </a:endParaRPr>
          </a:p>
          <a:p>
            <a:pPr lvl="1" indent="-284400">
              <a:buFont typeface="Lucida Grande"/>
              <a:buChar char="→"/>
            </a:pPr>
            <a:r>
              <a:rPr lang="en-US" b="1" dirty="0" smtClean="0">
                <a:solidFill>
                  <a:srgbClr val="9BBB59"/>
                </a:solidFill>
              </a:rPr>
              <a:t>(2)</a:t>
            </a:r>
            <a:r>
              <a:rPr lang="en-US" dirty="0" smtClean="0">
                <a:solidFill>
                  <a:srgbClr val="9BBB59"/>
                </a:solidFill>
              </a:rPr>
              <a:t> 25ns h9 beams in the SPS (preservation of low </a:t>
            </a:r>
            <a:r>
              <a:rPr lang="en-US" dirty="0" err="1" smtClean="0">
                <a:solidFill>
                  <a:srgbClr val="9BBB59"/>
                </a:solidFill>
              </a:rPr>
              <a:t>emittances</a:t>
            </a:r>
            <a:r>
              <a:rPr lang="en-US" dirty="0" smtClean="0">
                <a:solidFill>
                  <a:srgbClr val="9BBB59"/>
                </a:solidFill>
              </a:rPr>
              <a:t>) </a:t>
            </a:r>
            <a:r>
              <a:rPr lang="en-US" dirty="0" err="1" smtClean="0">
                <a:solidFill>
                  <a:srgbClr val="9BBB59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9BBB59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9BBB59"/>
                </a:solidFill>
                <a:sym typeface="Wingdings"/>
              </a:rPr>
              <a:t>1x 10h</a:t>
            </a:r>
          </a:p>
          <a:p>
            <a:pPr lvl="1" indent="-284400">
              <a:buFont typeface="Lucida Grande"/>
              <a:buChar char="→"/>
            </a:pPr>
            <a:r>
              <a:rPr lang="en-US" b="1" dirty="0" smtClean="0">
                <a:solidFill>
                  <a:srgbClr val="9BBB59"/>
                </a:solidFill>
                <a:sym typeface="Wingdings"/>
              </a:rPr>
              <a:t>(3)</a:t>
            </a:r>
            <a:r>
              <a:rPr lang="en-US" dirty="0" smtClean="0">
                <a:solidFill>
                  <a:srgbClr val="9BBB59"/>
                </a:solidFill>
                <a:sym typeface="Wingdings"/>
              </a:rPr>
              <a:t> 24h </a:t>
            </a:r>
            <a:r>
              <a:rPr lang="en-US" dirty="0" err="1" smtClean="0">
                <a:solidFill>
                  <a:srgbClr val="9BBB59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rgbClr val="9BBB59"/>
                </a:solidFill>
                <a:sym typeface="Wingdings"/>
              </a:rPr>
              <a:t> EC &amp; longitudinal studies with 25ns beam (Mauro, Elena) + Space charge studies on Q20 with high intensity single bunches and scan of working points</a:t>
            </a:r>
          </a:p>
          <a:p>
            <a:pPr lvl="1" indent="-284400">
              <a:buFont typeface="Lucida Grande"/>
              <a:buChar char="→"/>
            </a:pPr>
            <a:r>
              <a:rPr lang="en-US" b="1" dirty="0" smtClean="0">
                <a:solidFill>
                  <a:srgbClr val="9BBB59"/>
                </a:solidFill>
              </a:rPr>
              <a:t>(4</a:t>
            </a:r>
            <a:r>
              <a:rPr lang="en-US" b="1" dirty="0" smtClean="0">
                <a:solidFill>
                  <a:srgbClr val="9BBB59"/>
                </a:solidFill>
              </a:rPr>
              <a:t>) </a:t>
            </a:r>
            <a:r>
              <a:rPr lang="en-US" dirty="0" smtClean="0">
                <a:solidFill>
                  <a:schemeClr val="accent3"/>
                </a:solidFill>
              </a:rPr>
              <a:t>Coasting of 25ns beam @26GeV/c to see possible residual EC effects with nominal intensity </a:t>
            </a:r>
            <a:r>
              <a:rPr lang="en-US" dirty="0" err="1" smtClean="0">
                <a:solidFill>
                  <a:schemeClr val="accent3"/>
                </a:solidFill>
                <a:sym typeface="Wingdings"/>
              </a:rPr>
              <a:t></a:t>
            </a:r>
            <a:r>
              <a:rPr lang="en-US" dirty="0" smtClean="0">
                <a:solidFill>
                  <a:schemeClr val="accent3"/>
                </a:solidFill>
                <a:sym typeface="Wingdings"/>
              </a:rPr>
              <a:t> 1x 10h </a:t>
            </a:r>
            <a:endParaRPr lang="en-US" dirty="0" smtClean="0">
              <a:solidFill>
                <a:srgbClr val="9BBB59"/>
              </a:solidFill>
            </a:endParaRPr>
          </a:p>
          <a:p>
            <a:pPr lvl="1"/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rcRect t="1945"/>
          <a:stretch>
            <a:fillRect/>
          </a:stretch>
        </p:blipFill>
        <p:spPr>
          <a:xfrm>
            <a:off x="76200" y="863521"/>
            <a:ext cx="8986416" cy="3706482"/>
          </a:xfrm>
          <a:prstGeom prst="rect">
            <a:avLst/>
          </a:prstGeom>
        </p:spPr>
      </p:pic>
      <p:grpSp>
        <p:nvGrpSpPr>
          <p:cNvPr id="4" name="Group 19"/>
          <p:cNvGrpSpPr/>
          <p:nvPr/>
        </p:nvGrpSpPr>
        <p:grpSpPr>
          <a:xfrm>
            <a:off x="2146300" y="2047303"/>
            <a:ext cx="6578600" cy="2799497"/>
            <a:chOff x="2146300" y="2324100"/>
            <a:chExt cx="6578600" cy="2799497"/>
          </a:xfrm>
        </p:grpSpPr>
        <p:sp>
          <p:nvSpPr>
            <p:cNvPr id="10" name="Rectangle 9"/>
            <p:cNvSpPr/>
            <p:nvPr/>
          </p:nvSpPr>
          <p:spPr>
            <a:xfrm>
              <a:off x="2146300" y="28448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75100" y="27813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07000" y="232410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00800" y="257175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565900" y="4438650"/>
              <a:ext cx="584200" cy="2159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88200" y="4292600"/>
              <a:ext cx="10033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Collimators + UA9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565900" y="4876800"/>
              <a:ext cx="584200" cy="2159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91200" y="2565400"/>
              <a:ext cx="584200" cy="21590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88200" y="4815820"/>
              <a:ext cx="15367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008000"/>
                  </a:solidFill>
                </a:rPr>
                <a:t>Ion</a:t>
              </a:r>
              <a:r>
                <a:rPr lang="en-US" sz="1400" dirty="0" smtClean="0">
                  <a:solidFill>
                    <a:srgbClr val="008000"/>
                  </a:solidFill>
                </a:rPr>
                <a:t> MD or </a:t>
              </a:r>
              <a:r>
                <a:rPr lang="en-US" sz="1400" dirty="0" smtClean="0">
                  <a:solidFill>
                    <a:srgbClr val="008000"/>
                  </a:solidFill>
                </a:rPr>
                <a:t>SU</a:t>
              </a:r>
              <a:endParaRPr lang="en-US" sz="1400" dirty="0">
                <a:solidFill>
                  <a:srgbClr val="008000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2730500" y="20473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390900" y="22886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75100" y="1844103"/>
            <a:ext cx="584200" cy="2159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(3)</a:t>
            </a:r>
            <a:endParaRPr lang="en-US" dirty="0"/>
          </a:p>
        </p:txBody>
      </p:sp>
      <p:grpSp>
        <p:nvGrpSpPr>
          <p:cNvPr id="5" name="Group 25"/>
          <p:cNvGrpSpPr/>
          <p:nvPr/>
        </p:nvGrpSpPr>
        <p:grpSpPr>
          <a:xfrm>
            <a:off x="4572000" y="2275903"/>
            <a:ext cx="3022600" cy="234950"/>
            <a:chOff x="4572000" y="2275903"/>
            <a:chExt cx="3022600" cy="234950"/>
          </a:xfrm>
        </p:grpSpPr>
        <p:sp>
          <p:nvSpPr>
            <p:cNvPr id="24" name="Rectangle 23"/>
            <p:cNvSpPr/>
            <p:nvPr/>
          </p:nvSpPr>
          <p:spPr>
            <a:xfrm>
              <a:off x="4572000" y="2275903"/>
              <a:ext cx="584200" cy="21590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(*)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010400" y="2294953"/>
              <a:ext cx="584200" cy="21590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(4)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6400800" y="1600200"/>
            <a:ext cx="1193800" cy="1828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3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LHC scrubbing  run + MDs + 25ns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230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SPS MDs</vt:lpstr>
      <vt:lpstr>SPS MDs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MDs</dc:title>
  <dc:creator>Giovanni Rumolo</dc:creator>
  <cp:lastModifiedBy>Giovanni Rumolo</cp:lastModifiedBy>
  <cp:revision>7</cp:revision>
  <dcterms:created xsi:type="dcterms:W3CDTF">2012-10-12T07:58:29Z</dcterms:created>
  <dcterms:modified xsi:type="dcterms:W3CDTF">2012-10-12T09:01:27Z</dcterms:modified>
</cp:coreProperties>
</file>