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7" r:id="rId5"/>
    <p:sldId id="262" r:id="rId6"/>
    <p:sldId id="277" r:id="rId7"/>
    <p:sldId id="278" r:id="rId8"/>
    <p:sldId id="279" r:id="rId9"/>
    <p:sldId id="282" r:id="rId10"/>
    <p:sldId id="283" r:id="rId11"/>
    <p:sldId id="280" r:id="rId12"/>
    <p:sldId id="281" r:id="rId13"/>
    <p:sldId id="284" r:id="rId14"/>
    <p:sldId id="285" r:id="rId15"/>
    <p:sldId id="286" r:id="rId16"/>
    <p:sldId id="288" r:id="rId17"/>
    <p:sldId id="291" r:id="rId18"/>
    <p:sldId id="287" r:id="rId19"/>
    <p:sldId id="295" r:id="rId20"/>
    <p:sldId id="292" r:id="rId21"/>
    <p:sldId id="293" r:id="rId22"/>
    <p:sldId id="289" r:id="rId23"/>
    <p:sldId id="294" r:id="rId24"/>
    <p:sldId id="290" r:id="rId25"/>
    <p:sldId id="296" r:id="rId26"/>
  </p:sldIdLst>
  <p:sldSz cx="9144000" cy="6858000" type="screen4x3"/>
  <p:notesSz cx="70993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008040"/>
    <a:srgbClr val="B3B3B3"/>
    <a:srgbClr val="FF6666"/>
    <a:srgbClr val="F4E9E9"/>
    <a:srgbClr val="E8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2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A9A2-3475-8B46-A1B0-D85D5824DF2B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8D135-1423-E949-97C2-203A3E139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64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6A512-6C9B-274D-9B33-7D0D3520F3CB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40E60-1CB1-C94A-B740-E9BB1DA98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6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2B1D7FD9-022C-5B48-A970-84D0CB97DA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8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35496" y="6453336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4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F.Roncarolo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7FD9-022C-5B48-A970-84D0CB97D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200800" cy="3744416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BSRT UPDATE</a:t>
            </a:r>
            <a:br>
              <a:rPr lang="en-GB" sz="3600" dirty="0" smtClean="0">
                <a:solidFill>
                  <a:srgbClr val="C00000"/>
                </a:solidFill>
              </a:rPr>
            </a:br>
            <a:r>
              <a:rPr lang="en-GB" sz="2000" dirty="0" smtClean="0">
                <a:solidFill>
                  <a:srgbClr val="C00000"/>
                </a:solidFill>
              </a:rPr>
              <a:t>LMC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2000" dirty="0" smtClean="0">
                <a:solidFill>
                  <a:srgbClr val="C00000"/>
                </a:solidFill>
              </a:rPr>
              <a:t>02-OCT-2012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dirty="0" err="1" smtClean="0"/>
              <a:t>F.Roncarolo</a:t>
            </a:r>
            <a:r>
              <a:rPr lang="en-GB" sz="1600" dirty="0" smtClean="0"/>
              <a:t> on behalf of the </a:t>
            </a:r>
            <a:r>
              <a:rPr lang="en-GB" sz="1600" dirty="0" smtClean="0"/>
              <a:t>BSRT </a:t>
            </a:r>
            <a:r>
              <a:rPr lang="en-GB" sz="1600" dirty="0" smtClean="0"/>
              <a:t>team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err="1" smtClean="0"/>
              <a:t>W.Andreazza</a:t>
            </a:r>
            <a:r>
              <a:rPr lang="en-GB" sz="1600" dirty="0" smtClean="0"/>
              <a:t>, </a:t>
            </a:r>
            <a:r>
              <a:rPr lang="en-GB" sz="1600" dirty="0" err="1" smtClean="0"/>
              <a:t>E.Bravin</a:t>
            </a:r>
            <a:r>
              <a:rPr lang="en-GB" sz="1600" dirty="0" smtClean="0"/>
              <a:t>, </a:t>
            </a:r>
            <a:r>
              <a:rPr lang="en-GB" sz="1600" dirty="0" err="1" smtClean="0"/>
              <a:t>A.Boccardi</a:t>
            </a:r>
            <a:r>
              <a:rPr lang="en-GB" sz="1600" dirty="0" smtClean="0"/>
              <a:t>, J</a:t>
            </a:r>
            <a:r>
              <a:rPr lang="en-GB" sz="1600" dirty="0"/>
              <a:t>-</a:t>
            </a:r>
            <a:r>
              <a:rPr lang="en-GB" sz="1600" dirty="0" err="1"/>
              <a:t>J.Gras</a:t>
            </a:r>
            <a:r>
              <a:rPr lang="en-GB" sz="1600" dirty="0"/>
              <a:t>, </a:t>
            </a:r>
            <a:r>
              <a:rPr lang="en-GB" sz="1600" dirty="0" err="1" smtClean="0"/>
              <a:t>A.Goldblatt</a:t>
            </a:r>
            <a:r>
              <a:rPr lang="en-GB" sz="1600" dirty="0" smtClean="0"/>
              <a:t>, </a:t>
            </a:r>
            <a:r>
              <a:rPr lang="en-GB" sz="1600" dirty="0" err="1" smtClean="0"/>
              <a:t>M.Hamani</a:t>
            </a:r>
            <a:r>
              <a:rPr lang="en-GB" sz="1600" dirty="0" smtClean="0"/>
              <a:t>, </a:t>
            </a:r>
            <a:br>
              <a:rPr lang="en-GB" sz="1600" dirty="0" smtClean="0"/>
            </a:br>
            <a:r>
              <a:rPr lang="en-GB" sz="1600" dirty="0" err="1" smtClean="0"/>
              <a:t>T.Lefevre</a:t>
            </a:r>
            <a:r>
              <a:rPr lang="en-GB" sz="1600" dirty="0" smtClean="0"/>
              <a:t>, </a:t>
            </a:r>
            <a:r>
              <a:rPr lang="en-GB" sz="1600" dirty="0" err="1" smtClean="0"/>
              <a:t>R.Jones</a:t>
            </a:r>
            <a:r>
              <a:rPr lang="en-GB" sz="1600" dirty="0" smtClean="0"/>
              <a:t>, </a:t>
            </a:r>
            <a:r>
              <a:rPr lang="en-GB" sz="1600" dirty="0" err="1" smtClean="0"/>
              <a:t>A.Nosych</a:t>
            </a:r>
            <a:r>
              <a:rPr lang="en-GB" sz="1600" dirty="0" smtClean="0"/>
              <a:t>, </a:t>
            </a:r>
            <a:r>
              <a:rPr lang="en-GB" sz="1600" dirty="0" err="1" smtClean="0"/>
              <a:t>G.Trad</a:t>
            </a:r>
            <a:r>
              <a:rPr lang="en-GB" sz="1600" dirty="0" smtClean="0"/>
              <a:t>, </a:t>
            </a:r>
            <a:r>
              <a:rPr lang="en-GB" sz="1600" dirty="0" err="1" smtClean="0"/>
              <a:t>R.Veness</a:t>
            </a:r>
            <a:r>
              <a:rPr lang="en-GB" sz="1600" dirty="0" smtClean="0"/>
              <a:t>, </a:t>
            </a:r>
            <a:r>
              <a:rPr lang="en-GB" sz="1600" dirty="0" err="1" smtClean="0"/>
              <a:t>M.Wendt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err="1" smtClean="0"/>
              <a:t>A.Fisher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EN-MME </a:t>
            </a:r>
            <a:r>
              <a:rPr lang="en-US" sz="1600" dirty="0"/>
              <a:t>–</a:t>
            </a:r>
            <a:r>
              <a:rPr lang="en-GB" sz="1600" dirty="0"/>
              <a:t> </a:t>
            </a:r>
            <a:r>
              <a:rPr lang="en-GB" sz="1600" dirty="0" err="1"/>
              <a:t>S.Sgobba</a:t>
            </a:r>
            <a:r>
              <a:rPr lang="en-GB" sz="1600" dirty="0"/>
              <a:t> and team, Main Workshop, Design Office</a:t>
            </a:r>
            <a:br>
              <a:rPr lang="en-GB" sz="1600" dirty="0"/>
            </a:br>
            <a:r>
              <a:rPr lang="en-GB" sz="1600" dirty="0"/>
              <a:t>E.M</a:t>
            </a:r>
            <a:r>
              <a:rPr lang="en-US" sz="1600" dirty="0"/>
              <a:t>e</a:t>
            </a:r>
            <a:r>
              <a:rPr lang="en-GB" sz="1600" dirty="0" err="1"/>
              <a:t>tral</a:t>
            </a:r>
            <a:r>
              <a:rPr lang="en-GB" sz="1600" dirty="0"/>
              <a:t>, </a:t>
            </a:r>
            <a:r>
              <a:rPr lang="en-GB" sz="1600" dirty="0" err="1"/>
              <a:t>B.Salvant</a:t>
            </a:r>
            <a:r>
              <a:rPr lang="en-GB" sz="1600" dirty="0"/>
              <a:t>, </a:t>
            </a:r>
            <a:r>
              <a:rPr lang="en-GB" sz="1600" dirty="0" err="1"/>
              <a:t>F.Caspers</a:t>
            </a:r>
            <a:r>
              <a:rPr lang="en-GB" sz="1600" dirty="0"/>
              <a:t>, </a:t>
            </a:r>
            <a:r>
              <a:rPr lang="en-GB" sz="1600" dirty="0" err="1"/>
              <a:t>A.Grudiev</a:t>
            </a:r>
            <a:r>
              <a:rPr lang="en-GB" sz="1600" dirty="0"/>
              <a:t>, </a:t>
            </a:r>
            <a:r>
              <a:rPr lang="en-GB" sz="1600" dirty="0" err="1"/>
              <a:t>C.Vollinger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err="1"/>
              <a:t>G.Lanza</a:t>
            </a:r>
            <a:r>
              <a:rPr lang="en-GB" sz="1600" dirty="0"/>
              <a:t> and Team</a:t>
            </a:r>
            <a:br>
              <a:rPr lang="en-GB" sz="1600" dirty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B2 Scan mirror IN </a:t>
            </a:r>
            <a:r>
              <a:rPr lang="en-US" dirty="0" smtClean="0">
                <a:sym typeface="Wingdings"/>
              </a:rPr>
              <a:t> 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27777" y="1989346"/>
            <a:ext cx="2716031" cy="2159987"/>
            <a:chOff x="2146300" y="1498600"/>
            <a:chExt cx="4838700" cy="3848100"/>
          </a:xfrm>
        </p:grpSpPr>
        <p:grpSp>
          <p:nvGrpSpPr>
            <p:cNvPr id="17" name="Group 16"/>
            <p:cNvGrpSpPr/>
            <p:nvPr/>
          </p:nvGrpSpPr>
          <p:grpSpPr>
            <a:xfrm>
              <a:off x="2146300" y="1498600"/>
              <a:ext cx="4838700" cy="3848100"/>
              <a:chOff x="2146300" y="1498600"/>
              <a:chExt cx="4838700" cy="3848100"/>
            </a:xfrm>
          </p:grpSpPr>
          <p:pic>
            <p:nvPicPr>
              <p:cNvPr id="15" name="Picture 14" descr="mirorr_scan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6300" y="1498600"/>
                <a:ext cx="4838700" cy="38481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195736" y="1556792"/>
                <a:ext cx="314659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1</a:t>
                </a:r>
                <a:endPara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8" name="Picture 17" descr="mirorr_scan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0" y="1511300"/>
              <a:ext cx="4838700" cy="38227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195736" y="1556792"/>
              <a:ext cx="314659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203848" y="1989346"/>
            <a:ext cx="2716031" cy="2159987"/>
            <a:chOff x="2146300" y="1498600"/>
            <a:chExt cx="4838700" cy="3848100"/>
          </a:xfrm>
        </p:grpSpPr>
        <p:pic>
          <p:nvPicPr>
            <p:cNvPr id="21" name="Picture 20" descr="mirorr_scan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0" y="1498600"/>
              <a:ext cx="4838700" cy="38481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95736" y="1556792"/>
              <a:ext cx="314659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106281" y="1989346"/>
            <a:ext cx="2714191" cy="2159987"/>
            <a:chOff x="2146300" y="1498600"/>
            <a:chExt cx="4851400" cy="3860800"/>
          </a:xfrm>
        </p:grpSpPr>
        <p:pic>
          <p:nvPicPr>
            <p:cNvPr id="12" name="Picture 11" descr="mirorr_scan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00" y="1498600"/>
              <a:ext cx="4851400" cy="3860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95736" y="1556792"/>
              <a:ext cx="314659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5413" y="4293349"/>
            <a:ext cx="2728395" cy="2159987"/>
            <a:chOff x="2133600" y="1498600"/>
            <a:chExt cx="4876800" cy="3860800"/>
          </a:xfrm>
        </p:grpSpPr>
        <p:pic>
          <p:nvPicPr>
            <p:cNvPr id="9" name="Picture 8" descr="mirorr_scan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498600"/>
              <a:ext cx="4876800" cy="3860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95736" y="1556792"/>
              <a:ext cx="314659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203848" y="4293349"/>
            <a:ext cx="2750387" cy="2159987"/>
            <a:chOff x="-31079" y="195064"/>
            <a:chExt cx="4851400" cy="3810000"/>
          </a:xfrm>
        </p:grpSpPr>
        <p:pic>
          <p:nvPicPr>
            <p:cNvPr id="6" name="Picture 5" descr="mirorr_scan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079" y="195064"/>
              <a:ext cx="4851400" cy="3810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496" y="292586"/>
              <a:ext cx="314659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228184" y="4221088"/>
            <a:ext cx="2376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/>
              </a:rPr>
              <a:t>Conclusion: Moving mirror out</a:t>
            </a:r>
            <a:endParaRPr lang="en-US" sz="1600" dirty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 loose image ‘core’, ‘fringes’ remain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1720" y="620688"/>
            <a:ext cx="1440160" cy="1008112"/>
          </a:xfrm>
          <a:prstGeom prst="rect">
            <a:avLst/>
          </a:prstGeom>
          <a:solidFill>
            <a:srgbClr val="B3B3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71600" y="105273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51720" y="908720"/>
            <a:ext cx="576064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3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11560" y="5486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Proton beam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411760" y="83671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Sync. Light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483768" y="54868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BSRT mirror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27584" y="134076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MIRROR IN</a:t>
            </a:r>
            <a:endParaRPr lang="en-US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092280" y="1166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TeV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228184" y="5445224"/>
            <a:ext cx="2448272" cy="83099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N.B.: tried same exercise on B1 </a:t>
            </a:r>
            <a:r>
              <a:rPr lang="en-US" sz="1600" dirty="0" smtClean="0">
                <a:solidFill>
                  <a:schemeClr val="bg1"/>
                </a:solidFill>
                <a:sym typeface="Wingdings"/>
              </a:rPr>
              <a:t> no evidence of distorted images…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0232" y="692696"/>
            <a:ext cx="1440160" cy="1008112"/>
          </a:xfrm>
          <a:prstGeom prst="rect">
            <a:avLst/>
          </a:prstGeom>
          <a:solidFill>
            <a:srgbClr val="B3B3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004048" y="112474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84168" y="980728"/>
            <a:ext cx="576064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44008" y="6206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Proton beam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444208" y="90872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Sync. Light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092280" y="6206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BSRT mirror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364088" y="141277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MIRROR OUT</a:t>
            </a:r>
            <a:endParaRPr lang="en-US" sz="16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4499992" y="548680"/>
            <a:ext cx="3888432" cy="129614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11560" y="548680"/>
            <a:ext cx="3888432" cy="1296144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2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 Selecting different wavelengths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00697" y="548680"/>
            <a:ext cx="3643311" cy="2376000"/>
            <a:chOff x="1259632" y="1270000"/>
            <a:chExt cx="6601668" cy="4305300"/>
          </a:xfrm>
        </p:grpSpPr>
        <p:pic>
          <p:nvPicPr>
            <p:cNvPr id="6" name="Picture 5" descr="nofil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0" y="1270000"/>
              <a:ext cx="6591300" cy="43053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59632" y="1340767"/>
              <a:ext cx="3425147" cy="724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All wavelengths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644015" y="548680"/>
            <a:ext cx="3623570" cy="2376000"/>
            <a:chOff x="1282700" y="1270000"/>
            <a:chExt cx="6565900" cy="4305300"/>
          </a:xfrm>
        </p:grpSpPr>
        <p:pic>
          <p:nvPicPr>
            <p:cNvPr id="9" name="Picture 8" descr="bluefil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700" y="1270000"/>
              <a:ext cx="6565900" cy="430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31640" y="1340768"/>
              <a:ext cx="659155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Blue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000704" y="2924944"/>
            <a:ext cx="3626893" cy="2376000"/>
            <a:chOff x="1270000" y="1270000"/>
            <a:chExt cx="6591300" cy="431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1295400" y="1270000"/>
              <a:ext cx="6553200" cy="4318000"/>
              <a:chOff x="1295400" y="1270000"/>
              <a:chExt cx="6553200" cy="4318000"/>
            </a:xfrm>
          </p:grpSpPr>
          <p:pic>
            <p:nvPicPr>
              <p:cNvPr id="12" name="Picture 11" descr="redfilter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1270000"/>
                <a:ext cx="6553200" cy="43180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331640" y="1340768"/>
                <a:ext cx="595811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Red</a:t>
                </a:r>
                <a:endPara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5" name="Picture 14" descr="greenfilt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0" y="1282700"/>
              <a:ext cx="6591300" cy="42799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31640" y="1340768"/>
              <a:ext cx="835134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Green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644015" y="2924944"/>
            <a:ext cx="3605934" cy="2376000"/>
            <a:chOff x="1295400" y="1270000"/>
            <a:chExt cx="6553200" cy="4318000"/>
          </a:xfrm>
        </p:grpSpPr>
        <p:pic>
          <p:nvPicPr>
            <p:cNvPr id="18" name="Picture 17" descr="redfil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270000"/>
              <a:ext cx="6553200" cy="4318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31640" y="1340768"/>
              <a:ext cx="595811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</a:t>
              </a:r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ed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51520" y="557994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Larger radiation wavelength  larger ‘fringes’ distance  compatible with diffraction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4328" y="1166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TeV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67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 Horizontal Closed Orbit Bumps </a:t>
            </a:r>
            <a:endParaRPr lang="en-US" dirty="0"/>
          </a:p>
        </p:txBody>
      </p:sp>
      <p:sp>
        <p:nvSpPr>
          <p:cNvPr id="3" name="Date Placeholder 2"/>
          <p:cNvSpPr>
            <a:spLocks noGrp="1" noChangeAspect="1"/>
          </p:cNvSpPr>
          <p:nvPr>
            <p:ph type="dt" sz="half" idx="10"/>
          </p:nvPr>
        </p:nvSpPr>
        <p:spPr>
          <a:xfrm>
            <a:off x="457200" y="6453335"/>
            <a:ext cx="16829217" cy="2880000"/>
          </a:xfrm>
        </p:spPr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 noChangeAspect="1"/>
          </p:cNvSpPr>
          <p:nvPr>
            <p:ph type="ftr" sz="quarter" idx="11"/>
          </p:nvPr>
        </p:nvSpPr>
        <p:spPr>
          <a:xfrm>
            <a:off x="3124200" y="6448250"/>
            <a:ext cx="22839652" cy="2880000"/>
          </a:xfrm>
        </p:spPr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2" y="2025576"/>
            <a:ext cx="3088522" cy="2196000"/>
            <a:chOff x="1511300" y="1257300"/>
            <a:chExt cx="6108700" cy="4343400"/>
          </a:xfrm>
        </p:grpSpPr>
        <p:pic>
          <p:nvPicPr>
            <p:cNvPr id="6" name="Picture 5" descr="nobump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300" y="1257300"/>
              <a:ext cx="6108700" cy="4343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17444" y="1372706"/>
              <a:ext cx="1206580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NO bump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347864" y="2025088"/>
            <a:ext cx="3099084" cy="2196000"/>
            <a:chOff x="2339752" y="1844824"/>
            <a:chExt cx="6057900" cy="4292600"/>
          </a:xfrm>
        </p:grpSpPr>
        <p:pic>
          <p:nvPicPr>
            <p:cNvPr id="9" name="Picture 8" descr="bump+2m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844824"/>
              <a:ext cx="6057900" cy="4292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11760" y="1916832"/>
              <a:ext cx="1545340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+2mm Bump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251520" y="4185328"/>
            <a:ext cx="3115852" cy="2196000"/>
            <a:chOff x="1511300" y="1269373"/>
            <a:chExt cx="6108700" cy="4305300"/>
          </a:xfrm>
        </p:grpSpPr>
        <p:pic>
          <p:nvPicPr>
            <p:cNvPr id="12" name="Picture 11" descr="bump+4m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300" y="1269373"/>
              <a:ext cx="6108700" cy="4305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47664" y="1340768"/>
              <a:ext cx="1545340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+4mm Bump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47864" y="4185328"/>
            <a:ext cx="3117536" cy="2196000"/>
            <a:chOff x="4716016" y="3429000"/>
            <a:chExt cx="3117536" cy="2196000"/>
          </a:xfrm>
        </p:grpSpPr>
        <p:pic>
          <p:nvPicPr>
            <p:cNvPr id="19" name="Picture 18" descr="bump-4m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429000"/>
              <a:ext cx="3117536" cy="2196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788024" y="3501008"/>
              <a:ext cx="1364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-4mm 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Bump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83968" y="155679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4139952" y="548680"/>
            <a:ext cx="1440160" cy="1008112"/>
          </a:xfrm>
          <a:prstGeom prst="rect">
            <a:avLst/>
          </a:prstGeom>
          <a:solidFill>
            <a:srgbClr val="B3B3B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59832" y="980728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39952" y="836712"/>
            <a:ext cx="576064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3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99792" y="47667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Proton beam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76470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Sync. Light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47667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BSRT mirror</a:t>
            </a:r>
            <a:endParaRPr lang="en-US" sz="14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427984" y="548680"/>
            <a:ext cx="0" cy="11521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47864" y="5486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Bump</a:t>
            </a:r>
            <a:r>
              <a:rPr lang="en-US" sz="2800" b="1" dirty="0" smtClean="0"/>
              <a:t> -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20072" y="6926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Bump</a:t>
            </a:r>
            <a:r>
              <a:rPr lang="en-US" sz="2800" b="1" dirty="0" smtClean="0"/>
              <a:t> +</a:t>
            </a:r>
            <a:endParaRPr lang="en-US" sz="2800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635896" y="1052736"/>
            <a:ext cx="1584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72000" y="132102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70 mm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6660232" y="2132856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In all these cases: camera gain to have maximum ‘fringes’ visibility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Bump +  weight of ‘fringes’ </a:t>
            </a:r>
            <a:r>
              <a:rPr lang="en-US" dirty="0" err="1" smtClean="0">
                <a:sym typeface="Wingdings"/>
              </a:rPr>
              <a:t>w.r.t</a:t>
            </a:r>
            <a:r>
              <a:rPr lang="en-US" dirty="0" smtClean="0">
                <a:sym typeface="Wingdings"/>
              </a:rPr>
              <a:t>. ‘core’  decreases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80312" y="1073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TeV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590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B2 Horizontal Closed Orbit Bumps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88024" y="1124744"/>
            <a:ext cx="3672408" cy="2880320"/>
            <a:chOff x="4716016" y="3501008"/>
            <a:chExt cx="3111000" cy="2196000"/>
          </a:xfrm>
        </p:grpSpPr>
        <p:pic>
          <p:nvPicPr>
            <p:cNvPr id="7" name="Picture 6" descr="bump+4mm_lowgai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501008"/>
              <a:ext cx="3111000" cy="219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52180" y="3524355"/>
              <a:ext cx="2562120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+4mm bump, low gain</a:t>
              </a:r>
              <a:endPara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nobump_lowg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528392" cy="2888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1196752"/>
            <a:ext cx="222949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bump, low gain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610" y="4365104"/>
            <a:ext cx="846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N.B. :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absolute position on screen depends on steering (not the same for these two </a:t>
            </a:r>
            <a:r>
              <a:rPr lang="en-US" dirty="0" err="1" smtClean="0"/>
              <a:t>acq</a:t>
            </a:r>
            <a:r>
              <a:rPr lang="en-US" dirty="0" smtClean="0"/>
              <a:t>.)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Verified that steering (</a:t>
            </a:r>
            <a:r>
              <a:rPr lang="en-US" dirty="0" smtClean="0">
                <a:sym typeface="Wingdings"/>
              </a:rPr>
              <a:t> different path inside telescope) doesn’t change ‘fringes’ shape and weight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3" y="3070701"/>
            <a:ext cx="352839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Anyway: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emittances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from Gaussian fits give unphysical large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emittance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1166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 </a:t>
            </a:r>
            <a:r>
              <a:rPr lang="en-US" b="1" dirty="0" err="1" smtClean="0"/>
              <a:t>TeV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135731" y="620688"/>
            <a:ext cx="567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Setting camera gain as in operational mode (no saturation)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Temperatures Probes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probeslo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5382064" cy="453650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31840" y="5445224"/>
            <a:ext cx="144016" cy="144016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67944" y="5445224"/>
            <a:ext cx="144016" cy="14401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96136" y="2204864"/>
            <a:ext cx="144016" cy="144016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96136" y="2636912"/>
            <a:ext cx="144016" cy="144016"/>
          </a:xfrm>
          <a:prstGeom prst="roundRect">
            <a:avLst/>
          </a:prstGeom>
          <a:solidFill>
            <a:srgbClr val="00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88024" y="2132856"/>
            <a:ext cx="144016" cy="14401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76256" y="3573016"/>
            <a:ext cx="144016" cy="14401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76256" y="2060848"/>
            <a:ext cx="144016" cy="144016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76256" y="2348880"/>
            <a:ext cx="144016" cy="144016"/>
          </a:xfrm>
          <a:prstGeom prst="roundRect">
            <a:avLst/>
          </a:prstGeom>
          <a:solidFill>
            <a:srgbClr val="00804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876256" y="2780928"/>
            <a:ext cx="144016" cy="144016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876256" y="3068960"/>
            <a:ext cx="144016" cy="144016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64288" y="1916832"/>
            <a:ext cx="9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Flange 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2204864"/>
            <a:ext cx="9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40"/>
                </a:solidFill>
              </a:rPr>
              <a:t>Flange 2</a:t>
            </a:r>
            <a:endParaRPr lang="en-US" dirty="0">
              <a:solidFill>
                <a:srgbClr val="00804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4288" y="2636912"/>
            <a:ext cx="126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View Port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2924944"/>
            <a:ext cx="126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View Port 2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4288" y="3429000"/>
            <a:ext cx="81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Bellow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4797152"/>
            <a:ext cx="294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Measurements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3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temp_before_b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7" y="3614224"/>
            <a:ext cx="3630984" cy="2263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39952" y="5520134"/>
            <a:ext cx="4768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B1 heating ~= B2 heating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Bellow heats more and faster than flange (== radiation more than conduction?)</a:t>
            </a:r>
          </a:p>
          <a:p>
            <a:pPr marL="285750" indent="-285750">
              <a:buFont typeface="Wingdings" charset="2"/>
              <a:buChar char="§"/>
            </a:pP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1069" y="1340768"/>
            <a:ext cx="3660477" cy="2232248"/>
            <a:chOff x="231069" y="980728"/>
            <a:chExt cx="3660477" cy="2232248"/>
          </a:xfrm>
        </p:grpSpPr>
        <p:pic>
          <p:nvPicPr>
            <p:cNvPr id="6" name="Picture 5" descr="temp_before_b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69" y="980728"/>
              <a:ext cx="3581566" cy="22322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83768" y="1844824"/>
              <a:ext cx="14077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Mirror OUT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2492896"/>
              <a:ext cx="14077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Mirror IN</a:t>
              </a:r>
              <a:endParaRPr lang="en-US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35696" y="3780328"/>
            <a:ext cx="936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Mirror Falling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51520" y="54868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Before </a:t>
            </a:r>
            <a:r>
              <a:rPr lang="en-US" dirty="0"/>
              <a:t>TS#</a:t>
            </a:r>
            <a:r>
              <a:rPr lang="en-US" dirty="0" smtClean="0"/>
              <a:t>3 (‘bellow’ probe B1 not at same location as B2)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11960" y="548680"/>
            <a:ext cx="4044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After TS#</a:t>
            </a:r>
            <a:r>
              <a:rPr lang="en-US" dirty="0" smtClean="0"/>
              <a:t>3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‘bellow’ probe B1 displaced to be = B2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Added 2 probes on flange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1412776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BEAM 1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15616" y="3645024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BEAM 2</a:t>
            </a:r>
            <a:endParaRPr lang="en-US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1511436" y="1855857"/>
            <a:ext cx="614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1380 </a:t>
            </a:r>
            <a:r>
              <a:rPr lang="en-US" sz="1200" b="1" dirty="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31640" y="4365104"/>
            <a:ext cx="614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mtClean="0">
                <a:solidFill>
                  <a:schemeClr val="tx2"/>
                </a:solidFill>
              </a:rPr>
              <a:t>1380 </a:t>
            </a:r>
            <a:r>
              <a:rPr lang="en-US" sz="1200" b="1" dirty="0">
                <a:solidFill>
                  <a:schemeClr val="tx2"/>
                </a:solidFill>
              </a:rPr>
              <a:t>b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5976" y="1677839"/>
            <a:ext cx="4379930" cy="3767385"/>
            <a:chOff x="4355976" y="836712"/>
            <a:chExt cx="4379930" cy="3767385"/>
          </a:xfrm>
        </p:grpSpPr>
        <p:pic>
          <p:nvPicPr>
            <p:cNvPr id="9" name="Picture 8" descr="temp_af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836712"/>
              <a:ext cx="4379930" cy="376738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76056" y="162880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Bellow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328498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Bellow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2160" y="184482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8000"/>
                  </a:solidFill>
                </a:rPr>
                <a:t>F</a:t>
              </a:r>
              <a:r>
                <a:rPr lang="en-US" sz="1200" b="1" dirty="0" smtClean="0">
                  <a:solidFill>
                    <a:srgbClr val="008000"/>
                  </a:solidFill>
                </a:rPr>
                <a:t>lange</a:t>
              </a:r>
              <a:endParaRPr lang="en-US" sz="1200" b="1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2160" y="342900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8000"/>
                  </a:solidFill>
                </a:rPr>
                <a:t>F</a:t>
              </a:r>
              <a:r>
                <a:rPr lang="en-US" sz="1200" b="1" dirty="0" smtClean="0">
                  <a:solidFill>
                    <a:srgbClr val="008000"/>
                  </a:solidFill>
                </a:rPr>
                <a:t>lange</a:t>
              </a:r>
              <a:endParaRPr lang="en-US" sz="1200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80112" y="1772816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90"/>
                  </a:solidFill>
                </a:rPr>
                <a:t>View Port</a:t>
              </a:r>
              <a:endParaRPr lang="en-US" sz="1200" b="1" dirty="0">
                <a:solidFill>
                  <a:srgbClr val="00009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52120" y="3831431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90"/>
                  </a:solidFill>
                </a:rPr>
                <a:t>View Port</a:t>
              </a:r>
              <a:endParaRPr lang="en-US" sz="1200" b="1" dirty="0">
                <a:solidFill>
                  <a:srgbClr val="00009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24128" y="1484784"/>
              <a:ext cx="6140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1380 </a:t>
              </a:r>
              <a:r>
                <a:rPr lang="en-US" sz="1200" b="1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80312" y="1340768"/>
              <a:ext cx="6140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1380 </a:t>
              </a:r>
              <a:r>
                <a:rPr lang="en-US" sz="1200" b="1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08104" y="3140968"/>
              <a:ext cx="6140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1380 </a:t>
              </a:r>
              <a:r>
                <a:rPr lang="en-US" sz="1200" b="1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72076" y="3007985"/>
              <a:ext cx="6140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1380 </a:t>
              </a:r>
              <a:r>
                <a:rPr lang="en-US" sz="1200" b="1" dirty="0">
                  <a:solidFill>
                    <a:schemeClr val="tx2"/>
                  </a:solidFill>
                </a:rPr>
                <a:t>b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47864" y="2420888"/>
            <a:ext cx="1407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LAMP ON</a:t>
            </a:r>
            <a:endParaRPr lang="en-US" sz="1100" b="1" dirty="0">
              <a:solidFill>
                <a:srgbClr val="0000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067944" y="548680"/>
            <a:ext cx="0" cy="5832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3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vacu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797233" cy="3239985"/>
          </a:xfrm>
          <a:prstGeom prst="rect">
            <a:avLst/>
          </a:prstGeom>
        </p:spPr>
      </p:pic>
      <p:pic>
        <p:nvPicPr>
          <p:cNvPr id="7" name="Picture 6" descr="vacuum_zo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4769663" cy="32399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47864" y="1268760"/>
            <a:ext cx="1008112" cy="2448272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55976" y="2420888"/>
            <a:ext cx="432048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2" y="4725144"/>
            <a:ext cx="420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5.L4 </a:t>
            </a:r>
            <a:r>
              <a:rPr lang="en-US" dirty="0" smtClean="0">
                <a:sym typeface="Wingdings"/>
              </a:rPr>
              <a:t> BSRT B2 , baked out during TS#3 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5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Observations after TS#3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908720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b="1" dirty="0" smtClean="0">
                <a:solidFill>
                  <a:srgbClr val="008000"/>
                </a:solidFill>
              </a:rPr>
              <a:t>B1 ok</a:t>
            </a:r>
            <a:r>
              <a:rPr lang="en-US" sz="2000" dirty="0" smtClean="0"/>
              <a:t>, need to verify if survives to thermal cycles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dirty="0" smtClean="0"/>
              <a:t>New optics base on lenses seems better for overall resolution and accuracy, to be confirmed </a:t>
            </a:r>
          </a:p>
          <a:p>
            <a:pPr marL="742950" lvl="1" indent="-285750"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B2 image ‘distortion’ to be understood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dirty="0" smtClean="0"/>
              <a:t>edge effect?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dirty="0" smtClean="0"/>
              <a:t>Bad surface polishing?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dirty="0" smtClean="0"/>
              <a:t>Silicon not suitable for imaging?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000" dirty="0"/>
              <a:t>O</a:t>
            </a:r>
            <a:r>
              <a:rPr lang="en-US" sz="2000" dirty="0" smtClean="0"/>
              <a:t>ptics after extraction mirror misalignment?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No clear evidence of less heating</a:t>
            </a:r>
            <a:r>
              <a:rPr lang="en-US" sz="2000" dirty="0" smtClean="0"/>
              <a:t> </a:t>
            </a:r>
            <a:r>
              <a:rPr lang="en-US" sz="2000" dirty="0" err="1" smtClean="0"/>
              <a:t>w.r.t</a:t>
            </a:r>
            <a:r>
              <a:rPr lang="en-US" sz="2000" dirty="0" smtClean="0"/>
              <a:t> before TS#3 for both B1 and B2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b="1" dirty="0" smtClean="0">
                <a:solidFill>
                  <a:srgbClr val="008000"/>
                </a:solidFill>
              </a:rPr>
              <a:t>No clear evidence of B1 (metallic coating) heating more than B2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Both B1 and B2 </a:t>
            </a:r>
            <a:r>
              <a:rPr lang="en-US" sz="2000" b="1" dirty="0" smtClean="0">
                <a:solidFill>
                  <a:srgbClr val="008000"/>
                </a:solidFill>
              </a:rPr>
              <a:t>AGM operational </a:t>
            </a:r>
            <a:r>
              <a:rPr lang="en-US" sz="2000" dirty="0" smtClean="0"/>
              <a:t>despite bad B2 imaging. Calibration checks on-going, need to verify calibration stability over time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824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 - Proposals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08520" y="548680"/>
            <a:ext cx="9217024" cy="624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00" lvl="1"/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ASAP: 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access 3 hours  re-check alignment B2 with calibration laser  exclude (or not) any source of uncertainty other than the extraction mirror itself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Test imaging system based on pure silicon mirror in the lab (on-going) </a:t>
            </a:r>
          </a:p>
          <a:p>
            <a:pPr marL="638100" lvl="1"/>
            <a:endParaRPr lang="en-US" sz="1600" b="1" dirty="0" smtClean="0">
              <a:solidFill>
                <a:srgbClr val="0000FF"/>
              </a:solidFill>
              <a:sym typeface="Wingdings"/>
            </a:endParaRPr>
          </a:p>
          <a:p>
            <a:pPr marL="638100" lvl="1"/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Before MD3 </a:t>
            </a:r>
            <a:r>
              <a:rPr lang="en-US" sz="1600" dirty="0" smtClean="0">
                <a:sym typeface="Wingdings"/>
              </a:rPr>
              <a:t>(if possible)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B2 Bumps (450 </a:t>
            </a:r>
            <a:r>
              <a:rPr lang="en-US" sz="1600" dirty="0" err="1" smtClean="0">
                <a:sym typeface="Wingdings"/>
              </a:rPr>
              <a:t>GeV</a:t>
            </a:r>
            <a:r>
              <a:rPr lang="en-US" sz="1600" dirty="0" smtClean="0">
                <a:sym typeface="Wingdings"/>
              </a:rPr>
              <a:t> and/or 4 </a:t>
            </a:r>
            <a:r>
              <a:rPr lang="en-US" sz="1600" dirty="0" err="1" smtClean="0">
                <a:sym typeface="Wingdings"/>
              </a:rPr>
              <a:t>TeV</a:t>
            </a:r>
            <a:r>
              <a:rPr lang="en-US" sz="1600" dirty="0" smtClean="0">
                <a:sym typeface="Wingdings"/>
              </a:rPr>
              <a:t>) + move mirror out with bump &gt;= 4mm IN  assess it’s only an edge effect or not</a:t>
            </a:r>
          </a:p>
          <a:p>
            <a:pPr marL="638100" lvl="1"/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MD3</a:t>
            </a:r>
            <a:r>
              <a:rPr lang="en-US" sz="1600" dirty="0" smtClean="0">
                <a:sym typeface="Wingdings"/>
              </a:rPr>
              <a:t> 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B1: Precise Calibration </a:t>
            </a:r>
            <a:r>
              <a:rPr lang="en-US" sz="1600" dirty="0" err="1" smtClean="0">
                <a:sym typeface="Wingdings"/>
              </a:rPr>
              <a:t>w.r.t</a:t>
            </a:r>
            <a:r>
              <a:rPr lang="en-US" sz="1600" dirty="0" smtClean="0">
                <a:sym typeface="Wingdings"/>
              </a:rPr>
              <a:t> WS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B2: points above if not possible before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If enough time: B1&amp;B2, characterize heating with high intensity beams at 450 </a:t>
            </a:r>
            <a:r>
              <a:rPr lang="en-US" sz="1600" dirty="0" err="1" smtClean="0">
                <a:sym typeface="Wingdings"/>
              </a:rPr>
              <a:t>GeV</a:t>
            </a:r>
            <a:endParaRPr lang="en-US" sz="1600" dirty="0">
              <a:sym typeface="Wingdings"/>
            </a:endParaRPr>
          </a:p>
          <a:p>
            <a:pPr marL="1714500" lvl="3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Wait between injections to cope with thermal inertia and establish whether there is a threshold effect or not</a:t>
            </a:r>
          </a:p>
          <a:p>
            <a:pPr marL="638100" lvl="1"/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TS#4 (</a:t>
            </a:r>
            <a:r>
              <a:rPr lang="en-US" sz="1600" b="1" dirty="0" err="1" smtClean="0">
                <a:solidFill>
                  <a:srgbClr val="0000FF"/>
                </a:solidFill>
                <a:sym typeface="Wingdings"/>
              </a:rPr>
              <a:t>xstmas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)</a:t>
            </a:r>
            <a:endParaRPr lang="en-US" sz="1600" dirty="0" smtClean="0">
              <a:sym typeface="Wingdings"/>
            </a:endParaRP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depending on possible new observations/understanding, e.g. will B1 mirror survive thermal cycles?</a:t>
            </a:r>
          </a:p>
          <a:p>
            <a:pPr marL="1714500" lvl="3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Open B2 and replace mirror with copy of B1 (glass + metallic coating)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If new B1 optics full validated</a:t>
            </a:r>
          </a:p>
          <a:p>
            <a:pPr marL="1714500" lvl="3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Replace also B2 optics with focusing lenses based system</a:t>
            </a:r>
          </a:p>
          <a:p>
            <a:pPr marL="638100" lvl="1"/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LS1</a:t>
            </a:r>
            <a:r>
              <a:rPr lang="en-US" sz="1600" dirty="0" smtClean="0">
                <a:sym typeface="Wingdings"/>
              </a:rPr>
              <a:t>: depending on end of the run experience + improved RF and thermo-mechanical simulations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Redesign mechanics to minimize RF coupling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Active cooling</a:t>
            </a:r>
          </a:p>
          <a:p>
            <a:pPr marL="1257300" lvl="2" indent="-162000">
              <a:buFont typeface="Wingdings" charset="2"/>
              <a:buChar char="§"/>
            </a:pPr>
            <a:r>
              <a:rPr lang="en-US" sz="1600" dirty="0" smtClean="0">
                <a:sym typeface="Wingdings"/>
              </a:rPr>
              <a:t>…	</a:t>
            </a:r>
          </a:p>
          <a:p>
            <a:pPr marL="1257300" lvl="2" indent="-162000">
              <a:buFont typeface="Wingdings" charset="2"/>
              <a:buChar char="§"/>
            </a:pPr>
            <a:endParaRPr lang="en-US" sz="1600" dirty="0" smtClean="0">
              <a:sym typeface="Wingdings"/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10800000">
            <a:off x="3419872" y="2420888"/>
            <a:ext cx="1152128" cy="720080"/>
          </a:xfrm>
          <a:prstGeom prst="bentConnector3">
            <a:avLst>
              <a:gd name="adj1" fmla="val -2063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9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 - TS#3 Actions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536" y="692696"/>
            <a:ext cx="8604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BSRT mirrors before TS#3: silicon bulk + dielectric coating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After B2 mirror removal end of August (coating blistered) and suspect of same damage on B1 mirror, three options for TS#3: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Spare mirror: Silicon bulk + dielectric coating 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 smtClean="0"/>
              <a:t>Option dropped, good choice after B1 mirror removal (coating blistered)</a:t>
            </a:r>
          </a:p>
          <a:p>
            <a:pPr marL="1257300" lvl="2" indent="-342900">
              <a:buFont typeface="Wingdings" charset="2"/>
              <a:buChar char="§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Spare mirror after coating removal and polishing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pure silicon mirror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Installed on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B2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>
              <a:sym typeface="Wingding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ym typeface="Wingdings"/>
              </a:rPr>
              <a:t>New mirror: 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glass bulk + metallic (Al) coating</a:t>
            </a:r>
          </a:p>
          <a:p>
            <a:pPr marL="1257300" lvl="2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Installed on 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B1</a:t>
            </a:r>
          </a:p>
          <a:p>
            <a:pPr marL="1257300" lvl="2" indent="-342900">
              <a:buFont typeface="Wingdings" charset="2"/>
              <a:buChar char="§"/>
            </a:pPr>
            <a:endParaRPr lang="en-US" sz="2000" dirty="0">
              <a:sym typeface="Wingdings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On both B1 and B2: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Failsafe mirror supports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Inconel mirror clamps 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Ferrites with higher Curie temperature – increase ferrite volume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5373216"/>
            <a:ext cx="333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See LMC 14 Sep 2012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9547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modifiedsup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933562" cy="60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70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temp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4704"/>
            <a:ext cx="3384376" cy="54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FB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96336" cy="51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988" y="1016248"/>
            <a:ext cx="42545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B1 Mirror removal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63097" y="3975447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Evidence of blistering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5271591"/>
            <a:ext cx="255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Mirror out of place  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0152" y="3573016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740352" y="3501008"/>
            <a:ext cx="576064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84168" y="4149080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08304" y="4149080"/>
            <a:ext cx="576064" cy="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Not Equal 21"/>
          <p:cNvSpPr/>
          <p:nvPr/>
        </p:nvSpPr>
        <p:spPr>
          <a:xfrm>
            <a:off x="6660232" y="4077072"/>
            <a:ext cx="432048" cy="216024"/>
          </a:xfrm>
          <a:prstGeom prst="mathNotEqual">
            <a:avLst>
              <a:gd name="adj1" fmla="val 9388"/>
              <a:gd name="adj2" fmla="val 6600000"/>
              <a:gd name="adj3" fmla="val 1176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156176" y="3645024"/>
            <a:ext cx="144016" cy="432048"/>
          </a:xfrm>
          <a:prstGeom prst="straightConnector1">
            <a:avLst/>
          </a:prstGeom>
          <a:ln w="381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96336" y="3573016"/>
            <a:ext cx="432048" cy="432048"/>
          </a:xfrm>
          <a:prstGeom prst="straightConnector1">
            <a:avLst/>
          </a:prstGeom>
          <a:ln w="381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5400000">
            <a:off x="6665372" y="4749708"/>
            <a:ext cx="402344" cy="26860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63688" y="5157192"/>
            <a:ext cx="2880319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Decided not to install an identical mirror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2776940" y="4647996"/>
            <a:ext cx="402344" cy="26860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5004048" y="5445224"/>
            <a:ext cx="402344" cy="26860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4292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1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4442668"/>
            <a:ext cx="8178800" cy="229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159000"/>
            <a:ext cx="81788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B1 refurbishment during TS#3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Mirror: glass </a:t>
            </a:r>
            <a:r>
              <a:rPr lang="en-US" dirty="0">
                <a:sym typeface="Wingdings"/>
              </a:rPr>
              <a:t>bulk</a:t>
            </a:r>
            <a:r>
              <a:rPr lang="en-US" dirty="0" smtClean="0">
                <a:sym typeface="Wingdings"/>
              </a:rPr>
              <a:t>+ </a:t>
            </a:r>
            <a:r>
              <a:rPr lang="en-US" dirty="0">
                <a:sym typeface="Wingdings"/>
              </a:rPr>
              <a:t>metallic (Al) coating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>
                <a:sym typeface="Wingdings"/>
              </a:rPr>
              <a:t>Imaging optics changed from focusing mirrors to focusing lenses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Change already scheduled </a:t>
            </a:r>
            <a:r>
              <a:rPr lang="en-US" dirty="0">
                <a:sym typeface="Wingdings"/>
              </a:rPr>
              <a:t>in </a:t>
            </a:r>
            <a:r>
              <a:rPr lang="en-US" dirty="0" smtClean="0">
                <a:sym typeface="Wingdings"/>
              </a:rPr>
              <a:t>advance, independently from August’s </a:t>
            </a:r>
            <a:r>
              <a:rPr lang="en-US" dirty="0">
                <a:sym typeface="Wingdings"/>
              </a:rPr>
              <a:t>systems failure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>
                <a:sym typeface="Wingdings"/>
              </a:rPr>
              <a:t>Alignment with calibration laser as done with old </a:t>
            </a:r>
            <a:r>
              <a:rPr lang="en-US" dirty="0" smtClean="0">
                <a:sym typeface="Wingdings"/>
              </a:rPr>
              <a:t>optics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195572"/>
            <a:ext cx="3536019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OLD: 2 focusing  + 8 folding mirrors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643844"/>
            <a:ext cx="4211409" cy="369332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NEW: 2 focusing lenses + 2 folding mirrors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6165304"/>
            <a:ext cx="211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A.Goldblatt</a:t>
            </a:r>
            <a:r>
              <a:rPr lang="en-US" dirty="0" smtClean="0"/>
              <a:t>, </a:t>
            </a:r>
            <a:r>
              <a:rPr lang="en-US" dirty="0" err="1" smtClean="0"/>
              <a:t>A.Fisher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4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B1 performance @ re-start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1391285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Steering to find light spot very similar to what expected after laser alignment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 smtClean="0">
              <a:sym typeface="Wingding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Amount of light ~ as expected, ~ = dielectric coating (maybe even better, to be characterized)</a:t>
            </a:r>
          </a:p>
          <a:p>
            <a:pPr marL="285750" indent="-285750">
              <a:buFont typeface="Wingdings" charset="2"/>
              <a:buChar char="§"/>
            </a:pPr>
            <a:endParaRPr lang="en-US" sz="2000" dirty="0" smtClean="0">
              <a:sym typeface="Wingdings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Preliminary calibration </a:t>
            </a:r>
            <a:r>
              <a:rPr lang="en-US" sz="2000" dirty="0" err="1" smtClean="0">
                <a:sym typeface="Wingdings"/>
              </a:rPr>
              <a:t>w.r.t</a:t>
            </a:r>
            <a:r>
              <a:rPr lang="en-US" sz="2000" dirty="0" smtClean="0">
                <a:sym typeface="Wingdings"/>
              </a:rPr>
              <a:t>. WS (next slides)</a:t>
            </a:r>
          </a:p>
        </p:txBody>
      </p:sp>
      <p:pic>
        <p:nvPicPr>
          <p:cNvPr id="7" name="Picture 6" descr="B14T3V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55" y="531440"/>
            <a:ext cx="2878269" cy="5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3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BSRT </a:t>
            </a:r>
            <a:r>
              <a:rPr lang="en-US" dirty="0" err="1" smtClean="0"/>
              <a:t>vs</a:t>
            </a:r>
            <a:r>
              <a:rPr lang="en-US" dirty="0" smtClean="0"/>
              <a:t> WS B1 HOR 4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HOR_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372200" cy="4516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980728"/>
            <a:ext cx="541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BSRT Correction in quadrature: 0.21 mm (was 0.38 mm)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1556792"/>
            <a:ext cx="81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G.Trad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6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BSRT </a:t>
            </a:r>
            <a:r>
              <a:rPr lang="en-US" dirty="0" err="1" smtClean="0"/>
              <a:t>vs</a:t>
            </a:r>
            <a:r>
              <a:rPr lang="en-US" dirty="0" smtClean="0"/>
              <a:t> WS B1 VER 4TeV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33574" y="836712"/>
            <a:ext cx="541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BSRT Correction in quadrature: 0.23 mm (was 0.35 mm)</a:t>
            </a:r>
            <a:endParaRPr lang="en-US" dirty="0"/>
          </a:p>
        </p:txBody>
      </p:sp>
      <p:pic>
        <p:nvPicPr>
          <p:cNvPr id="8" name="Picture 7" descr="VER_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893763" cy="4886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4368" y="1556792"/>
            <a:ext cx="81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G.Trad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8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 refurbishment during TS#3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7065" b="28428"/>
          <a:stretch/>
        </p:blipFill>
        <p:spPr>
          <a:xfrm>
            <a:off x="432451" y="1905294"/>
            <a:ext cx="8171997" cy="253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92696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Mirror: polished Silicon bulk, no coating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Imaging optics (focusing mirrors) unchanged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Re-alignment with calibration laser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Imaging of calibration target </a:t>
            </a:r>
          </a:p>
        </p:txBody>
      </p:sp>
      <p:pic>
        <p:nvPicPr>
          <p:cNvPr id="8" name="Picture 7" descr="tar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73500"/>
            <a:ext cx="2166109" cy="2107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329" y="3501008"/>
            <a:ext cx="2239503" cy="3693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Optical table top view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6563" y="1484784"/>
            <a:ext cx="1877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Illuminated 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1556792"/>
            <a:ext cx="223352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Target calibration 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1" y="4221088"/>
            <a:ext cx="205172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Extraction mirror (vacuum) + steering mirror (air, first mirror on the table)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5576" y="2204864"/>
            <a:ext cx="7056784" cy="43204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668344" y="1844824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48064" y="1916832"/>
            <a:ext cx="288032" cy="28803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8028384" y="3140968"/>
            <a:ext cx="21602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99992" y="3409255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BSRT Camera</a:t>
            </a:r>
            <a:endParaRPr lang="en-US" sz="14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860032" y="3212978"/>
            <a:ext cx="144016" cy="2880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3059832" y="5157192"/>
            <a:ext cx="648072" cy="412624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51920" y="4725144"/>
            <a:ext cx="3168352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Imaging calibration target as before TS#3 </a:t>
            </a:r>
          </a:p>
          <a:p>
            <a:r>
              <a:rPr lang="en-US" dirty="0" smtClean="0">
                <a:sym typeface="Wingdings"/>
              </a:rPr>
              <a:t> no evidence of image distortion on all mirrors apart from Extraction + Steering mirrors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2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 observations </a:t>
            </a:r>
            <a:r>
              <a:rPr lang="en-US" dirty="0"/>
              <a:t>@ re-start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F.Roncarolo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LMC - 02-Oct-2012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7FD9-022C-5B48-A970-84D0CB97DAF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8367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>
                <a:sym typeface="Wingdings"/>
              </a:rPr>
              <a:t>Steering to find light spot very similar to what expected after laser </a:t>
            </a:r>
            <a:r>
              <a:rPr lang="en-US" dirty="0" smtClean="0">
                <a:sym typeface="Wingdings"/>
              </a:rPr>
              <a:t>alignment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Amount of light ~ as expected after removing coating (~ factor 2 less </a:t>
            </a:r>
            <a:r>
              <a:rPr lang="en-US" dirty="0" err="1" smtClean="0">
                <a:sym typeface="Wingdings"/>
              </a:rPr>
              <a:t>w.r.t</a:t>
            </a:r>
            <a:r>
              <a:rPr lang="en-US" dirty="0" smtClean="0">
                <a:sym typeface="Wingdings"/>
              </a:rPr>
              <a:t>. coated mirror)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ym typeface="Wingdings"/>
              </a:rPr>
              <a:t>Bad surprise looking at image quality</a:t>
            </a:r>
            <a:endParaRPr lang="en-US" dirty="0">
              <a:sym typeface="Wingdings"/>
            </a:endParaRPr>
          </a:p>
        </p:txBody>
      </p:sp>
      <p:pic>
        <p:nvPicPr>
          <p:cNvPr id="7" name="Picture 6" descr="450G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1" y="2852936"/>
            <a:ext cx="3767901" cy="2675756"/>
          </a:xfrm>
          <a:prstGeom prst="rect">
            <a:avLst/>
          </a:prstGeom>
        </p:spPr>
      </p:pic>
      <p:pic>
        <p:nvPicPr>
          <p:cNvPr id="8" name="Picture 7" descr="mirorr_scan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29" y="2852937"/>
            <a:ext cx="3391779" cy="2679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2915652"/>
            <a:ext cx="108234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450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GeV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924944"/>
            <a:ext cx="78739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</a:t>
            </a:r>
            <a:r>
              <a:rPr lang="en-US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64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DD5DA14176E43BF5D3979794F7351" ma:contentTypeVersion="0" ma:contentTypeDescription="Create a new document." ma:contentTypeScope="" ma:versionID="9813cb8ff3f32967831725cd49c4ab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4D07F-58F6-4753-8701-35022E0391E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F6E26D-E18C-42E8-93FE-4224BFC64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A0E627-6B76-4566-B234-CFE77CAF8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11414</TotalTime>
  <Words>1297</Words>
  <Application>Microsoft Macintosh PowerPoint</Application>
  <PresentationFormat>On-screen Show (4:3)</PresentationFormat>
  <Paragraphs>249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BSRT UPDATE LMC 02-OCT-2012   F.Roncarolo on behalf of the BSRT team  W.Andreazza, E.Bravin, A.Boccardi, J-J.Gras, A.Goldblatt, M.Hamani,  T.Lefevre, R.Jones, A.Nosych, G.Trad, R.Veness, M.Wendt A.Fisher EN-MME – S.Sgobba and team, Main Workshop, Design Office E.Metral, B.Salvant, F.Caspers, A.Grudiev, C.Vollinger G.Lanza and Team  </vt:lpstr>
      <vt:lpstr>Recap - TS#3 Actions</vt:lpstr>
      <vt:lpstr>B1 Mirror removal</vt:lpstr>
      <vt:lpstr>B1 refurbishment during TS#3</vt:lpstr>
      <vt:lpstr>B1 performance @ re-start </vt:lpstr>
      <vt:lpstr>BSRT vs WS B1 HOR 4 TeV</vt:lpstr>
      <vt:lpstr>BSRT vs WS B1 VER 4TeV</vt:lpstr>
      <vt:lpstr>B2 refurbishment during TS#3</vt:lpstr>
      <vt:lpstr>B2 observations @ re-start </vt:lpstr>
      <vt:lpstr>B2 Scan mirror IN  OUT</vt:lpstr>
      <vt:lpstr>B2 Selecting different wavelengths</vt:lpstr>
      <vt:lpstr>B2 Horizontal Closed Orbit Bumps </vt:lpstr>
      <vt:lpstr>B2 Horizontal Closed Orbit Bumps </vt:lpstr>
      <vt:lpstr>Temperatures Probes</vt:lpstr>
      <vt:lpstr>Temperatures</vt:lpstr>
      <vt:lpstr>Vacuum</vt:lpstr>
      <vt:lpstr>Summary of Observations after TS#3</vt:lpstr>
      <vt:lpstr>Plans - Proposals</vt:lpstr>
      <vt:lpstr>SPARE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agoldbla</dc:creator>
  <cp:lastModifiedBy>federico roncarolo</cp:lastModifiedBy>
  <cp:revision>276</cp:revision>
  <cp:lastPrinted>2012-10-02T10:26:05Z</cp:lastPrinted>
  <dcterms:created xsi:type="dcterms:W3CDTF">2011-10-17T14:13:21Z</dcterms:created>
  <dcterms:modified xsi:type="dcterms:W3CDTF">2012-10-03T07:40:58Z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0x010100136DD5DA14176E43BF5D3979794F7351</vt:lpwstr>
  </property>
</Properties>
</file>