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0" r:id="rId3"/>
    <p:sldId id="413" r:id="rId4"/>
    <p:sldId id="406" r:id="rId5"/>
    <p:sldId id="349" r:id="rId6"/>
    <p:sldId id="363" r:id="rId7"/>
    <p:sldId id="407" r:id="rId8"/>
    <p:sldId id="408" r:id="rId9"/>
    <p:sldId id="409" r:id="rId10"/>
    <p:sldId id="410" r:id="rId11"/>
    <p:sldId id="376" r:id="rId12"/>
    <p:sldId id="381" r:id="rId13"/>
    <p:sldId id="411" r:id="rId14"/>
    <p:sldId id="412" r:id="rId15"/>
    <p:sldId id="398" r:id="rId16"/>
    <p:sldId id="400" r:id="rId1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5" autoAdjust="0"/>
    <p:restoredTop sz="94704" autoAdjust="0"/>
  </p:normalViewPr>
  <p:slideViewPr>
    <p:cSldViewPr>
      <p:cViewPr>
        <p:scale>
          <a:sx n="121" d="100"/>
          <a:sy n="121" d="100"/>
        </p:scale>
        <p:origin x="-416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86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7DE-700A-4D4A-BC98-160C656788CB}" type="datetimeFigureOut">
              <a:rPr lang="en-US" smtClean="0"/>
              <a:t>/21/8/12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607A-E2DD-8B4F-8DF8-4A39E696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74C4D2-29C1-4738-BEBA-594052AF6A4A}" type="datetimeFigureOut">
              <a:rPr lang="en-US" smtClean="0"/>
              <a:pPr/>
              <a:t>/21/8/12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15B59D-6042-4858-A405-CD5333E2F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421461"/>
            <a:ext cx="3010086" cy="365125"/>
          </a:xfrm>
        </p:spPr>
        <p:txBody>
          <a:bodyPr/>
          <a:lstStyle>
            <a:extLst/>
          </a:lstStyle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36" y="6416675"/>
            <a:ext cx="2793504" cy="365125"/>
          </a:xfrm>
        </p:spPr>
        <p:txBody>
          <a:bodyPr/>
          <a:lstStyle>
            <a:extLst/>
          </a:lstStyle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76" y="6416675"/>
            <a:ext cx="781024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LMC Meeting 8 August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35" y="1628800"/>
            <a:ext cx="8501122" cy="1785950"/>
          </a:xfrm>
        </p:spPr>
        <p:txBody>
          <a:bodyPr>
            <a:noAutofit/>
          </a:bodyPr>
          <a:lstStyle/>
          <a:p>
            <a:r>
              <a:rPr lang="en-US" sz="5400" dirty="0" smtClean="0"/>
              <a:t>PS Working Point &amp; </a:t>
            </a:r>
            <a:r>
              <a:rPr lang="en-US" sz="5400" dirty="0" smtClean="0"/>
              <a:t>Transverse </a:t>
            </a:r>
            <a:r>
              <a:rPr lang="en-US" sz="5400" dirty="0" err="1" smtClean="0"/>
              <a:t>Emittances</a:t>
            </a:r>
            <a:endParaRPr lang="en-US" sz="24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882751"/>
            <a:ext cx="7772400" cy="1166429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Rende </a:t>
            </a:r>
            <a:r>
              <a:rPr lang="en-GB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Steerenberg</a:t>
            </a:r>
            <a:endParaRPr lang="en-GB" sz="2400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GB" sz="2400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2400" dirty="0" smtClean="0">
                <a:effectLst>
                  <a:reflection blurRad="6350" stA="55000" endA="300" endPos="45500" dir="5400000" sy="-100000" algn="bl" rotWithShape="0"/>
                </a:effectLst>
              </a:rPr>
              <a:t>	   </a:t>
            </a:r>
            <a:endParaRPr lang="en-US" sz="2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95" y="5724255"/>
            <a:ext cx="5976664" cy="73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ABP-ICE </a:t>
            </a:r>
            <a:r>
              <a:rPr lang="en-US" sz="2400" b="1" dirty="0" smtClean="0">
                <a:effectLst>
                  <a:reflection blurRad="6350" stA="55000" endA="300" endPos="45500" dir="5400000" sy="-100000" algn="bl" rotWithShape="0"/>
                </a:effectLst>
              </a:rPr>
              <a:t>- M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eeting</a:t>
            </a:r>
          </a:p>
          <a:p>
            <a:pPr algn="ctr"/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22 </a:t>
            </a:r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</a:rPr>
              <a:t>August 2012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356444" cy="1356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2123856"/>
            <a:ext cx="7052320" cy="33303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energy</a:t>
            </a:r>
            <a:endParaRPr lang="en-US" dirty="0" smtClean="0"/>
          </a:p>
          <a:p>
            <a:r>
              <a:rPr lang="en-US" dirty="0">
                <a:solidFill>
                  <a:srgbClr val="7FD13B"/>
                </a:solidFill>
              </a:rPr>
              <a:t>H</a:t>
            </a:r>
            <a:r>
              <a:rPr lang="en-US" dirty="0" smtClean="0">
                <a:solidFill>
                  <a:srgbClr val="7FD13B"/>
                </a:solidFill>
              </a:rPr>
              <a:t>igh energy</a:t>
            </a:r>
            <a:endParaRPr lang="en-US" dirty="0" smtClean="0">
              <a:solidFill>
                <a:srgbClr val="7FD13B"/>
              </a:solidFill>
            </a:endParaRPr>
          </a:p>
          <a:p>
            <a:r>
              <a:rPr lang="en-US" dirty="0" smtClean="0"/>
              <a:t>Summary / Conclusions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6256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PS HE </a:t>
            </a:r>
            <a:r>
              <a:rPr lang="en-US" sz="3600" dirty="0" smtClean="0"/>
              <a:t>“instability” &amp; working point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85" y="1178750"/>
            <a:ext cx="7772400" cy="1350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Following the PSB </a:t>
            </a:r>
            <a:r>
              <a:rPr lang="en-US" dirty="0" err="1" smtClean="0"/>
              <a:t>emittance</a:t>
            </a:r>
            <a:r>
              <a:rPr lang="en-US" dirty="0" smtClean="0"/>
              <a:t> decrease on Saturday 4 August and gradual intensity increase since TS2 the periodic vertical transverse </a:t>
            </a:r>
            <a:r>
              <a:rPr lang="en-US" dirty="0" err="1" smtClean="0"/>
              <a:t>emittance</a:t>
            </a:r>
            <a:r>
              <a:rPr lang="en-US" dirty="0" smtClean="0"/>
              <a:t> measurements showed sometimes “shoulders”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393885"/>
            <a:ext cx="1935330" cy="2537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915" y="2403160"/>
            <a:ext cx="1485165" cy="1701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915" y="4195055"/>
            <a:ext cx="1485165" cy="170922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456766" y="4104074"/>
            <a:ext cx="450050" cy="13501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835" y="3339961"/>
            <a:ext cx="1440160" cy="719109"/>
          </a:xfrm>
          <a:prstGeom prst="straightConnector1">
            <a:avLst/>
          </a:prstGeom>
          <a:ln w="254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26795" y="4239090"/>
            <a:ext cx="1755195" cy="766055"/>
          </a:xfrm>
          <a:prstGeom prst="straightConnector1">
            <a:avLst/>
          </a:prstGeom>
          <a:ln w="254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2439860"/>
            <a:ext cx="2998339" cy="337537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867255" y="2844905"/>
            <a:ext cx="450050" cy="405045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26595" y="6039290"/>
            <a:ext cx="7772400" cy="40504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 resonance issue in the vertical </a:t>
            </a:r>
            <a:r>
              <a:rPr lang="en-US" dirty="0" smtClean="0"/>
              <a:t>plane ?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6545" y="4959170"/>
            <a:ext cx="3195355" cy="923330"/>
          </a:xfrm>
          <a:prstGeom prst="rect">
            <a:avLst/>
          </a:prstGeom>
          <a:solidFill>
            <a:srgbClr val="7FD13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Never observed in systematic measurements before Saturday (PSB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81" y="1943835"/>
            <a:ext cx="3979854" cy="3690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PS working point adjustment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85" y="1178749"/>
            <a:ext cx="7772400" cy="11251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vertical tune was reduced.</a:t>
            </a:r>
          </a:p>
          <a:p>
            <a:r>
              <a:rPr lang="en-US" dirty="0" smtClean="0"/>
              <a:t>The vertical chromaticity was also slightly increased to ensure it to be positive: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Oval 23"/>
          <p:cNvSpPr/>
          <p:nvPr/>
        </p:nvSpPr>
        <p:spPr>
          <a:xfrm>
            <a:off x="6327195" y="3158970"/>
            <a:ext cx="450050" cy="27003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92180" y="4329100"/>
            <a:ext cx="855095" cy="72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50050" y="5634245"/>
            <a:ext cx="7772400" cy="81009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Until Saturday 4 August, the working point had not been changed since 2009.</a:t>
            </a:r>
          </a:p>
          <a:p>
            <a:r>
              <a:rPr lang="en-US" dirty="0" smtClean="0"/>
              <a:t>Further “cleaning” is considered</a:t>
            </a:r>
          </a:p>
        </p:txBody>
      </p:sp>
    </p:spTree>
    <p:extLst>
      <p:ext uri="{BB962C8B-B14F-4D97-AF65-F5344CB8AC3E}">
        <p14:creationId xmlns:p14="http://schemas.microsoft.com/office/powerpoint/2010/main" val="217732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PS “instability” &amp; working point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85" y="1088740"/>
            <a:ext cx="7772400" cy="19352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Similar observation was made last Thursday</a:t>
            </a:r>
          </a:p>
          <a:p>
            <a:pPr lvl="1"/>
            <a:r>
              <a:rPr lang="en-US" dirty="0" smtClean="0"/>
              <a:t>Further reducing the tune did not reduce the frequency.</a:t>
            </a:r>
          </a:p>
          <a:p>
            <a:pPr lvl="1"/>
            <a:r>
              <a:rPr lang="en-US" dirty="0" smtClean="0"/>
              <a:t>Putting the vertical tune at 6.333 did not change the frequency. </a:t>
            </a:r>
          </a:p>
          <a:p>
            <a:pPr lvl="1"/>
            <a:r>
              <a:rPr lang="en-US" dirty="0" smtClean="0"/>
              <a:t>Increasing the chromaticity solved the problem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76545" y="6174305"/>
            <a:ext cx="7772400" cy="40504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Should have confirmed Landau damping with </a:t>
            </a:r>
            <a:r>
              <a:rPr lang="en-US" dirty="0" err="1" smtClean="0"/>
              <a:t>octupoles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85" y="3068960"/>
            <a:ext cx="2393173" cy="2978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767" y="2933945"/>
            <a:ext cx="2161663" cy="2708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479" y="2933945"/>
            <a:ext cx="3108726" cy="2479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55" y="3383995"/>
            <a:ext cx="2723685" cy="26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6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2123856"/>
            <a:ext cx="7052320" cy="3330370"/>
          </a:xfrm>
        </p:spPr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ow energy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igh energy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Summary / Conclusions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0353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1223755"/>
            <a:ext cx="8460940" cy="53555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LHC 50 ns beam transverse blow up:</a:t>
            </a:r>
          </a:p>
          <a:p>
            <a:pPr lvl="1"/>
            <a:r>
              <a:rPr lang="en-US" dirty="0" smtClean="0"/>
              <a:t>result of more dense beam send by the PSB.</a:t>
            </a:r>
            <a:endParaRPr lang="en-US" dirty="0" smtClean="0"/>
          </a:p>
          <a:p>
            <a:pPr lvl="1"/>
            <a:r>
              <a:rPr lang="en-US" dirty="0" smtClean="0"/>
              <a:t>Space charge made beam cross integer resonance.</a:t>
            </a:r>
          </a:p>
          <a:p>
            <a:pPr lvl="1"/>
            <a:r>
              <a:rPr lang="en-US" dirty="0" smtClean="0"/>
              <a:t>Careful adjustment o</a:t>
            </a:r>
            <a:r>
              <a:rPr lang="en-US" dirty="0" smtClean="0"/>
              <a:t>f tune required.</a:t>
            </a:r>
          </a:p>
          <a:p>
            <a:pPr lvl="1"/>
            <a:r>
              <a:rPr lang="en-US" dirty="0" smtClean="0"/>
              <a:t>Low energy instability damped thanks to coupling using skew quads (and tunes close to each other).</a:t>
            </a:r>
            <a:endParaRPr lang="en-US" dirty="0" smtClean="0"/>
          </a:p>
          <a:p>
            <a:r>
              <a:rPr lang="en-US" dirty="0" smtClean="0"/>
              <a:t>The high energy instability solved by increasing the chromaticity</a:t>
            </a:r>
          </a:p>
          <a:p>
            <a:pPr lvl="1"/>
            <a:r>
              <a:rPr lang="en-US" dirty="0" smtClean="0"/>
              <a:t>More Landau damping</a:t>
            </a:r>
          </a:p>
          <a:p>
            <a:pPr lvl="1"/>
            <a:r>
              <a:rPr lang="en-US" dirty="0" smtClean="0"/>
              <a:t>Would be nice to confirm with </a:t>
            </a:r>
            <a:r>
              <a:rPr lang="en-US" dirty="0" err="1" smtClean="0"/>
              <a:t>octupoles</a:t>
            </a:r>
            <a:endParaRPr lang="en-US" dirty="0" smtClean="0"/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Corrections </a:t>
            </a:r>
            <a:r>
              <a:rPr lang="en-US" dirty="0"/>
              <a:t>resulted in record peak luminosities in the LHC of well above 7E33.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</a:t>
            </a:r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7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8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2123856"/>
            <a:ext cx="7052320" cy="3330370"/>
          </a:xfrm>
        </p:spPr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ow energy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igh energy</a:t>
            </a:r>
            <a:endParaRPr lang="en-US" dirty="0" smtClean="0"/>
          </a:p>
          <a:p>
            <a:r>
              <a:rPr lang="en-US" dirty="0" smtClean="0"/>
              <a:t>Summary / Conclusions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2341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70" y="2123856"/>
            <a:ext cx="7052320" cy="33303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7FD13B"/>
                </a:solidFill>
              </a:rPr>
              <a:t>L</a:t>
            </a:r>
            <a:r>
              <a:rPr lang="en-US" sz="3200" dirty="0" smtClean="0">
                <a:solidFill>
                  <a:srgbClr val="7FD13B"/>
                </a:solidFill>
              </a:rPr>
              <a:t>ow energy</a:t>
            </a:r>
            <a:endParaRPr lang="en-US" dirty="0" smtClean="0">
              <a:solidFill>
                <a:srgbClr val="7FD13B"/>
              </a:solidFill>
            </a:endParaRPr>
          </a:p>
          <a:p>
            <a:r>
              <a:rPr lang="en-US" dirty="0"/>
              <a:t>H</a:t>
            </a:r>
            <a:r>
              <a:rPr lang="en-US" dirty="0" smtClean="0"/>
              <a:t>igh energy</a:t>
            </a:r>
            <a:endParaRPr lang="en-US" dirty="0" smtClean="0"/>
          </a:p>
          <a:p>
            <a:r>
              <a:rPr lang="en-US" dirty="0" smtClean="0"/>
              <a:t>Summary / Conclusions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2962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0" y="1165238"/>
            <a:ext cx="8226530" cy="46940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5859271"/>
            <a:ext cx="8460940" cy="7200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LHC wants more intensity per bunch in small transverse </a:t>
            </a:r>
            <a:r>
              <a:rPr lang="en-US" dirty="0" err="1" smtClean="0"/>
              <a:t>emittances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6555" y="512064"/>
            <a:ext cx="7772400" cy="914400"/>
          </a:xfrm>
        </p:spPr>
        <p:txBody>
          <a:bodyPr/>
          <a:lstStyle/>
          <a:p>
            <a:r>
              <a:rPr lang="en-US" dirty="0" smtClean="0"/>
              <a:t>A Word on</a:t>
            </a:r>
            <a:r>
              <a:rPr lang="en-US" dirty="0" smtClean="0"/>
              <a:t> </a:t>
            </a:r>
            <a:r>
              <a:rPr lang="en-US" dirty="0" smtClean="0"/>
              <a:t>bunch intensities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339606" y="3176827"/>
            <a:ext cx="256528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Tech. Stop 2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301970" y="2123855"/>
            <a:ext cx="2385265" cy="225025"/>
          </a:xfrm>
          <a:prstGeom prst="line">
            <a:avLst/>
          </a:prstGeom>
          <a:ln>
            <a:solidFill>
              <a:srgbClr val="EA15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01970" y="2483895"/>
            <a:ext cx="2385265" cy="90009"/>
          </a:xfrm>
          <a:prstGeom prst="line">
            <a:avLst/>
          </a:prstGeom>
          <a:ln>
            <a:solidFill>
              <a:srgbClr val="EA15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301970" y="3969060"/>
            <a:ext cx="2340260" cy="495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6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LHC vertical </a:t>
            </a:r>
            <a:r>
              <a:rPr lang="en-US" sz="3600" dirty="0" err="1"/>
              <a:t>emittances</a:t>
            </a:r>
            <a:r>
              <a:rPr lang="en-US" sz="3600" dirty="0"/>
              <a:t> 16 </a:t>
            </a:r>
            <a:r>
              <a:rPr lang="en-US" sz="3600" dirty="0" smtClean="0"/>
              <a:t>Augus</a:t>
            </a:r>
            <a:r>
              <a:rPr lang="en-US" sz="3600" dirty="0"/>
              <a:t>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90" y="1088740"/>
            <a:ext cx="7772400" cy="8100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Blow up of at least </a:t>
            </a:r>
            <a:r>
              <a:rPr lang="en-US" dirty="0" smtClean="0"/>
              <a:t>vertical </a:t>
            </a:r>
            <a:r>
              <a:rPr lang="en-US" dirty="0" err="1" smtClean="0"/>
              <a:t>emittances</a:t>
            </a:r>
            <a:r>
              <a:rPr lang="en-US" dirty="0" smtClean="0"/>
              <a:t> between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injection.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5" y="3320098"/>
            <a:ext cx="8604000" cy="32142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6784" y="5835751"/>
            <a:ext cx="121513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PS Batch 1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851920" y="4194085"/>
            <a:ext cx="0" cy="1890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785" y="4194085"/>
            <a:ext cx="0" cy="1890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497325" y="4194085"/>
            <a:ext cx="0" cy="1890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1920" y="5835751"/>
            <a:ext cx="121513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PS Batch 2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7055" y="5835751"/>
            <a:ext cx="121513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PS Batch 3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82190" y="5835751"/>
            <a:ext cx="121513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PS Batch 3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067055" y="4194085"/>
            <a:ext cx="0" cy="1890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282190" y="4194085"/>
            <a:ext cx="0" cy="18902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36785" y="4734145"/>
            <a:ext cx="810090" cy="63007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311860" y="5274205"/>
            <a:ext cx="540059" cy="54006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Callout 2 23"/>
          <p:cNvSpPr/>
          <p:nvPr/>
        </p:nvSpPr>
        <p:spPr>
          <a:xfrm>
            <a:off x="1016605" y="3609020"/>
            <a:ext cx="1260140" cy="900100"/>
          </a:xfrm>
          <a:prstGeom prst="borderCallout2">
            <a:avLst>
              <a:gd name="adj1" fmla="val 18750"/>
              <a:gd name="adj2" fmla="val 103648"/>
              <a:gd name="adj3" fmla="val 18750"/>
              <a:gd name="adj4" fmla="val 114350"/>
              <a:gd name="adj5" fmla="val 120339"/>
              <a:gd name="adj6" fmla="val 157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rings PSB 1</a:t>
            </a:r>
            <a:r>
              <a:rPr lang="en-US" baseline="30000" dirty="0" smtClean="0"/>
              <a:t>st</a:t>
            </a:r>
            <a:r>
              <a:rPr lang="en-US" dirty="0" smtClean="0"/>
              <a:t> injection</a:t>
            </a:r>
            <a:endParaRPr lang="en-US" dirty="0"/>
          </a:p>
        </p:txBody>
      </p:sp>
      <p:sp>
        <p:nvSpPr>
          <p:cNvPr id="43" name="Line Callout 2 42"/>
          <p:cNvSpPr/>
          <p:nvPr/>
        </p:nvSpPr>
        <p:spPr>
          <a:xfrm>
            <a:off x="3941930" y="3519010"/>
            <a:ext cx="1260140" cy="900100"/>
          </a:xfrm>
          <a:prstGeom prst="borderCallout2">
            <a:avLst>
              <a:gd name="adj1" fmla="val 17182"/>
              <a:gd name="adj2" fmla="val -4973"/>
              <a:gd name="adj3" fmla="val 17182"/>
              <a:gd name="adj4" fmla="val -15547"/>
              <a:gd name="adj5" fmla="val 186183"/>
              <a:gd name="adj6" fmla="val -265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 rings PSB 2</a:t>
            </a:r>
            <a:r>
              <a:rPr lang="en-US" baseline="30000" dirty="0" smtClean="0"/>
              <a:t>nd</a:t>
            </a:r>
            <a:r>
              <a:rPr lang="en-US" dirty="0" smtClean="0"/>
              <a:t> injection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35" y="1882018"/>
            <a:ext cx="5400160" cy="1411967"/>
          </a:xfrm>
          <a:prstGeom prst="rect">
            <a:avLst/>
          </a:prstGeom>
        </p:spPr>
      </p:pic>
      <p:sp>
        <p:nvSpPr>
          <p:cNvPr id="28" name="Up Arrow 27"/>
          <p:cNvSpPr/>
          <p:nvPr/>
        </p:nvSpPr>
        <p:spPr>
          <a:xfrm rot="17363276">
            <a:off x="3068858" y="2528209"/>
            <a:ext cx="459690" cy="143248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Up Arrow 43"/>
          <p:cNvSpPr/>
          <p:nvPr/>
        </p:nvSpPr>
        <p:spPr>
          <a:xfrm rot="19331792">
            <a:off x="930567" y="2924924"/>
            <a:ext cx="459690" cy="7577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Transverse blow up during PS </a:t>
            </a:r>
            <a:r>
              <a:rPr lang="en-US" sz="3600" dirty="0"/>
              <a:t>f</a:t>
            </a:r>
            <a:r>
              <a:rPr lang="en-US" sz="3600" dirty="0" smtClean="0"/>
              <a:t>lat bottom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50" y="4028463"/>
            <a:ext cx="2686230" cy="2190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055" y="4046598"/>
            <a:ext cx="2664000" cy="2172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37" y="1763815"/>
            <a:ext cx="2699943" cy="2202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355" y="1766986"/>
            <a:ext cx="2700000" cy="2202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546" y="1133745"/>
            <a:ext cx="810090" cy="5847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C170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1</a:t>
            </a:r>
            <a:r>
              <a:rPr lang="en-US" sz="1600" baseline="30000" dirty="0" smtClean="0">
                <a:solidFill>
                  <a:schemeClr val="accent2"/>
                </a:solidFill>
              </a:rPr>
              <a:t>st</a:t>
            </a:r>
            <a:r>
              <a:rPr lang="en-US" sz="1600" dirty="0" smtClean="0">
                <a:solidFill>
                  <a:schemeClr val="accent2"/>
                </a:solidFill>
              </a:rPr>
              <a:t> inj.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700" y="1133745"/>
            <a:ext cx="1080120" cy="5847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C300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1</a:t>
            </a:r>
            <a:r>
              <a:rPr lang="en-US" sz="1600" baseline="30000" dirty="0" smtClean="0">
                <a:solidFill>
                  <a:schemeClr val="accent2"/>
                </a:solidFill>
              </a:rPr>
              <a:t>st</a:t>
            </a:r>
            <a:r>
              <a:rPr lang="en-US" sz="1600" dirty="0" smtClean="0">
                <a:solidFill>
                  <a:schemeClr val="accent2"/>
                </a:solidFill>
              </a:rPr>
              <a:t> meas.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2180" y="1133745"/>
            <a:ext cx="1080120" cy="5847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C1300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2</a:t>
            </a:r>
            <a:r>
              <a:rPr lang="en-US" sz="1600" baseline="30000" dirty="0" smtClean="0">
                <a:solidFill>
                  <a:schemeClr val="accent2"/>
                </a:solidFill>
              </a:rPr>
              <a:t>nd</a:t>
            </a:r>
            <a:r>
              <a:rPr lang="en-US" sz="1600" dirty="0" smtClean="0">
                <a:solidFill>
                  <a:schemeClr val="accent2"/>
                </a:solidFill>
              </a:rPr>
              <a:t> meas.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02370" y="1133745"/>
            <a:ext cx="810090" cy="5847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C1370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2</a:t>
            </a:r>
            <a:r>
              <a:rPr lang="en-US" sz="1600" baseline="30000" dirty="0" smtClean="0">
                <a:solidFill>
                  <a:schemeClr val="accent2"/>
                </a:solidFill>
              </a:rPr>
              <a:t>nd</a:t>
            </a:r>
            <a:r>
              <a:rPr lang="en-US" sz="1600" dirty="0" smtClean="0">
                <a:solidFill>
                  <a:schemeClr val="accent2"/>
                </a:solidFill>
              </a:rPr>
              <a:t> inj. 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 rot="5400000">
            <a:off x="4364657" y="-189083"/>
            <a:ext cx="459690" cy="32853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5400000">
            <a:off x="1371824" y="1128925"/>
            <a:ext cx="459690" cy="63007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5400000">
            <a:off x="7379993" y="1106422"/>
            <a:ext cx="459690" cy="67507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91880" y="3293985"/>
            <a:ext cx="315035" cy="18002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91880" y="5544235"/>
            <a:ext cx="315035" cy="18002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67255" y="3293985"/>
            <a:ext cx="315035" cy="18002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22250" y="5544235"/>
            <a:ext cx="315035" cy="180020"/>
          </a:xfrm>
          <a:prstGeom prst="rect">
            <a:avLst/>
          </a:prstGeom>
          <a:noFill/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96925" y="3113965"/>
            <a:ext cx="1710190" cy="6300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</a:t>
            </a:r>
            <a:r>
              <a:rPr lang="en-US" dirty="0" smtClean="0"/>
              <a:t>4% blow up</a:t>
            </a:r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3896925" y="5364215"/>
            <a:ext cx="1710190" cy="6300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</a:t>
            </a:r>
            <a:r>
              <a:rPr lang="en-US" dirty="0"/>
              <a:t>8</a:t>
            </a:r>
            <a:r>
              <a:rPr lang="en-US" dirty="0" smtClean="0"/>
              <a:t>% blow up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746575" y="6129300"/>
            <a:ext cx="7772400" cy="4950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observed before, what was changed 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091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PSB injection matching improvement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332428"/>
              </p:ext>
            </p:extLst>
          </p:nvPr>
        </p:nvGraphicFramePr>
        <p:xfrm>
          <a:off x="566555" y="2528900"/>
          <a:ext cx="8460940" cy="24752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4656"/>
                <a:gridCol w="1729031"/>
                <a:gridCol w="1867634"/>
                <a:gridCol w="1972221"/>
                <a:gridCol w="1927398"/>
              </a:tblGrid>
              <a:tr h="6615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ε</a:t>
                      </a:r>
                      <a:r>
                        <a:rPr lang="en-US" sz="1600" dirty="0" smtClean="0"/>
                        <a:t>*_hor. [mm </a:t>
                      </a:r>
                      <a:r>
                        <a:rPr lang="en-US" sz="1600" dirty="0" err="1" smtClean="0"/>
                        <a:t>mrad</a:t>
                      </a:r>
                      <a:r>
                        <a:rPr lang="en-US" sz="1600" dirty="0" smtClean="0"/>
                        <a:t>]</a:t>
                      </a:r>
                    </a:p>
                    <a:p>
                      <a:r>
                        <a:rPr lang="en-US" sz="1600" dirty="0" smtClean="0"/>
                        <a:t>BEFORE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ε</a:t>
                      </a:r>
                      <a:r>
                        <a:rPr lang="en-US" sz="1600" dirty="0" smtClean="0"/>
                        <a:t>*_hor. [mm </a:t>
                      </a:r>
                      <a:r>
                        <a:rPr lang="en-US" sz="1600" dirty="0" err="1" smtClean="0"/>
                        <a:t>mrad</a:t>
                      </a:r>
                      <a:r>
                        <a:rPr lang="en-US" sz="1600" dirty="0" smtClean="0"/>
                        <a:t>]</a:t>
                      </a:r>
                    </a:p>
                    <a:p>
                      <a:r>
                        <a:rPr lang="en-US" sz="1600" dirty="0" smtClean="0"/>
                        <a:t>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ε</a:t>
                      </a:r>
                      <a:r>
                        <a:rPr lang="en-US" sz="1600" dirty="0" smtClean="0"/>
                        <a:t>*_vert. [mm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mrad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ε</a:t>
                      </a:r>
                      <a:r>
                        <a:rPr lang="en-US" sz="1600" dirty="0" smtClean="0"/>
                        <a:t>*_vert. [mm </a:t>
                      </a:r>
                      <a:r>
                        <a:rPr lang="en-US" sz="1600" dirty="0" err="1" smtClean="0"/>
                        <a:t>mrad</a:t>
                      </a:r>
                      <a:r>
                        <a:rPr lang="en-US" sz="1600" dirty="0" smtClean="0"/>
                        <a:t>]</a:t>
                      </a:r>
                    </a:p>
                    <a:p>
                      <a:r>
                        <a:rPr lang="en-US" sz="1600" dirty="0" smtClean="0"/>
                        <a:t>AFTER</a:t>
                      </a:r>
                    </a:p>
                  </a:txBody>
                  <a:tcPr/>
                </a:tc>
              </a:tr>
              <a:tr h="437180">
                <a:tc>
                  <a:txBody>
                    <a:bodyPr/>
                    <a:lstStyle/>
                    <a:p>
                      <a:r>
                        <a:rPr lang="en-US" dirty="0" smtClean="0"/>
                        <a:t>Ring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1.22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</a:t>
                      </a:r>
                      <a:endParaRPr lang="en-US" dirty="0"/>
                    </a:p>
                  </a:txBody>
                  <a:tcPr/>
                </a:tc>
              </a:tr>
              <a:tr h="444330">
                <a:tc>
                  <a:txBody>
                    <a:bodyPr/>
                    <a:lstStyle/>
                    <a:p>
                      <a:r>
                        <a:rPr lang="en-US" dirty="0" smtClean="0"/>
                        <a:t>Ring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Placeholder 3"/>
          <p:cNvSpPr txBox="1">
            <a:spLocks/>
          </p:cNvSpPr>
          <p:nvPr/>
        </p:nvSpPr>
        <p:spPr>
          <a:xfrm>
            <a:off x="521550" y="1223755"/>
            <a:ext cx="8322213" cy="1350150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Saturday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August morning: </a:t>
            </a:r>
          </a:p>
          <a:p>
            <a:pPr lvl="1"/>
            <a:r>
              <a:rPr lang="en-US" sz="1600" dirty="0" smtClean="0"/>
              <a:t>Changed settings of 2 </a:t>
            </a:r>
            <a:r>
              <a:rPr lang="en-US" sz="1600" dirty="0" err="1" smtClean="0"/>
              <a:t>quadrupoles</a:t>
            </a:r>
            <a:r>
              <a:rPr lang="en-US" sz="1600" dirty="0" smtClean="0"/>
              <a:t> in the BI line (</a:t>
            </a:r>
            <a:r>
              <a:rPr lang="en-US" sz="1600" b="1" dirty="0" smtClean="0"/>
              <a:t>BI.QNO30</a:t>
            </a:r>
            <a:r>
              <a:rPr lang="en-US" sz="1600" dirty="0" smtClean="0"/>
              <a:t> and </a:t>
            </a:r>
            <a:r>
              <a:rPr lang="en-US" sz="1600" b="1" dirty="0" smtClean="0"/>
              <a:t>BI.QNO40</a:t>
            </a:r>
            <a:r>
              <a:rPr lang="en-US" sz="1600" dirty="0" smtClean="0"/>
              <a:t>; common </a:t>
            </a:r>
            <a:r>
              <a:rPr lang="en-US" sz="1600" dirty="0" err="1" smtClean="0"/>
              <a:t>quadrupoles</a:t>
            </a:r>
            <a:r>
              <a:rPr lang="en-US" sz="1600" dirty="0" smtClean="0"/>
              <a:t> for all 4 rings) and injection </a:t>
            </a:r>
            <a:r>
              <a:rPr lang="en-US" sz="1600" b="1" dirty="0" smtClean="0"/>
              <a:t>working point</a:t>
            </a:r>
            <a:r>
              <a:rPr lang="en-US" sz="1600" dirty="0" smtClean="0"/>
              <a:t> for rings 2 and 3.</a:t>
            </a:r>
          </a:p>
          <a:p>
            <a:pPr lvl="1"/>
            <a:r>
              <a:rPr lang="en-US" sz="1600" dirty="0" smtClean="0"/>
              <a:t>Average transverse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 decrease of ~ 10%.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701570" y="5274205"/>
            <a:ext cx="8322213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n-US" sz="2100" dirty="0" smtClean="0"/>
              <a:t>Measurements  for ~108E10 p/ring.</a:t>
            </a:r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6805" y="4914165"/>
            <a:ext cx="94510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 17%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42230" y="4959170"/>
            <a:ext cx="94510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 2%</a:t>
            </a: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746575" y="5724254"/>
            <a:ext cx="8322213" cy="675075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100" dirty="0" smtClean="0"/>
              <a:t>The result is more dense bunches injected into the PS.</a:t>
            </a:r>
          </a:p>
        </p:txBody>
      </p:sp>
    </p:spTree>
    <p:extLst>
      <p:ext uri="{BB962C8B-B14F-4D97-AF65-F5344CB8AC3E}">
        <p14:creationId xmlns:p14="http://schemas.microsoft.com/office/powerpoint/2010/main" val="270203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PS </a:t>
            </a:r>
            <a:r>
              <a:rPr lang="en-US" sz="3600" dirty="0" smtClean="0"/>
              <a:t>low energy </a:t>
            </a:r>
            <a:r>
              <a:rPr lang="en-US" sz="3600" dirty="0" smtClean="0"/>
              <a:t>working point change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320779"/>
              </p:ext>
            </p:extLst>
          </p:nvPr>
        </p:nvGraphicFramePr>
        <p:xfrm>
          <a:off x="3926114" y="1853825"/>
          <a:ext cx="4561321" cy="1030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0230"/>
                <a:gridCol w="1080120"/>
                <a:gridCol w="1410971"/>
              </a:tblGrid>
              <a:tr h="3600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BEFORE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AFTER</a:t>
                      </a:r>
                      <a:endParaRPr lang="en-US" sz="1400" dirty="0" smtClean="0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tune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6.2104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6.2356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</a:t>
                      </a:r>
                      <a:r>
                        <a:rPr lang="en-US" sz="1600" baseline="0" dirty="0" smtClean="0"/>
                        <a:t> tune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6.2297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6.2440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 Placeholder 3"/>
          <p:cNvSpPr txBox="1">
            <a:spLocks/>
          </p:cNvSpPr>
          <p:nvPr/>
        </p:nvSpPr>
        <p:spPr>
          <a:xfrm>
            <a:off x="521550" y="1133745"/>
            <a:ext cx="8322213" cy="13501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The hypothesis was that </a:t>
            </a:r>
            <a:r>
              <a:rPr lang="en-US" sz="2000" dirty="0" smtClean="0"/>
              <a:t>due to space charge the tune foot print had increased and shifted down touching the integer resonance and causing blow up.</a:t>
            </a:r>
          </a:p>
          <a:p>
            <a:r>
              <a:rPr lang="en-US" sz="2000" dirty="0" smtClean="0"/>
              <a:t>Tunes were changes: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5" y="2933945"/>
            <a:ext cx="3707998" cy="2322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061" y="2933945"/>
            <a:ext cx="3690410" cy="23188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15" y="5364215"/>
            <a:ext cx="7722350" cy="119061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491880" y="3519009"/>
            <a:ext cx="585065" cy="11251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769670">
            <a:off x="2985628" y="4159834"/>
            <a:ext cx="675075" cy="315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979946">
            <a:off x="6927645" y="3393460"/>
            <a:ext cx="675075" cy="315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52320" y="3293985"/>
            <a:ext cx="585065" cy="94510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42130" y="6039290"/>
            <a:ext cx="360040" cy="5400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462210" y="6039290"/>
            <a:ext cx="360040" cy="5400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Transverse instability &amp; Skew Quads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LMC Meeting 8 August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142984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521550" y="1223755"/>
            <a:ext cx="8322213" cy="1035116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Yesterday afternoon the intensity was slightly increased and part of the beam was sometimes lost on the PS flat bottom </a:t>
            </a:r>
            <a:r>
              <a:rPr lang="en-US" sz="2000" dirty="0" smtClean="0">
                <a:sym typeface="Wingdings"/>
              </a:rPr>
              <a:t> instability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0" y="1988840"/>
            <a:ext cx="4471633" cy="4031582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5202070" y="2258870"/>
            <a:ext cx="3704083" cy="3195355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Creating coupling with skew quads stabilized the beam. (E. </a:t>
            </a:r>
            <a:r>
              <a:rPr lang="en-US" sz="2000" dirty="0" err="1" smtClean="0"/>
              <a:t>M</a:t>
            </a:r>
            <a:r>
              <a:rPr lang="en-US" sz="2000" dirty="0" err="1" smtClean="0"/>
              <a:t>etral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Interesting to investigate in more detail this instability</a:t>
            </a:r>
            <a:endParaRPr lang="en-US" sz="1200" dirty="0" smtClean="0"/>
          </a:p>
          <a:p>
            <a:pPr lvl="1"/>
            <a:r>
              <a:rPr lang="en-US" sz="1600" dirty="0" smtClean="0"/>
              <a:t>Visible in both planes ?</a:t>
            </a:r>
          </a:p>
          <a:p>
            <a:pPr lvl="1"/>
            <a:r>
              <a:rPr lang="en-US" sz="1600" dirty="0" smtClean="0"/>
              <a:t>Higher order head-tail mode ?</a:t>
            </a:r>
          </a:p>
          <a:p>
            <a:pPr lvl="1"/>
            <a:r>
              <a:rPr lang="en-US" sz="1600" dirty="0" smtClean="0"/>
              <a:t>TMCI like ?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9150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23968</TotalTime>
  <Words>797</Words>
  <Application>Microsoft Macintosh PowerPoint</Application>
  <PresentationFormat>On-screen Show (4:3)</PresentationFormat>
  <Paragraphs>171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PS Working Point &amp; Transverse Emittances</vt:lpstr>
      <vt:lpstr>Contents:</vt:lpstr>
      <vt:lpstr>PowerPoint Presentation</vt:lpstr>
      <vt:lpstr>A Word on bunch intensities</vt:lpstr>
      <vt:lpstr>LHC vertical emittances 16 August</vt:lpstr>
      <vt:lpstr>Transverse blow up during PS flat bottom</vt:lpstr>
      <vt:lpstr>PSB injection matching improvement</vt:lpstr>
      <vt:lpstr>PS low energy working point change </vt:lpstr>
      <vt:lpstr>Transverse instability &amp; Skew Quads</vt:lpstr>
      <vt:lpstr>Contents:</vt:lpstr>
      <vt:lpstr>PS HE “instability” &amp; working point</vt:lpstr>
      <vt:lpstr>PS working point adjustment</vt:lpstr>
      <vt:lpstr>PS “instability” &amp; working point</vt:lpstr>
      <vt:lpstr>PowerPoint Presentation</vt:lpstr>
      <vt:lpstr>Summary / Conclusions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Requests vs What Can Be Delivered  (protons and ions)</dc:title>
  <dc:creator>Rende Steerenberg</dc:creator>
  <cp:lastModifiedBy>Rende Steerenberg</cp:lastModifiedBy>
  <cp:revision>564</cp:revision>
  <cp:lastPrinted>2012-08-07T16:28:29Z</cp:lastPrinted>
  <dcterms:created xsi:type="dcterms:W3CDTF">2009-11-06T13:20:51Z</dcterms:created>
  <dcterms:modified xsi:type="dcterms:W3CDTF">2012-08-22T05:34:29Z</dcterms:modified>
</cp:coreProperties>
</file>