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gif" ContentType="image/gif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45"/>
  </p:notesMasterIdLst>
  <p:sldIdLst>
    <p:sldId id="287" r:id="rId5"/>
    <p:sldId id="290" r:id="rId6"/>
    <p:sldId id="291" r:id="rId7"/>
    <p:sldId id="292" r:id="rId8"/>
    <p:sldId id="293" r:id="rId9"/>
    <p:sldId id="294" r:id="rId10"/>
    <p:sldId id="297" r:id="rId11"/>
    <p:sldId id="298" r:id="rId12"/>
    <p:sldId id="313" r:id="rId13"/>
    <p:sldId id="300" r:id="rId14"/>
    <p:sldId id="315" r:id="rId15"/>
    <p:sldId id="327" r:id="rId16"/>
    <p:sldId id="301" r:id="rId17"/>
    <p:sldId id="339" r:id="rId18"/>
    <p:sldId id="338" r:id="rId19"/>
    <p:sldId id="337" r:id="rId20"/>
    <p:sldId id="302" r:id="rId21"/>
    <p:sldId id="336" r:id="rId22"/>
    <p:sldId id="304" r:id="rId23"/>
    <p:sldId id="353" r:id="rId24"/>
    <p:sldId id="319" r:id="rId25"/>
    <p:sldId id="341" r:id="rId26"/>
    <p:sldId id="342" r:id="rId27"/>
    <p:sldId id="343" r:id="rId28"/>
    <p:sldId id="344" r:id="rId29"/>
    <p:sldId id="346" r:id="rId30"/>
    <p:sldId id="307" r:id="rId31"/>
    <p:sldId id="324" r:id="rId32"/>
    <p:sldId id="325" r:id="rId33"/>
    <p:sldId id="345" r:id="rId34"/>
    <p:sldId id="309" r:id="rId35"/>
    <p:sldId id="351" r:id="rId36"/>
    <p:sldId id="348" r:id="rId37"/>
    <p:sldId id="340" r:id="rId38"/>
    <p:sldId id="312" r:id="rId39"/>
    <p:sldId id="350" r:id="rId40"/>
    <p:sldId id="349" r:id="rId41"/>
    <p:sldId id="352" r:id="rId42"/>
    <p:sldId id="317" r:id="rId43"/>
    <p:sldId id="283" r:id="rId44"/>
  </p:sldIdLst>
  <p:sldSz cx="9144000" cy="6858000" type="screen4x3"/>
  <p:notesSz cx="6858000" cy="9144000"/>
  <p:defaultTextStyle>
    <a:defPPr>
      <a:defRPr lang="en-US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587" y="-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D0BCD-AA9A-49BD-81E3-2DB381B334A4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ED8D6-376A-4E6F-AE22-57AD7894B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0845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A0D38-6AD6-49BA-BDE8-084F65F6B453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D8D6-376A-4E6F-AE22-57AD7894BD8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94EAD020-D959-4325-AB9B-2D5A03DD6A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27020415-7474-4ABD-A5F2-C7EF46C0E7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DA3B86C9-45B3-4DB2-94BD-BC60C05B61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9576" y="152400"/>
            <a:ext cx="2155825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100" y="152400"/>
            <a:ext cx="6315075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F5E5733C-5AD2-4C3C-A8D0-981EC864AC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9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8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3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8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2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7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B75E-9569-412B-8AB6-C5199A1C6722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5830F-9258-448F-9481-7BA657E0822D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4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4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93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40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873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734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809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027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746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199B-8F93-4F79-8CB4-8DA95954D8F7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451674"/>
            <a:ext cx="404496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680" y="1451674"/>
            <a:ext cx="404640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F8B7-6702-48AD-8262-236DE0830D0E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1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83" indent="0">
              <a:buNone/>
              <a:defRPr sz="1800" b="1"/>
            </a:lvl2pPr>
            <a:lvl3pPr marL="829366" indent="0">
              <a:buNone/>
              <a:defRPr sz="1600" b="1"/>
            </a:lvl3pPr>
            <a:lvl4pPr marL="1244049" indent="0">
              <a:buNone/>
              <a:defRPr sz="1500" b="1"/>
            </a:lvl4pPr>
            <a:lvl5pPr marL="1658732" indent="0">
              <a:buNone/>
              <a:defRPr sz="1500" b="1"/>
            </a:lvl5pPr>
            <a:lvl6pPr marL="2073416" indent="0">
              <a:buNone/>
              <a:defRPr sz="1500" b="1"/>
            </a:lvl6pPr>
            <a:lvl7pPr marL="2488099" indent="0">
              <a:buNone/>
              <a:defRPr sz="1500" b="1"/>
            </a:lvl7pPr>
            <a:lvl8pPr marL="2902782" indent="0">
              <a:buNone/>
              <a:defRPr sz="1500" b="1"/>
            </a:lvl8pPr>
            <a:lvl9pPr marL="3317465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83" indent="0">
              <a:buNone/>
              <a:defRPr sz="1800" b="1"/>
            </a:lvl2pPr>
            <a:lvl3pPr marL="829366" indent="0">
              <a:buNone/>
              <a:defRPr sz="1600" b="1"/>
            </a:lvl3pPr>
            <a:lvl4pPr marL="1244049" indent="0">
              <a:buNone/>
              <a:defRPr sz="1500" b="1"/>
            </a:lvl4pPr>
            <a:lvl5pPr marL="1658732" indent="0">
              <a:buNone/>
              <a:defRPr sz="1500" b="1"/>
            </a:lvl5pPr>
            <a:lvl6pPr marL="2073416" indent="0">
              <a:buNone/>
              <a:defRPr sz="1500" b="1"/>
            </a:lvl6pPr>
            <a:lvl7pPr marL="2488099" indent="0">
              <a:buNone/>
              <a:defRPr sz="1500" b="1"/>
            </a:lvl7pPr>
            <a:lvl8pPr marL="2902782" indent="0">
              <a:buNone/>
              <a:defRPr sz="1500" b="1"/>
            </a:lvl8pPr>
            <a:lvl9pPr marL="3317465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156F-6662-418A-BF52-03D3691B99A1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C7BB-2877-4AC6-B1E2-71E5B4290C7E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02459-DA7C-4D03-B79A-4E180DA869BE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2" y="273630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2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83" indent="0">
              <a:buNone/>
              <a:defRPr sz="1100"/>
            </a:lvl2pPr>
            <a:lvl3pPr marL="829366" indent="0">
              <a:buNone/>
              <a:defRPr sz="900"/>
            </a:lvl3pPr>
            <a:lvl4pPr marL="1244049" indent="0">
              <a:buNone/>
              <a:defRPr sz="800"/>
            </a:lvl4pPr>
            <a:lvl5pPr marL="1658732" indent="0">
              <a:buNone/>
              <a:defRPr sz="800"/>
            </a:lvl5pPr>
            <a:lvl6pPr marL="2073416" indent="0">
              <a:buNone/>
              <a:defRPr sz="800"/>
            </a:lvl6pPr>
            <a:lvl7pPr marL="2488099" indent="0">
              <a:buNone/>
              <a:defRPr sz="800"/>
            </a:lvl7pPr>
            <a:lvl8pPr marL="2902782" indent="0">
              <a:buNone/>
              <a:defRPr sz="800"/>
            </a:lvl8pPr>
            <a:lvl9pPr marL="331746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0020-0B24-4543-AEA7-9C3ED088D744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2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2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83" indent="0">
              <a:buNone/>
              <a:defRPr sz="2500"/>
            </a:lvl2pPr>
            <a:lvl3pPr marL="829366" indent="0">
              <a:buNone/>
              <a:defRPr sz="2200"/>
            </a:lvl3pPr>
            <a:lvl4pPr marL="1244049" indent="0">
              <a:buNone/>
              <a:defRPr sz="1800"/>
            </a:lvl4pPr>
            <a:lvl5pPr marL="1658732" indent="0">
              <a:buNone/>
              <a:defRPr sz="1800"/>
            </a:lvl5pPr>
            <a:lvl6pPr marL="2073416" indent="0">
              <a:buNone/>
              <a:defRPr sz="1800"/>
            </a:lvl6pPr>
            <a:lvl7pPr marL="2488099" indent="0">
              <a:buNone/>
              <a:defRPr sz="1800"/>
            </a:lvl7pPr>
            <a:lvl8pPr marL="2902782" indent="0">
              <a:buNone/>
              <a:defRPr sz="1800"/>
            </a:lvl8pPr>
            <a:lvl9pPr marL="3317465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2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83" indent="0">
              <a:buNone/>
              <a:defRPr sz="1100"/>
            </a:lvl2pPr>
            <a:lvl3pPr marL="829366" indent="0">
              <a:buNone/>
              <a:defRPr sz="900"/>
            </a:lvl3pPr>
            <a:lvl4pPr marL="1244049" indent="0">
              <a:buNone/>
              <a:defRPr sz="800"/>
            </a:lvl4pPr>
            <a:lvl5pPr marL="1658732" indent="0">
              <a:buNone/>
              <a:defRPr sz="800"/>
            </a:lvl5pPr>
            <a:lvl6pPr marL="2073416" indent="0">
              <a:buNone/>
              <a:defRPr sz="800"/>
            </a:lvl6pPr>
            <a:lvl7pPr marL="2488099" indent="0">
              <a:buNone/>
              <a:defRPr sz="800"/>
            </a:lvl7pPr>
            <a:lvl8pPr marL="2902782" indent="0">
              <a:buNone/>
              <a:defRPr sz="800"/>
            </a:lvl8pPr>
            <a:lvl9pPr marL="331746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2F03-F5FC-4652-8038-694DB9532A55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9A95A-8C62-4B53-935E-06326CC5C3D5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60" y="273630"/>
            <a:ext cx="2056320" cy="57044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73630"/>
            <a:ext cx="6035040" cy="57044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E2CD-677B-41EA-94CB-D00BE6D78BF4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9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4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8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3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8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3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7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B75E-9569-412B-8AB6-C5199A1C6722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5830F-9258-448F-9481-7BA657E0822D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47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94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41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890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7363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8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030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78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199B-8F93-4F79-8CB4-8DA95954D8F7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451673"/>
            <a:ext cx="404496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680" y="1451673"/>
            <a:ext cx="404640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F8B7-6702-48AD-8262-236DE0830D0E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156F-6662-418A-BF52-03D3691B99A1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8204CA65-B5F6-4D75-903B-26220EEE35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C7BB-2877-4AC6-B1E2-71E5B4290C7E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02459-DA7C-4D03-B79A-4E180DA869BE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0020-0B24-4543-AEA7-9C3ED088D744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2F03-F5FC-4652-8038-694DB9532A55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9A95A-8C62-4B53-935E-06326CC5C3D5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60" y="273629"/>
            <a:ext cx="2056320" cy="57044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5040" cy="57044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E2CD-677B-41EA-94CB-D00BE6D78BF4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01C0217D-EA18-414F-952D-E5A8475AD0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09BE597B-05CD-4B30-A66E-3DDC38661E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100" y="1219201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219201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65F0A208-4D3A-4051-9A25-22F23E42CE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58F3DCB6-92C8-4DA1-9AEB-7914109E83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A507818B-4207-4DA8-9F36-BF13BE9A61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E1738D28-CE88-4B29-975B-163378185E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SLAC_Logo_hires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2" y="6157914"/>
            <a:ext cx="1295399" cy="464566"/>
          </a:xfrm>
          <a:prstGeom prst="rect">
            <a:avLst/>
          </a:prstGeom>
          <a:noFill/>
        </p:spPr>
      </p:pic>
      <p:pic>
        <p:nvPicPr>
          <p:cNvPr id="69634" name="Picture 2" descr="C:\Documents and Settings\User\Favorites\My Documents\Dropbox\utility\Presentations\2012-05-17 - SPS feedback\cern_logo_white.gif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1" y="5798519"/>
            <a:ext cx="1015800" cy="98328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36864" y="6153151"/>
            <a:ext cx="39449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1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Presentation Title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Page </a:t>
            </a:r>
            <a:fld id="{43131DBE-25BA-4FDF-9E0A-AC39FF5CBDB4}" type="slidenum">
              <a:rPr lang="en-US" smtClean="0">
                <a:solidFill>
                  <a:srgbClr val="000000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1" name="Line 5"/>
          <p:cNvSpPr>
            <a:spLocks noChangeShapeType="1"/>
          </p:cNvSpPr>
          <p:nvPr userDrawn="1"/>
        </p:nvSpPr>
        <p:spPr bwMode="auto">
          <a:xfrm>
            <a:off x="1" y="990600"/>
            <a:ext cx="8574088" cy="0"/>
          </a:xfrm>
          <a:prstGeom prst="line">
            <a:avLst/>
          </a:prstGeom>
          <a:noFill/>
          <a:ln w="38100">
            <a:solidFill>
              <a:srgbClr val="B40000"/>
            </a:solidFill>
            <a:round/>
            <a:headEnd/>
            <a:tailEnd type="oval" w="med" len="med"/>
          </a:ln>
          <a:effectLst/>
        </p:spPr>
        <p:txBody>
          <a:bodyPr lIns="91430" tIns="45715" rIns="91430" bIns="4571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1524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2101" y="1219201"/>
            <a:ext cx="861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4111" name="Picture 15" descr="SLAC_Logo_hires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1" y="6157914"/>
            <a:ext cx="1371600" cy="491894"/>
          </a:xfrm>
          <a:prstGeom prst="rect">
            <a:avLst/>
          </a:prstGeom>
          <a:noFill/>
        </p:spPr>
      </p:pic>
      <p:pic>
        <p:nvPicPr>
          <p:cNvPr id="8" name="Picture 2" descr="C:\Documents and Settings\User\Favorites\My Documents\Dropbox\utility\Presentations\2012-05-17 - SPS feedback\cern_logo_white.gif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1001" y="5798519"/>
            <a:ext cx="1015800" cy="98328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alphaModFix/>
            <a:lum/>
          </a:blip>
          <a:srcRect/>
          <a:stretch>
            <a:fillRect/>
          </a:stretch>
        </p:blipFill>
        <p:spPr>
          <a:xfrm>
            <a:off x="653" y="327"/>
            <a:ext cx="9142780" cy="68579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Placeholder 2"/>
          <p:cNvSpPr txBox="1">
            <a:spLocks noGrp="1"/>
          </p:cNvSpPr>
          <p:nvPr>
            <p:ph type="title"/>
          </p:nvPr>
        </p:nvSpPr>
        <p:spPr>
          <a:xfrm>
            <a:off x="457172" y="273353"/>
            <a:ext cx="8228763" cy="9709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1"/>
          </p:nvPr>
        </p:nvSpPr>
        <p:spPr>
          <a:xfrm>
            <a:off x="457172" y="1451672"/>
            <a:ext cx="8228763" cy="45264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ts val="1028"/>
              <a:buNone/>
              <a:defRPr lang="en-US" sz="32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ts val="1028"/>
              <a:buBlip>
                <a:blip r:embed="rId14"/>
              </a:buBlip>
              <a:defRPr lang="en-US" sz="32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ts val="1028"/>
              <a:buBlip>
                <a:blip r:embed="rId14"/>
              </a:buBlip>
              <a:defRPr lang="en-US" sz="28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ts val="1028"/>
              <a:buBlip>
                <a:blip r:embed="rId14"/>
              </a:buBlip>
              <a:defRPr lang="en-US" sz="24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2"/>
          </p:nvPr>
        </p:nvSpPr>
        <p:spPr>
          <a:xfrm>
            <a:off x="457172" y="62479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defTabSz="829366" rtl="0" hangingPunct="0">
              <a:buNone/>
              <a:tabLst/>
              <a:defRPr lang="en-US" sz="1300" kern="1200">
                <a:latin typeface="Times New Roman" pitchFamily="18"/>
                <a:ea typeface="Arial" pitchFamily="2"/>
                <a:cs typeface="Arial" pitchFamily="2"/>
              </a:defRPr>
            </a:lvl1pPr>
          </a:lstStyle>
          <a:p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3"/>
          </p:nvPr>
        </p:nvSpPr>
        <p:spPr>
          <a:xfrm>
            <a:off x="3127054" y="6247906"/>
            <a:ext cx="2898142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defTabSz="829366" rtl="0" hangingPunct="0">
              <a:buNone/>
              <a:tabLst/>
              <a:defRPr lang="en-US" sz="1300" kern="1200">
                <a:latin typeface="Times New Roman" pitchFamily="18"/>
                <a:ea typeface="Arial" pitchFamily="2"/>
                <a:cs typeface="Arial" pitchFamily="2"/>
              </a:defRPr>
            </a:lvl1pPr>
          </a:lstStyle>
          <a:p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4"/>
          </p:nvPr>
        </p:nvSpPr>
        <p:spPr>
          <a:xfrm>
            <a:off x="6555515" y="62479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defTabSz="829366" rtl="0" hangingPunct="0">
              <a:buNone/>
              <a:tabLst/>
              <a:defRPr lang="en-US" sz="1300" kern="1200">
                <a:latin typeface="Times New Roman" pitchFamily="18"/>
                <a:ea typeface="Arial" pitchFamily="2"/>
                <a:cs typeface="Arial" pitchFamily="2"/>
              </a:defRPr>
            </a:lvl1pPr>
          </a:lstStyle>
          <a:p>
            <a:fld id="{EA76AF15-DE9F-46E9-A8F6-8F2DA8905D6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hangingPunct="0">
        <a:tabLst/>
        <a:defRPr lang="en-US" sz="4000" b="0" i="0" u="none" strike="noStrike" kern="1200">
          <a:ln>
            <a:noFill/>
          </a:ln>
          <a:solidFill>
            <a:srgbClr val="FFFFFF"/>
          </a:solidFill>
          <a:latin typeface="Liberation Sans" pitchFamily="34"/>
        </a:defRPr>
      </a:lvl1pPr>
    </p:titleStyle>
    <p:bodyStyle>
      <a:lvl1pPr rtl="0" hangingPunct="0">
        <a:spcBef>
          <a:spcPts val="0"/>
        </a:spcBef>
        <a:spcAft>
          <a:spcPts val="1284"/>
        </a:spcAft>
        <a:tabLst/>
        <a:defRPr lang="en-US" sz="2900" b="0" i="0" u="none" strike="noStrike" kern="1200">
          <a:ln>
            <a:noFill/>
          </a:ln>
          <a:latin typeface="Liberation Sans" pitchFamily="34"/>
        </a:defRPr>
      </a:lvl1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alphaModFix/>
            <a:lum/>
          </a:blip>
          <a:srcRect/>
          <a:stretch>
            <a:fillRect/>
          </a:stretch>
        </p:blipFill>
        <p:spPr>
          <a:xfrm>
            <a:off x="653" y="327"/>
            <a:ext cx="9142780" cy="68579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Placeholder 2"/>
          <p:cNvSpPr txBox="1">
            <a:spLocks noGrp="1"/>
          </p:cNvSpPr>
          <p:nvPr>
            <p:ph type="title"/>
          </p:nvPr>
        </p:nvSpPr>
        <p:spPr>
          <a:xfrm>
            <a:off x="457171" y="273352"/>
            <a:ext cx="8228763" cy="9709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1"/>
          </p:nvPr>
        </p:nvSpPr>
        <p:spPr>
          <a:xfrm>
            <a:off x="457171" y="1451672"/>
            <a:ext cx="8228763" cy="45264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ts val="1028"/>
              <a:buNone/>
              <a:defRPr lang="en-US" sz="32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ts val="1028"/>
              <a:buBlip>
                <a:blip r:embed="rId14"/>
              </a:buBlip>
              <a:defRPr lang="en-US" sz="32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ts val="1028"/>
              <a:buBlip>
                <a:blip r:embed="rId14"/>
              </a:buBlip>
              <a:defRPr lang="en-US" sz="28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ts val="1028"/>
              <a:buBlip>
                <a:blip r:embed="rId14"/>
              </a:buBlip>
              <a:defRPr lang="en-US" sz="24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14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2"/>
          </p:nvPr>
        </p:nvSpPr>
        <p:spPr>
          <a:xfrm>
            <a:off x="457171" y="62479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en-US" sz="1300" kern="1200">
                <a:latin typeface="Times New Roman" pitchFamily="18"/>
                <a:ea typeface="Arial" pitchFamily="2"/>
                <a:cs typeface="Arial" pitchFamily="2"/>
              </a:defRPr>
            </a:lvl1pPr>
          </a:lstStyle>
          <a:p>
            <a:pPr defTabSz="829452"/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3"/>
          </p:nvPr>
        </p:nvSpPr>
        <p:spPr>
          <a:xfrm>
            <a:off x="3127054" y="6247906"/>
            <a:ext cx="2898142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en-US" sz="1300" kern="1200">
                <a:latin typeface="Times New Roman" pitchFamily="18"/>
                <a:ea typeface="Arial" pitchFamily="2"/>
                <a:cs typeface="Arial" pitchFamily="2"/>
              </a:defRPr>
            </a:lvl1pPr>
          </a:lstStyle>
          <a:p>
            <a:pPr defTabSz="829452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4"/>
          </p:nvPr>
        </p:nvSpPr>
        <p:spPr>
          <a:xfrm>
            <a:off x="6555515" y="62479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en-US" sz="1300" kern="1200">
                <a:latin typeface="Times New Roman" pitchFamily="18"/>
                <a:ea typeface="Arial" pitchFamily="2"/>
                <a:cs typeface="Arial" pitchFamily="2"/>
              </a:defRPr>
            </a:lvl1pPr>
          </a:lstStyle>
          <a:p>
            <a:pPr defTabSz="829452"/>
            <a:fld id="{EA76AF15-DE9F-46E9-A8F6-8F2DA8905D6F}" type="slidenum">
              <a:rPr smtClean="0">
                <a:solidFill>
                  <a:prstClr val="black"/>
                </a:solidFill>
              </a:rPr>
              <a:pPr defTabSz="829452"/>
              <a:t>‹#›</a:t>
            </a:fld>
            <a:endParaRPr smtClean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hangingPunct="0">
        <a:tabLst/>
        <a:defRPr lang="en-US" sz="4000" b="0" i="0" u="none" strike="noStrike" kern="1200">
          <a:ln>
            <a:noFill/>
          </a:ln>
          <a:solidFill>
            <a:srgbClr val="FFFFFF"/>
          </a:solidFill>
          <a:latin typeface="Liberation Sans" pitchFamily="34"/>
        </a:defRPr>
      </a:lvl1pPr>
    </p:titleStyle>
    <p:bodyStyle>
      <a:lvl1pPr rtl="0" hangingPunct="0">
        <a:spcBef>
          <a:spcPts val="0"/>
        </a:spcBef>
        <a:spcAft>
          <a:spcPts val="1285"/>
        </a:spcAft>
        <a:tabLst/>
        <a:defRPr lang="en-US" sz="2900" b="0" i="0" u="none" strike="noStrike" kern="1200">
          <a:ln>
            <a:noFill/>
          </a:ln>
          <a:latin typeface="Liberation Sans" pitchFamily="34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219200"/>
            <a:ext cx="7772400" cy="1470025"/>
          </a:xfrm>
          <a:noFill/>
          <a:ln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Status of the single-bunch feedback system for the SPS/LHC</a:t>
            </a: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1066800" y="2667000"/>
            <a:ext cx="6705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M. Pivi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for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C. </a:t>
            </a:r>
            <a:r>
              <a:rPr lang="en-US" sz="2400" dirty="0" err="1" smtClean="0">
                <a:solidFill>
                  <a:srgbClr val="000000"/>
                </a:solidFill>
              </a:rPr>
              <a:t>Rivetta</a:t>
            </a:r>
            <a:r>
              <a:rPr lang="en-US" sz="2400" dirty="0" smtClean="0">
                <a:solidFill>
                  <a:srgbClr val="000000"/>
                </a:solidFill>
              </a:rPr>
              <a:t>, J. </a:t>
            </a:r>
            <a:r>
              <a:rPr lang="en-US" sz="2400" dirty="0" err="1" smtClean="0">
                <a:solidFill>
                  <a:srgbClr val="000000"/>
                </a:solidFill>
              </a:rPr>
              <a:t>Cesaratto</a:t>
            </a:r>
            <a:r>
              <a:rPr lang="en-US" sz="2400" dirty="0" smtClean="0">
                <a:solidFill>
                  <a:srgbClr val="000000"/>
                </a:solidFill>
              </a:rPr>
              <a:t>, J. Fox, O. </a:t>
            </a:r>
            <a:r>
              <a:rPr lang="en-US" sz="2400" dirty="0" err="1" smtClean="0">
                <a:solidFill>
                  <a:srgbClr val="000000"/>
                </a:solidFill>
              </a:rPr>
              <a:t>Turgut</a:t>
            </a:r>
            <a:r>
              <a:rPr lang="en-US" sz="2400" dirty="0" smtClean="0">
                <a:solidFill>
                  <a:srgbClr val="000000"/>
                </a:solidFill>
              </a:rPr>
              <a:t>,      S. </a:t>
            </a:r>
            <a:r>
              <a:rPr lang="en-US" sz="2400" dirty="0" err="1" smtClean="0">
                <a:solidFill>
                  <a:srgbClr val="000000"/>
                </a:solidFill>
              </a:rPr>
              <a:t>Uemuda</a:t>
            </a:r>
            <a:r>
              <a:rPr lang="en-US" sz="2400" dirty="0" smtClean="0">
                <a:solidFill>
                  <a:srgbClr val="000000"/>
                </a:solidFill>
              </a:rPr>
              <a:t>, W. </a:t>
            </a:r>
            <a:r>
              <a:rPr lang="en-US" sz="2400" dirty="0" err="1" smtClean="0">
                <a:solidFill>
                  <a:srgbClr val="000000"/>
                </a:solidFill>
              </a:rPr>
              <a:t>Hofle</a:t>
            </a:r>
            <a:r>
              <a:rPr lang="en-US" sz="2400" dirty="0" smtClean="0">
                <a:solidFill>
                  <a:srgbClr val="000000"/>
                </a:solidFill>
              </a:rPr>
              <a:t>, U. </a:t>
            </a:r>
            <a:r>
              <a:rPr lang="en-US" sz="2400" dirty="0" err="1" smtClean="0">
                <a:solidFill>
                  <a:srgbClr val="000000"/>
                </a:solidFill>
              </a:rPr>
              <a:t>Wehrle</a:t>
            </a:r>
            <a:r>
              <a:rPr lang="en-US" sz="2400" dirty="0" smtClean="0">
                <a:solidFill>
                  <a:srgbClr val="000000"/>
                </a:solidFill>
              </a:rPr>
              <a:t>, K. Li, H. </a:t>
            </a:r>
            <a:r>
              <a:rPr lang="en-US" sz="2400" dirty="0" err="1" smtClean="0">
                <a:solidFill>
                  <a:srgbClr val="000000"/>
                </a:solidFill>
              </a:rPr>
              <a:t>Bartosik</a:t>
            </a:r>
            <a:r>
              <a:rPr lang="en-US" sz="2400" dirty="0" smtClean="0">
                <a:solidFill>
                  <a:srgbClr val="000000"/>
                </a:solidFill>
              </a:rPr>
              <a:t>, G. </a:t>
            </a:r>
            <a:r>
              <a:rPr lang="en-US" sz="2400" dirty="0" err="1" smtClean="0">
                <a:solidFill>
                  <a:srgbClr val="000000"/>
                </a:solidFill>
              </a:rPr>
              <a:t>Rumolo</a:t>
            </a:r>
            <a:r>
              <a:rPr lang="en-US" sz="2400" dirty="0" smtClean="0">
                <a:solidFill>
                  <a:srgbClr val="000000"/>
                </a:solidFill>
              </a:rPr>
              <a:t>, M. Furman, S. De </a:t>
            </a:r>
            <a:r>
              <a:rPr lang="en-US" sz="2400" dirty="0" err="1" smtClean="0">
                <a:solidFill>
                  <a:srgbClr val="000000"/>
                </a:solidFill>
              </a:rPr>
              <a:t>Santis</a:t>
            </a:r>
            <a:r>
              <a:rPr lang="en-US" sz="2400" dirty="0" smtClean="0">
                <a:solidFill>
                  <a:srgbClr val="000000"/>
                </a:solidFill>
              </a:rPr>
              <a:t>, R. </a:t>
            </a:r>
            <a:r>
              <a:rPr lang="en-US" sz="2400" dirty="0" err="1" smtClean="0">
                <a:solidFill>
                  <a:srgbClr val="000000"/>
                </a:solidFill>
              </a:rPr>
              <a:t>Secondo</a:t>
            </a:r>
            <a:r>
              <a:rPr lang="en-US" sz="2400" dirty="0" smtClean="0">
                <a:solidFill>
                  <a:srgbClr val="000000"/>
                </a:solidFill>
              </a:rPr>
              <a:t>, J.-L. </a:t>
            </a:r>
            <a:r>
              <a:rPr lang="en-US" sz="2400" dirty="0" err="1" smtClean="0">
                <a:solidFill>
                  <a:srgbClr val="000000"/>
                </a:solidFill>
              </a:rPr>
              <a:t>Vay</a:t>
            </a:r>
            <a:endParaRPr lang="en-US" sz="24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LARP collaboration: SLAC, CERN, LBNL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27 June 2012 - ICE Meeting, 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19600" y="57912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C. </a:t>
            </a:r>
            <a:r>
              <a:rPr lang="en-US" dirty="0" err="1" smtClean="0"/>
              <a:t>Rivetta</a:t>
            </a:r>
            <a:r>
              <a:rPr lang="en-US" dirty="0" smtClean="0"/>
              <a:t>, J. </a:t>
            </a:r>
            <a:r>
              <a:rPr lang="en-US" dirty="0" err="1" smtClean="0"/>
              <a:t>Cesaratto</a:t>
            </a:r>
            <a:r>
              <a:rPr lang="en-US" dirty="0" smtClean="0"/>
              <a:t>, M. Pivi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 April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machine data taken to date has been with a single bunch. </a:t>
            </a:r>
          </a:p>
          <a:p>
            <a:r>
              <a:rPr lang="en-US" dirty="0" smtClean="0"/>
              <a:t>Look forward to measurements exciting a particular bunch in a multi-bunch fill.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76200" y="228600"/>
            <a:ext cx="8915399" cy="97093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Past </a:t>
            </a:r>
            <a:r>
              <a:rPr lang="en-US" dirty="0"/>
              <a:t>work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457172" y="1295400"/>
            <a:ext cx="8228763" cy="5101528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ts val="1028"/>
              <a:buNone/>
              <a:defRPr lang="en-US" sz="32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ts val="1028"/>
              <a:buBlip>
                <a:blip r:embed="rId3"/>
              </a:buBlip>
              <a:defRPr lang="en-US" sz="32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ts val="1028"/>
              <a:buBlip>
                <a:blip r:embed="rId3"/>
              </a:buBlip>
              <a:defRPr lang="en-US" sz="28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ts val="1028"/>
              <a:buBlip>
                <a:blip r:embed="rId3"/>
              </a:buBlip>
              <a:defRPr lang="en-US" sz="24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ts val="1028"/>
              <a:buBlip>
                <a:blip r:embed="rId3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3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3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3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3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ts val="1028"/>
              <a:buBlip>
                <a:blip r:embed="rId3"/>
              </a:buBlip>
              <a:defRPr lang="en-US" sz="20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defRPr>
            </a:lvl9pPr>
          </a:lstStyle>
          <a:p>
            <a:pPr lvl="0"/>
            <a:r>
              <a:rPr lang="en-US" sz="2500" dirty="0"/>
              <a:t>Experimental observations</a:t>
            </a:r>
          </a:p>
          <a:p>
            <a:pPr lvl="1" rtl="0" hangingPunct="0">
              <a:spcAft>
                <a:spcPts val="600"/>
              </a:spcAft>
            </a:pPr>
            <a:r>
              <a:rPr lang="en-US" sz="2000" dirty="0"/>
              <a:t>Limitation in intensity (TMCI)</a:t>
            </a:r>
          </a:p>
          <a:p>
            <a:pPr lvl="1" rtl="0" hangingPunct="0">
              <a:spcAft>
                <a:spcPts val="600"/>
              </a:spcAft>
            </a:pPr>
            <a:r>
              <a:rPr lang="en-US" sz="2000" dirty="0"/>
              <a:t>Limitations in filling patterns (ECI)</a:t>
            </a:r>
          </a:p>
          <a:p>
            <a:pPr lvl="1" rtl="0" hangingPunct="0">
              <a:spcAft>
                <a:spcPts val="600"/>
              </a:spcAft>
            </a:pPr>
            <a:r>
              <a:rPr lang="en-US" sz="2000" dirty="0"/>
              <a:t>Diagnostic tools: BPM, </a:t>
            </a:r>
            <a:r>
              <a:rPr lang="en-US" sz="2000" dirty="0" err="1"/>
              <a:t>headtail</a:t>
            </a:r>
            <a:r>
              <a:rPr lang="en-US" sz="2000" dirty="0"/>
              <a:t> monitors, emittance monitors, mode analysis</a:t>
            </a:r>
          </a:p>
          <a:p>
            <a:pPr lvl="1" rtl="0" hangingPunct="0">
              <a:spcAft>
                <a:spcPts val="600"/>
              </a:spcAft>
            </a:pPr>
            <a:r>
              <a:rPr lang="en-US" sz="2000" dirty="0" err="1"/>
              <a:t>Stabilisation</a:t>
            </a:r>
            <a:r>
              <a:rPr lang="en-US" sz="2000" dirty="0"/>
              <a:t> on a bunch-by-bunch level by transverse damper</a:t>
            </a:r>
          </a:p>
          <a:p>
            <a:pPr lvl="0"/>
            <a:r>
              <a:rPr lang="en-US" sz="2500" dirty="0"/>
              <a:t>High bandwidth feedback (some examples)</a:t>
            </a:r>
          </a:p>
          <a:p>
            <a:pPr lvl="1" rtl="0" hangingPunct="0"/>
            <a:r>
              <a:rPr lang="en-US" sz="2000" dirty="0" smtClean="0"/>
              <a:t>Y. Chin </a:t>
            </a:r>
            <a:r>
              <a:rPr lang="en-US" sz="2000" i="1" dirty="0" smtClean="0"/>
              <a:t>et al.</a:t>
            </a:r>
            <a:r>
              <a:rPr lang="en-US" sz="2000" dirty="0" smtClean="0"/>
              <a:t>: Intra-bunch feedback system in </a:t>
            </a:r>
            <a:r>
              <a:rPr lang="en-US" sz="2000" dirty="0" err="1" smtClean="0"/>
              <a:t>Jparc</a:t>
            </a:r>
            <a:r>
              <a:rPr lang="en-US" sz="2000" dirty="0" smtClean="0"/>
              <a:t> (</a:t>
            </a:r>
            <a:r>
              <a:rPr lang="en-US" sz="2000" dirty="0" err="1" smtClean="0"/>
              <a:t>Jp</a:t>
            </a:r>
            <a:r>
              <a:rPr lang="en-US" sz="2000" dirty="0" smtClean="0"/>
              <a:t>), 50 MHz</a:t>
            </a:r>
          </a:p>
          <a:p>
            <a:pPr lvl="1" rtl="0" hangingPunct="0"/>
            <a:r>
              <a:rPr lang="en-US" sz="2000" dirty="0" smtClean="0"/>
              <a:t>J</a:t>
            </a:r>
            <a:r>
              <a:rPr lang="en-US" sz="2000" dirty="0"/>
              <a:t>. Thomson: simplified and </a:t>
            </a:r>
            <a:r>
              <a:rPr lang="en-US" sz="2000" dirty="0" err="1"/>
              <a:t>idealised</a:t>
            </a:r>
            <a:r>
              <a:rPr lang="en-US" sz="2000" dirty="0"/>
              <a:t> feedback model</a:t>
            </a:r>
            <a:br>
              <a:rPr lang="en-US" sz="2000" dirty="0"/>
            </a:br>
            <a:r>
              <a:rPr lang="en-US" sz="2000" dirty="0"/>
              <a:t>→ minimum bandwidth of 300 MHz</a:t>
            </a:r>
          </a:p>
          <a:p>
            <a:pPr lvl="1" rtl="0" hangingPunct="0"/>
            <a:r>
              <a:rPr lang="en-US" sz="2000" dirty="0"/>
              <a:t>K. </a:t>
            </a:r>
            <a:r>
              <a:rPr lang="en-US" sz="2000" dirty="0" err="1"/>
              <a:t>Ohmi</a:t>
            </a:r>
            <a:r>
              <a:rPr lang="en-US" sz="2000" dirty="0"/>
              <a:t>: high bandwidth feedback simulations</a:t>
            </a:r>
            <a:br>
              <a:rPr lang="en-US" sz="2000" dirty="0"/>
            </a:br>
            <a:r>
              <a:rPr lang="en-US" sz="2000" dirty="0"/>
              <a:t>→ 700 </a:t>
            </a:r>
            <a:r>
              <a:rPr lang="en-US" sz="2000" dirty="0" smtClean="0"/>
              <a:t>MHz</a:t>
            </a:r>
          </a:p>
          <a:p>
            <a:pPr lvl="1" rtl="0" hangingPunct="0"/>
            <a:r>
              <a:rPr lang="en-US" sz="2000" dirty="0" smtClean="0"/>
              <a:t>M. Pivi: implementation </a:t>
            </a:r>
            <a:r>
              <a:rPr lang="en-US" sz="2000" dirty="0"/>
              <a:t>of a realistic feedback system into </a:t>
            </a:r>
            <a:r>
              <a:rPr lang="en-US" sz="2000" dirty="0" smtClean="0"/>
              <a:t>CMAD</a:t>
            </a:r>
            <a:endParaRPr lang="en-US" sz="2000" dirty="0"/>
          </a:p>
          <a:p>
            <a:pPr lvl="0"/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6934200" y="6553200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Kevin Li, CERN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76200"/>
            <a:ext cx="8610600" cy="762000"/>
          </a:xfrm>
        </p:spPr>
        <p:txBody>
          <a:bodyPr/>
          <a:lstStyle/>
          <a:p>
            <a:r>
              <a:rPr lang="en-GB" dirty="0" smtClean="0"/>
              <a:t>Simulation Code Development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524000"/>
            <a:ext cx="8610600" cy="4038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Realistic single-bunch feedback system have been implemented in Head-Tail, </a:t>
            </a:r>
            <a:r>
              <a:rPr lang="en-US" dirty="0" smtClean="0"/>
              <a:t>C-MAD, Warp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simulation codes. 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SLAC:</a:t>
            </a:r>
          </a:p>
          <a:p>
            <a:pPr lvl="1"/>
            <a:r>
              <a:rPr lang="en-GB" dirty="0" smtClean="0"/>
              <a:t>First implemented C-MAD (by Pivi, </a:t>
            </a:r>
            <a:r>
              <a:rPr lang="en-GB" dirty="0" err="1" smtClean="0"/>
              <a:t>Rivetta</a:t>
            </a:r>
            <a:r>
              <a:rPr lang="en-GB" dirty="0" smtClean="0"/>
              <a:t>):</a:t>
            </a:r>
          </a:p>
          <a:p>
            <a:pPr lvl="2"/>
            <a:r>
              <a:rPr lang="en-GB" dirty="0" smtClean="0"/>
              <a:t>Developed and tested feedback system in C-MAD, then the routine has been copied into Head-Tail</a:t>
            </a:r>
          </a:p>
          <a:p>
            <a:pPr lvl="1"/>
            <a:r>
              <a:rPr lang="en-GB" dirty="0" smtClean="0"/>
              <a:t>Head-Tail developed (by Pivi, Li) to include single-bunch feedback system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20144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76200"/>
            <a:ext cx="8610600" cy="762000"/>
          </a:xfrm>
        </p:spPr>
        <p:txBody>
          <a:bodyPr/>
          <a:lstStyle/>
          <a:p>
            <a:r>
              <a:rPr lang="en-US" dirty="0" smtClean="0"/>
              <a:t>Plans for code utilization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525779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The feedback system is simulated with:</a:t>
            </a:r>
          </a:p>
          <a:p>
            <a:r>
              <a:rPr lang="en-US" sz="2800" dirty="0" smtClean="0"/>
              <a:t>Head-Tail which comes with different options for the SPS: electron cloud, TMCI  and advanced impedances model for the SPS.</a:t>
            </a:r>
          </a:p>
          <a:p>
            <a:r>
              <a:rPr lang="en-US" sz="2800" dirty="0" smtClean="0"/>
              <a:t>C-MAD parallel code (M. Pivi </a:t>
            </a:r>
            <a:r>
              <a:rPr lang="en-US" sz="2800" i="1" dirty="0" smtClean="0"/>
              <a:t>et al.</a:t>
            </a:r>
            <a:r>
              <a:rPr lang="en-US" sz="2800" dirty="0" smtClean="0"/>
              <a:t>): electron cloud instability, Intra-Beam Scattering IBS, and allows to upload the full SPS lattice from MAD for more realistic simulations.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25"/>
          <a:stretch>
            <a:fillRect/>
          </a:stretch>
        </p:blipFill>
        <p:spPr>
          <a:xfrm>
            <a:off x="2438400" y="5029200"/>
            <a:ext cx="2743200" cy="16002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34" r="17764"/>
          <a:stretch>
            <a:fillRect/>
          </a:stretch>
        </p:blipFill>
        <p:spPr>
          <a:xfrm>
            <a:off x="5410200" y="5029200"/>
            <a:ext cx="1600200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 system design</a:t>
            </a:r>
            <a:endParaRPr lang="en-US" dirty="0"/>
          </a:p>
        </p:txBody>
      </p:sp>
      <p:pic>
        <p:nvPicPr>
          <p:cNvPr id="5" name="Content Placeholder 4" descr="block_new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8334" y="2344549"/>
            <a:ext cx="8843266" cy="329425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6430" t="14978" r="66357" b="59796"/>
          <a:stretch>
            <a:fillRect/>
          </a:stretch>
        </p:blipFill>
        <p:spPr bwMode="auto">
          <a:xfrm>
            <a:off x="381000" y="10668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70416" t="37401" r="9242" b="42978"/>
          <a:stretch>
            <a:fillRect/>
          </a:stretch>
        </p:blipFill>
        <p:spPr bwMode="auto">
          <a:xfrm>
            <a:off x="3048000" y="1295400"/>
            <a:ext cx="1981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17212" t="54219" r="66357" b="21956"/>
          <a:stretch>
            <a:fillRect/>
          </a:stretch>
        </p:blipFill>
        <p:spPr bwMode="auto">
          <a:xfrm>
            <a:off x="6858000" y="1143000"/>
            <a:ext cx="1600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20000" y="53456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C. </a:t>
            </a:r>
            <a:r>
              <a:rPr lang="en-US" dirty="0" err="1" smtClean="0"/>
              <a:t>Rivetta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 development: Feedback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210" y="1143000"/>
            <a:ext cx="8473190" cy="55626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sz="3800" dirty="0" smtClean="0"/>
              <a:t>Intra-bunch feedback includes:</a:t>
            </a:r>
          </a:p>
          <a:p>
            <a:pPr marL="688975" indent="-344488"/>
            <a:r>
              <a:rPr lang="en-US" sz="3800" dirty="0" smtClean="0"/>
              <a:t>Main Blocks</a:t>
            </a:r>
          </a:p>
          <a:p>
            <a:pPr marL="1085850" lvl="1" indent="-342900"/>
            <a:r>
              <a:rPr lang="en-US" dirty="0" smtClean="0"/>
              <a:t>Processing Channel:  </a:t>
            </a:r>
            <a:r>
              <a:rPr lang="en-US" b="1" dirty="0" smtClean="0"/>
              <a:t>FIR-IIR filters</a:t>
            </a:r>
            <a:r>
              <a:rPr lang="en-US" dirty="0" smtClean="0"/>
              <a:t> (diagonal by now)</a:t>
            </a:r>
          </a:p>
          <a:p>
            <a:pPr marL="1085850" lvl="1" indent="-342900"/>
            <a:r>
              <a:rPr lang="en-US" b="1" dirty="0" smtClean="0"/>
              <a:t>Filter receiver</a:t>
            </a:r>
            <a:r>
              <a:rPr lang="en-US" dirty="0" smtClean="0"/>
              <a:t> – (Pick-up, cable, receiver, ADC)</a:t>
            </a:r>
          </a:p>
          <a:p>
            <a:pPr marL="1085850" lvl="1" indent="-342900"/>
            <a:r>
              <a:rPr lang="en-US" b="1" dirty="0" smtClean="0"/>
              <a:t>Filter kicker</a:t>
            </a:r>
            <a:r>
              <a:rPr lang="en-US" dirty="0" smtClean="0"/>
              <a:t> – (DAC, Amplifier, Cables, Kicker)</a:t>
            </a:r>
          </a:p>
          <a:p>
            <a:pPr marL="1085850" lvl="1" indent="-342900"/>
            <a:r>
              <a:rPr lang="en-US" dirty="0" smtClean="0"/>
              <a:t>Includes </a:t>
            </a:r>
            <a:r>
              <a:rPr lang="en-US" b="1" dirty="0" smtClean="0"/>
              <a:t>saturation at the receiver and amplifier</a:t>
            </a:r>
          </a:p>
          <a:p>
            <a:pPr marL="1085850" lvl="1" indent="-342900"/>
            <a:r>
              <a:rPr lang="en-US" dirty="0" smtClean="0"/>
              <a:t>The system has finite dynamic range and realistic input</a:t>
            </a:r>
            <a:r>
              <a:rPr lang="en-US" b="1" dirty="0" smtClean="0"/>
              <a:t> noise</a:t>
            </a:r>
            <a:r>
              <a:rPr lang="en-US" dirty="0" smtClean="0"/>
              <a:t> floor</a:t>
            </a:r>
          </a:p>
          <a:p>
            <a:pPr marL="685800"/>
            <a:r>
              <a:rPr lang="en-US" sz="3800" dirty="0" smtClean="0"/>
              <a:t>Bunch sampling frequency is an adjustable parameter</a:t>
            </a:r>
          </a:p>
          <a:p>
            <a:pPr marL="685800"/>
            <a:r>
              <a:rPr lang="en-US" sz="3800" dirty="0" smtClean="0"/>
              <a:t>Noise-Signal-Perturbation injection:</a:t>
            </a:r>
          </a:p>
          <a:p>
            <a:pPr marL="1085850" lvl="1"/>
            <a:r>
              <a:rPr lang="en-US" dirty="0" smtClean="0"/>
              <a:t>Receiver</a:t>
            </a:r>
          </a:p>
          <a:p>
            <a:pPr marL="1085850" lvl="1"/>
            <a:r>
              <a:rPr lang="en-US" dirty="0" smtClean="0"/>
              <a:t>Amplifier</a:t>
            </a:r>
          </a:p>
          <a:p>
            <a:pPr marL="685800"/>
            <a:r>
              <a:rPr lang="en-US" sz="3800" dirty="0" smtClean="0"/>
              <a:t>Measurement of absolute vertical displacement and dipole motion</a:t>
            </a:r>
          </a:p>
          <a:p>
            <a:pPr marL="685800"/>
            <a:r>
              <a:rPr lang="en-US" sz="3800" dirty="0"/>
              <a:t>7 input </a:t>
            </a:r>
            <a:r>
              <a:rPr lang="en-US" sz="3800" dirty="0" smtClean="0"/>
              <a:t>files </a:t>
            </a:r>
            <a:r>
              <a:rPr lang="en-US" sz="3800" dirty="0"/>
              <a:t>characterize the feedback </a:t>
            </a:r>
            <a:r>
              <a:rPr lang="en-US" sz="3800" dirty="0" smtClean="0"/>
              <a:t>system</a:t>
            </a:r>
          </a:p>
          <a:p>
            <a:pPr marL="685800"/>
            <a:r>
              <a:rPr lang="en-US" sz="3800" dirty="0"/>
              <a:t>Frequency </a:t>
            </a:r>
            <a:r>
              <a:rPr lang="en-US" sz="3800" dirty="0" smtClean="0"/>
              <a:t>bandwidth: </a:t>
            </a:r>
            <a:r>
              <a:rPr lang="en-US" sz="3800" dirty="0"/>
              <a:t>example 200MHz / </a:t>
            </a:r>
            <a:r>
              <a:rPr lang="en-US" sz="3800" dirty="0" smtClean="0"/>
              <a:t>1000Mhz</a:t>
            </a:r>
            <a:endParaRPr lang="en-US"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22420"/>
            <a:ext cx="8610600" cy="762000"/>
          </a:xfrm>
        </p:spPr>
        <p:txBody>
          <a:bodyPr>
            <a:normAutofit/>
          </a:bodyPr>
          <a:lstStyle/>
          <a:p>
            <a:r>
              <a:rPr lang="en-GB" dirty="0" smtClean="0"/>
              <a:t>Multi-particle simulation codes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The multi-particle simulation codes solves: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 t="26306"/>
          <a:stretch>
            <a:fillRect/>
          </a:stretch>
        </p:blipFill>
        <p:spPr bwMode="auto">
          <a:xfrm>
            <a:off x="685800" y="1828800"/>
            <a:ext cx="7924800" cy="4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5815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Feedback system reduced model – Root-locus </a:t>
            </a:r>
            <a:r>
              <a:rPr lang="en-US" sz="3200" dirty="0" smtClean="0"/>
              <a:t>(note: no </a:t>
            </a:r>
            <a:r>
              <a:rPr lang="en-US" sz="3200" dirty="0" smtClean="0"/>
              <a:t>electron clouds)</a:t>
            </a:r>
            <a:endParaRPr lang="en-US" sz="3200" dirty="0"/>
          </a:p>
        </p:txBody>
      </p:sp>
      <p:pic>
        <p:nvPicPr>
          <p:cNvPr id="6" name="Content Placeholder 5" descr="RL0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459469"/>
            <a:ext cx="6400800" cy="4800599"/>
          </a:xfrm>
        </p:spPr>
      </p:pic>
      <p:sp>
        <p:nvSpPr>
          <p:cNvPr id="7" name="TextBox 6"/>
          <p:cNvSpPr txBox="1"/>
          <p:nvPr/>
        </p:nvSpPr>
        <p:spPr>
          <a:xfrm>
            <a:off x="1676400" y="626006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Eigenvalues</a:t>
            </a:r>
            <a:r>
              <a:rPr lang="en-US" dirty="0" smtClean="0"/>
              <a:t> for increased gain of the feedback system.      </a:t>
            </a:r>
          </a:p>
        </p:txBody>
      </p:sp>
      <p:cxnSp>
        <p:nvCxnSpPr>
          <p:cNvPr id="8" name="Straight Arrow Connector 7"/>
          <p:cNvCxnSpPr>
            <a:stCxn id="9" idx="3"/>
          </p:cNvCxnSpPr>
          <p:nvPr/>
        </p:nvCxnSpPr>
        <p:spPr>
          <a:xfrm>
            <a:off x="3048000" y="2266545"/>
            <a:ext cx="1371600" cy="956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00" y="1804880"/>
            <a:ext cx="2895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Exceeding the ideal feedback </a:t>
            </a:r>
            <a:r>
              <a:rPr lang="en-US" u="sng" dirty="0" smtClean="0"/>
              <a:t>gain</a:t>
            </a:r>
            <a:r>
              <a:rPr lang="en-US" dirty="0" smtClean="0"/>
              <a:t> may induce the beam unstable.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" y="1066800"/>
            <a:ext cx="4245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The beam is stable within the boundary.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9646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Kicker frequency response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2822" y="1143000"/>
            <a:ext cx="6118356" cy="4525963"/>
          </a:xfrm>
        </p:spPr>
      </p:pic>
      <p:cxnSp>
        <p:nvCxnSpPr>
          <p:cNvPr id="6" name="Straight Connector 5"/>
          <p:cNvCxnSpPr/>
          <p:nvPr/>
        </p:nvCxnSpPr>
        <p:spPr>
          <a:xfrm>
            <a:off x="2362200" y="1630179"/>
            <a:ext cx="4953000" cy="762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28800" y="57150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Different kicker bandwidths implemented in simulations. Kicker actually in SPS has BW=200MHz.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53456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C. </a:t>
            </a:r>
            <a:r>
              <a:rPr lang="en-US" dirty="0" err="1" smtClean="0"/>
              <a:t>Rivetta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1558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 smtClean="0"/>
              <a:t>Single-bunch Feedback system concept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8851900" cy="5334000"/>
          </a:xfrm>
        </p:spPr>
        <p:txBody>
          <a:bodyPr/>
          <a:lstStyle/>
          <a:p>
            <a:r>
              <a:rPr lang="en-GB" sz="3100" dirty="0"/>
              <a:t>TMCI and electron cloud cause intra-bunch </a:t>
            </a:r>
            <a:r>
              <a:rPr lang="en-GB" sz="3100" dirty="0" smtClean="0"/>
              <a:t>motion in the SPS.</a:t>
            </a:r>
            <a:endParaRPr lang="en-GB" sz="3100" dirty="0"/>
          </a:p>
          <a:p>
            <a:r>
              <a:rPr lang="en-GB" sz="3100" dirty="0" smtClean="0"/>
              <a:t>LARP / </a:t>
            </a:r>
            <a:r>
              <a:rPr lang="en-GB" sz="3100" dirty="0"/>
              <a:t>CERN </a:t>
            </a:r>
            <a:r>
              <a:rPr lang="en-GB" sz="3100" dirty="0" smtClean="0"/>
              <a:t>design of a feedback: measure </a:t>
            </a:r>
            <a:r>
              <a:rPr lang="en-GB" sz="3100" dirty="0"/>
              <a:t>the position of </a:t>
            </a:r>
            <a:r>
              <a:rPr lang="en-GB" sz="3100" dirty="0" smtClean="0"/>
              <a:t>slices </a:t>
            </a:r>
            <a:r>
              <a:rPr lang="en-GB" sz="3100" dirty="0"/>
              <a:t>in a bunch and control each slice individually by </a:t>
            </a:r>
            <a:r>
              <a:rPr lang="en-GB" sz="3100" dirty="0" smtClean="0"/>
              <a:t>applying </a:t>
            </a:r>
            <a:r>
              <a:rPr lang="en-GB" sz="3100" dirty="0"/>
              <a:t>electric </a:t>
            </a:r>
            <a:r>
              <a:rPr lang="en-GB" sz="3100" dirty="0" smtClean="0"/>
              <a:t>fields</a:t>
            </a:r>
            <a:endParaRPr lang="en-GB" sz="3100" dirty="0"/>
          </a:p>
          <a:p>
            <a:r>
              <a:rPr lang="en-GB" sz="3100" dirty="0"/>
              <a:t>Need </a:t>
            </a:r>
            <a:r>
              <a:rPr lang="en-GB" sz="3100" dirty="0" smtClean="0"/>
              <a:t>for high bandwidth </a:t>
            </a:r>
            <a:r>
              <a:rPr lang="en-GB" sz="3100" dirty="0"/>
              <a:t>to sufficiently sample the </a:t>
            </a:r>
            <a:r>
              <a:rPr lang="en-GB" sz="3100" dirty="0" smtClean="0"/>
              <a:t>bunch</a:t>
            </a:r>
            <a:endParaRPr lang="en-GB" sz="3100" dirty="0"/>
          </a:p>
        </p:txBody>
      </p:sp>
    </p:spTree>
    <p:extLst>
      <p:ext uri="{BB962C8B-B14F-4D97-AF65-F5344CB8AC3E}">
        <p14:creationId xmlns:p14="http://schemas.microsoft.com/office/powerpoint/2010/main" xmlns="" val="55815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Codes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0100" t="14687" r="17186" b="4223"/>
          <a:stretch>
            <a:fillRect/>
          </a:stretch>
        </p:blipFill>
        <p:spPr bwMode="auto">
          <a:xfrm>
            <a:off x="2209800" y="1828800"/>
            <a:ext cx="4953000" cy="393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11430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Codes comparison: feedback in “closed loop”, no cloud, bunch has initial displacement.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124200" y="2133600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BW=200MHz, </a:t>
            </a:r>
            <a:r>
              <a:rPr lang="en-US" dirty="0" smtClean="0"/>
              <a:t>Head-Tail gain </a:t>
            </a:r>
            <a:r>
              <a:rPr lang="en-US" dirty="0" smtClean="0"/>
              <a:t>= 8.4e-3 (</a:t>
            </a:r>
            <a:r>
              <a:rPr lang="en-US" dirty="0" smtClean="0"/>
              <a:t>C-MAD </a:t>
            </a:r>
            <a:r>
              <a:rPr lang="en-US" dirty="0" smtClean="0"/>
              <a:t>G = 0.75</a:t>
            </a:r>
            <a:r>
              <a:rPr lang="en-US" dirty="0" smtClean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3400" y="5726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turns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527566" y="320623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Vertical position (m)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905000" y="6096000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Good agreement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SPS: Feedback 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1" y="1143000"/>
            <a:ext cx="8610600" cy="4525963"/>
          </a:xfrm>
        </p:spPr>
        <p:txBody>
          <a:bodyPr/>
          <a:lstStyle/>
          <a:p>
            <a:pPr>
              <a:buNone/>
            </a:pPr>
            <a:r>
              <a:rPr lang="en-GB" sz="2200" dirty="0" smtClean="0">
                <a:solidFill>
                  <a:srgbClr val="002060"/>
                </a:solidFill>
              </a:rPr>
              <a:t>E-cloud </a:t>
            </a:r>
            <a:r>
              <a:rPr lang="en-GB" sz="2200" dirty="0" smtClean="0">
                <a:solidFill>
                  <a:srgbClr val="002060"/>
                </a:solidFill>
              </a:rPr>
              <a:t>density: </a:t>
            </a:r>
            <a:r>
              <a:rPr lang="en-GB" sz="2200" dirty="0" smtClean="0">
                <a:solidFill>
                  <a:srgbClr val="002060"/>
                </a:solidFill>
              </a:rPr>
              <a:t>5e11e/m</a:t>
            </a:r>
            <a:r>
              <a:rPr lang="en-GB" sz="2200" baseline="30000" dirty="0" smtClean="0">
                <a:solidFill>
                  <a:srgbClr val="002060"/>
                </a:solidFill>
              </a:rPr>
              <a:t>3</a:t>
            </a:r>
            <a:r>
              <a:rPr lang="en-GB" sz="2200" dirty="0" smtClean="0">
                <a:solidFill>
                  <a:srgbClr val="002060"/>
                </a:solidFill>
              </a:rPr>
              <a:t>, </a:t>
            </a:r>
            <a:r>
              <a:rPr lang="en-GB" sz="2200" dirty="0" smtClean="0">
                <a:solidFill>
                  <a:srgbClr val="002060"/>
                </a:solidFill>
              </a:rPr>
              <a:t>beam current 1.1e11 ppb. </a:t>
            </a:r>
          </a:p>
          <a:p>
            <a:pPr>
              <a:buNone/>
            </a:pPr>
            <a:r>
              <a:rPr lang="en-GB" sz="2200" dirty="0" smtClean="0">
                <a:solidFill>
                  <a:srgbClr val="FF0000"/>
                </a:solidFill>
              </a:rPr>
              <a:t>SPS – single-bunch feedback OFF</a:t>
            </a:r>
          </a:p>
          <a:p>
            <a:pPr>
              <a:buNone/>
            </a:pPr>
            <a:r>
              <a:rPr lang="en-GB" sz="2200" dirty="0" smtClean="0">
                <a:solidFill>
                  <a:srgbClr val="002060"/>
                </a:solidFill>
              </a:rPr>
              <a:t>Increase in vertical beam emittance a factor 4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figure_emitt_G0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8800" y="2438400"/>
            <a:ext cx="57912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752600"/>
            <a:ext cx="6019800" cy="308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876800"/>
            <a:ext cx="588873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Presentation Title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  <a:p>
            <a:r>
              <a:rPr lang="en-US" smtClean="0">
                <a:solidFill>
                  <a:srgbClr val="000000"/>
                </a:solidFill>
              </a:rPr>
              <a:t>Page </a:t>
            </a:r>
            <a:fld id="{01C0217D-EA18-414F-952D-E5A8475AD0F5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smtClean="0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0390" y="1630179"/>
            <a:ext cx="3124200" cy="501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6582" y="1585210"/>
            <a:ext cx="2947008" cy="510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Presentation Title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  <a:p>
            <a:r>
              <a:rPr lang="en-US" smtClean="0">
                <a:solidFill>
                  <a:srgbClr val="000000"/>
                </a:solidFill>
              </a:rPr>
              <a:t>Page </a:t>
            </a:r>
            <a:fld id="{01C0217D-EA18-414F-952D-E5A8475AD0F5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smtClean="0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654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4150" y="1555990"/>
            <a:ext cx="3243534" cy="507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572415"/>
            <a:ext cx="2971800" cy="505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Presentation Title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  <a:p>
            <a:r>
              <a:rPr lang="en-US" smtClean="0">
                <a:solidFill>
                  <a:srgbClr val="000000"/>
                </a:solidFill>
              </a:rPr>
              <a:t>Page </a:t>
            </a:r>
            <a:fld id="{01C0217D-EA18-414F-952D-E5A8475AD0F5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smtClean="0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524000"/>
            <a:ext cx="309141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538990"/>
            <a:ext cx="2971800" cy="507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1" cy="762000"/>
          </a:xfrm>
        </p:spPr>
        <p:txBody>
          <a:bodyPr/>
          <a:lstStyle/>
          <a:p>
            <a:r>
              <a:rPr lang="en-US" dirty="0" smtClean="0"/>
              <a:t>Spectral mode analysis: Feedback OFF</a:t>
            </a:r>
            <a:endParaRPr lang="en-US" dirty="0"/>
          </a:p>
        </p:txBody>
      </p:sp>
      <p:pic>
        <p:nvPicPr>
          <p:cNvPr id="6" name="Content Placeholder 5" descr="z_ht_Tuneshift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93702" y="2057400"/>
            <a:ext cx="3797898" cy="2849563"/>
          </a:xfrm>
        </p:spPr>
      </p:pic>
      <p:pic>
        <p:nvPicPr>
          <p:cNvPr id="7" name="Picture 6" descr="z_ht_3DSlices-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60" y="2057400"/>
            <a:ext cx="5026800" cy="28544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1816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Evolution of vertical position of bunch slices during 512 turns, e-cloud density 6e11 e/m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51816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Bunch oscillation modes as a function of cloud density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SPS: Feedback ON Preliminary Tests</a:t>
            </a:r>
            <a:endParaRPr lang="en-US" dirty="0"/>
          </a:p>
        </p:txBody>
      </p:sp>
      <p:pic>
        <p:nvPicPr>
          <p:cNvPr id="4" name="Content Placeholder 3" descr="2012-05-23 - COMPARE C-MAD runs emittance with different kicker bandwidth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514600"/>
            <a:ext cx="8229600" cy="3226377"/>
          </a:xfrm>
        </p:spPr>
      </p:pic>
      <p:sp>
        <p:nvSpPr>
          <p:cNvPr id="5" name="TextBox 4"/>
          <p:cNvSpPr txBox="1"/>
          <p:nvPr/>
        </p:nvSpPr>
        <p:spPr>
          <a:xfrm>
            <a:off x="228600" y="1219200"/>
            <a:ext cx="8686800" cy="158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65" lvl="0" indent="-342865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GB" sz="2200" kern="0" dirty="0" smtClean="0">
                <a:solidFill>
                  <a:srgbClr val="FF0000"/>
                </a:solidFill>
              </a:rPr>
              <a:t>SPS – feedback in Closed Loop” (ON)</a:t>
            </a:r>
          </a:p>
          <a:p>
            <a:pPr marL="342865" indent="-342865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GB" sz="2200" kern="0" dirty="0" smtClean="0">
                <a:solidFill>
                  <a:srgbClr val="002060"/>
                </a:solidFill>
              </a:rPr>
              <a:t>E-cloud density: 0.5e12e/m</a:t>
            </a:r>
            <a:r>
              <a:rPr lang="en-GB" sz="2200" kern="0" baseline="30000" dirty="0" smtClean="0">
                <a:solidFill>
                  <a:srgbClr val="002060"/>
                </a:solidFill>
              </a:rPr>
              <a:t>3</a:t>
            </a:r>
            <a:r>
              <a:rPr lang="en-GB" sz="2200" kern="0" dirty="0" smtClean="0">
                <a:solidFill>
                  <a:srgbClr val="002060"/>
                </a:solidFill>
              </a:rPr>
              <a:t>, 1.1e11 ppb, </a:t>
            </a:r>
            <a:r>
              <a:rPr lang="en-US" sz="2200" kern="0" dirty="0" smtClean="0">
                <a:solidFill>
                  <a:srgbClr val="002060"/>
                </a:solidFill>
              </a:rPr>
              <a:t>feedback </a:t>
            </a:r>
            <a:r>
              <a:rPr lang="en-US" sz="2200" u="sng" kern="0" dirty="0" smtClean="0">
                <a:solidFill>
                  <a:srgbClr val="002060"/>
                </a:solidFill>
              </a:rPr>
              <a:t>fixed gain </a:t>
            </a:r>
            <a:r>
              <a:rPr lang="en-US" sz="2200" kern="0" dirty="0" smtClean="0">
                <a:solidFill>
                  <a:srgbClr val="002060"/>
                </a:solidFill>
              </a:rPr>
              <a:t>0.5,      		   BW=200-1000MHz </a:t>
            </a:r>
          </a:p>
          <a:p>
            <a:pPr marL="342865" indent="-342865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200" b="1" kern="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 l="42238" t="10085" r="19067" b="3193"/>
          <a:stretch>
            <a:fillRect/>
          </a:stretch>
        </p:blipFill>
        <p:spPr>
          <a:xfrm>
            <a:off x="5342378" y="1208040"/>
            <a:ext cx="3537202" cy="528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 l="43098" t="10085" r="19249" b="3643"/>
          <a:stretch>
            <a:fillRect/>
          </a:stretch>
        </p:blipFill>
        <p:spPr>
          <a:xfrm>
            <a:off x="505177" y="1205100"/>
            <a:ext cx="3442175" cy="52586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 txBox="1">
            <a:spLocks noGrp="1"/>
          </p:cNvSpPr>
          <p:nvPr>
            <p:ph type="title" idx="4294967295"/>
          </p:nvPr>
        </p:nvSpPr>
        <p:spPr>
          <a:xfrm>
            <a:off x="457173" y="451047"/>
            <a:ext cx="8228763" cy="61555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Initial</a:t>
            </a:r>
            <a:r>
              <a:rPr lang="en-US" dirty="0" smtClean="0"/>
              <a:t> </a:t>
            </a:r>
            <a:r>
              <a:rPr lang="en-US" dirty="0"/>
              <a:t>tests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6241" y="1316283"/>
            <a:ext cx="1396492" cy="436317"/>
          </a:xfrm>
          <a:prstGeom prst="rect">
            <a:avLst/>
          </a:prstGeom>
          <a:noFill/>
          <a:ln>
            <a:noFill/>
          </a:ln>
        </p:spPr>
        <p:txBody>
          <a:bodyPr vert="horz" wrap="none" lIns="81623" tIns="40811" rIns="81623" bIns="40811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829280" hangingPunct="0">
              <a:buNone/>
            </a:pPr>
            <a:r>
              <a:rPr lang="en-US" sz="2400" b="1" dirty="0" smtClean="0">
                <a:solidFill>
                  <a:srgbClr val="1C82B9"/>
                </a:solidFill>
                <a:latin typeface="Arial" pitchFamily="18"/>
                <a:ea typeface="Droid Sans Fallback" pitchFamily="2"/>
                <a:cs typeface="FreeSans" pitchFamily="2"/>
              </a:rPr>
              <a:t>500 MHz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4299" y="1316283"/>
            <a:ext cx="1567692" cy="436317"/>
          </a:xfrm>
          <a:prstGeom prst="rect">
            <a:avLst/>
          </a:prstGeom>
          <a:noFill/>
          <a:ln>
            <a:noFill/>
          </a:ln>
        </p:spPr>
        <p:txBody>
          <a:bodyPr vert="horz" wrap="none" lIns="81623" tIns="40811" rIns="81623" bIns="40811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829280" hangingPunct="0">
              <a:buNone/>
            </a:pPr>
            <a:r>
              <a:rPr lang="en-US" sz="2400" b="1" dirty="0" smtClean="0">
                <a:solidFill>
                  <a:srgbClr val="1C82B9"/>
                </a:solidFill>
                <a:latin typeface="Arial" pitchFamily="18"/>
                <a:ea typeface="Droid Sans Fallback" pitchFamily="2"/>
                <a:cs typeface="FreeSans" pitchFamily="2"/>
              </a:rPr>
              <a:t>1000 MHz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 l="80795" t="37301" b="37619"/>
          <a:stretch>
            <a:fillRect/>
          </a:stretch>
        </p:blipFill>
        <p:spPr>
          <a:xfrm>
            <a:off x="3925474" y="3033978"/>
            <a:ext cx="1755539" cy="15284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reeform 7"/>
          <p:cNvSpPr/>
          <p:nvPr/>
        </p:nvSpPr>
        <p:spPr>
          <a:xfrm>
            <a:off x="4854837" y="3442864"/>
            <a:ext cx="716453" cy="2766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81623" tIns="40811" rIns="81623" bIns="40811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829280" hangingPunct="0">
              <a:buNone/>
            </a:pPr>
            <a:endParaRPr lang="en-US" dirty="0" smtClean="0">
              <a:solidFill>
                <a:prstClr val="black"/>
              </a:solidFill>
              <a:latin typeface="Arial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11828" y="1401051"/>
            <a:ext cx="1627564" cy="613344"/>
          </a:xfrm>
          <a:prstGeom prst="rect">
            <a:avLst/>
          </a:prstGeom>
          <a:noFill/>
          <a:ln>
            <a:noFill/>
          </a:ln>
        </p:spPr>
        <p:txBody>
          <a:bodyPr vert="horz" wrap="none" lIns="81623" tIns="40811" rIns="81623" bIns="40811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defTabSz="829280" hangingPunct="0">
              <a:buNone/>
            </a:pPr>
            <a:r>
              <a:rPr lang="en-US" dirty="0" smtClean="0">
                <a:solidFill>
                  <a:srgbClr val="1C82B9"/>
                </a:solidFill>
                <a:latin typeface="Arial" pitchFamily="18"/>
                <a:ea typeface="Droid Sans Fallback" pitchFamily="2"/>
                <a:cs typeface="FreeSans" pitchFamily="2"/>
              </a:rPr>
              <a:t>Perturbation:</a:t>
            </a:r>
          </a:p>
          <a:p>
            <a:pPr algn="ctr" defTabSz="829280" hangingPunct="0">
              <a:buNone/>
            </a:pPr>
            <a:r>
              <a:rPr lang="en-US" dirty="0" smtClean="0">
                <a:solidFill>
                  <a:srgbClr val="1C82B9"/>
                </a:solidFill>
                <a:latin typeface="Arial" pitchFamily="18"/>
                <a:ea typeface="Droid Sans Fallback" pitchFamily="2"/>
                <a:cs typeface="FreeSans" pitchFamily="2"/>
              </a:rPr>
              <a:t>Electron cloud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0200" y="64770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Kevin Li, C. </a:t>
            </a:r>
            <a:r>
              <a:rPr lang="en-US" dirty="0" err="1" smtClean="0"/>
              <a:t>Rivetta</a:t>
            </a:r>
            <a:r>
              <a:rPr lang="en-US" dirty="0" smtClean="0"/>
              <a:t>, M. Pivi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 l="43098" t="10787" r="19353" b="4157"/>
          <a:stretch>
            <a:fillRect/>
          </a:stretch>
        </p:blipFill>
        <p:spPr>
          <a:xfrm>
            <a:off x="510400" y="1244290"/>
            <a:ext cx="3432706" cy="5184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 l="43098" t="10787" r="19100" b="4157"/>
          <a:stretch>
            <a:fillRect/>
          </a:stretch>
        </p:blipFill>
        <p:spPr>
          <a:xfrm>
            <a:off x="5422382" y="1244290"/>
            <a:ext cx="3455891" cy="51845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 txBox="1">
            <a:spLocks noGrp="1"/>
          </p:cNvSpPr>
          <p:nvPr>
            <p:ph type="title" idx="4294967295"/>
          </p:nvPr>
        </p:nvSpPr>
        <p:spPr>
          <a:xfrm>
            <a:off x="457173" y="451047"/>
            <a:ext cx="8228763" cy="61555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Initial</a:t>
            </a:r>
            <a:r>
              <a:rPr lang="en-US" dirty="0" smtClean="0"/>
              <a:t> </a:t>
            </a:r>
            <a:r>
              <a:rPr lang="en-US" dirty="0"/>
              <a:t>tests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6241" y="1316283"/>
            <a:ext cx="1396492" cy="436317"/>
          </a:xfrm>
          <a:prstGeom prst="rect">
            <a:avLst/>
          </a:prstGeom>
          <a:noFill/>
          <a:ln>
            <a:noFill/>
          </a:ln>
        </p:spPr>
        <p:txBody>
          <a:bodyPr vert="horz" wrap="none" lIns="81623" tIns="40811" rIns="81623" bIns="40811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829280" hangingPunct="0">
              <a:buNone/>
            </a:pPr>
            <a:r>
              <a:rPr lang="en-US" sz="2400" b="1" dirty="0" smtClean="0">
                <a:solidFill>
                  <a:srgbClr val="1C82B9"/>
                </a:solidFill>
                <a:latin typeface="Arial" pitchFamily="18"/>
                <a:ea typeface="Droid Sans Fallback" pitchFamily="2"/>
                <a:cs typeface="FreeSans" pitchFamily="2"/>
              </a:rPr>
              <a:t>200 MHz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4300" y="1316283"/>
            <a:ext cx="1396492" cy="436317"/>
          </a:xfrm>
          <a:prstGeom prst="rect">
            <a:avLst/>
          </a:prstGeom>
          <a:noFill/>
          <a:ln>
            <a:noFill/>
          </a:ln>
        </p:spPr>
        <p:txBody>
          <a:bodyPr vert="horz" wrap="none" lIns="81623" tIns="40811" rIns="81623" bIns="40811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829280" hangingPunct="0">
              <a:buNone/>
            </a:pPr>
            <a:r>
              <a:rPr lang="en-US" sz="2400" b="1" dirty="0" smtClean="0">
                <a:solidFill>
                  <a:srgbClr val="1C82B9"/>
                </a:solidFill>
                <a:latin typeface="Arial" pitchFamily="18"/>
                <a:ea typeface="Droid Sans Fallback" pitchFamily="2"/>
                <a:cs typeface="FreeSans" pitchFamily="2"/>
              </a:rPr>
              <a:t>700 MHz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1502" y="1400725"/>
            <a:ext cx="1627564" cy="613344"/>
          </a:xfrm>
          <a:prstGeom prst="rect">
            <a:avLst/>
          </a:prstGeom>
          <a:noFill/>
          <a:ln>
            <a:noFill/>
          </a:ln>
        </p:spPr>
        <p:txBody>
          <a:bodyPr vert="horz" wrap="none" lIns="81623" tIns="40811" rIns="81623" bIns="40811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defTabSz="829280" hangingPunct="0">
              <a:buNone/>
            </a:pPr>
            <a:r>
              <a:rPr lang="en-US" dirty="0" smtClean="0">
                <a:solidFill>
                  <a:srgbClr val="1C82B9"/>
                </a:solidFill>
                <a:latin typeface="Arial" pitchFamily="18"/>
                <a:ea typeface="Droid Sans Fallback" pitchFamily="2"/>
                <a:cs typeface="FreeSans" pitchFamily="2"/>
              </a:rPr>
              <a:t>Perturbation:</a:t>
            </a:r>
          </a:p>
          <a:p>
            <a:pPr algn="ctr" defTabSz="829280" hangingPunct="0">
              <a:buNone/>
            </a:pPr>
            <a:r>
              <a:rPr lang="en-US" dirty="0" smtClean="0">
                <a:solidFill>
                  <a:srgbClr val="1C82B9"/>
                </a:solidFill>
                <a:latin typeface="Arial" pitchFamily="18"/>
                <a:ea typeface="Droid Sans Fallback" pitchFamily="2"/>
                <a:cs typeface="FreeSans" pitchFamily="2"/>
              </a:rPr>
              <a:t>Electron cloud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 l="80795" t="37301" b="37619"/>
          <a:stretch>
            <a:fillRect/>
          </a:stretch>
        </p:blipFill>
        <p:spPr>
          <a:xfrm>
            <a:off x="3925474" y="3033978"/>
            <a:ext cx="1755539" cy="15284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410200" y="64770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Kevin Li, C. </a:t>
            </a:r>
            <a:r>
              <a:rPr lang="en-US" dirty="0" err="1" smtClean="0"/>
              <a:t>Rivetta</a:t>
            </a:r>
            <a:r>
              <a:rPr lang="en-US" dirty="0" smtClean="0"/>
              <a:t>, M. Pivi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 smtClean="0"/>
              <a:t>Feedback system ongoing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219201"/>
            <a:ext cx="8610600" cy="4525963"/>
          </a:xfrm>
        </p:spPr>
        <p:txBody>
          <a:bodyPr/>
          <a:lstStyle/>
          <a:p>
            <a:r>
              <a:rPr lang="en-GB" dirty="0" smtClean="0"/>
              <a:t>Driving the beam during Machine Development </a:t>
            </a:r>
            <a:r>
              <a:rPr lang="en-GB" dirty="0" smtClean="0"/>
              <a:t>MD studies</a:t>
            </a:r>
            <a:endParaRPr lang="en-GB" dirty="0" smtClean="0"/>
          </a:p>
          <a:p>
            <a:r>
              <a:rPr lang="en-GB" dirty="0" smtClean="0"/>
              <a:t>Code development </a:t>
            </a:r>
            <a:r>
              <a:rPr lang="en-GB" dirty="0" smtClean="0"/>
              <a:t>to include a </a:t>
            </a:r>
            <a:r>
              <a:rPr lang="en-GB" dirty="0" smtClean="0"/>
              <a:t>single-bunch feedback system</a:t>
            </a:r>
          </a:p>
          <a:p>
            <a:r>
              <a:rPr lang="en-GB" dirty="0" smtClean="0"/>
              <a:t>Under </a:t>
            </a:r>
            <a:r>
              <a:rPr lang="en-GB" dirty="0" smtClean="0"/>
              <a:t>development:</a:t>
            </a:r>
            <a:endParaRPr lang="en-GB" dirty="0" smtClean="0"/>
          </a:p>
          <a:p>
            <a:pPr lvl="1"/>
            <a:r>
              <a:rPr lang="en-GB" dirty="0" smtClean="0"/>
              <a:t>High bandwidth kicker design</a:t>
            </a:r>
          </a:p>
          <a:p>
            <a:pPr lvl="1"/>
            <a:r>
              <a:rPr lang="en-GB" dirty="0" err="1" smtClean="0"/>
              <a:t>Analog</a:t>
            </a:r>
            <a:r>
              <a:rPr lang="en-GB" dirty="0" smtClean="0"/>
              <a:t> equalizer for the pick-up system</a:t>
            </a:r>
          </a:p>
          <a:p>
            <a:r>
              <a:rPr lang="en-GB" dirty="0" smtClean="0"/>
              <a:t>Design Report</a:t>
            </a:r>
          </a:p>
          <a:p>
            <a:pPr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55815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76200"/>
            <a:ext cx="8610600" cy="762000"/>
          </a:xfrm>
        </p:spPr>
        <p:txBody>
          <a:bodyPr/>
          <a:lstStyle/>
          <a:p>
            <a:r>
              <a:rPr lang="en-US" dirty="0" smtClean="0"/>
              <a:t>Feedback power required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" y="5326559"/>
            <a:ext cx="838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Same scale: Low feedback power is required to stabilize the beam in the presence of electron cloud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1775746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Feedback ON: no electron cloud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1775746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Feedback ON: </a:t>
            </a:r>
            <a:r>
              <a:rPr lang="en-US" dirty="0" err="1" smtClean="0"/>
              <a:t>ecloud</a:t>
            </a:r>
            <a:r>
              <a:rPr lang="en-US" dirty="0" smtClean="0"/>
              <a:t> density 5e11/m3</a:t>
            </a:r>
            <a:endParaRPr lang="en-US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309146"/>
            <a:ext cx="4648200" cy="279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94" y="2294156"/>
            <a:ext cx="447715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52400" y="1169313"/>
            <a:ext cx="8610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Kick applied to individual bunch slices by the feedback system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4723432" y="2299257"/>
            <a:ext cx="685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ym typeface="Mathematica1"/>
              </a:rPr>
              <a:t></a:t>
            </a:r>
            <a:r>
              <a:rPr lang="en-US" sz="1200" dirty="0" smtClean="0"/>
              <a:t> </a:t>
            </a:r>
            <a:r>
              <a:rPr lang="en-US" sz="1200" dirty="0" smtClean="0"/>
              <a:t>10</a:t>
            </a:r>
            <a:r>
              <a:rPr lang="en-US" sz="1200" baseline="30000" dirty="0" smtClean="0"/>
              <a:t>-5</a:t>
            </a:r>
            <a:endParaRPr lang="en-US" sz="1200" baseline="30000" dirty="0"/>
          </a:p>
        </p:txBody>
      </p:sp>
      <p:sp>
        <p:nvSpPr>
          <p:cNvPr id="18" name="Oval 17"/>
          <p:cNvSpPr/>
          <p:nvPr/>
        </p:nvSpPr>
        <p:spPr>
          <a:xfrm>
            <a:off x="4630992" y="2163096"/>
            <a:ext cx="762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44840" y="2269761"/>
            <a:ext cx="685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ym typeface="Mathematica1"/>
              </a:rPr>
              <a:t></a:t>
            </a:r>
            <a:r>
              <a:rPr lang="en-US" sz="1200" dirty="0" smtClean="0"/>
              <a:t> 10</a:t>
            </a:r>
            <a:r>
              <a:rPr lang="en-US" sz="1200" baseline="30000" dirty="0" smtClean="0"/>
              <a:t>-5</a:t>
            </a:r>
            <a:endParaRPr lang="en-US" sz="1200" baseline="30000" dirty="0"/>
          </a:p>
        </p:txBody>
      </p:sp>
      <p:sp>
        <p:nvSpPr>
          <p:cNvPr id="16" name="Oval 15"/>
          <p:cNvSpPr/>
          <p:nvPr/>
        </p:nvSpPr>
        <p:spPr>
          <a:xfrm>
            <a:off x="152400" y="2133600"/>
            <a:ext cx="762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410200" y="6477000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1600" kern="0" dirty="0" smtClean="0">
                <a:solidFill>
                  <a:sysClr val="windowText" lastClr="000000"/>
                </a:solidFill>
              </a:rPr>
              <a:t>M. 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Pivi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C.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Rivetta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Kevin Li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Report in preparation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10600" cy="4648200"/>
          </a:xfrm>
        </p:spPr>
        <p:txBody>
          <a:bodyPr/>
          <a:lstStyle/>
          <a:p>
            <a:r>
              <a:rPr lang="en-GB" dirty="0" smtClean="0"/>
              <a:t>The </a:t>
            </a:r>
            <a:r>
              <a:rPr lang="en-GB" dirty="0" smtClean="0"/>
              <a:t>LARP working </a:t>
            </a:r>
            <a:r>
              <a:rPr lang="en-GB" dirty="0"/>
              <a:t>g</a:t>
            </a:r>
            <a:r>
              <a:rPr lang="en-GB" dirty="0" smtClean="0"/>
              <a:t>roup </a:t>
            </a:r>
            <a:r>
              <a:rPr lang="en-GB" dirty="0" smtClean="0"/>
              <a:t>will provide CERN with the design report and suggested kicker(s) </a:t>
            </a:r>
            <a:r>
              <a:rPr lang="en-GB" dirty="0" smtClean="0"/>
              <a:t>implementations </a:t>
            </a:r>
            <a:endParaRPr lang="en-GB" dirty="0" smtClean="0"/>
          </a:p>
          <a:p>
            <a:r>
              <a:rPr lang="en-GB" dirty="0" smtClean="0"/>
              <a:t>CERN will build the feedback system</a:t>
            </a:r>
          </a:p>
          <a:p>
            <a:pPr lvl="1"/>
            <a:r>
              <a:rPr lang="en-GB" dirty="0"/>
              <a:t>r</a:t>
            </a:r>
            <a:r>
              <a:rPr lang="en-GB" dirty="0" smtClean="0"/>
              <a:t>esources needed at CERN (with W. </a:t>
            </a:r>
            <a:r>
              <a:rPr lang="en-GB" dirty="0" err="1" smtClean="0"/>
              <a:t>Hofle</a:t>
            </a:r>
            <a:r>
              <a:rPr lang="en-GB" dirty="0" smtClean="0"/>
              <a:t>, LIU)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6648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plan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81401" y="6477000"/>
            <a:ext cx="2819400" cy="3436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600" dirty="0" smtClean="0"/>
              <a:t>Mauro Pivi, CERN/SLAC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82"/>
          <a:stretch/>
        </p:blipFill>
        <p:spPr bwMode="auto">
          <a:xfrm>
            <a:off x="152400" y="1524000"/>
            <a:ext cx="883920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253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 plan (continue)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1"/>
            <a:ext cx="8991599" cy="4525963"/>
          </a:xfrm>
        </p:spPr>
        <p:txBody>
          <a:bodyPr/>
          <a:lstStyle/>
          <a:p>
            <a:r>
              <a:rPr lang="en-GB" sz="3100" dirty="0" smtClean="0"/>
              <a:t>Use Head-Tail: simulate a Damper-like feedback with </a:t>
            </a:r>
            <a:r>
              <a:rPr lang="en-GB" sz="3100" dirty="0" smtClean="0">
                <a:latin typeface="Symbol" pitchFamily="18" charset="2"/>
              </a:rPr>
              <a:t>c</a:t>
            </a:r>
            <a:r>
              <a:rPr lang="en-GB" sz="3100" dirty="0" smtClean="0">
                <a:latin typeface="Times New Roman"/>
                <a:cs typeface="Times New Roman"/>
                <a:sym typeface="Mathematica3"/>
              </a:rPr>
              <a:t></a:t>
            </a:r>
            <a:r>
              <a:rPr lang="en-GB" sz="3100" dirty="0" smtClean="0"/>
              <a:t>0 for TMCI and electron cloud              (see </a:t>
            </a:r>
            <a:r>
              <a:rPr lang="en-GB" sz="3100" dirty="0"/>
              <a:t>Alexey </a:t>
            </a:r>
            <a:r>
              <a:rPr lang="en-GB" sz="3100" dirty="0" err="1"/>
              <a:t>Burov</a:t>
            </a:r>
            <a:r>
              <a:rPr lang="en-GB" sz="3100" dirty="0"/>
              <a:t> presentation 13/06/12)</a:t>
            </a:r>
          </a:p>
          <a:p>
            <a:endParaRPr lang="en-GB" sz="3100" dirty="0" smtClean="0"/>
          </a:p>
          <a:p>
            <a:r>
              <a:rPr lang="en-GB" sz="3100" b="1" dirty="0" smtClean="0"/>
              <a:t>Space </a:t>
            </a:r>
            <a:r>
              <a:rPr lang="en-GB" sz="3100" b="1" dirty="0"/>
              <a:t>charge</a:t>
            </a:r>
            <a:r>
              <a:rPr lang="en-GB" sz="3100" dirty="0"/>
              <a:t> effect </a:t>
            </a:r>
            <a:r>
              <a:rPr lang="en-GB" sz="3100" dirty="0" smtClean="0"/>
              <a:t>with</a:t>
            </a:r>
            <a:r>
              <a:rPr lang="en-GB" sz="3100" dirty="0" smtClean="0"/>
              <a:t> </a:t>
            </a:r>
            <a:r>
              <a:rPr lang="en-GB" sz="3100" dirty="0"/>
              <a:t>electron cloud: investigate </a:t>
            </a:r>
            <a:r>
              <a:rPr lang="en-GB" sz="3100" dirty="0" smtClean="0"/>
              <a:t>the</a:t>
            </a:r>
            <a:r>
              <a:rPr lang="en-GB" sz="3100" dirty="0" smtClean="0"/>
              <a:t> </a:t>
            </a:r>
            <a:r>
              <a:rPr lang="en-GB" sz="3100" dirty="0" smtClean="0"/>
              <a:t>observed </a:t>
            </a:r>
            <a:r>
              <a:rPr lang="en-GB" sz="3100" dirty="0" smtClean="0"/>
              <a:t>(Landau) damping </a:t>
            </a:r>
            <a:r>
              <a:rPr lang="en-GB" sz="3100" dirty="0"/>
              <a:t>effect introduced by space charge</a:t>
            </a:r>
          </a:p>
        </p:txBody>
      </p:sp>
    </p:spTree>
    <p:extLst>
      <p:ext uri="{BB962C8B-B14F-4D97-AF65-F5344CB8AC3E}">
        <p14:creationId xmlns:p14="http://schemas.microsoft.com/office/powerpoint/2010/main" xmlns="" val="7133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Feedback System Team*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  <a:buNone/>
              <a:tabLst>
                <a:tab pos="688903" algn="l"/>
              </a:tabLst>
            </a:pPr>
            <a:r>
              <a:rPr lang="en-GB" dirty="0" smtClean="0"/>
              <a:t>*LARP collaboration: SLAC, LBNL, CERN</a:t>
            </a:r>
          </a:p>
          <a:p>
            <a:pPr>
              <a:spcAft>
                <a:spcPts val="1200"/>
              </a:spcAft>
              <a:tabLst>
                <a:tab pos="688903" algn="l"/>
              </a:tabLst>
            </a:pPr>
            <a:r>
              <a:rPr lang="en-GB" dirty="0" smtClean="0"/>
              <a:t>Beam excitation and MD tests: </a:t>
            </a:r>
            <a:r>
              <a:rPr lang="en-GB" sz="2600" dirty="0" err="1"/>
              <a:t>Rivetta</a:t>
            </a:r>
            <a:r>
              <a:rPr lang="en-GB" sz="2600" dirty="0"/>
              <a:t>, Fox, 	</a:t>
            </a:r>
            <a:r>
              <a:rPr lang="en-GB" sz="2600" dirty="0" err="1"/>
              <a:t>Cesaratto</a:t>
            </a:r>
            <a:r>
              <a:rPr lang="en-GB" sz="2600" dirty="0"/>
              <a:t>, </a:t>
            </a:r>
            <a:r>
              <a:rPr lang="en-US" sz="2600" dirty="0" err="1">
                <a:solidFill>
                  <a:srgbClr val="000000"/>
                </a:solidFill>
              </a:rPr>
              <a:t>Hofle</a:t>
            </a:r>
            <a:r>
              <a:rPr lang="en-US" sz="2600" dirty="0">
                <a:solidFill>
                  <a:srgbClr val="000000"/>
                </a:solidFill>
              </a:rPr>
              <a:t>, </a:t>
            </a:r>
            <a:r>
              <a:rPr lang="en-US" sz="2600" dirty="0" err="1">
                <a:solidFill>
                  <a:srgbClr val="000000"/>
                </a:solidFill>
              </a:rPr>
              <a:t>Uemuda</a:t>
            </a:r>
            <a:r>
              <a:rPr lang="en-US" sz="2600" dirty="0">
                <a:solidFill>
                  <a:srgbClr val="000000"/>
                </a:solidFill>
              </a:rPr>
              <a:t>, </a:t>
            </a:r>
            <a:r>
              <a:rPr lang="en-US" sz="2600" dirty="0" err="1">
                <a:solidFill>
                  <a:srgbClr val="000000"/>
                </a:solidFill>
              </a:rPr>
              <a:t>Turgut</a:t>
            </a:r>
            <a:r>
              <a:rPr lang="en-US" sz="2600" dirty="0">
                <a:solidFill>
                  <a:srgbClr val="000000"/>
                </a:solidFill>
              </a:rPr>
              <a:t>, </a:t>
            </a:r>
            <a:r>
              <a:rPr lang="en-GB" sz="2600" dirty="0"/>
              <a:t>Pivi, </a:t>
            </a:r>
            <a:r>
              <a:rPr lang="en-US" sz="2600" dirty="0" err="1" smtClean="0">
                <a:solidFill>
                  <a:srgbClr val="000000"/>
                </a:solidFill>
              </a:rPr>
              <a:t>Wehrle</a:t>
            </a:r>
            <a:endParaRPr lang="en-GB" sz="2600" dirty="0"/>
          </a:p>
          <a:p>
            <a:pPr>
              <a:spcAft>
                <a:spcPts val="1200"/>
              </a:spcAft>
            </a:pPr>
            <a:r>
              <a:rPr lang="en-GB" dirty="0" smtClean="0"/>
              <a:t>Simulations: </a:t>
            </a:r>
            <a:r>
              <a:rPr lang="en-GB" sz="2600" dirty="0" err="1"/>
              <a:t>Rivetta</a:t>
            </a:r>
            <a:r>
              <a:rPr lang="en-GB" sz="2600" dirty="0"/>
              <a:t>, Pivi, Li, </a:t>
            </a:r>
            <a:r>
              <a:rPr lang="en-GB" sz="2600" dirty="0" err="1"/>
              <a:t>Secondo</a:t>
            </a:r>
            <a:r>
              <a:rPr lang="en-GB" sz="2600" dirty="0"/>
              <a:t>, </a:t>
            </a:r>
            <a:r>
              <a:rPr lang="en-GB" sz="2600" dirty="0" err="1"/>
              <a:t>Vay</a:t>
            </a:r>
            <a:endParaRPr lang="en-GB" sz="2600" dirty="0"/>
          </a:p>
          <a:p>
            <a:pPr lvl="1">
              <a:spcAft>
                <a:spcPts val="1200"/>
              </a:spcAft>
            </a:pPr>
            <a:r>
              <a:rPr lang="en-GB" dirty="0" smtClean="0"/>
              <a:t>Head-Tail development:</a:t>
            </a:r>
            <a:r>
              <a:rPr lang="en-GB" sz="2600" dirty="0"/>
              <a:t> </a:t>
            </a:r>
            <a:r>
              <a:rPr lang="en-GB" sz="2600" dirty="0" smtClean="0"/>
              <a:t>Pivi, Li</a:t>
            </a:r>
            <a:endParaRPr lang="en-GB" sz="2600" dirty="0"/>
          </a:p>
          <a:p>
            <a:pPr>
              <a:spcAft>
                <a:spcPts val="1200"/>
              </a:spcAft>
            </a:pPr>
            <a:r>
              <a:rPr lang="en-GB" dirty="0" smtClean="0"/>
              <a:t>Kicker design: </a:t>
            </a:r>
            <a:r>
              <a:rPr lang="en-GB" sz="2600" dirty="0"/>
              <a:t>De </a:t>
            </a:r>
            <a:r>
              <a:rPr lang="en-GB" sz="2600" dirty="0" err="1"/>
              <a:t>Santis</a:t>
            </a:r>
            <a:r>
              <a:rPr lang="en-GB" sz="2600" dirty="0"/>
              <a:t>, </a:t>
            </a:r>
            <a:r>
              <a:rPr lang="en-GB" sz="2600" dirty="0" err="1" smtClean="0"/>
              <a:t>Cesaratto</a:t>
            </a:r>
            <a:endParaRPr lang="en-GB" sz="2600" dirty="0" smtClean="0"/>
          </a:p>
          <a:p>
            <a:pPr>
              <a:spcAft>
                <a:spcPts val="1200"/>
              </a:spcAft>
            </a:pPr>
            <a:r>
              <a:rPr lang="en-GB" dirty="0" smtClean="0"/>
              <a:t>Feedback design</a:t>
            </a:r>
            <a:r>
              <a:rPr lang="en-GB" sz="2600" dirty="0" smtClean="0"/>
              <a:t>: all</a:t>
            </a:r>
            <a:endParaRPr lang="en-GB" sz="2600" dirty="0" smtClean="0"/>
          </a:p>
          <a:p>
            <a:pPr>
              <a:spcAft>
                <a:spcPts val="1200"/>
              </a:spcAft>
              <a:buNone/>
            </a:pPr>
            <a:r>
              <a:rPr lang="en-GB" sz="2600" dirty="0" smtClean="0"/>
              <a:t>	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xmlns="" val="166410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1" y="1052052"/>
            <a:ext cx="8610600" cy="5257800"/>
          </a:xfrm>
        </p:spPr>
        <p:txBody>
          <a:bodyPr/>
          <a:lstStyle/>
          <a:p>
            <a:r>
              <a:rPr lang="en-GB" dirty="0" smtClean="0"/>
              <a:t>Beam excitation and measurements in the SPS show intra-bunch motion with modes excited</a:t>
            </a:r>
          </a:p>
          <a:p>
            <a:r>
              <a:rPr lang="en-GB" dirty="0" smtClean="0"/>
              <a:t>Development of codes (recently Head-Tail) to include single-bunch feedback system</a:t>
            </a:r>
          </a:p>
          <a:p>
            <a:pPr lvl="1"/>
            <a:r>
              <a:rPr lang="en-GB" dirty="0" smtClean="0"/>
              <a:t>very promising initial results from </a:t>
            </a:r>
            <a:r>
              <a:rPr lang="en-GB" dirty="0" smtClean="0"/>
              <a:t>simulations:</a:t>
            </a:r>
          </a:p>
          <a:p>
            <a:pPr lvl="1"/>
            <a:r>
              <a:rPr lang="en-GB" dirty="0" smtClean="0"/>
              <a:t>A bandwidth of 500 MHz and </a:t>
            </a:r>
            <a:r>
              <a:rPr lang="en-GB" dirty="0" smtClean="0"/>
              <a:t>low </a:t>
            </a:r>
            <a:r>
              <a:rPr lang="en-GB" dirty="0" smtClean="0"/>
              <a:t>power levels are required to stabilize the beam with electron cloud interactions</a:t>
            </a:r>
          </a:p>
          <a:p>
            <a:r>
              <a:rPr lang="en-GB" dirty="0" smtClean="0"/>
              <a:t>Design </a:t>
            </a:r>
            <a:r>
              <a:rPr lang="en-GB" dirty="0" smtClean="0"/>
              <a:t>Report for SPS prototype</a:t>
            </a:r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220866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381000"/>
            <a:ext cx="3505200" cy="36933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47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SPS: Feedback ON Preliminary Tests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219200"/>
            <a:ext cx="8686800" cy="158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65" indent="-342865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GB" sz="2200" kern="0" dirty="0" smtClean="0">
                <a:solidFill>
                  <a:srgbClr val="FF0000"/>
                </a:solidFill>
              </a:rPr>
              <a:t>SPS – feedback in Closed Loop” (ON)</a:t>
            </a:r>
          </a:p>
          <a:p>
            <a:pPr marL="342865" indent="-342865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GB" sz="2200" kern="0" dirty="0" smtClean="0">
                <a:solidFill>
                  <a:srgbClr val="002060"/>
                </a:solidFill>
              </a:rPr>
              <a:t>E-cloud density: 0.5e12e/m</a:t>
            </a:r>
            <a:r>
              <a:rPr lang="en-GB" sz="2200" kern="0" baseline="30000" dirty="0" smtClean="0">
                <a:solidFill>
                  <a:srgbClr val="002060"/>
                </a:solidFill>
              </a:rPr>
              <a:t>3</a:t>
            </a:r>
            <a:r>
              <a:rPr lang="en-GB" sz="2200" kern="0" dirty="0" smtClean="0">
                <a:solidFill>
                  <a:srgbClr val="002060"/>
                </a:solidFill>
              </a:rPr>
              <a:t>, 1.1e11 ppb, </a:t>
            </a:r>
            <a:r>
              <a:rPr lang="en-US" sz="2200" kern="0" dirty="0" smtClean="0">
                <a:solidFill>
                  <a:srgbClr val="002060"/>
                </a:solidFill>
              </a:rPr>
              <a:t>feedback </a:t>
            </a:r>
            <a:r>
              <a:rPr lang="en-US" sz="2200" u="sng" kern="0" dirty="0" smtClean="0">
                <a:solidFill>
                  <a:srgbClr val="002060"/>
                </a:solidFill>
              </a:rPr>
              <a:t>fixed gain </a:t>
            </a:r>
            <a:r>
              <a:rPr lang="en-US" sz="2200" kern="0" dirty="0" smtClean="0">
                <a:solidFill>
                  <a:srgbClr val="002060"/>
                </a:solidFill>
              </a:rPr>
              <a:t>0.5,      		   BW=200-1000MHz </a:t>
            </a:r>
          </a:p>
          <a:p>
            <a:pPr marL="342865" indent="-342865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200" b="1" kern="0" dirty="0" smtClean="0">
              <a:solidFill>
                <a:srgbClr val="002060"/>
              </a:solidFill>
            </a:endParaRPr>
          </a:p>
        </p:txBody>
      </p:sp>
      <p:pic>
        <p:nvPicPr>
          <p:cNvPr id="7" name="Content Placeholder 4" descr="2012-05-23 - COMPARE C-MAD runs vertical oscillation with different kicker bandwidt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13953" y="2438400"/>
            <a:ext cx="5401247" cy="349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5733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382000" cy="1143000"/>
          </a:xfrm>
        </p:spPr>
        <p:txBody>
          <a:bodyPr/>
          <a:lstStyle/>
          <a:p>
            <a:r>
              <a:rPr lang="en-US" dirty="0" smtClean="0"/>
              <a:t>Simulation plan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391" y="685802"/>
            <a:ext cx="8763000" cy="5715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81401" y="6477000"/>
            <a:ext cx="2819400" cy="3436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Mauro Pivi, CERN/SLAC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853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plan and feedback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1" y="1341437"/>
            <a:ext cx="8610600" cy="4525963"/>
          </a:xfrm>
        </p:spPr>
        <p:txBody>
          <a:bodyPr/>
          <a:lstStyle/>
          <a:p>
            <a:r>
              <a:rPr lang="en-US" dirty="0" smtClean="0"/>
              <a:t>In particular, important steps are:</a:t>
            </a:r>
          </a:p>
          <a:p>
            <a:pPr lvl="1"/>
            <a:r>
              <a:rPr lang="en-US" dirty="0" smtClean="0"/>
              <a:t>Optimize bunch sampling: vary from 8 to 64 (so far, used ideally 64).  Smaller the number of samples, less expensive the feedback.</a:t>
            </a:r>
          </a:p>
          <a:p>
            <a:pPr lvl="1"/>
            <a:r>
              <a:rPr lang="en-US" dirty="0" smtClean="0"/>
              <a:t>Include noise in the receiver/kicker</a:t>
            </a:r>
          </a:p>
          <a:p>
            <a:pPr lvl="1"/>
            <a:r>
              <a:rPr lang="en-US" dirty="0" smtClean="0"/>
              <a:t>Include SPS realistic MAD lattice</a:t>
            </a:r>
          </a:p>
          <a:p>
            <a:pPr lvl="1"/>
            <a:r>
              <a:rPr lang="en-US" dirty="0" smtClean="0"/>
              <a:t>Iterate on feedback design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Machine Development’s goals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800600"/>
          </a:xfrm>
        </p:spPr>
        <p:txBody>
          <a:bodyPr>
            <a:normAutofit/>
          </a:bodyPr>
          <a:lstStyle/>
          <a:p>
            <a:r>
              <a:rPr lang="en-US" sz="2800" dirty="0"/>
              <a:t>MDs goals: Install hardware in the SPS tunnel/ Faraday cage and </a:t>
            </a:r>
            <a:r>
              <a:rPr lang="en-US" sz="2800" b="1" dirty="0"/>
              <a:t>drive the beam </a:t>
            </a:r>
            <a:r>
              <a:rPr lang="en-US" sz="2800" dirty="0"/>
              <a:t>(i.e. excite the beam and measure its response)</a:t>
            </a:r>
          </a:p>
          <a:p>
            <a:r>
              <a:rPr lang="en-US" sz="2800" dirty="0"/>
              <a:t>Evaluate a method to time properly the kicker signal with the bunch.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dirty="0"/>
              <a:t>	Actually installed in the SPS beam </a:t>
            </a:r>
            <a:r>
              <a:rPr lang="en-US" sz="2800" dirty="0" smtClean="0"/>
              <a:t>line (</a:t>
            </a:r>
            <a:r>
              <a:rPr lang="en-US" sz="2800" dirty="0" err="1" smtClean="0"/>
              <a:t>Linnecar</a:t>
            </a:r>
            <a:r>
              <a:rPr lang="en-US" sz="2800" dirty="0" smtClean="0"/>
              <a:t>): </a:t>
            </a:r>
            <a:endParaRPr lang="en-US" sz="2800" dirty="0"/>
          </a:p>
          <a:p>
            <a:pPr lvl="1"/>
            <a:r>
              <a:rPr lang="en-US" sz="2400" dirty="0"/>
              <a:t>Kicker: exponentially tapered pickup and flipped around, with </a:t>
            </a:r>
            <a:r>
              <a:rPr lang="en-US" sz="2400" b="1" dirty="0"/>
              <a:t>200MHz</a:t>
            </a:r>
            <a:r>
              <a:rPr lang="en-US" sz="2400" dirty="0"/>
              <a:t> response transfer function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55815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available in SPS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Kicker: exponentially tapered pickup and flipped around, with 200MHz response transfer function.</a:t>
            </a:r>
          </a:p>
          <a:p>
            <a:pPr lvl="1"/>
            <a:r>
              <a:rPr lang="en-US" dirty="0" smtClean="0"/>
              <a:t>Tapered for frequency response, smooth the zeroes, but keep 50 Ohms along entire length!</a:t>
            </a:r>
          </a:p>
          <a:p>
            <a:r>
              <a:rPr lang="en-US" dirty="0" smtClean="0"/>
              <a:t>See paper by </a:t>
            </a:r>
            <a:r>
              <a:rPr lang="en-US" dirty="0" err="1" smtClean="0"/>
              <a:t>Linnecar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570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0" y="-44970"/>
            <a:ext cx="4572000" cy="3474720"/>
          </a:xfrm>
        </p:spPr>
      </p:pic>
      <p:pic>
        <p:nvPicPr>
          <p:cNvPr id="5" name="Picture 4" descr="IMG_05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443990"/>
            <a:ext cx="4572000" cy="3429000"/>
          </a:xfrm>
          <a:prstGeom prst="rect">
            <a:avLst/>
          </a:prstGeom>
        </p:spPr>
      </p:pic>
      <p:pic>
        <p:nvPicPr>
          <p:cNvPr id="6" name="Picture 5" descr="IMG_05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43990"/>
            <a:ext cx="4572000" cy="3429000"/>
          </a:xfrm>
          <a:prstGeom prst="rect">
            <a:avLst/>
          </a:prstGeom>
        </p:spPr>
      </p:pic>
      <p:pic>
        <p:nvPicPr>
          <p:cNvPr id="8" name="Picture 7" descr="IMG_0573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-31229"/>
            <a:ext cx="4572000" cy="3474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9400" y="12918"/>
            <a:ext cx="2667000" cy="36933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200 MHz kicker in SPS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3733800" cy="36933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Hardware installed in the SPS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6488668"/>
            <a:ext cx="4648200" cy="36933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Beam excitation system in Faraday cage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58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499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800600" y="6135479"/>
            <a:ext cx="4343400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Potential SPS location for the single-bunch feedback system installation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8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657600"/>
            <a:ext cx="441306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733800"/>
            <a:ext cx="3810000" cy="289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76200"/>
            <a:ext cx="8610600" cy="762000"/>
          </a:xfrm>
        </p:spPr>
        <p:txBody>
          <a:bodyPr/>
          <a:lstStyle/>
          <a:p>
            <a:r>
              <a:rPr lang="en-US" dirty="0" smtClean="0"/>
              <a:t>MD April results: excited bunch multimode motion. 1 / 2</a:t>
            </a:r>
            <a:endParaRPr lang="en-US" dirty="0"/>
          </a:p>
        </p:txBody>
      </p:sp>
      <p:pic>
        <p:nvPicPr>
          <p:cNvPr id="5" name="Picture 4" descr="111109_192757_spec.png"/>
          <p:cNvPicPr>
            <a:picLocks noChangeAspect="1"/>
          </p:cNvPicPr>
          <p:nvPr/>
        </p:nvPicPr>
        <p:blipFill>
          <a:blip r:embed="rId3" cstate="print"/>
          <a:srcRect r="12069"/>
          <a:stretch>
            <a:fillRect/>
          </a:stretch>
        </p:blipFill>
        <p:spPr>
          <a:xfrm>
            <a:off x="4724400" y="2057400"/>
            <a:ext cx="4419600" cy="3627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066801"/>
            <a:ext cx="8382000" cy="101565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342865" indent="-342865">
              <a:buFont typeface="+mj-lt"/>
              <a:buAutoNum type="arabicPeriod"/>
            </a:pPr>
            <a:r>
              <a:rPr lang="en-US" sz="2000" dirty="0" smtClean="0"/>
              <a:t>Precisely timed the kick with a Single Bunch in the machine</a:t>
            </a:r>
          </a:p>
          <a:p>
            <a:pPr marL="342865" indent="-342865">
              <a:buFont typeface="+mj-lt"/>
              <a:buAutoNum type="arabicPeriod"/>
            </a:pPr>
            <a:r>
              <a:rPr lang="en-US" sz="2000" dirty="0" smtClean="0"/>
              <a:t>Swept a 200MHz sine wave excitation signal from a tune of 0.18 through 0.19 The signal is swept from turn 2000-14000. 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457200" y="5584882"/>
            <a:ext cx="4267200" cy="646331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en-US" dirty="0" smtClean="0"/>
              <a:t>delta signal from pick-up shows modal composition at turn 4576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876800" y="5525869"/>
            <a:ext cx="4267200" cy="1200329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en-US" dirty="0" smtClean="0"/>
              <a:t>Power spectrum (of 1 bunch slice): excitation of mode 0 at turn </a:t>
            </a:r>
          </a:p>
          <a:p>
            <a:r>
              <a:rPr lang="en-US" dirty="0" smtClean="0"/>
              <a:t>4000 and weekly of mode 1 at</a:t>
            </a:r>
          </a:p>
          <a:p>
            <a:r>
              <a:rPr lang="en-US" dirty="0" smtClean="0"/>
              <a:t>Turn 11000.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96000" y="2362200"/>
            <a:ext cx="23262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dirty="0" err="1" smtClean="0"/>
              <a:t>Qx</a:t>
            </a:r>
            <a:r>
              <a:rPr lang="en-US" dirty="0" smtClean="0"/>
              <a:t>=0.183, Qs~0.005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8" t="10042" r="5473" b="18059"/>
          <a:stretch/>
        </p:blipFill>
        <p:spPr bwMode="auto">
          <a:xfrm>
            <a:off x="76200" y="2133600"/>
            <a:ext cx="4683163" cy="353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46466" y="2345013"/>
            <a:ext cx="2249334" cy="36933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dirty="0" smtClean="0"/>
              <a:t>RMS vertical motion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76200"/>
            <a:ext cx="8610600" cy="762000"/>
          </a:xfrm>
        </p:spPr>
        <p:txBody>
          <a:bodyPr/>
          <a:lstStyle/>
          <a:p>
            <a:r>
              <a:rPr lang="en-US" dirty="0" smtClean="0"/>
              <a:t>MD April results: excited bunch multimode motion. 2 / 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1066801"/>
            <a:ext cx="8382000" cy="70787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342865" indent="-342865"/>
            <a:r>
              <a:rPr lang="en-US" sz="2000" dirty="0" smtClean="0"/>
              <a:t>	</a:t>
            </a:r>
            <a:r>
              <a:rPr lang="en-US" sz="2000" u="sng" dirty="0" smtClean="0"/>
              <a:t>Lower bunch chromaticity</a:t>
            </a:r>
            <a:r>
              <a:rPr lang="en-US" sz="2000" dirty="0" smtClean="0"/>
              <a:t>, swept the excitation signal from a tune of 0.175 through 0.188. The signal is swept here from turn 2000-17000.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457200" y="5525870"/>
            <a:ext cx="4267200" cy="646331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en-US" dirty="0" smtClean="0"/>
              <a:t>Delta signal from pick-up shows modal composition at turn 13376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24400" y="5429071"/>
            <a:ext cx="4495800" cy="1200329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en-US" dirty="0" smtClean="0"/>
              <a:t>Power spectrum (of 1 bunch slice): excitation of modes 0, 1, 2, 3</a:t>
            </a:r>
          </a:p>
          <a:p>
            <a:r>
              <a:rPr lang="en-US" dirty="0" smtClean="0"/>
              <a:t>from turn 9000 to 13000. </a:t>
            </a:r>
          </a:p>
          <a:p>
            <a:r>
              <a:rPr lang="en-US" dirty="0" smtClean="0"/>
              <a:t>No -1 mode observed.</a:t>
            </a:r>
            <a:endParaRPr lang="en-US" dirty="0"/>
          </a:p>
        </p:txBody>
      </p:sp>
      <p:pic>
        <p:nvPicPr>
          <p:cNvPr id="12" name="Content Placeholder 7" descr="120425_221630_spec_power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8201" y="2089812"/>
            <a:ext cx="4343400" cy="333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6629400" y="1752600"/>
            <a:ext cx="23262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dirty="0" err="1" smtClean="0"/>
              <a:t>Qx</a:t>
            </a:r>
            <a:r>
              <a:rPr lang="en-US" dirty="0" smtClean="0"/>
              <a:t>=0.181, Qs~0.004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20" b="9994"/>
          <a:stretch/>
        </p:blipFill>
        <p:spPr>
          <a:xfrm>
            <a:off x="76200" y="2090096"/>
            <a:ext cx="4415234" cy="33712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9600" y="2362200"/>
            <a:ext cx="2057476" cy="343620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1600" dirty="0" smtClean="0"/>
              <a:t>RMS vertical motion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13989</TotalTime>
  <Words>1365</Words>
  <Application>Microsoft Office PowerPoint</Application>
  <PresentationFormat>On-screen Show (4:3)</PresentationFormat>
  <Paragraphs>222</Paragraphs>
  <Slides>40</Slides>
  <Notes>40</Notes>
  <HiddenSlides>1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Default Design</vt:lpstr>
      <vt:lpstr>2_Default Design</vt:lpstr>
      <vt:lpstr>Standard</vt:lpstr>
      <vt:lpstr>1_Standard</vt:lpstr>
      <vt:lpstr>Status of the single-bunch feedback system for the SPS/LHC</vt:lpstr>
      <vt:lpstr>Single-bunch Feedback system concept</vt:lpstr>
      <vt:lpstr>Feedback system ongoing work</vt:lpstr>
      <vt:lpstr>Machine Development’s goals</vt:lpstr>
      <vt:lpstr>Slide 5</vt:lpstr>
      <vt:lpstr>Slide 6</vt:lpstr>
      <vt:lpstr>Slide 7</vt:lpstr>
      <vt:lpstr>MD April results: excited bunch multimode motion. 1 / 2</vt:lpstr>
      <vt:lpstr>MD April results: excited bunch multimode motion. 2 / 2</vt:lpstr>
      <vt:lpstr>animations</vt:lpstr>
      <vt:lpstr>MD April</vt:lpstr>
      <vt:lpstr>Past work</vt:lpstr>
      <vt:lpstr>Simulation Code Development</vt:lpstr>
      <vt:lpstr>Plans for code utilization</vt:lpstr>
      <vt:lpstr>Feedback system design</vt:lpstr>
      <vt:lpstr>Code development: Feedback Design</vt:lpstr>
      <vt:lpstr>Multi-particle simulation codes</vt:lpstr>
      <vt:lpstr>Feedback system reduced model – Root-locus (note: no electron clouds)</vt:lpstr>
      <vt:lpstr>Kicker frequency response</vt:lpstr>
      <vt:lpstr>Codes comparison</vt:lpstr>
      <vt:lpstr>SPS: Feedback OFF</vt:lpstr>
      <vt:lpstr>Slide 22</vt:lpstr>
      <vt:lpstr>Slide 23</vt:lpstr>
      <vt:lpstr>Slide 24</vt:lpstr>
      <vt:lpstr>Slide 25</vt:lpstr>
      <vt:lpstr>Spectral mode analysis: Feedback OFF</vt:lpstr>
      <vt:lpstr>SPS: Feedback ON Preliminary Tests</vt:lpstr>
      <vt:lpstr>Initial tests</vt:lpstr>
      <vt:lpstr>Initial tests</vt:lpstr>
      <vt:lpstr>Feedback power required</vt:lpstr>
      <vt:lpstr>Report in preparation</vt:lpstr>
      <vt:lpstr>Simulation plan</vt:lpstr>
      <vt:lpstr>Simulation plan (continue)</vt:lpstr>
      <vt:lpstr>Feedback System Team*</vt:lpstr>
      <vt:lpstr>Summary</vt:lpstr>
      <vt:lpstr>Slide 36</vt:lpstr>
      <vt:lpstr>SPS: Feedback ON Preliminary Tests</vt:lpstr>
      <vt:lpstr>Simulation plan</vt:lpstr>
      <vt:lpstr>Simulation plan and feedback design</vt:lpstr>
      <vt:lpstr>Kicker available in SPS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SLAC</cp:lastModifiedBy>
  <cp:revision>824</cp:revision>
  <dcterms:created xsi:type="dcterms:W3CDTF">2006-08-16T00:00:00Z</dcterms:created>
  <dcterms:modified xsi:type="dcterms:W3CDTF">2012-06-26T21:12:18Z</dcterms:modified>
</cp:coreProperties>
</file>