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9"/>
  </p:notesMasterIdLst>
  <p:handoutMasterIdLst>
    <p:handoutMasterId r:id="rId30"/>
  </p:handoutMasterIdLst>
  <p:sldIdLst>
    <p:sldId id="330" r:id="rId4"/>
    <p:sldId id="347" r:id="rId5"/>
    <p:sldId id="332" r:id="rId6"/>
    <p:sldId id="333" r:id="rId7"/>
    <p:sldId id="337" r:id="rId8"/>
    <p:sldId id="340" r:id="rId9"/>
    <p:sldId id="341" r:id="rId10"/>
    <p:sldId id="338" r:id="rId11"/>
    <p:sldId id="339" r:id="rId12"/>
    <p:sldId id="334" r:id="rId13"/>
    <p:sldId id="335" r:id="rId14"/>
    <p:sldId id="336" r:id="rId15"/>
    <p:sldId id="323" r:id="rId16"/>
    <p:sldId id="344" r:id="rId17"/>
    <p:sldId id="349" r:id="rId18"/>
    <p:sldId id="327" r:id="rId19"/>
    <p:sldId id="342" r:id="rId20"/>
    <p:sldId id="343" r:id="rId21"/>
    <p:sldId id="345" r:id="rId22"/>
    <p:sldId id="346" r:id="rId23"/>
    <p:sldId id="348" r:id="rId24"/>
    <p:sldId id="350" r:id="rId25"/>
    <p:sldId id="351" r:id="rId26"/>
    <p:sldId id="352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E52"/>
    <a:srgbClr val="99BC4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8" autoAdjust="0"/>
    <p:restoredTop sz="94660"/>
  </p:normalViewPr>
  <p:slideViewPr>
    <p:cSldViewPr>
      <p:cViewPr varScale="1">
        <p:scale>
          <a:sx n="124" d="100"/>
          <a:sy n="124" d="100"/>
        </p:scale>
        <p:origin x="-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0265E-2217-0C4D-BB01-81DE518980EB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E3B3E-D136-BF46-A5C0-1145B9CFE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6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577F-09A8-4527-82EA-0FF81A34D65A}" type="datetimeFigureOut">
              <a:rPr lang="en-GB" smtClean="0"/>
              <a:t>6/25/12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281E-C1AD-4B87-A86A-72E7DB980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CA2AF5-EE67-8F4F-8F52-D75F28B1BE95}" type="datetime1">
              <a:rPr lang="en-US" smtClean="0">
                <a:solidFill>
                  <a:srgbClr val="000000"/>
                </a:solidFill>
              </a:rPr>
              <a:t>6/25/12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Report MD #2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8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4D6DEF-D6FB-114A-88AA-D12CF72433F7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F426CC4-AA3E-1E41-9294-13C193AEEBD8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80BB3594-831C-8447-B1B3-7A7933B9E88D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00E20C0E-17E0-8B46-8A77-EE39D24E6107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074B360-ED21-424F-85D3-B33709C0E6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6/25/12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Report MD #2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10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7853-09C1-7F47-BD2B-9E1A8E181E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DD1E-FC5A-6748-8843-3A337D9C00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B42-3344-CD44-B6C1-0DF1725388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7E2C-3C63-3C41-B5FB-7861DCBCB8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5AA-A8EB-B744-8380-14A732DFE3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2A171EC-D001-344E-A342-9E4AE736F025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D9A3-1014-4B4B-8A57-E0A456D71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33DF-4F00-7B4F-8942-32FF7B01C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E74C-058B-FE45-A96E-542DEBB16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5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7F49-FFD0-9C4B-B995-D705F89C2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B89E-DEEA-DC48-A734-DA18CE85EE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5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4E35-57D5-1D4D-B2D6-83036068D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9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2D2-9046-FA49-9648-A3A9B69515B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81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164A-569C-A84C-8862-47FFFDBCD1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27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8FFC-C7EA-4841-BB87-AA65DB657F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90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988-DEA0-6148-ADF1-B46466392C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2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48819C-CBDF-2149-99F7-78A4346A50CA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F609-0ED0-8740-A549-2DC599B596F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786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F21A-E055-2C4D-96EF-0E72241106B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7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0090-DC94-8B47-968A-FB39449C7F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34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9135-C856-2945-92EA-BC829F69361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031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3FB-62A8-B847-9233-C529168ECD0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085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1CA4-3BC1-2243-BB41-91D500BE55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33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AA09-20E8-7449-9D66-B4710E5E4A0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6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53A7449-4945-034F-920A-68136B6605F3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37A8AB-18DA-494A-A2B4-C99DBDD34729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9109F2-C3B8-724D-94B2-7BF1CFCE5AD4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4DB947-2A78-F54B-ADBF-EEF6DF1E908C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B31E30-90F8-0F48-A32B-59D5E49BF5A3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B612E7-B29F-F64F-81BF-5DF3C4DB38B7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</a:pPr>
            <a:fld id="{312D2BD0-21F8-3343-A0E5-3A2260054A78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9646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08A0D-C4E6-3B44-966A-77BBACC80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C3B8-B8D8-4C41-8013-D2A639B987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44DC-335C-744C-B5A8-61FA66CE9D7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C3B8-B8D8-4C41-8013-D2A639B987C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7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2149" y="620688"/>
            <a:ext cx="6352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MD Report June 19 – 25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16832"/>
            <a:ext cx="7848872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coordinators: Barbara Holzer, Mike Lamont</a:t>
            </a:r>
          </a:p>
          <a:p>
            <a:endParaRPr lang="en-US" sz="2800" dirty="0" smtClean="0"/>
          </a:p>
          <a:p>
            <a:r>
              <a:rPr lang="en-US" sz="2800" dirty="0" smtClean="0"/>
              <a:t>MD Coordinators: Ralph Assmann, Giulia Papotti, Frank Zimmermann</a:t>
            </a:r>
          </a:p>
          <a:p>
            <a:endParaRPr lang="en-US" sz="2800" dirty="0"/>
          </a:p>
          <a:p>
            <a:r>
              <a:rPr lang="en-US" sz="2400" dirty="0" smtClean="0"/>
              <a:t>Fast overview </a:t>
            </a:r>
            <a:r>
              <a:rPr lang="en-US" sz="2400" dirty="0" smtClean="0">
                <a:sym typeface="Wingdings"/>
              </a:rPr>
              <a:t> more detailed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discussion in LMC</a:t>
            </a:r>
            <a:r>
              <a:rPr lang="en-GB" sz="2400" dirty="0">
                <a:sym typeface="Wingdings"/>
              </a:rPr>
              <a:t> </a:t>
            </a:r>
            <a:r>
              <a:rPr lang="en-GB" sz="2400" dirty="0" smtClean="0">
                <a:sym typeface="Wingdings"/>
              </a:rPr>
              <a:t>this Wed.</a:t>
            </a:r>
          </a:p>
          <a:p>
            <a:endParaRPr lang="en-GB" sz="2400" dirty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High beta optics  in LPC by </a:t>
            </a:r>
            <a:r>
              <a:rPr lang="en-US" sz="2400" dirty="0" err="1" smtClean="0">
                <a:sym typeface="Wingdings"/>
              </a:rPr>
              <a:t>Joerg</a:t>
            </a:r>
            <a:endParaRPr lang="en-US" sz="2400" dirty="0" smtClean="0">
              <a:sym typeface="Wingdings"/>
            </a:endParaRPr>
          </a:p>
        </p:txBody>
      </p:sp>
      <p:pic>
        <p:nvPicPr>
          <p:cNvPr id="10" name="Content Placeholder 10" descr="md-v4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509120"/>
            <a:ext cx="2843742" cy="16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00D3-0BDF-D645-9877-72C4825445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Beta-beat at </a:t>
            </a:r>
            <a:r>
              <a:rPr lang="en-US" b="1" dirty="0" smtClean="0"/>
              <a:t>90 m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583935"/>
          </a:xfrm>
        </p:spPr>
        <p:txBody>
          <a:bodyPr/>
          <a:lstStyle/>
          <a:p>
            <a:r>
              <a:rPr lang="en-US" dirty="0" smtClean="0"/>
              <a:t>Within 10% with the 2011 B1 and B2 </a:t>
            </a:r>
          </a:p>
          <a:p>
            <a:r>
              <a:rPr lang="en-US" dirty="0" smtClean="0"/>
              <a:t>corrections.</a:t>
            </a:r>
          </a:p>
          <a:p>
            <a:pPr lvl="1"/>
            <a:r>
              <a:rPr lang="en-US" dirty="0" smtClean="0"/>
              <a:t>Plus local triplet coupling correction of 2012. 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Report MD #2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91AF43-88F6-FB42-BCE4-4FA6A488DCA7}" type="datetime1">
              <a:rPr lang="en-US" smtClean="0"/>
              <a:t>6/25/12</a:t>
            </a:fld>
            <a:endParaRPr lang="en-US" dirty="0"/>
          </a:p>
        </p:txBody>
      </p:sp>
      <p:pic>
        <p:nvPicPr>
          <p:cNvPr id="1027" name="Picture 3" descr="\\cern.ch\dfs\Users\j\jwenning\Desktop\201206190253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310" y="2650558"/>
            <a:ext cx="4968690" cy="35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cern.ch\dfs\Users\j\jwenning\Desktop\2012061902522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681" y="2650558"/>
            <a:ext cx="5017309" cy="3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6321" y="2204852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– scale </a:t>
            </a:r>
            <a:r>
              <a:rPr lang="en-US" b="1" u="sng" dirty="0" smtClean="0">
                <a:solidFill>
                  <a:srgbClr val="FF0000"/>
                </a:solidFill>
              </a:rPr>
              <a:t>±</a:t>
            </a:r>
            <a:r>
              <a:rPr lang="en-US" b="1" u="sng" dirty="0">
                <a:solidFill>
                  <a:srgbClr val="FF0000"/>
                </a:solidFill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</a:rPr>
              <a:t>0%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540" y="2236802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– scale </a:t>
            </a:r>
            <a:r>
              <a:rPr lang="en-US" b="1" u="sng" dirty="0" smtClean="0"/>
              <a:t>±20%</a:t>
            </a:r>
            <a:endParaRPr lang="fr-FR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6156176" y="116632"/>
            <a:ext cx="28965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H. </a:t>
            </a:r>
            <a:r>
              <a:rPr lang="en-GB" sz="1600" dirty="0" err="1" smtClean="0">
                <a:solidFill>
                  <a:prstClr val="black"/>
                </a:solidFill>
              </a:rPr>
              <a:t>Burkhardt</a:t>
            </a:r>
            <a:r>
              <a:rPr lang="en-GB" sz="1600" dirty="0" smtClean="0">
                <a:solidFill>
                  <a:prstClr val="black"/>
                </a:solidFill>
              </a:rPr>
              <a:t>, J. </a:t>
            </a:r>
            <a:r>
              <a:rPr lang="en-GB" sz="1600" dirty="0" err="1" smtClean="0">
                <a:solidFill>
                  <a:prstClr val="black"/>
                </a:solidFill>
              </a:rPr>
              <a:t>Wenninger</a:t>
            </a:r>
            <a:r>
              <a:rPr lang="en-GB" sz="1600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A. </a:t>
            </a:r>
            <a:r>
              <a:rPr lang="en-GB" sz="1600" dirty="0" err="1" smtClean="0">
                <a:solidFill>
                  <a:prstClr val="black"/>
                </a:solidFill>
              </a:rPr>
              <a:t>Mcpherson</a:t>
            </a:r>
            <a:r>
              <a:rPr lang="en-GB" sz="1600" dirty="0" smtClean="0">
                <a:solidFill>
                  <a:prstClr val="black"/>
                </a:solidFill>
              </a:rPr>
              <a:t>, E. </a:t>
            </a:r>
            <a:r>
              <a:rPr lang="en-GB" sz="1600" dirty="0" err="1" smtClean="0">
                <a:solidFill>
                  <a:prstClr val="black"/>
                </a:solidFill>
              </a:rPr>
              <a:t>Bravin</a:t>
            </a:r>
            <a:r>
              <a:rPr lang="en-GB" sz="16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D.  </a:t>
            </a:r>
            <a:r>
              <a:rPr lang="en-GB" sz="1600" dirty="0" err="1" smtClean="0">
                <a:solidFill>
                  <a:prstClr val="black"/>
                </a:solidFill>
              </a:rPr>
              <a:t>Jacquet</a:t>
            </a:r>
            <a:r>
              <a:rPr lang="en-GB" sz="1600" dirty="0" smtClean="0">
                <a:solidFill>
                  <a:prstClr val="black"/>
                </a:solidFill>
              </a:rPr>
              <a:t>,  S. Cavalier,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T. Baer,  E. Maclean  et al</a:t>
            </a:r>
          </a:p>
        </p:txBody>
      </p:sp>
    </p:spTree>
    <p:extLst>
      <p:ext uri="{BB962C8B-B14F-4D97-AF65-F5344CB8AC3E}">
        <p14:creationId xmlns:p14="http://schemas.microsoft.com/office/powerpoint/2010/main" val="30268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Beta-beat at </a:t>
            </a:r>
            <a:r>
              <a:rPr lang="en-US" b="1" dirty="0" smtClean="0"/>
              <a:t>500 m</a:t>
            </a:r>
            <a:endParaRPr lang="fr-F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Report MD #2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CF0A78-CEF9-B049-9288-A44A8428A250}" type="datetime1">
              <a:rPr lang="en-US" smtClean="0"/>
              <a:t>6/25/12</a:t>
            </a:fld>
            <a:endParaRPr lang="en-US" dirty="0"/>
          </a:p>
        </p:txBody>
      </p:sp>
      <p:pic>
        <p:nvPicPr>
          <p:cNvPr id="1026" name="Picture 2" descr="\\cern.ch\dfs\Users\j\jwenning\Desktop\2012062314103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640" y="2492870"/>
            <a:ext cx="4680650" cy="33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cern.ch\dfs\Users\j\jwenning\Desktop\2012062117544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854" y="2540613"/>
            <a:ext cx="4609145" cy="32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583935"/>
          </a:xfrm>
        </p:spPr>
        <p:txBody>
          <a:bodyPr/>
          <a:lstStyle/>
          <a:p>
            <a:r>
              <a:rPr lang="en-US" dirty="0" smtClean="0"/>
              <a:t>Within 10% after correction.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321" y="19888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– scale ±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540" y="202075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– scale ±40%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156176" y="116632"/>
            <a:ext cx="28965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H. </a:t>
            </a:r>
            <a:r>
              <a:rPr lang="en-GB" sz="1600" dirty="0" err="1" smtClean="0">
                <a:solidFill>
                  <a:prstClr val="black"/>
                </a:solidFill>
              </a:rPr>
              <a:t>Burkhardt</a:t>
            </a:r>
            <a:r>
              <a:rPr lang="en-GB" sz="1600" dirty="0" smtClean="0">
                <a:solidFill>
                  <a:prstClr val="black"/>
                </a:solidFill>
              </a:rPr>
              <a:t>, J. </a:t>
            </a:r>
            <a:r>
              <a:rPr lang="en-GB" sz="1600" dirty="0" err="1" smtClean="0">
                <a:solidFill>
                  <a:prstClr val="black"/>
                </a:solidFill>
              </a:rPr>
              <a:t>Wenninger</a:t>
            </a:r>
            <a:r>
              <a:rPr lang="en-GB" sz="1600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A. </a:t>
            </a:r>
            <a:r>
              <a:rPr lang="en-GB" sz="1600" dirty="0" err="1" smtClean="0">
                <a:solidFill>
                  <a:prstClr val="black"/>
                </a:solidFill>
              </a:rPr>
              <a:t>Mcpherson</a:t>
            </a:r>
            <a:r>
              <a:rPr lang="en-GB" sz="1600" dirty="0" smtClean="0">
                <a:solidFill>
                  <a:prstClr val="black"/>
                </a:solidFill>
              </a:rPr>
              <a:t>, E. </a:t>
            </a:r>
            <a:r>
              <a:rPr lang="en-GB" sz="1600" dirty="0" err="1" smtClean="0">
                <a:solidFill>
                  <a:prstClr val="black"/>
                </a:solidFill>
              </a:rPr>
              <a:t>Bravin</a:t>
            </a:r>
            <a:r>
              <a:rPr lang="en-GB" sz="16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D.  </a:t>
            </a:r>
            <a:r>
              <a:rPr lang="en-GB" sz="1600" dirty="0" err="1" smtClean="0">
                <a:solidFill>
                  <a:prstClr val="black"/>
                </a:solidFill>
              </a:rPr>
              <a:t>Jacquet</a:t>
            </a:r>
            <a:r>
              <a:rPr lang="en-GB" sz="1600" dirty="0" smtClean="0">
                <a:solidFill>
                  <a:prstClr val="black"/>
                </a:solidFill>
              </a:rPr>
              <a:t>,  S. Cavalier,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T. Baer,  E. Maclean  et al</a:t>
            </a:r>
          </a:p>
        </p:txBody>
      </p:sp>
    </p:spTree>
    <p:extLst>
      <p:ext uri="{BB962C8B-B14F-4D97-AF65-F5344CB8AC3E}">
        <p14:creationId xmlns:p14="http://schemas.microsoft.com/office/powerpoint/2010/main" val="200846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Beta-beat at </a:t>
            </a:r>
            <a:r>
              <a:rPr lang="en-US" b="1" dirty="0" smtClean="0"/>
              <a:t>1000 m</a:t>
            </a:r>
            <a:endParaRPr lang="fr-F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Report MD #2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B83A2-5AAF-A243-9BB4-4DFA3362F5FF}" type="datetime1">
              <a:rPr lang="en-US" smtClean="0"/>
              <a:t>6/25/12</a:t>
            </a:fld>
            <a:endParaRPr lang="en-US" dirty="0"/>
          </a:p>
        </p:txBody>
      </p:sp>
      <p:pic>
        <p:nvPicPr>
          <p:cNvPr id="2050" name="Picture 2" descr="\\cern.ch\dfs\Users\j\jwenning\Desktop\201206231411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640" y="1988800"/>
            <a:ext cx="4571977" cy="32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ern.ch\dfs\Users\j\jwenning\Desktop\2012062314141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960" y="1988800"/>
            <a:ext cx="4622776" cy="32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569190" cy="863160"/>
          </a:xfrm>
        </p:spPr>
        <p:txBody>
          <a:bodyPr/>
          <a:lstStyle/>
          <a:p>
            <a:r>
              <a:rPr lang="en-US" dirty="0" smtClean="0"/>
              <a:t>Max. beta-beat of 30%, no correction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(yet).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321" y="155674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– scale ±40%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540" y="158869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– scale ±40%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56176" y="116632"/>
            <a:ext cx="289653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H. </a:t>
            </a:r>
            <a:r>
              <a:rPr lang="en-GB" sz="1600" dirty="0" err="1" smtClean="0">
                <a:solidFill>
                  <a:prstClr val="black"/>
                </a:solidFill>
              </a:rPr>
              <a:t>Burkhardt</a:t>
            </a:r>
            <a:r>
              <a:rPr lang="en-GB" sz="1600" dirty="0" smtClean="0">
                <a:solidFill>
                  <a:prstClr val="black"/>
                </a:solidFill>
              </a:rPr>
              <a:t>, J. </a:t>
            </a:r>
            <a:r>
              <a:rPr lang="en-GB" sz="1600" dirty="0" err="1" smtClean="0">
                <a:solidFill>
                  <a:prstClr val="black"/>
                </a:solidFill>
              </a:rPr>
              <a:t>Wenninger</a:t>
            </a:r>
            <a:r>
              <a:rPr lang="en-GB" sz="1600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A. </a:t>
            </a:r>
            <a:r>
              <a:rPr lang="en-GB" sz="1600" dirty="0" err="1" smtClean="0">
                <a:solidFill>
                  <a:prstClr val="black"/>
                </a:solidFill>
              </a:rPr>
              <a:t>Mcpherson</a:t>
            </a:r>
            <a:r>
              <a:rPr lang="en-GB" sz="1600" dirty="0" smtClean="0">
                <a:solidFill>
                  <a:prstClr val="black"/>
                </a:solidFill>
              </a:rPr>
              <a:t>, E. </a:t>
            </a:r>
            <a:r>
              <a:rPr lang="en-GB" sz="1600" dirty="0" err="1" smtClean="0">
                <a:solidFill>
                  <a:prstClr val="black"/>
                </a:solidFill>
              </a:rPr>
              <a:t>Bravin</a:t>
            </a:r>
            <a:r>
              <a:rPr lang="en-GB" sz="1600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D.  </a:t>
            </a:r>
            <a:r>
              <a:rPr lang="en-GB" sz="1600" dirty="0" err="1" smtClean="0">
                <a:solidFill>
                  <a:prstClr val="black"/>
                </a:solidFill>
              </a:rPr>
              <a:t>Jacquet</a:t>
            </a:r>
            <a:r>
              <a:rPr lang="en-GB" sz="1600" dirty="0" smtClean="0">
                <a:solidFill>
                  <a:prstClr val="black"/>
                </a:solidFill>
              </a:rPr>
              <a:t>,  S. Cavalier,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T. Baer,  E. Maclean  et al</a:t>
            </a:r>
          </a:p>
        </p:txBody>
      </p:sp>
    </p:spTree>
    <p:extLst>
      <p:ext uri="{BB962C8B-B14F-4D97-AF65-F5344CB8AC3E}">
        <p14:creationId xmlns:p14="http://schemas.microsoft.com/office/powerpoint/2010/main" val="29940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116632"/>
            <a:ext cx="9036496" cy="6370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Data for </a:t>
            </a:r>
            <a:r>
              <a:rPr lang="en-US" sz="3200" b="1" dirty="0" smtClean="0"/>
              <a:t>Transverse Impedance</a:t>
            </a:r>
            <a:r>
              <a:rPr lang="en-US" sz="3200" dirty="0" smtClean="0"/>
              <a:t> …</a:t>
            </a:r>
            <a:endParaRPr lang="en-US" sz="2000" b="1" dirty="0" smtClean="0"/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After squeeze: 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Q'x,y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+ 5, ADT as in physics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0000CC"/>
                </a:solidFill>
              </a:rPr>
              <a:t>decreased </a:t>
            </a:r>
            <a:r>
              <a:rPr lang="en-US" b="1" dirty="0" err="1" smtClean="0">
                <a:solidFill>
                  <a:srgbClr val="0000CC"/>
                </a:solidFill>
              </a:rPr>
              <a:t>octupole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current down to </a:t>
            </a:r>
            <a:r>
              <a:rPr lang="en-US" b="1" dirty="0" smtClean="0">
                <a:solidFill>
                  <a:srgbClr val="0000CC"/>
                </a:solidFill>
              </a:rPr>
              <a:t>0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at 0 </a:t>
            </a:r>
            <a:r>
              <a:rPr lang="en-US" b="1" dirty="0">
                <a:solidFill>
                  <a:srgbClr val="FF0000"/>
                </a:solidFill>
              </a:rPr>
              <a:t>the beam became unstable in </a:t>
            </a:r>
            <a:r>
              <a:rPr lang="en-US" b="1" dirty="0" err="1">
                <a:solidFill>
                  <a:srgbClr val="FF0000"/>
                </a:solidFill>
              </a:rPr>
              <a:t>Vplane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(still </a:t>
            </a:r>
            <a:r>
              <a:rPr lang="en-US" dirty="0"/>
              <a:t>stable at ~ 20 A in the D </a:t>
            </a:r>
            <a:r>
              <a:rPr lang="en-US" dirty="0" err="1"/>
              <a:t>octupoles</a:t>
            </a:r>
            <a:r>
              <a:rPr lang="en-US" dirty="0"/>
              <a:t>). </a:t>
            </a:r>
            <a:r>
              <a:rPr lang="en-US" dirty="0" smtClean="0"/>
              <a:t>Increased </a:t>
            </a:r>
            <a:r>
              <a:rPr lang="en-US" dirty="0" err="1" smtClean="0"/>
              <a:t>octupole</a:t>
            </a:r>
            <a:r>
              <a:rPr lang="en-US" dirty="0" err="1"/>
              <a:t>s</a:t>
            </a:r>
            <a:r>
              <a:rPr lang="en-US" dirty="0" smtClean="0"/>
              <a:t> </a:t>
            </a:r>
            <a:r>
              <a:rPr lang="en-US" dirty="0"/>
              <a:t>to save </a:t>
            </a:r>
            <a:r>
              <a:rPr lang="en-US" dirty="0" smtClean="0"/>
              <a:t>beam (also </a:t>
            </a:r>
            <a:r>
              <a:rPr lang="en-US" dirty="0" err="1"/>
              <a:t>Q'x,y</a:t>
            </a:r>
            <a:r>
              <a:rPr lang="en-US" dirty="0"/>
              <a:t> </a:t>
            </a:r>
            <a:r>
              <a:rPr lang="en-US" dirty="0" smtClean="0"/>
              <a:t>+2).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Ioct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450 A, ADT as in physics: </a:t>
            </a:r>
            <a:r>
              <a:rPr lang="en-US" b="1" dirty="0" smtClean="0">
                <a:solidFill>
                  <a:srgbClr val="0000CC"/>
                </a:solidFill>
              </a:rPr>
              <a:t>decreased </a:t>
            </a:r>
            <a:r>
              <a:rPr lang="en-US" b="1" dirty="0" err="1">
                <a:solidFill>
                  <a:srgbClr val="0000CC"/>
                </a:solidFill>
              </a:rPr>
              <a:t>Q'x,y</a:t>
            </a:r>
            <a:r>
              <a:rPr lang="en-US" b="1" dirty="0">
                <a:solidFill>
                  <a:srgbClr val="0000CC"/>
                </a:solidFill>
              </a:rPr>
              <a:t> from + 7 to - 10 </a:t>
            </a:r>
            <a:r>
              <a:rPr lang="en-US" dirty="0"/>
              <a:t>by </a:t>
            </a:r>
            <a:r>
              <a:rPr lang="en-US" dirty="0" smtClean="0"/>
              <a:t>steps </a:t>
            </a:r>
            <a:r>
              <a:rPr lang="en-US" dirty="0"/>
              <a:t>of 1 unit. The beam was</a:t>
            </a:r>
            <a:r>
              <a:rPr lang="en-US" b="1" dirty="0">
                <a:solidFill>
                  <a:srgbClr val="0000CC"/>
                </a:solidFill>
              </a:rPr>
              <a:t> always stable. </a:t>
            </a:r>
            <a:r>
              <a:rPr lang="en-US" dirty="0"/>
              <a:t>Then we moved in 1 step to </a:t>
            </a:r>
            <a:r>
              <a:rPr lang="en-US" dirty="0" err="1"/>
              <a:t>Q'x,y</a:t>
            </a:r>
            <a:r>
              <a:rPr lang="en-US" dirty="0"/>
              <a:t> = + 10 and the beam was still </a:t>
            </a:r>
            <a:r>
              <a:rPr lang="en-US" dirty="0" smtClean="0"/>
              <a:t>stable.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Q'x,y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- 5, ADT as in physics: </a:t>
            </a:r>
            <a:r>
              <a:rPr lang="en-US" b="1" dirty="0" smtClean="0">
                <a:solidFill>
                  <a:srgbClr val="0000CC"/>
                </a:solidFill>
              </a:rPr>
              <a:t>decreased </a:t>
            </a:r>
            <a:r>
              <a:rPr lang="en-US" b="1" dirty="0">
                <a:solidFill>
                  <a:srgbClr val="0000CC"/>
                </a:solidFill>
              </a:rPr>
              <a:t>the </a:t>
            </a:r>
            <a:r>
              <a:rPr lang="en-US" b="1" dirty="0" err="1">
                <a:solidFill>
                  <a:srgbClr val="0000CC"/>
                </a:solidFill>
              </a:rPr>
              <a:t>octupole</a:t>
            </a:r>
            <a:r>
              <a:rPr lang="en-US" b="1" dirty="0">
                <a:solidFill>
                  <a:srgbClr val="0000CC"/>
                </a:solidFill>
              </a:rPr>
              <a:t> current down to ~ 220 A </a:t>
            </a:r>
            <a:r>
              <a:rPr lang="en-US" dirty="0"/>
              <a:t>, when the beam became </a:t>
            </a:r>
            <a:r>
              <a:rPr lang="en-US" b="1" dirty="0">
                <a:solidFill>
                  <a:srgbClr val="FF0000"/>
                </a:solidFill>
              </a:rPr>
              <a:t>unstable in </a:t>
            </a:r>
            <a:r>
              <a:rPr lang="en-US" b="1" dirty="0" err="1">
                <a:solidFill>
                  <a:srgbClr val="FF0000"/>
                </a:solidFill>
              </a:rPr>
              <a:t>Vplane</a:t>
            </a:r>
            <a:r>
              <a:rPr lang="en-US" dirty="0"/>
              <a:t>. Just after the instability</a:t>
            </a:r>
            <a:r>
              <a:rPr lang="en-US" dirty="0" smtClean="0"/>
              <a:t>, </a:t>
            </a:r>
            <a:r>
              <a:rPr lang="en-US" dirty="0"/>
              <a:t>increased again the </a:t>
            </a:r>
            <a:r>
              <a:rPr lang="en-US" dirty="0" err="1"/>
              <a:t>octupole</a:t>
            </a:r>
            <a:r>
              <a:rPr lang="en-US" dirty="0"/>
              <a:t> current to </a:t>
            </a:r>
            <a:r>
              <a:rPr lang="en-US" dirty="0" smtClean="0"/>
              <a:t>save </a:t>
            </a:r>
            <a:r>
              <a:rPr lang="en-US" dirty="0"/>
              <a:t>beam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Q'x,y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+ 2, ADT as in physics</a:t>
            </a:r>
            <a:r>
              <a:rPr lang="en-US" dirty="0"/>
              <a:t>: we decreased the </a:t>
            </a:r>
            <a:r>
              <a:rPr lang="en-US" b="1" dirty="0" err="1">
                <a:solidFill>
                  <a:srgbClr val="0000CC"/>
                </a:solidFill>
              </a:rPr>
              <a:t>octupole</a:t>
            </a:r>
            <a:r>
              <a:rPr lang="en-US" b="1" dirty="0">
                <a:solidFill>
                  <a:srgbClr val="0000CC"/>
                </a:solidFill>
              </a:rPr>
              <a:t> current down to </a:t>
            </a:r>
            <a:r>
              <a:rPr lang="en-US" b="1" dirty="0" smtClean="0">
                <a:solidFill>
                  <a:srgbClr val="0000CC"/>
                </a:solidFill>
              </a:rPr>
              <a:t>~60 A,</a:t>
            </a:r>
            <a:r>
              <a:rPr lang="en-US" dirty="0" smtClean="0"/>
              <a:t> </a:t>
            </a:r>
            <a:r>
              <a:rPr lang="en-US" dirty="0"/>
              <a:t>when the beam became </a:t>
            </a:r>
            <a:r>
              <a:rPr lang="en-US" b="1" dirty="0">
                <a:solidFill>
                  <a:srgbClr val="FF0000"/>
                </a:solidFill>
              </a:rPr>
              <a:t>unstable in </a:t>
            </a:r>
            <a:r>
              <a:rPr lang="en-US" b="1" dirty="0" err="1">
                <a:solidFill>
                  <a:srgbClr val="FF0000"/>
                </a:solidFill>
              </a:rPr>
              <a:t>Hplane</a:t>
            </a:r>
            <a:r>
              <a:rPr lang="en-US" dirty="0"/>
              <a:t>. Just after the instability, </a:t>
            </a:r>
            <a:r>
              <a:rPr lang="en-US" dirty="0" smtClean="0"/>
              <a:t>increased </a:t>
            </a:r>
            <a:r>
              <a:rPr lang="en-US" dirty="0"/>
              <a:t>again </a:t>
            </a:r>
            <a:r>
              <a:rPr lang="en-US" dirty="0" err="1" smtClean="0"/>
              <a:t>octupole</a:t>
            </a:r>
            <a:r>
              <a:rPr lang="en-US" dirty="0" smtClean="0"/>
              <a:t> </a:t>
            </a:r>
            <a:r>
              <a:rPr lang="en-US" dirty="0"/>
              <a:t>current to save </a:t>
            </a:r>
            <a:r>
              <a:rPr lang="en-US" dirty="0" smtClean="0"/>
              <a:t> beam.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Q'x,y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+ 2, </a:t>
            </a:r>
            <a:r>
              <a:rPr lang="en-US" b="1" dirty="0" err="1">
                <a:solidFill>
                  <a:srgbClr val="0000CC"/>
                </a:solidFill>
              </a:rPr>
              <a:t>Ioct</a:t>
            </a:r>
            <a:r>
              <a:rPr lang="en-US" b="1" dirty="0">
                <a:solidFill>
                  <a:srgbClr val="0000CC"/>
                </a:solidFill>
              </a:rPr>
              <a:t> = 450 A: </a:t>
            </a:r>
            <a:r>
              <a:rPr lang="en-US" b="1" dirty="0" smtClean="0">
                <a:solidFill>
                  <a:srgbClr val="0000CC"/>
                </a:solidFill>
              </a:rPr>
              <a:t>decreased </a:t>
            </a:r>
            <a:r>
              <a:rPr lang="en-US" b="1" dirty="0">
                <a:solidFill>
                  <a:srgbClr val="0000CC"/>
                </a:solidFill>
              </a:rPr>
              <a:t>the ADT gain by steps of 20% </a:t>
            </a:r>
            <a:r>
              <a:rPr lang="en-US" dirty="0" smtClean="0"/>
              <a:t>and </a:t>
            </a:r>
            <a:r>
              <a:rPr lang="en-US" dirty="0"/>
              <a:t>after having reached the limit of the lower value, </a:t>
            </a:r>
            <a:r>
              <a:rPr lang="en-US" b="1" dirty="0" smtClean="0">
                <a:solidFill>
                  <a:srgbClr val="0000CC"/>
                </a:solidFill>
              </a:rPr>
              <a:t>switched ADT </a:t>
            </a:r>
            <a:r>
              <a:rPr lang="en-US" b="1" dirty="0">
                <a:solidFill>
                  <a:srgbClr val="0000CC"/>
                </a:solidFill>
              </a:rPr>
              <a:t>off</a:t>
            </a:r>
            <a:r>
              <a:rPr lang="en-US" dirty="0"/>
              <a:t>. The </a:t>
            </a:r>
            <a:r>
              <a:rPr lang="en-US" b="1" dirty="0">
                <a:solidFill>
                  <a:srgbClr val="0000CC"/>
                </a:solidFill>
              </a:rPr>
              <a:t>beam was stable</a:t>
            </a:r>
            <a:r>
              <a:rPr lang="en-US" dirty="0"/>
              <a:t>. </a:t>
            </a:r>
            <a:r>
              <a:rPr lang="en-US" dirty="0" smtClean="0"/>
              <a:t>BBQ </a:t>
            </a:r>
            <a:r>
              <a:rPr lang="en-US" dirty="0"/>
              <a:t>signal in H increased ~ </a:t>
            </a:r>
            <a:r>
              <a:rPr lang="en-US" dirty="0" smtClean="0"/>
              <a:t>linearly ~ </a:t>
            </a:r>
            <a:r>
              <a:rPr lang="en-US" dirty="0"/>
              <a:t>3 times above the noise level. 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b="1" dirty="0" err="1" smtClean="0">
                <a:solidFill>
                  <a:srgbClr val="0000CC"/>
                </a:solidFill>
              </a:rPr>
              <a:t>Q'x,y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+ 2, ADT switched off: </a:t>
            </a:r>
            <a:r>
              <a:rPr lang="en-US" b="1" dirty="0" smtClean="0">
                <a:solidFill>
                  <a:srgbClr val="0000CC"/>
                </a:solidFill>
              </a:rPr>
              <a:t>decreased </a:t>
            </a:r>
            <a:r>
              <a:rPr lang="en-US" b="1" dirty="0">
                <a:solidFill>
                  <a:srgbClr val="0000CC"/>
                </a:solidFill>
              </a:rPr>
              <a:t>the </a:t>
            </a:r>
            <a:r>
              <a:rPr lang="en-US" b="1" dirty="0" err="1">
                <a:solidFill>
                  <a:srgbClr val="0000CC"/>
                </a:solidFill>
              </a:rPr>
              <a:t>octupole</a:t>
            </a:r>
            <a:r>
              <a:rPr lang="en-US" b="1" dirty="0">
                <a:solidFill>
                  <a:srgbClr val="0000CC"/>
                </a:solidFill>
              </a:rPr>
              <a:t> current by 1 step to ~ 400 A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beam was unstable in </a:t>
            </a:r>
            <a:r>
              <a:rPr lang="en-US" b="1" dirty="0" err="1">
                <a:solidFill>
                  <a:srgbClr val="FF0000"/>
                </a:solidFill>
              </a:rPr>
              <a:t>Vplane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finally dumped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7784" y="755412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Burov, M. Pojer, Y., G. Trad, Y. Le </a:t>
            </a:r>
            <a:r>
              <a:rPr lang="en-US" dirty="0" err="1" smtClean="0"/>
              <a:t>Borgne</a:t>
            </a:r>
            <a:r>
              <a:rPr lang="en-US" dirty="0" smtClean="0"/>
              <a:t>, T. </a:t>
            </a:r>
            <a:r>
              <a:rPr lang="en-US" dirty="0" err="1" smtClean="0"/>
              <a:t>Pieloni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A29B-F524-104A-BE07-C1188AAE69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897149"/>
            <a:ext cx="3757305" cy="594397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</a:t>
            </a:r>
            <a:r>
              <a:rPr lang="en-US" sz="3600" dirty="0" smtClean="0"/>
              <a:t>hromaticity Dependence on </a:t>
            </a:r>
            <a:r>
              <a:rPr lang="en-US" sz="3600" b="1" dirty="0" err="1" smtClean="0"/>
              <a:t>Octupoles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5408" y="583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Giulia Papotti, Nicolas Mounet, Alexey Burov, et 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898224"/>
            <a:ext cx="2999241" cy="594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8534" y="1484784"/>
            <a:ext cx="148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5DE52"/>
                </a:solidFill>
              </a:rPr>
              <a:t>B1H </a:t>
            </a:r>
            <a:r>
              <a:rPr lang="en-US" sz="2000" b="1" dirty="0" err="1" smtClean="0">
                <a:solidFill>
                  <a:srgbClr val="B5DE52"/>
                </a:solidFill>
              </a:rPr>
              <a:t>chroma</a:t>
            </a:r>
            <a:endParaRPr lang="en-US" sz="2000" b="1" dirty="0">
              <a:solidFill>
                <a:srgbClr val="B5DE5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66124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ROF current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A882-7111-EB40-A944-BC4BC23A6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24904"/>
            <a:ext cx="8712968" cy="126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 smtClean="0"/>
              <a:t>decreasing </a:t>
            </a:r>
            <a:r>
              <a:rPr lang="en-GB" sz="2000" dirty="0" err="1" smtClean="0"/>
              <a:t>octupoles</a:t>
            </a:r>
            <a:r>
              <a:rPr lang="en-GB" sz="2000" dirty="0"/>
              <a:t>' current </a:t>
            </a:r>
            <a:r>
              <a:rPr lang="en-GB" sz="2400" b="1" dirty="0">
                <a:solidFill>
                  <a:srgbClr val="FF0000"/>
                </a:solidFill>
              </a:rPr>
              <a:t>from ~ 450 A to 97 A </a:t>
            </a:r>
            <a:r>
              <a:rPr lang="en-GB" sz="2000" dirty="0"/>
              <a:t>(on </a:t>
            </a:r>
            <a:r>
              <a:rPr lang="en-GB" sz="2000" dirty="0" smtClean="0"/>
              <a:t>flat-top </a:t>
            </a:r>
            <a:r>
              <a:rPr lang="en-GB" sz="2000" dirty="0"/>
              <a:t>before the squeeze) </a:t>
            </a:r>
            <a:r>
              <a:rPr lang="en-GB" sz="2000" dirty="0" smtClean="0">
                <a:sym typeface="Wingdings"/>
              </a:rPr>
              <a:t> </a:t>
            </a:r>
            <a:r>
              <a:rPr lang="en-GB" sz="2000" dirty="0" smtClean="0"/>
              <a:t>beam dump due to losses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stimated Q’ + </a:t>
            </a:r>
            <a:r>
              <a:rPr lang="en-GB" sz="2000" dirty="0"/>
              <a:t>5 </a:t>
            </a:r>
            <a:r>
              <a:rPr lang="en-GB" sz="2000" dirty="0" smtClean="0"/>
              <a:t>units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O</a:t>
            </a:r>
            <a:r>
              <a:rPr lang="en-US" sz="4000" dirty="0" err="1" smtClean="0"/>
              <a:t>ctupole</a:t>
            </a:r>
            <a:r>
              <a:rPr lang="en-US" sz="4000" dirty="0" smtClean="0"/>
              <a:t> </a:t>
            </a:r>
            <a:r>
              <a:rPr lang="en-US" sz="4000" b="1" dirty="0"/>
              <a:t>I</a:t>
            </a:r>
            <a:r>
              <a:rPr lang="en-US" sz="4000" b="1" dirty="0" smtClean="0"/>
              <a:t>nstability Threshold</a:t>
            </a:r>
            <a:r>
              <a:rPr lang="en-US" sz="4000" dirty="0" smtClean="0"/>
              <a:t> 4 </a:t>
            </a:r>
            <a:r>
              <a:rPr lang="en-US" sz="4000" dirty="0" err="1" smtClean="0"/>
              <a:t>TeV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24513" y="1988134"/>
            <a:ext cx="561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Elias </a:t>
            </a:r>
            <a:r>
              <a:rPr lang="en-US" dirty="0" err="1" smtClean="0"/>
              <a:t>Metral</a:t>
            </a:r>
            <a:r>
              <a:rPr lang="en-US" dirty="0" smtClean="0"/>
              <a:t>, Alexey Burov, Nicholas Mounet, Giulia Papotti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492896"/>
            <a:ext cx="8921676" cy="38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0410" y="3039343"/>
            <a:ext cx="450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onsistent with impedance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87F-3F2B-C54B-9803-80E25DA5A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00" y="44624"/>
            <a:ext cx="8185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C</a:t>
            </a:r>
            <a:r>
              <a:rPr lang="en-GB" sz="3600" b="1" dirty="0" smtClean="0"/>
              <a:t>ollimation</a:t>
            </a:r>
            <a:r>
              <a:rPr lang="en-GB" sz="3600" dirty="0" smtClean="0"/>
              <a:t> (Impedance</a:t>
            </a:r>
            <a:r>
              <a:rPr lang="en-GB" sz="3600" dirty="0"/>
              <a:t>, </a:t>
            </a:r>
            <a:r>
              <a:rPr lang="en-GB" sz="3600" dirty="0" smtClean="0"/>
              <a:t>Nominal </a:t>
            </a:r>
            <a:r>
              <a:rPr lang="en-GB" sz="3600" dirty="0"/>
              <a:t>S</a:t>
            </a:r>
            <a:r>
              <a:rPr lang="en-GB" sz="3600" dirty="0" smtClean="0"/>
              <a:t>ettings</a:t>
            </a:r>
            <a:r>
              <a:rPr lang="en-GB" sz="36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133" y="763783"/>
            <a:ext cx="8943867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queezed and separated beam, 3 nominal bunches.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E</a:t>
            </a:r>
            <a:r>
              <a:rPr lang="en-US" sz="2400" b="1" dirty="0" smtClean="0">
                <a:solidFill>
                  <a:srgbClr val="0000CC"/>
                </a:solidFill>
              </a:rPr>
              <a:t>stablished nominal 7 </a:t>
            </a:r>
            <a:r>
              <a:rPr lang="en-US" sz="2400" b="1" dirty="0" err="1" smtClean="0">
                <a:solidFill>
                  <a:srgbClr val="0000CC"/>
                </a:solidFill>
              </a:rPr>
              <a:t>TeV</a:t>
            </a:r>
            <a:r>
              <a:rPr lang="en-US" sz="2400" b="1" dirty="0" smtClean="0">
                <a:solidFill>
                  <a:srgbClr val="0000CC"/>
                </a:solidFill>
              </a:rPr>
              <a:t> collimator settings in IR6&amp; IR7: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ierarchy worse than nominal settings especially for beam 1</a:t>
            </a:r>
            <a:endParaRPr lang="en-US" sz="2400" dirty="0"/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eam-based alignment of 7-8 B1 collimators, 80 micron shifts, </a:t>
            </a:r>
            <a:r>
              <a:rPr lang="en-US" sz="2400" dirty="0" smtClean="0">
                <a:solidFill>
                  <a:srgbClr val="000000"/>
                </a:solidFill>
              </a:rPr>
              <a:t>hierarchy improved.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Impedance</a:t>
            </a:r>
            <a:r>
              <a:rPr lang="en-US" sz="2400" dirty="0" smtClean="0"/>
              <a:t>: movement prim. and sec. coll. in IR7 with &amp; w/o ADT… 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ertical signals clean; </a:t>
            </a:r>
            <a:r>
              <a:rPr lang="en-US" sz="2400" dirty="0"/>
              <a:t> </a:t>
            </a:r>
            <a:r>
              <a:rPr lang="en-US" sz="2400" dirty="0" smtClean="0"/>
              <a:t>horizontal signals jumping between two peaks (even w/o ADT)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ransverse tune shift of all IR7 secondary collimators from 5.1 to 9 sigma: </a:t>
            </a:r>
            <a:r>
              <a:rPr lang="en-US" sz="2400" b="1" dirty="0" smtClean="0">
                <a:solidFill>
                  <a:srgbClr val="FF0000"/>
                </a:solidFill>
              </a:rPr>
              <a:t>5e-4</a:t>
            </a:r>
            <a:endParaRPr lang="en-US" sz="24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 smtClean="0"/>
              <a:t>Tune shift from 3 primary barely visible.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00FF"/>
                </a:solidFill>
              </a:rPr>
              <a:t>Octupoles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ecreased in large steps, Q’=+2, until both beams lost at ~80 A (</a:t>
            </a:r>
            <a:r>
              <a:rPr lang="en-US" sz="2400" dirty="0"/>
              <a:t>i</a:t>
            </a:r>
            <a:r>
              <a:rPr lang="en-US" sz="2400" dirty="0" smtClean="0"/>
              <a:t>nstability started at 200-300 A)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nalysis of ADT signals &amp; synchronous phase shift to be done. 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C6CC-13F5-CA4E-ACBB-B21D5000F1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9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462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Scraping, </a:t>
            </a:r>
            <a:r>
              <a:rPr lang="en-US" sz="3600" b="1" dirty="0" smtClean="0">
                <a:latin typeface="+mj-lt"/>
              </a:rPr>
              <a:t>Diffusion </a:t>
            </a:r>
            <a:r>
              <a:rPr lang="en-US" sz="3600" b="1" dirty="0">
                <a:latin typeface="+mj-lt"/>
              </a:rPr>
              <a:t>&amp;</a:t>
            </a:r>
            <a:r>
              <a:rPr lang="en-US" sz="3600" b="1" dirty="0" smtClean="0">
                <a:latin typeface="+mj-lt"/>
              </a:rPr>
              <a:t> Repopulation </a:t>
            </a:r>
            <a:r>
              <a:rPr lang="en-US" sz="3600" b="1" dirty="0">
                <a:latin typeface="+mj-lt"/>
              </a:rPr>
              <a:t>S</a:t>
            </a:r>
            <a:r>
              <a:rPr lang="en-US" sz="3600" b="1" dirty="0" smtClean="0">
                <a:latin typeface="+mj-lt"/>
              </a:rPr>
              <a:t>tudy </a:t>
            </a:r>
            <a:endParaRPr lang="en-GB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763121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Tx/>
            </a:pPr>
            <a:r>
              <a:rPr lang="en-US" dirty="0" smtClean="0"/>
              <a:t>F. Burkart, G. Valentino, S. </a:t>
            </a:r>
            <a:r>
              <a:rPr lang="en-US" dirty="0" err="1" smtClean="0"/>
              <a:t>Redaelli</a:t>
            </a:r>
            <a:r>
              <a:rPr lang="en-US" dirty="0" smtClean="0"/>
              <a:t> et al ++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1178749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Halo repopulation at 4 </a:t>
            </a:r>
            <a:r>
              <a:rPr lang="en-US" sz="2800" u="sng" dirty="0" err="1" smtClean="0"/>
              <a:t>TeV</a:t>
            </a:r>
            <a:r>
              <a:rPr lang="en-US" sz="2800" u="sng" dirty="0" smtClean="0"/>
              <a:t> </a:t>
            </a:r>
            <a:r>
              <a:rPr lang="en-US" sz="2800" u="sng" dirty="0" smtClean="0">
                <a:sym typeface="Wingdings"/>
              </a:rPr>
              <a:t> measurement of diffusion speed</a:t>
            </a:r>
            <a:endParaRPr lang="en-GB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4316" y="5448126"/>
            <a:ext cx="8740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Also: Data on asynchronous dump test for a machine error </a:t>
            </a:r>
            <a:r>
              <a:rPr lang="en-US" sz="2800" dirty="0" smtClean="0">
                <a:sym typeface="Wingdings"/>
              </a:rPr>
              <a:t> leakage to a TCT</a:t>
            </a: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9" y="2276872"/>
            <a:ext cx="4491045" cy="23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2" y="2276872"/>
            <a:ext cx="4419710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7284" y="4623519"/>
            <a:ext cx="182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w/o collision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7981" y="4623519"/>
            <a:ext cx="1877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w</a:t>
            </a:r>
            <a:r>
              <a:rPr lang="en-US" sz="2400" b="1" dirty="0" smtClean="0">
                <a:solidFill>
                  <a:srgbClr val="0000CC"/>
                </a:solidFill>
              </a:rPr>
              <a:t>ith collision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800" y="3140968"/>
            <a:ext cx="1800200" cy="122413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56176" y="3284984"/>
            <a:ext cx="2987824" cy="122413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16216" y="2780928"/>
            <a:ext cx="220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aster repopulation …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A9D0-DE95-B349-977C-84BEA37B0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L</a:t>
            </a:r>
            <a:r>
              <a:rPr lang="en-US" b="1" dirty="0" smtClean="0">
                <a:solidFill>
                  <a:prstClr val="black"/>
                </a:solidFill>
              </a:rPr>
              <a:t>ongitudinal </a:t>
            </a:r>
            <a:r>
              <a:rPr lang="en-US" b="1" dirty="0">
                <a:solidFill>
                  <a:prstClr val="black"/>
                </a:solidFill>
              </a:rPr>
              <a:t>D</a:t>
            </a:r>
            <a:r>
              <a:rPr lang="en-US" b="1" dirty="0" smtClean="0">
                <a:solidFill>
                  <a:prstClr val="black"/>
                </a:solidFill>
              </a:rPr>
              <a:t>ynamics </a:t>
            </a:r>
            <a:r>
              <a:rPr lang="en-US" b="1" dirty="0">
                <a:solidFill>
                  <a:prstClr val="black"/>
                </a:solidFill>
              </a:rPr>
              <a:t>S</a:t>
            </a:r>
            <a:r>
              <a:rPr lang="en-US" b="1" dirty="0" smtClean="0">
                <a:solidFill>
                  <a:prstClr val="black"/>
                </a:solidFill>
              </a:rPr>
              <a:t>tudies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794" y="836712"/>
            <a:ext cx="8690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Injected 8 </a:t>
            </a:r>
            <a:r>
              <a:rPr lang="en-US" sz="2400" dirty="0" smtClean="0">
                <a:solidFill>
                  <a:prstClr val="black"/>
                </a:solidFill>
              </a:rPr>
              <a:t>bunches with </a:t>
            </a:r>
            <a:r>
              <a:rPr lang="en-US" sz="2400" dirty="0">
                <a:solidFill>
                  <a:prstClr val="black"/>
                </a:solidFill>
              </a:rPr>
              <a:t>different intensities but similar bunch </a:t>
            </a:r>
            <a:r>
              <a:rPr lang="en-US" sz="2400" dirty="0" smtClean="0">
                <a:solidFill>
                  <a:prstClr val="black"/>
                </a:solidFill>
              </a:rPr>
              <a:t>lengths (phase </a:t>
            </a:r>
            <a:r>
              <a:rPr lang="en-US" sz="2400" dirty="0">
                <a:solidFill>
                  <a:prstClr val="black"/>
                </a:solidFill>
              </a:rPr>
              <a:t>loop </a:t>
            </a:r>
            <a:r>
              <a:rPr lang="en-US" sz="2400" dirty="0" smtClean="0">
                <a:solidFill>
                  <a:prstClr val="black"/>
                </a:solidFill>
              </a:rPr>
              <a:t>off, was on </a:t>
            </a:r>
            <a:r>
              <a:rPr lang="en-US" sz="2400" dirty="0">
                <a:solidFill>
                  <a:prstClr val="black"/>
                </a:solidFill>
              </a:rPr>
              <a:t>for injecting). </a:t>
            </a:r>
            <a:r>
              <a:rPr lang="en-US" sz="2400" dirty="0" smtClean="0">
                <a:solidFill>
                  <a:prstClr val="black"/>
                </a:solidFill>
              </a:rPr>
              <a:t>2</a:t>
            </a:r>
            <a:r>
              <a:rPr lang="en-US" sz="2400" baseline="30000" dirty="0" smtClean="0">
                <a:solidFill>
                  <a:prstClr val="black"/>
                </a:solidFill>
              </a:rPr>
              <a:t>nd</a:t>
            </a:r>
            <a:r>
              <a:rPr lang="en-US" sz="2400" dirty="0" smtClean="0">
                <a:solidFill>
                  <a:prstClr val="black"/>
                </a:solidFill>
              </a:rPr>
              <a:t> fill included ramp.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6480720" cy="4554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80" y="1772816"/>
            <a:ext cx="1862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E. </a:t>
            </a:r>
            <a:r>
              <a:rPr lang="en-US" dirty="0" err="1" smtClean="0">
                <a:solidFill>
                  <a:prstClr val="black"/>
                </a:solidFill>
              </a:rPr>
              <a:t>Shaposhnikova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J. Esteban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uller,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Calaga et al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996952"/>
            <a:ext cx="2051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prstClr val="black"/>
                </a:solidFill>
              </a:rPr>
              <a:t>s</a:t>
            </a:r>
            <a:r>
              <a:rPr lang="en-US" sz="2400" u="sng" dirty="0" smtClean="0">
                <a:solidFill>
                  <a:prstClr val="black"/>
                </a:solidFill>
              </a:rPr>
              <a:t>ynchronous </a:t>
            </a:r>
          </a:p>
          <a:p>
            <a:r>
              <a:rPr lang="en-US" sz="2400" u="sng" dirty="0" smtClean="0">
                <a:solidFill>
                  <a:prstClr val="black"/>
                </a:solidFill>
              </a:rPr>
              <a:t>phase,</a:t>
            </a:r>
          </a:p>
          <a:p>
            <a:r>
              <a:rPr lang="en-US" sz="2400" u="sng" dirty="0" smtClean="0">
                <a:solidFill>
                  <a:prstClr val="black"/>
                </a:solidFill>
              </a:rPr>
              <a:t>synchrotron</a:t>
            </a:r>
          </a:p>
          <a:p>
            <a:r>
              <a:rPr lang="en-US" sz="2400" u="sng" dirty="0">
                <a:solidFill>
                  <a:prstClr val="black"/>
                </a:solidFill>
              </a:rPr>
              <a:t>f</a:t>
            </a:r>
            <a:r>
              <a:rPr lang="en-US" sz="2400" u="sng" dirty="0" smtClean="0">
                <a:solidFill>
                  <a:prstClr val="black"/>
                </a:solidFill>
              </a:rPr>
              <a:t>requency,</a:t>
            </a:r>
          </a:p>
          <a:p>
            <a:r>
              <a:rPr lang="en-US" sz="2400" u="sng" dirty="0">
                <a:solidFill>
                  <a:prstClr val="black"/>
                </a:solidFill>
              </a:rPr>
              <a:t>t</a:t>
            </a:r>
            <a:r>
              <a:rPr lang="en-US" sz="2400" u="sng" dirty="0" smtClean="0">
                <a:solidFill>
                  <a:prstClr val="black"/>
                </a:solidFill>
              </a:rPr>
              <a:t>une shift, etc.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for different</a:t>
            </a:r>
          </a:p>
          <a:p>
            <a:r>
              <a:rPr lang="en-US" sz="2000" dirty="0">
                <a:solidFill>
                  <a:prstClr val="black"/>
                </a:solidFill>
              </a:rPr>
              <a:t>i</a:t>
            </a:r>
            <a:r>
              <a:rPr lang="en-US" sz="2000" dirty="0" smtClean="0">
                <a:solidFill>
                  <a:prstClr val="black"/>
                </a:solidFill>
              </a:rPr>
              <a:t>ntensity</a:t>
            </a:r>
          </a:p>
          <a:p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nd bunch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014" y="2342766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ill 1</a:t>
            </a:r>
            <a:endParaRPr lang="en-GB" sz="28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3BAA-8689-F548-8F33-3EFD54EDD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5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12576" y="24408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Result </a:t>
            </a:r>
            <a:r>
              <a:rPr lang="en-US" b="1" dirty="0" smtClean="0">
                <a:solidFill>
                  <a:prstClr val="black"/>
                </a:solidFill>
              </a:rPr>
              <a:t>beta* Leveling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68760"/>
            <a:ext cx="8776666" cy="3610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336" y="-3629"/>
            <a:ext cx="1476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 </a:t>
            </a:r>
            <a:r>
              <a:rPr lang="en-US" dirty="0" err="1" smtClean="0">
                <a:solidFill>
                  <a:prstClr val="black"/>
                </a:solidFill>
              </a:rPr>
              <a:t>Redaelli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J. </a:t>
            </a:r>
            <a:r>
              <a:rPr lang="en-US" dirty="0" err="1">
                <a:solidFill>
                  <a:prstClr val="black"/>
                </a:solidFill>
              </a:rPr>
              <a:t>W</a:t>
            </a:r>
            <a:r>
              <a:rPr lang="en-US" dirty="0" err="1" smtClean="0">
                <a:solidFill>
                  <a:prstClr val="black"/>
                </a:solidFill>
              </a:rPr>
              <a:t>enninger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L. Ponce,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M. Pojer, et al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2495" y="2388581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beta*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4058" y="3468701"/>
            <a:ext cx="116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luminosity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4178" y="1812517"/>
            <a:ext cx="99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intensity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07" b="42653"/>
          <a:stretch/>
        </p:blipFill>
        <p:spPr>
          <a:xfrm>
            <a:off x="2843808" y="5054380"/>
            <a:ext cx="4176464" cy="89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5085184"/>
            <a:ext cx="192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 lifetime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75856" y="5136200"/>
            <a:ext cx="4464496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5856" y="5485744"/>
            <a:ext cx="4464496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12360" y="5373216"/>
            <a:ext cx="47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2360" y="4941168"/>
            <a:ext cx="59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h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DF13-5974-1640-9444-5B33645E29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9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98" y="4192608"/>
            <a:ext cx="3599894" cy="2699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4777" y="44624"/>
            <a:ext cx="590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tart of 2012 LHC MD block #2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" y="764704"/>
            <a:ext cx="4608512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88" y="764704"/>
            <a:ext cx="4608512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9612"/>
            <a:ext cx="3563888" cy="2672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345" y="4192608"/>
            <a:ext cx="3553855" cy="266539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95A8-B8E9-5841-B717-7ECFA6AF2E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1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32" y="1007504"/>
            <a:ext cx="6175546" cy="43657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3580" y="0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L</a:t>
            </a:r>
            <a:r>
              <a:rPr lang="en-US" b="1" dirty="0" smtClean="0">
                <a:solidFill>
                  <a:prstClr val="black"/>
                </a:solidFill>
              </a:rPr>
              <a:t>ong-range Beam-Beam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tudy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493457"/>
            <a:ext cx="2141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l</a:t>
            </a:r>
            <a:r>
              <a:rPr lang="en-US" sz="2000" b="1" dirty="0" smtClean="0">
                <a:solidFill>
                  <a:srgbClr val="0000CC"/>
                </a:solidFill>
              </a:rPr>
              <a:t>osses  along train 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how effect of LR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encounters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143000"/>
            <a:ext cx="13303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W. Herr,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T. </a:t>
            </a:r>
            <a:r>
              <a:rPr lang="en-US" dirty="0" err="1" smtClean="0">
                <a:solidFill>
                  <a:prstClr val="black"/>
                </a:solidFill>
              </a:rPr>
              <a:t>Pieloni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Papotti,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</a:t>
            </a:r>
            <a:r>
              <a:rPr lang="en-US" dirty="0" err="1" smtClean="0">
                <a:solidFill>
                  <a:prstClr val="black"/>
                </a:solidFill>
              </a:rPr>
              <a:t>Assmann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G. Roy,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R. Giachino</a:t>
            </a:r>
          </a:p>
          <a:p>
            <a:r>
              <a:rPr lang="en-US" dirty="0">
                <a:solidFill>
                  <a:prstClr val="black"/>
                </a:solidFill>
              </a:rPr>
              <a:t>e</a:t>
            </a:r>
            <a:r>
              <a:rPr lang="en-US" dirty="0" smtClean="0">
                <a:solidFill>
                  <a:prstClr val="black"/>
                </a:solidFill>
              </a:rPr>
              <a:t>t al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170" y="5517232"/>
            <a:ext cx="30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1.6e11 ppb with </a:t>
            </a:r>
            <a:r>
              <a:rPr lang="en-US" sz="2000" b="1" dirty="0">
                <a:latin typeface="Symbol" pitchFamily="18" charset="2"/>
              </a:rPr>
              <a:t>e</a:t>
            </a:r>
            <a:r>
              <a:rPr lang="en-US" sz="2000" b="1" dirty="0"/>
              <a:t>~2micron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8224" y="3386023"/>
            <a:ext cx="2430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significant losses appeared due to the reduced distances at the long-range encounters of </a:t>
            </a:r>
            <a:r>
              <a:rPr lang="en-US" b="1" u="sng" dirty="0">
                <a:solidFill>
                  <a:srgbClr val="FF0000"/>
                </a:solidFill>
              </a:rPr>
              <a:t>IP1 at around 50% of the initial angle in IP1</a:t>
            </a:r>
            <a:r>
              <a:rPr lang="en-US" dirty="0"/>
              <a:t>. After finding the limit IP1 reduced IP5 crossing angle till same crossing for both IPs was set.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FA16-A49F-B341-AA2A-EACCC0248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Piwinski</a:t>
            </a:r>
            <a:r>
              <a:rPr lang="en-US" b="1" dirty="0" smtClean="0"/>
              <a:t> Angle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" y="2204864"/>
            <a:ext cx="4839625" cy="26043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92" y="2285430"/>
            <a:ext cx="4716016" cy="253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6239" y="36526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02200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7194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27584" y="3077518"/>
            <a:ext cx="1224136" cy="6419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720" y="3398468"/>
            <a:ext cx="1080120" cy="8082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8256" y="4088750"/>
            <a:ext cx="1030536" cy="302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6759" y="376925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489" y="402200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8776" y="3835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8104" y="3194099"/>
            <a:ext cx="1224136" cy="6419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62240" y="3632971"/>
            <a:ext cx="1224136" cy="69028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38776" y="4323253"/>
            <a:ext cx="1030536" cy="1846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9139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bunch with 3 collisions loses much more intensity;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steepest loss at 50% of </a:t>
            </a:r>
            <a:r>
              <a:rPr lang="en-US" sz="2400" dirty="0" err="1" smtClean="0">
                <a:solidFill>
                  <a:prstClr val="black"/>
                </a:solidFill>
              </a:rPr>
              <a:t>LHCb</a:t>
            </a:r>
            <a:r>
              <a:rPr lang="en-US" sz="2400" dirty="0" smtClean="0">
                <a:solidFill>
                  <a:prstClr val="black"/>
                </a:solidFill>
              </a:rPr>
              <a:t> spectrometer strength;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best lifetime at 0 strength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GB" sz="2400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63" y="5530006"/>
            <a:ext cx="887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Jose </a:t>
            </a:r>
            <a:r>
              <a:rPr lang="en-US" dirty="0" err="1" smtClean="0"/>
              <a:t>Abelleira</a:t>
            </a:r>
            <a:r>
              <a:rPr lang="en-US" dirty="0" smtClean="0"/>
              <a:t>, Chandra </a:t>
            </a:r>
            <a:r>
              <a:rPr lang="en-US" dirty="0" err="1" smtClean="0"/>
              <a:t>Bhat</a:t>
            </a:r>
            <a:r>
              <a:rPr lang="en-US" dirty="0" smtClean="0"/>
              <a:t>, Xavier </a:t>
            </a:r>
            <a:r>
              <a:rPr lang="en-US" dirty="0" err="1" smtClean="0"/>
              <a:t>Buffat</a:t>
            </a:r>
            <a:r>
              <a:rPr lang="en-US" dirty="0" smtClean="0"/>
              <a:t>, </a:t>
            </a:r>
            <a:r>
              <a:rPr lang="en-US" dirty="0" err="1" smtClean="0"/>
              <a:t>Karel</a:t>
            </a:r>
            <a:r>
              <a:rPr lang="en-US" dirty="0" smtClean="0"/>
              <a:t> </a:t>
            </a:r>
            <a:r>
              <a:rPr lang="en-US" dirty="0" err="1" smtClean="0"/>
              <a:t>Cornelis</a:t>
            </a:r>
            <a:r>
              <a:rPr lang="en-US" dirty="0" smtClean="0"/>
              <a:t>, Riccardo De Maria, </a:t>
            </a:r>
            <a:r>
              <a:rPr lang="en-US" dirty="0" err="1" smtClean="0"/>
              <a:t>Rossano</a:t>
            </a:r>
            <a:r>
              <a:rPr lang="en-US" dirty="0" smtClean="0"/>
              <a:t> </a:t>
            </a:r>
            <a:r>
              <a:rPr lang="en-US" dirty="0" err="1" smtClean="0"/>
              <a:t>Giachino</a:t>
            </a:r>
            <a:r>
              <a:rPr lang="en-US" dirty="0" smtClean="0"/>
              <a:t>,  Mike Lamont, Themis </a:t>
            </a:r>
            <a:r>
              <a:rPr lang="en-US" dirty="0" err="1" smtClean="0"/>
              <a:t>Mastoridis</a:t>
            </a:r>
            <a:r>
              <a:rPr lang="en-US" dirty="0" smtClean="0"/>
              <a:t>, </a:t>
            </a:r>
            <a:r>
              <a:rPr lang="en-US" dirty="0" err="1" smtClean="0"/>
              <a:t>Alick</a:t>
            </a:r>
            <a:r>
              <a:rPr lang="en-US" dirty="0" smtClean="0"/>
              <a:t> </a:t>
            </a:r>
            <a:r>
              <a:rPr lang="en-US" dirty="0" err="1" smtClean="0"/>
              <a:t>Mcpherson</a:t>
            </a:r>
            <a:r>
              <a:rPr lang="en-US" dirty="0" smtClean="0"/>
              <a:t>, Giulia </a:t>
            </a:r>
            <a:r>
              <a:rPr lang="en-US" dirty="0" err="1" smtClean="0"/>
              <a:t>Papotti</a:t>
            </a:r>
            <a:r>
              <a:rPr lang="en-US" dirty="0" smtClean="0"/>
              <a:t>, Tatiana </a:t>
            </a:r>
            <a:r>
              <a:rPr lang="en-US" dirty="0" err="1" smtClean="0"/>
              <a:t>Pieloni</a:t>
            </a:r>
            <a:r>
              <a:rPr lang="en-US" dirty="0" smtClean="0"/>
              <a:t>, </a:t>
            </a:r>
            <a:r>
              <a:rPr lang="en-US" dirty="0" err="1" smtClean="0"/>
              <a:t>Ghislain</a:t>
            </a:r>
            <a:r>
              <a:rPr lang="en-US" dirty="0" smtClean="0"/>
              <a:t> Roy, Belen </a:t>
            </a:r>
            <a:r>
              <a:rPr lang="en-US" dirty="0" err="1" smtClean="0"/>
              <a:t>Salvachua</a:t>
            </a:r>
            <a:r>
              <a:rPr lang="en-US" dirty="0" smtClean="0"/>
              <a:t>, Daniel </a:t>
            </a:r>
            <a:r>
              <a:rPr lang="en-US" dirty="0" err="1" smtClean="0"/>
              <a:t>Valuch</a:t>
            </a:r>
            <a:r>
              <a:rPr lang="en-US" dirty="0" smtClean="0"/>
              <a:t>, Frank Zimmermann, + 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5013176"/>
            <a:ext cx="521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q</a:t>
            </a:r>
            <a:r>
              <a:rPr lang="en-US" sz="2400" dirty="0" smtClean="0">
                <a:solidFill>
                  <a:srgbClr val="0000CC"/>
                </a:solidFill>
              </a:rPr>
              <a:t>ualitatively consistent with expectation</a:t>
            </a:r>
            <a:endParaRPr lang="en-GB" sz="24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8615" y="1916832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estimated </a:t>
            </a:r>
            <a:r>
              <a:rPr lang="en-US" b="1" dirty="0" err="1">
                <a:solidFill>
                  <a:srgbClr val="0070C0"/>
                </a:solidFill>
              </a:rPr>
              <a:t>Piwinski</a:t>
            </a:r>
            <a:r>
              <a:rPr lang="en-US" b="1" dirty="0">
                <a:solidFill>
                  <a:srgbClr val="0070C0"/>
                </a:solidFill>
              </a:rPr>
              <a:t> angles ~ 1.1, 0.6,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6296" y="11967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l</a:t>
            </a:r>
            <a:r>
              <a:rPr lang="en-US" b="1" i="1" dirty="0" smtClean="0">
                <a:solidFill>
                  <a:srgbClr val="00B050"/>
                </a:solidFill>
              </a:rPr>
              <a:t>argest </a:t>
            </a:r>
            <a:r>
              <a:rPr lang="en-US" b="1" i="1" dirty="0" err="1" smtClean="0">
                <a:solidFill>
                  <a:srgbClr val="00B050"/>
                </a:solidFill>
              </a:rPr>
              <a:t>Piwinski</a:t>
            </a:r>
            <a:r>
              <a:rPr lang="en-US" b="1" i="1" dirty="0" smtClean="0">
                <a:solidFill>
                  <a:srgbClr val="00B050"/>
                </a:solidFill>
              </a:rPr>
              <a:t> angle ever!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15-75E7-8346-815E-9577992BF3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b="1" dirty="0" smtClean="0"/>
              <a:t>Beam Instrumentation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BSRT </a:t>
            </a:r>
            <a:r>
              <a:rPr lang="en-US" sz="2400" b="1" u="sng" dirty="0" err="1"/>
              <a:t>vs</a:t>
            </a:r>
            <a:r>
              <a:rPr lang="en-US" sz="2400" b="1" u="sng" dirty="0"/>
              <a:t> WS calibration</a:t>
            </a:r>
            <a:r>
              <a:rPr lang="en-US" sz="2400" dirty="0"/>
              <a:t>: by means of ADT we managed to gradually blow-up bunches and have a wide </a:t>
            </a:r>
            <a:r>
              <a:rPr lang="en-US" sz="2400" dirty="0" err="1"/>
              <a:t>emittance</a:t>
            </a:r>
            <a:r>
              <a:rPr lang="en-US" sz="2400" dirty="0"/>
              <a:t>-range, from ~1.5 to ~ &gt;4.5 um for each beam/plane. </a:t>
            </a:r>
            <a:endParaRPr lang="en-US" sz="2400" dirty="0" smtClean="0"/>
          </a:p>
          <a:p>
            <a:r>
              <a:rPr lang="en-US" sz="2400" b="1" u="sng" dirty="0"/>
              <a:t>FBCT</a:t>
            </a:r>
            <a:r>
              <a:rPr lang="en-US" sz="2400" dirty="0"/>
              <a:t>. </a:t>
            </a:r>
            <a:r>
              <a:rPr lang="en-US" sz="2400" dirty="0" smtClean="0"/>
              <a:t>System </a:t>
            </a:r>
            <a:r>
              <a:rPr lang="en-US" sz="2400" dirty="0"/>
              <a:t>behaves OK, but following must be further </a:t>
            </a:r>
            <a:r>
              <a:rPr lang="en-US" sz="2400" dirty="0" smtClean="0"/>
              <a:t>studied: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roper </a:t>
            </a:r>
            <a:r>
              <a:rPr lang="en-US" sz="2000" dirty="0"/>
              <a:t>threshold </a:t>
            </a:r>
            <a:r>
              <a:rPr lang="en-US" sz="2000" dirty="0" smtClean="0"/>
              <a:t>switching </a:t>
            </a:r>
            <a:r>
              <a:rPr lang="en-US" sz="2000" dirty="0"/>
              <a:t>from low-gain back to high gain. Currently too low and result in 'gap' in the measurement at the end of </a:t>
            </a:r>
            <a:r>
              <a:rPr lang="en-US" sz="2000" dirty="0" smtClean="0"/>
              <a:t>scraping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mprove </a:t>
            </a:r>
            <a:r>
              <a:rPr lang="en-US" sz="2000" dirty="0"/>
              <a:t>cross calibration procedure in expert </a:t>
            </a:r>
            <a:r>
              <a:rPr lang="en-US" sz="2000" dirty="0" err="1" smtClean="0"/>
              <a:t>gui</a:t>
            </a:r>
            <a:endParaRPr lang="en-US" sz="2000" dirty="0" smtClean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AC lookup tables</a:t>
            </a:r>
          </a:p>
          <a:p>
            <a:r>
              <a:rPr lang="en-US" sz="2400" dirty="0" smtClean="0"/>
              <a:t>BPM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tested new BPM interlock </a:t>
            </a:r>
            <a:r>
              <a:rPr lang="en-US" sz="2400" b="1" dirty="0" smtClean="0">
                <a:solidFill>
                  <a:srgbClr val="FF0000"/>
                </a:solidFill>
              </a:rPr>
              <a:t>logic</a:t>
            </a:r>
          </a:p>
          <a:p>
            <a:r>
              <a:rPr lang="en-US" sz="2400" b="1" u="sng" dirty="0" smtClean="0"/>
              <a:t>Matching </a:t>
            </a:r>
            <a:r>
              <a:rPr lang="en-US" sz="2400" b="1" u="sng" dirty="0"/>
              <a:t>monitor</a:t>
            </a:r>
            <a:r>
              <a:rPr lang="en-US" sz="2400" dirty="0"/>
              <a:t>: </a:t>
            </a:r>
            <a:r>
              <a:rPr lang="en-US" sz="2400" dirty="0" smtClean="0"/>
              <a:t>the </a:t>
            </a:r>
            <a:r>
              <a:rPr lang="en-US" sz="2400" dirty="0"/>
              <a:t>detector gives enough signal to monitor turn by turn </a:t>
            </a:r>
            <a:r>
              <a:rPr lang="en-US" sz="2400" dirty="0" smtClean="0"/>
              <a:t>beam size.</a:t>
            </a:r>
          </a:p>
          <a:p>
            <a:r>
              <a:rPr lang="en-US" sz="2400" b="1" u="sng" dirty="0" smtClean="0"/>
              <a:t>BGI</a:t>
            </a:r>
            <a:r>
              <a:rPr lang="en-US" sz="2400" dirty="0"/>
              <a:t>: injected 1374 </a:t>
            </a:r>
            <a:r>
              <a:rPr lang="en-US" sz="2400" dirty="0" err="1"/>
              <a:t>bunche</a:t>
            </a:r>
            <a:r>
              <a:rPr lang="en-US" sz="2400" dirty="0"/>
              <a:t> on beam 2, performed bumps and used </a:t>
            </a:r>
            <a:r>
              <a:rPr lang="en-US" sz="2400" dirty="0" err="1"/>
              <a:t>ADt</a:t>
            </a:r>
            <a:r>
              <a:rPr lang="en-US" sz="2400" dirty="0"/>
              <a:t> to blow-up 144 bunches at a time in order to increase all bunches </a:t>
            </a:r>
            <a:r>
              <a:rPr lang="en-US" sz="2400" dirty="0" err="1"/>
              <a:t>emittance</a:t>
            </a:r>
            <a:r>
              <a:rPr lang="en-US" sz="24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86EF-4E71-2749-AB7A-9898A9D699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6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Cross-Calibration</a:t>
            </a:r>
            <a:r>
              <a:rPr lang="en-US" sz="4000" dirty="0" smtClean="0"/>
              <a:t> BSRT – Wire Scanner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790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425" y="6021288"/>
            <a:ext cx="2836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 to be analyzed in detail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30FB-FF49-C841-998B-9F230C6A72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1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n-US" b="1" dirty="0" err="1" smtClean="0"/>
              <a:t>Emittance</a:t>
            </a:r>
            <a:r>
              <a:rPr lang="en-US" dirty="0" smtClean="0"/>
              <a:t> During 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Wire </a:t>
            </a:r>
            <a:r>
              <a:rPr lang="en-US" sz="2400" dirty="0"/>
              <a:t>scanner calibration </a:t>
            </a:r>
            <a:r>
              <a:rPr lang="en-US" sz="2400" dirty="0" smtClean="0"/>
              <a:t>at </a:t>
            </a:r>
            <a:r>
              <a:rPr lang="en-US" sz="2400" dirty="0"/>
              <a:t>injection and flattop with </a:t>
            </a:r>
            <a:r>
              <a:rPr lang="en-US" sz="2400" dirty="0" smtClean="0"/>
              <a:t>bumps.</a:t>
            </a:r>
          </a:p>
          <a:p>
            <a:r>
              <a:rPr lang="en-US" sz="2400" dirty="0" smtClean="0"/>
              <a:t>Wire </a:t>
            </a:r>
            <a:r>
              <a:rPr lang="en-US" sz="2400" dirty="0"/>
              <a:t>scans </a:t>
            </a:r>
            <a:r>
              <a:rPr lang="en-US" sz="2400" dirty="0" smtClean="0"/>
              <a:t>in </a:t>
            </a:r>
            <a:r>
              <a:rPr lang="en-US" sz="2400" dirty="0"/>
              <a:t>ramp with more relaxed collimator settings.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ntensity preserved: </a:t>
            </a:r>
            <a:r>
              <a:rPr lang="en-US" sz="2400" dirty="0" err="1" smtClean="0"/>
              <a:t>emittances</a:t>
            </a:r>
            <a:r>
              <a:rPr lang="en-US" sz="2400" dirty="0" smtClean="0"/>
              <a:t> </a:t>
            </a:r>
            <a:r>
              <a:rPr lang="en-US" sz="2400" dirty="0"/>
              <a:t>are </a:t>
            </a:r>
            <a:r>
              <a:rPr lang="en-US" sz="2400" b="1" dirty="0">
                <a:solidFill>
                  <a:srgbClr val="FF0000"/>
                </a:solidFill>
              </a:rPr>
              <a:t>still shrinking</a:t>
            </a:r>
            <a:r>
              <a:rPr lang="en-US" sz="2400" dirty="0"/>
              <a:t> towards </a:t>
            </a:r>
            <a:r>
              <a:rPr lang="en-US" sz="2400" dirty="0" smtClean="0"/>
              <a:t>end.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-modulation </a:t>
            </a:r>
            <a:r>
              <a:rPr lang="en-US" sz="2400" dirty="0" smtClean="0"/>
              <a:t>at </a:t>
            </a:r>
            <a:r>
              <a:rPr lang="en-US" sz="2400" dirty="0"/>
              <a:t>flattop (point 4 only) and </a:t>
            </a:r>
            <a:r>
              <a:rPr lang="en-US" sz="2400" dirty="0" smtClean="0"/>
              <a:t>after squeeze (</a:t>
            </a:r>
            <a:r>
              <a:rPr lang="en-US" sz="2400" dirty="0"/>
              <a:t>point 4 and </a:t>
            </a:r>
            <a:r>
              <a:rPr lang="en-US" sz="2400" dirty="0" smtClean="0"/>
              <a:t>triplets </a:t>
            </a:r>
            <a:r>
              <a:rPr lang="en-US" sz="2400" dirty="0"/>
              <a:t>of </a:t>
            </a:r>
            <a:r>
              <a:rPr lang="en-US" sz="2400" dirty="0" smtClean="0"/>
              <a:t>point </a:t>
            </a:r>
            <a:r>
              <a:rPr lang="en-US" sz="2400" dirty="0"/>
              <a:t>1 and </a:t>
            </a:r>
            <a:r>
              <a:rPr lang="en-US" sz="2400" dirty="0" smtClean="0"/>
              <a:t>point </a:t>
            </a:r>
            <a:r>
              <a:rPr lang="en-US" sz="2400" dirty="0"/>
              <a:t>5). </a:t>
            </a:r>
            <a:endParaRPr lang="en-US" sz="2400" dirty="0" smtClean="0"/>
          </a:p>
          <a:p>
            <a:r>
              <a:rPr lang="en-US" sz="2400" dirty="0" smtClean="0"/>
              <a:t>Luminosity </a:t>
            </a:r>
            <a:br>
              <a:rPr lang="en-US" sz="2400" dirty="0" smtClean="0"/>
            </a:br>
            <a:r>
              <a:rPr lang="en-US" sz="2400" dirty="0" smtClean="0"/>
              <a:t>data taken to </a:t>
            </a:r>
            <a:br>
              <a:rPr lang="en-US" sz="2400" dirty="0" smtClean="0"/>
            </a:br>
            <a:r>
              <a:rPr lang="en-US" sz="2400" dirty="0" smtClean="0"/>
              <a:t>compare with </a:t>
            </a:r>
            <a:br>
              <a:rPr lang="en-US" sz="2400" dirty="0" smtClean="0"/>
            </a:br>
            <a:r>
              <a:rPr lang="en-US" sz="2400" dirty="0" err="1" smtClean="0"/>
              <a:t>emittances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dirty="0"/>
              <a:t>wire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scans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Details to </a:t>
            </a:r>
            <a:r>
              <a:rPr lang="en-US" sz="2400" dirty="0"/>
              <a:t>be</a:t>
            </a:r>
            <a:br>
              <a:rPr lang="en-US" sz="2400" dirty="0"/>
            </a:br>
            <a:r>
              <a:rPr lang="en-US" sz="2400" dirty="0"/>
              <a:t>evaluated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offline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95" y="3140968"/>
            <a:ext cx="6814559" cy="37170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72200" y="3501008"/>
            <a:ext cx="1800200" cy="259228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E47D-7DA4-8D40-B682-AD8D503C7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lang="en-US" b="1" dirty="0" smtClean="0"/>
              <a:t>Outlook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00600"/>
          </a:xfrm>
        </p:spPr>
        <p:txBody>
          <a:bodyPr>
            <a:noAutofit/>
          </a:bodyPr>
          <a:lstStyle/>
          <a:p>
            <a:r>
              <a:rPr lang="en-US" dirty="0" smtClean="0"/>
              <a:t>The preliminary results give us confidence that </a:t>
            </a:r>
            <a:r>
              <a:rPr lang="en-US" b="1" dirty="0" smtClean="0">
                <a:solidFill>
                  <a:srgbClr val="FF0000"/>
                </a:solidFill>
              </a:rPr>
              <a:t>better than nominal performance is OK at 6.5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Also: </a:t>
            </a:r>
            <a:r>
              <a:rPr lang="en-US" b="1" dirty="0" err="1" smtClean="0">
                <a:solidFill>
                  <a:srgbClr val="FF0000"/>
                </a:solidFill>
              </a:rPr>
              <a:t>HiLumi</a:t>
            </a:r>
            <a:r>
              <a:rPr lang="en-US" b="1" dirty="0" smtClean="0">
                <a:solidFill>
                  <a:srgbClr val="FF0000"/>
                </a:solidFill>
              </a:rPr>
              <a:t> parameters are realistic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year: Can push bunch intensities in operation further…</a:t>
            </a:r>
          </a:p>
          <a:p>
            <a:r>
              <a:rPr lang="en-US" dirty="0" smtClean="0"/>
              <a:t>Next is floating MD block beginning of July:</a:t>
            </a:r>
          </a:p>
          <a:p>
            <a:pPr lvl="1"/>
            <a:r>
              <a:rPr lang="en-US" dirty="0" smtClean="0"/>
              <a:t>ATS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pile-up (~100) test</a:t>
            </a:r>
          </a:p>
          <a:p>
            <a:pPr lvl="1"/>
            <a:r>
              <a:rPr lang="en-US" dirty="0" smtClean="0"/>
              <a:t>25ns injection test</a:t>
            </a:r>
          </a:p>
          <a:p>
            <a:r>
              <a:rPr lang="en-US" dirty="0" smtClean="0"/>
              <a:t>Beyond: 25ns MD’s after scrubbing run,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F996-DCE0-AE4C-8C12-011C29FF08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6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764704"/>
            <a:ext cx="8661648" cy="5688632"/>
          </a:xfrm>
        </p:spPr>
        <p:txBody>
          <a:bodyPr/>
          <a:lstStyle/>
          <a:p>
            <a:r>
              <a:rPr lang="en-US" dirty="0" smtClean="0"/>
              <a:t>Excellent availability for MD’s + excellent preparation by all the MD teams </a:t>
            </a:r>
            <a:r>
              <a:rPr lang="en-US" dirty="0" smtClean="0">
                <a:sym typeface="Wingdings"/>
              </a:rPr>
              <a:t> very productive period on 14 topics</a:t>
            </a:r>
          </a:p>
          <a:p>
            <a:r>
              <a:rPr lang="en-US" dirty="0" smtClean="0"/>
              <a:t>Highlight achievements:</a:t>
            </a:r>
          </a:p>
          <a:p>
            <a:pPr lvl="1"/>
            <a:r>
              <a:rPr lang="en-US" dirty="0"/>
              <a:t>Dependence of chromaticity </a:t>
            </a:r>
            <a:r>
              <a:rPr lang="en-US" dirty="0" smtClean="0"/>
              <a:t>on </a:t>
            </a:r>
            <a:r>
              <a:rPr lang="en-US" dirty="0" err="1" smtClean="0"/>
              <a:t>octupole</a:t>
            </a:r>
            <a:r>
              <a:rPr lang="en-US" dirty="0" smtClean="0"/>
              <a:t> strength measured</a:t>
            </a:r>
            <a:endParaRPr lang="en-US" dirty="0"/>
          </a:p>
          <a:p>
            <a:pPr lvl="1"/>
            <a:r>
              <a:rPr lang="en-US" dirty="0" smtClean="0"/>
              <a:t>Important data on beam stability for different chromaticity, different </a:t>
            </a:r>
            <a:r>
              <a:rPr lang="en-US" dirty="0" err="1" smtClean="0"/>
              <a:t>octupole</a:t>
            </a:r>
            <a:r>
              <a:rPr lang="en-US" dirty="0" smtClean="0"/>
              <a:t> strengths, different transverse damper gains, different collimation settings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with a single (50 </a:t>
            </a:r>
            <a:r>
              <a:rPr lang="en-US" dirty="0" smtClean="0"/>
              <a:t>ns) </a:t>
            </a:r>
            <a:r>
              <a:rPr lang="en-US" dirty="0"/>
              <a:t>beam, with ~ 1.5E11 p/b, </a:t>
            </a:r>
            <a:r>
              <a:rPr lang="en-US" dirty="0" smtClean="0"/>
              <a:t>beam </a:t>
            </a:r>
            <a:r>
              <a:rPr lang="en-US" dirty="0"/>
              <a:t>seems to be </a:t>
            </a:r>
            <a:r>
              <a:rPr lang="en-US" b="1" dirty="0">
                <a:solidFill>
                  <a:srgbClr val="FF0000"/>
                </a:solidFill>
              </a:rPr>
              <a:t>deeply inside the stable area in terms of </a:t>
            </a:r>
            <a:r>
              <a:rPr lang="en-US" b="1" dirty="0" err="1">
                <a:solidFill>
                  <a:srgbClr val="FF0000"/>
                </a:solidFill>
              </a:rPr>
              <a:t>octupoles</a:t>
            </a:r>
            <a:r>
              <a:rPr lang="en-US" b="1" dirty="0">
                <a:solidFill>
                  <a:srgbClr val="FF0000"/>
                </a:solidFill>
              </a:rPr>
              <a:t>' current, chromaticity and ADT </a:t>
            </a:r>
            <a:r>
              <a:rPr lang="en-US" b="1" dirty="0" smtClean="0">
                <a:solidFill>
                  <a:srgbClr val="FF0000"/>
                </a:solidFill>
              </a:rPr>
              <a:t>gain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ym typeface="Wingdings"/>
              </a:rPr>
              <a:t> can run with very low </a:t>
            </a:r>
            <a:r>
              <a:rPr lang="en-US" dirty="0" err="1" smtClean="0">
                <a:sym typeface="Wingdings"/>
              </a:rPr>
              <a:t>octupoles</a:t>
            </a:r>
            <a:r>
              <a:rPr lang="en-US" dirty="0" smtClean="0">
                <a:sym typeface="Wingdings"/>
              </a:rPr>
              <a:t> for positive chromaticity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LHC impedance not higher than expected…</a:t>
            </a:r>
          </a:p>
          <a:p>
            <a:pPr lvl="1"/>
            <a:r>
              <a:rPr lang="en-US" dirty="0"/>
              <a:t>Measurement of collimator-induced impedance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tune shift seems </a:t>
            </a:r>
            <a:r>
              <a:rPr lang="en-US" dirty="0">
                <a:sym typeface="Wingdings"/>
              </a:rPr>
              <a:t>as expected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pPr lvl="1"/>
            <a:r>
              <a:rPr lang="en-US" dirty="0"/>
              <a:t>Established feasibility of </a:t>
            </a:r>
            <a:r>
              <a:rPr lang="en-US" b="1" dirty="0">
                <a:solidFill>
                  <a:srgbClr val="FF0000"/>
                </a:solidFill>
              </a:rPr>
              <a:t>nominal collimation settings for 7 </a:t>
            </a:r>
            <a:r>
              <a:rPr lang="en-US" b="1" dirty="0" err="1">
                <a:solidFill>
                  <a:srgbClr val="FF0000"/>
                </a:solidFill>
              </a:rPr>
              <a:t>TeV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F176C0-F22C-6640-A133-14D036FF8648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764704"/>
            <a:ext cx="8661648" cy="5688632"/>
          </a:xfrm>
        </p:spPr>
        <p:txBody>
          <a:bodyPr/>
          <a:lstStyle/>
          <a:p>
            <a:r>
              <a:rPr lang="en-US" dirty="0" smtClean="0"/>
              <a:t>Highlight achievements continued: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Fast losses</a:t>
            </a:r>
            <a:r>
              <a:rPr lang="en-US" dirty="0"/>
              <a:t> at collimators with ADT blow-up and asymmetric collimator settings recorded at 450 </a:t>
            </a:r>
            <a:r>
              <a:rPr lang="en-US" dirty="0" err="1"/>
              <a:t>GeV</a:t>
            </a:r>
            <a:r>
              <a:rPr lang="en-US" dirty="0"/>
              <a:t> and 4 </a:t>
            </a:r>
            <a:r>
              <a:rPr lang="en-US" dirty="0" err="1"/>
              <a:t>TeV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Injected and stored bunches of </a:t>
            </a:r>
            <a:r>
              <a:rPr lang="en-US" b="1" dirty="0">
                <a:solidFill>
                  <a:srgbClr val="FF0000"/>
                </a:solidFill>
              </a:rPr>
              <a:t>3e11 p and </a:t>
            </a:r>
            <a:r>
              <a:rPr lang="en-US" b="1" dirty="0" err="1">
                <a:solidFill>
                  <a:srgbClr val="FF0000"/>
                </a:solidFill>
              </a:rPr>
              <a:t>emittance</a:t>
            </a:r>
            <a:r>
              <a:rPr lang="en-US" b="1" dirty="0">
                <a:solidFill>
                  <a:srgbClr val="FF0000"/>
                </a:solidFill>
              </a:rPr>
              <a:t> of 2 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m </a:t>
            </a:r>
            <a:r>
              <a:rPr lang="en-US" dirty="0"/>
              <a:t>with Q20 optics.</a:t>
            </a:r>
          </a:p>
          <a:p>
            <a:pPr lvl="1"/>
            <a:r>
              <a:rPr lang="en-US" dirty="0"/>
              <a:t>Setup of RF cavity phase modulation for 25 ns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RF limit on total beam intensity removed</a:t>
            </a:r>
            <a:r>
              <a:rPr lang="en-US" dirty="0">
                <a:sym typeface="Wingdings"/>
              </a:rPr>
              <a:t>: can go beyond nominal</a:t>
            </a:r>
          </a:p>
          <a:p>
            <a:pPr lvl="1"/>
            <a:r>
              <a:rPr lang="en-US" dirty="0" smtClean="0"/>
              <a:t>Measurement </a:t>
            </a:r>
            <a:r>
              <a:rPr lang="en-US" dirty="0"/>
              <a:t>of long-range beam-beam effects for 50ns and two different bunch charges (</a:t>
            </a:r>
            <a:r>
              <a:rPr lang="en-US" b="1" dirty="0">
                <a:solidFill>
                  <a:srgbClr val="FF0000"/>
                </a:solidFill>
              </a:rPr>
              <a:t>1.7e11</a:t>
            </a:r>
            <a:r>
              <a:rPr lang="en-US" dirty="0"/>
              <a:t> and 1.1e11) </a:t>
            </a:r>
            <a:r>
              <a:rPr lang="en-US" dirty="0">
                <a:sym typeface="Wingdings"/>
              </a:rPr>
              <a:t> losses at ~half crossing </a:t>
            </a:r>
            <a:r>
              <a:rPr lang="en-US" dirty="0" smtClean="0">
                <a:sym typeface="Wingdings"/>
              </a:rPr>
              <a:t>angle.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/>
              </a:rPr>
              <a:t>Large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Piwinski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Angle</a:t>
            </a:r>
            <a:r>
              <a:rPr lang="en-US" dirty="0" smtClean="0">
                <a:sym typeface="Wingdings"/>
              </a:rPr>
              <a:t> test.</a:t>
            </a:r>
            <a:endParaRPr lang="en-US" dirty="0"/>
          </a:p>
          <a:p>
            <a:pPr lvl="1"/>
            <a:r>
              <a:rPr lang="en-US" dirty="0" smtClean="0"/>
              <a:t>Successful </a:t>
            </a:r>
            <a:r>
              <a:rPr lang="en-US" dirty="0"/>
              <a:t>test of </a:t>
            </a:r>
            <a:r>
              <a:rPr lang="en-US" b="1" dirty="0">
                <a:solidFill>
                  <a:srgbClr val="FF0000"/>
                </a:solidFill>
              </a:rPr>
              <a:t>luminosity leveling with beta*</a:t>
            </a:r>
          </a:p>
          <a:p>
            <a:pPr lvl="1"/>
            <a:r>
              <a:rPr lang="en-US" dirty="0" smtClean="0"/>
              <a:t>Re-commissioned </a:t>
            </a:r>
            <a:r>
              <a:rPr lang="en-US" b="1" dirty="0" smtClean="0">
                <a:solidFill>
                  <a:srgbClr val="FF0000"/>
                </a:solidFill>
              </a:rPr>
              <a:t>90m optics</a:t>
            </a:r>
            <a:r>
              <a:rPr lang="en-US" dirty="0" smtClean="0"/>
              <a:t> (in physics time)</a:t>
            </a:r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high beta optics with beta* of </a:t>
            </a:r>
            <a:r>
              <a:rPr lang="en-US" b="1" dirty="0">
                <a:solidFill>
                  <a:srgbClr val="FF0000"/>
                </a:solidFill>
              </a:rPr>
              <a:t>500 m</a:t>
            </a:r>
            <a:r>
              <a:rPr lang="en-US" dirty="0"/>
              <a:t> (corrected)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1 km</a:t>
            </a:r>
            <a:r>
              <a:rPr lang="en-US" dirty="0"/>
              <a:t> in IR1 and IR5.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Report MD 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359DD0-D2FD-7C41-A26B-11F749F6B2A5}" type="datetime1">
              <a:rPr lang="en-US" smtClean="0">
                <a:solidFill>
                  <a:srgbClr val="00007D"/>
                </a:solidFill>
              </a:rPr>
              <a:t>6/25/12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5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02" y="1196752"/>
            <a:ext cx="6701562" cy="4392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467" y="251937"/>
            <a:ext cx="8294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Q20: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mittances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3600" u="sng" dirty="0">
                <a:solidFill>
                  <a:srgbClr val="FF0000"/>
                </a:solidFill>
                <a:latin typeface="Calibri"/>
              </a:rPr>
              <a:t>3e+11 bunch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in the LHC</a:t>
            </a:r>
            <a:endParaRPr lang="en-GB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661248"/>
            <a:ext cx="429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600" u="sng" dirty="0" smtClean="0">
                <a:solidFill>
                  <a:srgbClr val="FF0000"/>
                </a:solidFill>
                <a:latin typeface="Calibri"/>
              </a:rPr>
              <a:t>~2 </a:t>
            </a:r>
            <a:r>
              <a:rPr lang="en-US" sz="3600" u="sng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3600" u="sng" dirty="0" smtClean="0">
                <a:solidFill>
                  <a:srgbClr val="FF0000"/>
                </a:solidFill>
                <a:latin typeface="Calibri"/>
              </a:rPr>
              <a:t>m (</a:t>
            </a:r>
            <a:r>
              <a:rPr lang="en-US" sz="3600" u="sng" dirty="0">
                <a:solidFill>
                  <a:srgbClr val="FF0000"/>
                </a:solidFill>
                <a:latin typeface="Calibri"/>
              </a:rPr>
              <a:t>b</a:t>
            </a:r>
            <a:r>
              <a:rPr lang="en-US" sz="3600" u="sng" dirty="0" smtClean="0">
                <a:solidFill>
                  <a:srgbClr val="FF0000"/>
                </a:solidFill>
                <a:latin typeface="Calibri"/>
              </a:rPr>
              <a:t>oth planes)</a:t>
            </a:r>
            <a:endParaRPr lang="en-GB" sz="3600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2687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Bracco, V. Kain, L. Norderhaug Drosdal, et al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62C8-66D8-CA4C-85DB-8D8A568CC9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0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6528958" cy="2619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0" y="3802949"/>
            <a:ext cx="6516216" cy="261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3736"/>
            <a:ext cx="7701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ispersion into LHC with </a:t>
            </a:r>
            <a:r>
              <a:rPr lang="en-US" sz="4000" b="1" dirty="0" smtClean="0"/>
              <a:t>Q20</a:t>
            </a:r>
            <a:r>
              <a:rPr lang="en-US" sz="4000" dirty="0" smtClean="0"/>
              <a:t> Optics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020272" y="4221088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more time will </a:t>
            </a:r>
            <a:r>
              <a:rPr lang="en-US" sz="2000" dirty="0" smtClean="0"/>
              <a:t>be </a:t>
            </a:r>
            <a:r>
              <a:rPr lang="en-US" sz="2000" dirty="0"/>
              <a:t>needed during the next MD to investigate the B2 </a:t>
            </a:r>
            <a:r>
              <a:rPr lang="en-US" sz="2000" dirty="0" smtClean="0"/>
              <a:t>dispersion mismatch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12687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Bracco, V. Kain, L. Norderhaug Drosdal, et al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FBBA-7555-2947-9B9D-23E217C6542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50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734401"/>
            <a:ext cx="8640960" cy="593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latin typeface="Arial" charset="0"/>
                <a:cs typeface="Arial" charset="0"/>
              </a:rPr>
              <a:t>Important delays due to unrelated technical problems.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1236 bunches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circulating for B1 and B2 with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two different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emittances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of ~3, ~1.5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Symbol" pitchFamily="18" charset="2"/>
                <a:cs typeface="Arial" charset="0"/>
              </a:rPr>
              <a:t>m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rad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(blow up by screens).</a:t>
            </a:r>
            <a:endParaRPr lang="en-US" sz="2000" dirty="0">
              <a:latin typeface="Arial" charset="0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pulsed MKIs in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gap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alternating for B1 &amp; B2 to produce UFOs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 1:40 h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switched off MKI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e-cloud solenoids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  <a:sym typeface="Wingdings"/>
              </a:rPr>
              <a:t> </a:t>
            </a:r>
            <a:b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  <a:cs typeface="Arial" charset="0"/>
                <a:sym typeface="Wingdings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 min later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flashover at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MKI.C5R8 with vacuum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interlock 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MKIs pulsed 48 times;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everal UFO events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observed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latin typeface="Arial" charset="0"/>
                <a:cs typeface="Arial" charset="0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onclusion: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don’t operate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MKIs without e-cloud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solenoids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7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MKI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UFO</a:t>
            </a:r>
            <a:r>
              <a:rPr kumimoji="0" lang="en-US" sz="4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studies</a:t>
            </a:r>
            <a:endParaRPr kumimoji="0" lang="en-GB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8752" y="7631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Tx/>
            </a:pPr>
            <a:r>
              <a:rPr lang="en-US" dirty="0" smtClean="0"/>
              <a:t>T. Baer, M. Barnes, </a:t>
            </a:r>
          </a:p>
          <a:p>
            <a:pPr marL="0" lvl="1">
              <a:buClrTx/>
            </a:pPr>
            <a:r>
              <a:rPr lang="en-US" dirty="0" smtClean="0"/>
              <a:t>R. Giachino, G. Roy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4272792" cy="340228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71F-95B2-8D4F-AAA8-4B1EA47EFC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35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0932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odulation </a:t>
            </a:r>
            <a:r>
              <a:rPr lang="en-US" sz="2400" dirty="0"/>
              <a:t>of the cavity phase with </a:t>
            </a:r>
            <a:r>
              <a:rPr lang="en-US" sz="2400" dirty="0" smtClean="0"/>
              <a:t>ring </a:t>
            </a:r>
            <a:r>
              <a:rPr lang="en-US" sz="2400" dirty="0"/>
              <a:t>half </a:t>
            </a:r>
            <a:r>
              <a:rPr lang="en-US" sz="2400" dirty="0" smtClean="0"/>
              <a:t>full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4848673" cy="4932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27856"/>
            <a:ext cx="7958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RF </a:t>
            </a:r>
            <a:r>
              <a:rPr lang="en-US" sz="4000" b="1" dirty="0" smtClean="0"/>
              <a:t>Cavity </a:t>
            </a:r>
            <a:r>
              <a:rPr lang="en-US" sz="4000" b="1" dirty="0"/>
              <a:t>P</a:t>
            </a:r>
            <a:r>
              <a:rPr lang="en-US" sz="4000" b="1" dirty="0" smtClean="0"/>
              <a:t>hase </a:t>
            </a:r>
            <a:r>
              <a:rPr lang="en-US" sz="4000" b="1" dirty="0"/>
              <a:t>M</a:t>
            </a:r>
            <a:r>
              <a:rPr lang="en-US" sz="4000" b="1" dirty="0" smtClean="0"/>
              <a:t>odulation</a:t>
            </a:r>
            <a:r>
              <a:rPr lang="en-US" sz="4000" dirty="0" smtClean="0"/>
              <a:t> </a:t>
            </a:r>
            <a:r>
              <a:rPr lang="en-US" sz="4000" dirty="0"/>
              <a:t>for 25ns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2" y="980728"/>
            <a:ext cx="1392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16 </a:t>
            </a:r>
            <a:r>
              <a:rPr lang="en-US" dirty="0"/>
              <a:t>degree phase </a:t>
            </a:r>
            <a:r>
              <a:rPr lang="en-US" dirty="0" smtClean="0"/>
              <a:t>modulation applied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445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 et 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08104" y="256490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modulate the set point during the turn resulting in a constant klystron drive and a klystron power independent of beam current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255E-8FDF-3A40-8567-CE1276937FD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4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165304"/>
            <a:ext cx="8606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ecreasing </a:t>
            </a:r>
            <a:r>
              <a:rPr lang="en-US" sz="2400" dirty="0"/>
              <a:t>klystron power </a:t>
            </a:r>
            <a:r>
              <a:rPr lang="en-US" sz="2400" dirty="0" smtClean="0"/>
              <a:t>as set </a:t>
            </a:r>
            <a:r>
              <a:rPr lang="en-US" sz="2400" dirty="0"/>
              <a:t>point is </a:t>
            </a:r>
            <a:r>
              <a:rPr lang="en-US" sz="2400" dirty="0" smtClean="0"/>
              <a:t>adapted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8" y="982244"/>
            <a:ext cx="5121236" cy="5039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41881"/>
            <a:ext cx="7958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RF </a:t>
            </a:r>
            <a:r>
              <a:rPr lang="en-US" sz="4000" b="1" dirty="0" smtClean="0"/>
              <a:t>Cavity </a:t>
            </a:r>
            <a:r>
              <a:rPr lang="en-US" sz="4000" b="1" dirty="0"/>
              <a:t>P</a:t>
            </a:r>
            <a:r>
              <a:rPr lang="en-US" sz="4000" b="1" dirty="0" smtClean="0"/>
              <a:t>hase </a:t>
            </a:r>
            <a:r>
              <a:rPr lang="en-US" sz="4000" b="1" dirty="0"/>
              <a:t>M</a:t>
            </a:r>
            <a:r>
              <a:rPr lang="en-US" sz="4000" b="1" dirty="0" smtClean="0"/>
              <a:t>odulation</a:t>
            </a:r>
            <a:r>
              <a:rPr lang="en-US" sz="4000" dirty="0" smtClean="0"/>
              <a:t> </a:t>
            </a:r>
            <a:r>
              <a:rPr lang="en-US" sz="4000" dirty="0"/>
              <a:t>for 25ns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120" y="980728"/>
            <a:ext cx="161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modulation with 1-T </a:t>
            </a:r>
            <a:r>
              <a:rPr lang="en-US" dirty="0" err="1"/>
              <a:t>fdbk</a:t>
            </a:r>
            <a:r>
              <a:rPr lang="en-US" dirty="0"/>
              <a:t> on: 12b +144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874" y="57239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Baudrenghien et al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52120" y="2132856"/>
            <a:ext cx="3312368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next step</a:t>
            </a:r>
            <a:r>
              <a:rPr lang="en-US" sz="2000" dirty="0"/>
              <a:t>: </a:t>
            </a:r>
            <a:endParaRPr lang="en-US" sz="2000" dirty="0" smtClean="0"/>
          </a:p>
          <a:p>
            <a:endParaRPr lang="en-US" sz="2000" u="sng" dirty="0"/>
          </a:p>
          <a:p>
            <a:r>
              <a:rPr lang="en-US" sz="2400" u="sng" dirty="0" smtClean="0"/>
              <a:t>implement </a:t>
            </a:r>
            <a:r>
              <a:rPr lang="en-US" sz="2400" u="sng" dirty="0"/>
              <a:t>the algorithm in the </a:t>
            </a:r>
            <a:r>
              <a:rPr lang="en-US" sz="2400" u="sng" dirty="0" smtClean="0"/>
              <a:t>firmware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 smtClean="0"/>
              <a:t>allowing </a:t>
            </a:r>
            <a:r>
              <a:rPr lang="en-US" dirty="0"/>
              <a:t>for a very small amplitude correction at each turn, thereby improving the stability of the algorithm, while achieving a faster overall convergence rate.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BA8E-8CEA-BB4C-8E32-2C4D79C907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6/25/12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Report MD #2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63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1656</Words>
  <Application>Microsoft Macintosh PowerPoint</Application>
  <PresentationFormat>On-screen Show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Pixel</vt:lpstr>
      <vt:lpstr>Office Theme</vt:lpstr>
      <vt:lpstr>1_Office Theme</vt:lpstr>
      <vt:lpstr>PowerPoint Presentation</vt:lpstr>
      <vt:lpstr>PowerPoint Presentation</vt:lpstr>
      <vt:lpstr>Highlights I</vt:lpstr>
      <vt:lpstr>Highlights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Beta-beat at 90 m</vt:lpstr>
      <vt:lpstr>Beta-beat at 500 m</vt:lpstr>
      <vt:lpstr>Beta-beat at 1000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Piwinski Angle</vt:lpstr>
      <vt:lpstr>Beam Instrumentation Studies</vt:lpstr>
      <vt:lpstr>Cross-Calibration BSRT – Wire Scanner</vt:lpstr>
      <vt:lpstr>Emittance During Ramp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MD#2 News &amp; Plan Tue – Wed (19. – 20.6.)</dc:title>
  <dc:creator>Frank Zimmermann</dc:creator>
  <cp:lastModifiedBy>Ralph Assmann</cp:lastModifiedBy>
  <cp:revision>169</cp:revision>
  <dcterms:created xsi:type="dcterms:W3CDTF">2012-06-19T11:19:05Z</dcterms:created>
  <dcterms:modified xsi:type="dcterms:W3CDTF">2012-06-24T22:22:29Z</dcterms:modified>
</cp:coreProperties>
</file>