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notesSlides/notesSlide37.xml" ContentType="application/vnd.openxmlformats-officedocument.presentationml.notes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2"/>
  </p:notesMasterIdLst>
  <p:sldIdLst>
    <p:sldId id="537" r:id="rId2"/>
    <p:sldId id="526" r:id="rId3"/>
    <p:sldId id="527" r:id="rId4"/>
    <p:sldId id="256" r:id="rId5"/>
    <p:sldId id="308" r:id="rId6"/>
    <p:sldId id="310" r:id="rId7"/>
    <p:sldId id="311" r:id="rId8"/>
    <p:sldId id="312" r:id="rId9"/>
    <p:sldId id="313" r:id="rId10"/>
    <p:sldId id="314" r:id="rId11"/>
    <p:sldId id="316" r:id="rId12"/>
    <p:sldId id="319" r:id="rId13"/>
    <p:sldId id="306" r:id="rId14"/>
    <p:sldId id="328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544" r:id="rId61"/>
    <p:sldId id="539" r:id="rId62"/>
    <p:sldId id="540" r:id="rId63"/>
    <p:sldId id="541" r:id="rId64"/>
    <p:sldId id="542" r:id="rId65"/>
    <p:sldId id="543" r:id="rId66"/>
    <p:sldId id="367" r:id="rId67"/>
    <p:sldId id="530" r:id="rId68"/>
    <p:sldId id="329" r:id="rId69"/>
    <p:sldId id="330" r:id="rId70"/>
    <p:sldId id="334" r:id="rId71"/>
    <p:sldId id="335" r:id="rId72"/>
    <p:sldId id="531" r:id="rId73"/>
    <p:sldId id="529" r:id="rId74"/>
    <p:sldId id="327" r:id="rId75"/>
    <p:sldId id="336" r:id="rId76"/>
    <p:sldId id="513" r:id="rId77"/>
    <p:sldId id="512" r:id="rId78"/>
    <p:sldId id="514" r:id="rId79"/>
    <p:sldId id="515" r:id="rId80"/>
    <p:sldId id="516" r:id="rId81"/>
    <p:sldId id="519" r:id="rId82"/>
    <p:sldId id="517" r:id="rId83"/>
    <p:sldId id="520" r:id="rId84"/>
    <p:sldId id="521" r:id="rId85"/>
    <p:sldId id="522" r:id="rId86"/>
    <p:sldId id="523" r:id="rId87"/>
    <p:sldId id="524" r:id="rId88"/>
    <p:sldId id="532" r:id="rId89"/>
    <p:sldId id="349" r:id="rId90"/>
    <p:sldId id="350" r:id="rId91"/>
    <p:sldId id="352" r:id="rId92"/>
    <p:sldId id="353" r:id="rId93"/>
    <p:sldId id="525" r:id="rId94"/>
    <p:sldId id="355" r:id="rId95"/>
    <p:sldId id="356" r:id="rId96"/>
    <p:sldId id="545" r:id="rId97"/>
    <p:sldId id="533" r:id="rId98"/>
    <p:sldId id="360" r:id="rId99"/>
    <p:sldId id="361" r:id="rId100"/>
    <p:sldId id="365" r:id="rId101"/>
    <p:sldId id="366" r:id="rId102"/>
    <p:sldId id="534" r:id="rId103"/>
    <p:sldId id="368" r:id="rId104"/>
    <p:sldId id="369" r:id="rId105"/>
    <p:sldId id="370" r:id="rId106"/>
    <p:sldId id="371" r:id="rId107"/>
    <p:sldId id="372" r:id="rId108"/>
    <p:sldId id="373" r:id="rId109"/>
    <p:sldId id="374" r:id="rId110"/>
    <p:sldId id="376" r:id="rId111"/>
    <p:sldId id="538" r:id="rId112"/>
    <p:sldId id="375" r:id="rId113"/>
    <p:sldId id="377" r:id="rId114"/>
    <p:sldId id="535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86" r:id="rId124"/>
    <p:sldId id="536" r:id="rId125"/>
    <p:sldId id="387" r:id="rId126"/>
    <p:sldId id="389" r:id="rId127"/>
    <p:sldId id="388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  <p:sldId id="426" r:id="rId165"/>
    <p:sldId id="427" r:id="rId166"/>
    <p:sldId id="428" r:id="rId167"/>
    <p:sldId id="429" r:id="rId168"/>
    <p:sldId id="430" r:id="rId169"/>
    <p:sldId id="431" r:id="rId170"/>
    <p:sldId id="432" r:id="rId171"/>
    <p:sldId id="433" r:id="rId172"/>
    <p:sldId id="434" r:id="rId173"/>
    <p:sldId id="435" r:id="rId174"/>
    <p:sldId id="436" r:id="rId175"/>
    <p:sldId id="437" r:id="rId176"/>
    <p:sldId id="438" r:id="rId177"/>
    <p:sldId id="439" r:id="rId178"/>
    <p:sldId id="440" r:id="rId179"/>
    <p:sldId id="441" r:id="rId180"/>
    <p:sldId id="442" r:id="rId181"/>
    <p:sldId id="443" r:id="rId182"/>
    <p:sldId id="444" r:id="rId183"/>
    <p:sldId id="445" r:id="rId184"/>
    <p:sldId id="446" r:id="rId185"/>
    <p:sldId id="447" r:id="rId186"/>
    <p:sldId id="448" r:id="rId187"/>
    <p:sldId id="449" r:id="rId188"/>
    <p:sldId id="450" r:id="rId189"/>
    <p:sldId id="451" r:id="rId190"/>
    <p:sldId id="452" r:id="rId191"/>
    <p:sldId id="453" r:id="rId192"/>
    <p:sldId id="454" r:id="rId193"/>
    <p:sldId id="455" r:id="rId194"/>
    <p:sldId id="456" r:id="rId195"/>
    <p:sldId id="457" r:id="rId196"/>
    <p:sldId id="458" r:id="rId197"/>
    <p:sldId id="459" r:id="rId198"/>
    <p:sldId id="460" r:id="rId199"/>
    <p:sldId id="461" r:id="rId200"/>
    <p:sldId id="462" r:id="rId201"/>
    <p:sldId id="463" r:id="rId202"/>
    <p:sldId id="464" r:id="rId203"/>
    <p:sldId id="465" r:id="rId204"/>
    <p:sldId id="466" r:id="rId205"/>
    <p:sldId id="467" r:id="rId206"/>
    <p:sldId id="468" r:id="rId207"/>
    <p:sldId id="469" r:id="rId208"/>
    <p:sldId id="470" r:id="rId209"/>
    <p:sldId id="471" r:id="rId210"/>
    <p:sldId id="472" r:id="rId211"/>
    <p:sldId id="473" r:id="rId212"/>
    <p:sldId id="474" r:id="rId213"/>
    <p:sldId id="475" r:id="rId214"/>
    <p:sldId id="476" r:id="rId215"/>
    <p:sldId id="477" r:id="rId216"/>
    <p:sldId id="478" r:id="rId217"/>
    <p:sldId id="479" r:id="rId218"/>
    <p:sldId id="480" r:id="rId219"/>
    <p:sldId id="481" r:id="rId220"/>
    <p:sldId id="482" r:id="rId221"/>
    <p:sldId id="483" r:id="rId222"/>
    <p:sldId id="484" r:id="rId223"/>
    <p:sldId id="485" r:id="rId224"/>
    <p:sldId id="486" r:id="rId225"/>
    <p:sldId id="487" r:id="rId226"/>
    <p:sldId id="488" r:id="rId227"/>
    <p:sldId id="489" r:id="rId228"/>
    <p:sldId id="490" r:id="rId229"/>
    <p:sldId id="491" r:id="rId230"/>
    <p:sldId id="492" r:id="rId231"/>
    <p:sldId id="493" r:id="rId232"/>
    <p:sldId id="494" r:id="rId233"/>
    <p:sldId id="495" r:id="rId234"/>
    <p:sldId id="496" r:id="rId235"/>
    <p:sldId id="497" r:id="rId236"/>
    <p:sldId id="498" r:id="rId237"/>
    <p:sldId id="499" r:id="rId238"/>
    <p:sldId id="500" r:id="rId239"/>
    <p:sldId id="501" r:id="rId240"/>
    <p:sldId id="502" r:id="rId241"/>
    <p:sldId id="503" r:id="rId242"/>
    <p:sldId id="504" r:id="rId243"/>
    <p:sldId id="505" r:id="rId244"/>
    <p:sldId id="506" r:id="rId245"/>
    <p:sldId id="507" r:id="rId246"/>
    <p:sldId id="508" r:id="rId247"/>
    <p:sldId id="509" r:id="rId248"/>
    <p:sldId id="510" r:id="rId249"/>
    <p:sldId id="511" r:id="rId250"/>
    <p:sldId id="321" r:id="rId2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89247" autoAdjust="0"/>
  </p:normalViewPr>
  <p:slideViewPr>
    <p:cSldViewPr>
      <p:cViewPr varScale="1">
        <p:scale>
          <a:sx n="61" d="100"/>
          <a:sy n="61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E0DE6-171E-4D5C-8E95-3AE2B0B1DC44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E3BE6-5AD6-4C20-B6AA-F2C971D5787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668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E3BE6-5AD6-4C20-B6AA-F2C971D5787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E3BE6-5AD6-4C20-B6AA-F2C971D5787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E3BE6-5AD6-4C20-B6AA-F2C971D5787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E3BE6-5AD6-4C20-B6AA-F2C971D5787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E3BE6-5AD6-4C20-B6AA-F2C971D5787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178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23607-2240-4054-9CC5-036C37FE407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650A7-A9F4-483D-AB07-AEF395808E2F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D5EF8-A88E-4EB4-9F7A-21949E52FF3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emf"/><Relationship Id="rId4" Type="http://schemas.openxmlformats.org/officeDocument/2006/relationships/image" Target="../media/image1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e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e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e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emf"/><Relationship Id="rId4" Type="http://schemas.openxmlformats.org/officeDocument/2006/relationships/image" Target="../media/image1.gi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e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e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em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emf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emf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e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e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em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emf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emf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em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emf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8.e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em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2.emf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emf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emf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emf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emf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emf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emf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em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emf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e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e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emf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emf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emf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em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emf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6.emf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emf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emf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emf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emf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8.e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emf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2.em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2.em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52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56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/>
          <p:nvPr/>
        </p:nvSpPr>
        <p:spPr>
          <a:xfrm>
            <a:off x="0" y="2590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3200" b="1" dirty="0" smtClean="0">
                <a:solidFill>
                  <a:schemeClr val="tx2"/>
                </a:solidFill>
                <a:latin typeface="Calibri" pitchFamily="34" charset="0"/>
              </a:rPr>
              <a:t> code and simulations</a:t>
            </a:r>
            <a:endParaRPr lang="en-US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0" y="31769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G. </a:t>
            </a:r>
            <a:r>
              <a:rPr lang="en-US" sz="2400" dirty="0" err="1" smtClean="0">
                <a:solidFill>
                  <a:schemeClr val="tx2"/>
                </a:solidFill>
                <a:latin typeface="Calibri" pitchFamily="34" charset="0"/>
              </a:rPr>
              <a:t>Iadarola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, G. </a:t>
            </a:r>
            <a:r>
              <a:rPr lang="en-US" sz="2400" dirty="0" err="1" smtClean="0">
                <a:solidFill>
                  <a:schemeClr val="tx2"/>
                </a:solidFill>
                <a:latin typeface="Calibri" pitchFamily="34" charset="0"/>
              </a:rPr>
              <a:t>Rumolo</a:t>
            </a:r>
            <a:endParaRPr lang="en-US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0" y="62013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ICE meeting 9 April 2012</a:t>
            </a:r>
            <a:endParaRPr 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0800000">
            <a:off x="1573324" y="3208839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8072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48072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Convergence study – Electrons </a:t>
            </a:r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ditribution</a:t>
            </a:r>
            <a:endParaRPr lang="en-US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r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sellaDiTesto 10"/>
          <p:cNvSpPr txBox="1"/>
          <p:nvPr/>
        </p:nvSpPr>
        <p:spPr>
          <a:xfrm>
            <a:off x="575556" y="1131131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ECLOUD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932040" y="1131131"/>
            <a:ext cx="4211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PyECLOUD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613566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5410200" y="990600"/>
          <a:ext cx="3657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432"/>
                <a:gridCol w="1200235"/>
                <a:gridCol w="12869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Timestep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ECLOUD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PYECLOUD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0.2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min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1h 27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0" dirty="0" smtClean="0"/>
                        <a:t>  min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r>
                        <a:rPr lang="en-US" baseline="0" dirty="0" smtClean="0"/>
                        <a:t>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1h 45</a:t>
                      </a:r>
                      <a:r>
                        <a:rPr lang="en-US" baseline="0" dirty="0" smtClean="0"/>
                        <a:t>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 min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0.025ns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3h 7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min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0.012ns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4h 15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1h 6 min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Processing time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5527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ttangolo 36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38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2667000" y="22214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Measurements with 50ns beam</a:t>
            </a:r>
            <a:endParaRPr lang="en-US" dirty="0"/>
          </a:p>
        </p:txBody>
      </p:sp>
      <p:sp>
        <p:nvSpPr>
          <p:cNvPr id="10" name="TextBox 7"/>
          <p:cNvSpPr txBox="1"/>
          <p:nvPr/>
        </p:nvSpPr>
        <p:spPr>
          <a:xfrm>
            <a:off x="0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Gilardoni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Mahner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C. Y.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Vallgren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527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ttangolo 9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667000" y="22214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Measurements with 50ns beam</a:t>
            </a:r>
            <a:endParaRPr lang="en-US" dirty="0"/>
          </a:p>
        </p:txBody>
      </p:sp>
      <p:sp>
        <p:nvSpPr>
          <p:cNvPr id="14" name="TextBox 7"/>
          <p:cNvSpPr txBox="1"/>
          <p:nvPr/>
        </p:nvSpPr>
        <p:spPr>
          <a:xfrm>
            <a:off x="0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Gilardoni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Mahner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C. Y.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Vallgren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527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ttangolo 9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667000" y="22214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Measurements with 50ns beam</a:t>
            </a:r>
            <a:endParaRPr lang="en-US" dirty="0"/>
          </a:p>
        </p:txBody>
      </p:sp>
      <p:sp>
        <p:nvSpPr>
          <p:cNvPr id="14" name="TextBox 7"/>
          <p:cNvSpPr txBox="1"/>
          <p:nvPr/>
        </p:nvSpPr>
        <p:spPr>
          <a:xfrm>
            <a:off x="0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Gilardoni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Mahner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C. Y.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Vallgren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527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ttangolo 35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667000" y="22214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Measurements with 25ns beam</a:t>
            </a:r>
            <a:endParaRPr lang="en-US" dirty="0"/>
          </a:p>
        </p:txBody>
      </p:sp>
      <p:sp>
        <p:nvSpPr>
          <p:cNvPr id="12" name="TextBox 7"/>
          <p:cNvSpPr txBox="1"/>
          <p:nvPr/>
        </p:nvSpPr>
        <p:spPr>
          <a:xfrm>
            <a:off x="0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Gilardoni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Mahner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C. Y.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Vallgren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527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667000" y="22214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Measurements with 25ns beam</a:t>
            </a:r>
            <a:endParaRPr lang="en-US" dirty="0"/>
          </a:p>
        </p:txBody>
      </p:sp>
      <p:sp>
        <p:nvSpPr>
          <p:cNvPr id="13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0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Gilardoni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Mahner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C. Y.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Vallgren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527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667000" y="2221468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Measurements with 25ns beam</a:t>
            </a:r>
            <a:endParaRPr lang="en-US" dirty="0"/>
          </a:p>
        </p:txBody>
      </p:sp>
      <p:sp>
        <p:nvSpPr>
          <p:cNvPr id="13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0" y="6412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Gilardoni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Mahner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C. Y.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Vallgren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15"/>
          <p:cNvGrpSpPr/>
          <p:nvPr/>
        </p:nvGrpSpPr>
        <p:grpSpPr>
          <a:xfrm>
            <a:off x="90637" y="2606400"/>
            <a:ext cx="9115144" cy="3489600"/>
            <a:chOff x="886801" y="2971800"/>
            <a:chExt cx="7522815" cy="2880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6801" y="2971800"/>
              <a:ext cx="3837616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CasellaDiTesto 5"/>
            <p:cNvSpPr txBox="1"/>
            <p:nvPr/>
          </p:nvSpPr>
          <p:spPr>
            <a:xfrm>
              <a:off x="1881103" y="5100647"/>
              <a:ext cx="2278855" cy="33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/>
                  </a:solidFill>
                </a:rPr>
                <a:t>PyECLOUD simulation</a:t>
              </a:r>
              <a:endParaRPr lang="en-US" sz="2000" dirty="0">
                <a:solidFill>
                  <a:schemeClr val="tx2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2971800"/>
              <a:ext cx="3837616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CasellaDiTesto 4"/>
            <p:cNvSpPr txBox="1"/>
            <p:nvPr/>
          </p:nvSpPr>
          <p:spPr>
            <a:xfrm>
              <a:off x="5092151" y="5100647"/>
              <a:ext cx="2797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/>
                  </a:solidFill>
                </a:rPr>
                <a:t>Measurement</a:t>
              </a:r>
              <a:endParaRPr lang="en-US" sz="2000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Rettangolo 16"/>
          <p:cNvSpPr/>
          <p:nvPr/>
        </p:nvSpPr>
        <p:spPr>
          <a:xfrm>
            <a:off x="457200" y="10668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PS,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the e-cloud appears only  in the last stages of the RF gymnastics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 dedicated e-cloud experiment, with a shielded pickup, is available.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57200" y="229766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Benchmarking of these data with simulations is ongoing:</a:t>
            </a:r>
            <a:endParaRPr lang="en-US" dirty="0"/>
          </a:p>
        </p:txBody>
      </p: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457200" y="1828800"/>
            <a:ext cx="3384376" cy="1476164"/>
            <a:chOff x="457200" y="1828800"/>
            <a:chExt cx="3384376" cy="1476164"/>
          </a:xfrm>
        </p:grpSpPr>
        <p:sp>
          <p:nvSpPr>
            <p:cNvPr id="30" name="Ovale 29"/>
            <p:cNvSpPr/>
            <p:nvPr/>
          </p:nvSpPr>
          <p:spPr>
            <a:xfrm>
              <a:off x="457200" y="1828800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e 12"/>
            <p:cNvSpPr/>
            <p:nvPr/>
          </p:nvSpPr>
          <p:spPr>
            <a:xfrm>
              <a:off x="457200" y="1828800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/>
            <p:cNvSpPr/>
            <p:nvPr/>
          </p:nvSpPr>
          <p:spPr>
            <a:xfrm rot="10800000">
              <a:off x="1657219" y="2836912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e 14"/>
            <p:cNvSpPr/>
            <p:nvPr/>
          </p:nvSpPr>
          <p:spPr>
            <a:xfrm rot="10800000">
              <a:off x="1801235" y="2956811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/>
            <p:cNvSpPr/>
            <p:nvPr/>
          </p:nvSpPr>
          <p:spPr>
            <a:xfrm rot="10800000">
              <a:off x="1441195" y="2920807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/>
            <p:cNvSpPr/>
            <p:nvPr/>
          </p:nvSpPr>
          <p:spPr>
            <a:xfrm rot="10800000">
              <a:off x="1573324" y="3208839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Connettore 1 17"/>
            <p:cNvCxnSpPr>
              <a:stCxn id="17" idx="3"/>
            </p:cNvCxnSpPr>
            <p:nvPr/>
          </p:nvCxnSpPr>
          <p:spPr>
            <a:xfrm rot="10800000" flipH="1">
              <a:off x="1624640" y="3016932"/>
              <a:ext cx="200712" cy="20071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>
              <a:stCxn id="17" idx="4"/>
              <a:endCxn id="14" idx="0"/>
            </p:cNvCxnSpPr>
            <p:nvPr/>
          </p:nvCxnSpPr>
          <p:spPr>
            <a:xfrm rot="10800000" flipH="1">
              <a:off x="1603384" y="2897033"/>
              <a:ext cx="83895" cy="31180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>
              <a:stCxn id="17" idx="5"/>
            </p:cNvCxnSpPr>
            <p:nvPr/>
          </p:nvCxnSpPr>
          <p:spPr>
            <a:xfrm rot="10800000">
              <a:off x="1465312" y="2944924"/>
              <a:ext cx="116817" cy="27272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SPS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04800" y="1654582"/>
            <a:ext cx="84582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Clear indications of e-cloud activity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along the ring with  25ns beam (basically pressure rise)</a:t>
            </a:r>
          </a:p>
          <a:p>
            <a:pPr marL="465138" lvl="1" indent="-465138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465138" lvl="1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mitigation is considered necessary to improve the machine performances (LIU) -&gt;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aC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coating is the baseline</a:t>
            </a:r>
          </a:p>
          <a:p>
            <a:pPr marL="465138" lvl="1" indent="-465138">
              <a:lnSpc>
                <a:spcPct val="150000"/>
              </a:lnSpc>
            </a:pPr>
            <a:endParaRPr lang="en-US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465138" lvl="1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Simulation and machine studies are ongoing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to identify which parts of the machine need to be coated and to optimize the scrubbing process for the other components</a:t>
            </a:r>
          </a:p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76200" y="57822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to: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Bartosik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F.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Caspers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M.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Driss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Mensi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B. Goddard, H.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Neupert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M.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Taborrelli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Shaposhnikova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SPS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643594" y="609600"/>
            <a:ext cx="7967006" cy="6019800"/>
            <a:chOff x="-18" y="0"/>
            <a:chExt cx="8975488" cy="678180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632070" cy="3476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Immagine 16" descr="SPSchambers.png"/>
            <p:cNvPicPr>
              <a:picLocks noChangeAspect="1"/>
            </p:cNvPicPr>
            <p:nvPr/>
          </p:nvPicPr>
          <p:blipFill>
            <a:blip r:embed="rId4" cstate="print"/>
            <a:srcRect l="8333" t="54715" r="62460" b="12283"/>
            <a:stretch>
              <a:fillRect/>
            </a:stretch>
          </p:blipFill>
          <p:spPr>
            <a:xfrm>
              <a:off x="838200" y="381000"/>
              <a:ext cx="1706568" cy="1364062"/>
            </a:xfrm>
            <a:prstGeom prst="rect">
              <a:avLst/>
            </a:prstGeom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3400" y="0"/>
              <a:ext cx="4632070" cy="3476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Immagine 14" descr="SPSchambers.png"/>
            <p:cNvPicPr>
              <a:picLocks noChangeAspect="1"/>
            </p:cNvPicPr>
            <p:nvPr/>
          </p:nvPicPr>
          <p:blipFill>
            <a:blip r:embed="rId4" cstate="print"/>
            <a:srcRect l="37540" t="54715" r="36667" b="12283"/>
            <a:stretch>
              <a:fillRect/>
            </a:stretch>
          </p:blipFill>
          <p:spPr>
            <a:xfrm>
              <a:off x="5105400" y="352010"/>
              <a:ext cx="1509820" cy="1366537"/>
            </a:xfrm>
            <a:prstGeom prst="rect">
              <a:avLst/>
            </a:prstGeom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8" y="3305590"/>
              <a:ext cx="4632070" cy="3476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7" name="Gruppo 51"/>
            <p:cNvGrpSpPr>
              <a:grpSpLocks noChangeAspect="1"/>
            </p:cNvGrpSpPr>
            <p:nvPr/>
          </p:nvGrpSpPr>
          <p:grpSpPr>
            <a:xfrm>
              <a:off x="2362200" y="5257800"/>
              <a:ext cx="1753400" cy="880872"/>
              <a:chOff x="117046" y="4690646"/>
              <a:chExt cx="2578530" cy="1295400"/>
            </a:xfrm>
          </p:grpSpPr>
          <p:pic>
            <p:nvPicPr>
              <p:cNvPr id="44" name="Immagine 14" descr="SPSchambers.png"/>
              <p:cNvPicPr>
                <a:picLocks noChangeAspect="1"/>
              </p:cNvPicPr>
              <p:nvPr/>
            </p:nvPicPr>
            <p:blipFill>
              <a:blip r:embed="rId4" cstate="print"/>
              <a:srcRect l="8333" t="26378" r="64230" b="52341"/>
              <a:stretch>
                <a:fillRect/>
              </a:stretch>
            </p:blipFill>
            <p:spPr>
              <a:xfrm>
                <a:off x="117046" y="4690646"/>
                <a:ext cx="2362200" cy="1295400"/>
              </a:xfrm>
              <a:prstGeom prst="rect">
                <a:avLst/>
              </a:prstGeom>
            </p:spPr>
          </p:pic>
          <p:sp>
            <p:nvSpPr>
              <p:cNvPr id="45" name="Rettangolo 44"/>
              <p:cNvSpPr/>
              <p:nvPr/>
            </p:nvSpPr>
            <p:spPr>
              <a:xfrm>
                <a:off x="2238376" y="4724400"/>
                <a:ext cx="457200" cy="838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3305590"/>
              <a:ext cx="4632070" cy="3476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9" name="Gruppo 61"/>
            <p:cNvGrpSpPr/>
            <p:nvPr/>
          </p:nvGrpSpPr>
          <p:grpSpPr>
            <a:xfrm>
              <a:off x="4983651" y="3657600"/>
              <a:ext cx="1571821" cy="909356"/>
              <a:chOff x="2545251" y="4662488"/>
              <a:chExt cx="1571821" cy="909356"/>
            </a:xfrm>
          </p:grpSpPr>
          <p:grpSp>
            <p:nvGrpSpPr>
              <p:cNvPr id="40" name="Gruppo 51"/>
              <p:cNvGrpSpPr/>
              <p:nvPr/>
            </p:nvGrpSpPr>
            <p:grpSpPr>
              <a:xfrm>
                <a:off x="2545251" y="4662488"/>
                <a:ext cx="1571821" cy="909356"/>
                <a:chOff x="2545251" y="4662488"/>
                <a:chExt cx="1571821" cy="909356"/>
              </a:xfrm>
            </p:grpSpPr>
            <p:pic>
              <p:nvPicPr>
                <p:cNvPr id="42" name="Immagine 41" descr="SPSchambers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36655" t="26378" r="36667" b="52341"/>
                <a:stretch>
                  <a:fillRect/>
                </a:stretch>
              </p:blipFill>
              <p:spPr>
                <a:xfrm>
                  <a:off x="2555447" y="4690647"/>
                  <a:ext cx="1561625" cy="881197"/>
                </a:xfrm>
                <a:prstGeom prst="rect">
                  <a:avLst/>
                </a:prstGeom>
              </p:spPr>
            </p:pic>
            <p:sp>
              <p:nvSpPr>
                <p:cNvPr id="43" name="Rettangolo 42"/>
                <p:cNvSpPr/>
                <p:nvPr/>
              </p:nvSpPr>
              <p:spPr>
                <a:xfrm>
                  <a:off x="2545251" y="4662488"/>
                  <a:ext cx="119672" cy="9001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Rettangolo 20"/>
              <p:cNvSpPr/>
              <p:nvPr/>
            </p:nvSpPr>
            <p:spPr>
              <a:xfrm>
                <a:off x="2743200" y="4662488"/>
                <a:ext cx="1219200" cy="1381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SPS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57200" y="1066800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Different e-cloud experiments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are available (Strip detectors, shielded pickup,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aC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coated magnets and straight sections). Much data collected during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2012 Scrubbing Run and MD session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Analysis and simulation benchmarking is ongoing. </a:t>
            </a:r>
          </a:p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-61"/>
          <a:stretch>
            <a:fillRect/>
          </a:stretch>
        </p:blipFill>
        <p:spPr bwMode="auto">
          <a:xfrm>
            <a:off x="2209800" y="26670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ttangolo 24"/>
          <p:cNvSpPr/>
          <p:nvPr/>
        </p:nvSpPr>
        <p:spPr>
          <a:xfrm>
            <a:off x="2667000" y="24384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Example of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shielded pickup measurement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E-cloud studies for the SPS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57200" y="1066800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Different e-cloud experiments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are available (Strip detectors, shielded pickup,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aC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coated magnets and straight sections). Much data collected during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2012 Scrubbing Run and MD session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 Analysis and simulation benchmarking is ongoing. </a:t>
            </a:r>
          </a:p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3" name="Gruppo 23"/>
          <p:cNvGrpSpPr/>
          <p:nvPr/>
        </p:nvGrpSpPr>
        <p:grpSpPr>
          <a:xfrm>
            <a:off x="2031192" y="2667000"/>
            <a:ext cx="4826808" cy="3714750"/>
            <a:chOff x="1447800" y="558800"/>
            <a:chExt cx="6477000" cy="4984750"/>
          </a:xfrm>
        </p:grpSpPr>
        <p:pic>
          <p:nvPicPr>
            <p:cNvPr id="21" name="Immagine 20" descr="bun_int_1a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7800" y="685800"/>
              <a:ext cx="6477000" cy="4857750"/>
            </a:xfrm>
            <a:prstGeom prst="rect">
              <a:avLst/>
            </a:prstGeom>
          </p:spPr>
        </p:pic>
        <p:cxnSp>
          <p:nvCxnSpPr>
            <p:cNvPr id="22" name="Connettore 1 21"/>
            <p:cNvCxnSpPr/>
            <p:nvPr/>
          </p:nvCxnSpPr>
          <p:spPr>
            <a:xfrm flipV="1">
              <a:off x="3581400" y="3505200"/>
              <a:ext cx="2590800" cy="151874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16"/>
            <p:cNvSpPr/>
            <p:nvPr/>
          </p:nvSpPr>
          <p:spPr>
            <a:xfrm>
              <a:off x="1701801" y="558800"/>
              <a:ext cx="6121400" cy="454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/>
                  </a:solidFill>
                </a:rPr>
                <a:t>Strip-detector measurements on MBA profile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25ns tests in the LHC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/>
          <a:srcRect l="8431" t="3198" r="8431" b="50878"/>
          <a:stretch>
            <a:fillRect/>
          </a:stretch>
        </p:blipFill>
        <p:spPr bwMode="auto">
          <a:xfrm>
            <a:off x="1" y="935400"/>
            <a:ext cx="9175193" cy="293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" name="Table 18"/>
          <p:cNvGraphicFramePr>
            <a:graphicFrameLocks noGrp="1"/>
          </p:cNvGraphicFramePr>
          <p:nvPr/>
        </p:nvGraphicFramePr>
        <p:xfrm>
          <a:off x="152400" y="4104299"/>
          <a:ext cx="7476049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627"/>
                <a:gridCol w="61874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SHORT DESCRIPTION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29 June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Injections of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24b trains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per beam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with different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spacings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between them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 August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Two  attempts to inject a </a:t>
                      </a:r>
                      <a:r>
                        <a:rPr lang="en-US" sz="1400" b="1" dirty="0" smtClean="0"/>
                        <a:t>48b train</a:t>
                      </a:r>
                      <a:r>
                        <a:rPr lang="en-US" sz="1400" dirty="0" smtClean="0"/>
                        <a:t> with damper on and off: fast instability dumps</a:t>
                      </a:r>
                      <a:r>
                        <a:rPr lang="en-US" sz="1400" baseline="0" dirty="0" smtClean="0"/>
                        <a:t> the beam within 500 turns in both cases (SBI and CBI)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 October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chromaticity (</a:t>
                      </a:r>
                      <a:r>
                        <a:rPr lang="en-US" sz="1400" dirty="0" err="1" smtClean="0"/>
                        <a:t>Q’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≈15): Injection tests with </a:t>
                      </a:r>
                      <a:r>
                        <a:rPr lang="en-US" sz="1400" b="1" dirty="0" smtClean="0"/>
                        <a:t>trains of 72-144-216-288 bunches</a:t>
                      </a:r>
                      <a:r>
                        <a:rPr lang="en-US" sz="1400" dirty="0" smtClean="0"/>
                        <a:t> from the SPS</a:t>
                      </a:r>
                      <a:r>
                        <a:rPr lang="en-US" sz="1400" baseline="0" dirty="0" smtClean="0"/>
                        <a:t> + ramp to 3.5 </a:t>
                      </a:r>
                      <a:r>
                        <a:rPr lang="en-US" sz="1400" baseline="0" dirty="0" err="1" smtClean="0"/>
                        <a:t>TeV</a:t>
                      </a:r>
                      <a:r>
                        <a:rPr lang="en-US" sz="1400" baseline="0" dirty="0" smtClean="0"/>
                        <a:t> &amp; 5h store with </a:t>
                      </a:r>
                      <a:r>
                        <a:rPr lang="en-US" sz="1400" b="1" baseline="0" dirty="0" smtClean="0"/>
                        <a:t>60b (12+24+24) per beam</a:t>
                      </a:r>
                      <a:r>
                        <a:rPr lang="en-US" sz="1400" b="1" dirty="0" smtClean="0"/>
                        <a:t> </a:t>
                      </a:r>
                      <a:endParaRPr lang="en-US" sz="1400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 October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chromaticity: injection of up to </a:t>
                      </a:r>
                      <a:r>
                        <a:rPr lang="en-US" sz="1400" b="1" dirty="0" smtClean="0"/>
                        <a:t>1020 bunches </a:t>
                      </a:r>
                      <a:r>
                        <a:rPr lang="en-US" sz="1400" dirty="0" smtClean="0"/>
                        <a:t>per beam in </a:t>
                      </a:r>
                      <a:r>
                        <a:rPr lang="en-US" sz="1400" b="1" dirty="0" smtClean="0"/>
                        <a:t>72b trains </a:t>
                      </a:r>
                      <a:r>
                        <a:rPr lang="en-US" sz="1400" b="0" dirty="0" smtClean="0"/>
                        <a:t>(decreasing </a:t>
                      </a:r>
                      <a:r>
                        <a:rPr lang="en-US" sz="1400" b="0" dirty="0" err="1" smtClean="0"/>
                        <a:t>spacings</a:t>
                      </a:r>
                      <a:r>
                        <a:rPr lang="en-US" sz="1400" b="0" dirty="0" smtClean="0"/>
                        <a:t> between trains at each fill: 6.3–3.2–1 </a:t>
                      </a:r>
                      <a:r>
                        <a:rPr lang="en-US" sz="1400" b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="0" dirty="0" smtClean="0"/>
                        <a:t>s)</a:t>
                      </a:r>
                      <a:endParaRPr lang="en-US" sz="1400" b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24-25 October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Injection of up to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2100 bunches </a:t>
                      </a:r>
                      <a:r>
                        <a:rPr lang="en-US" sz="1400" dirty="0" smtClean="0"/>
                        <a:t>in Beam 1 and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1020</a:t>
                      </a:r>
                      <a:r>
                        <a:rPr lang="en-US" sz="1400" dirty="0" smtClean="0"/>
                        <a:t> in Beam 2 (1</a:t>
                      </a:r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dirty="0" smtClean="0"/>
                        <a:t>s train spacing)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38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3" name="Straight Connector 20"/>
          <p:cNvCxnSpPr/>
          <p:nvPr/>
        </p:nvCxnSpPr>
        <p:spPr>
          <a:xfrm rot="5400000">
            <a:off x="-192125" y="2386360"/>
            <a:ext cx="3056510" cy="1588"/>
          </a:xfrm>
          <a:prstGeom prst="line">
            <a:avLst/>
          </a:prstGeom>
          <a:ln w="19050" cap="flat" cmpd="sng" algn="ctr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1"/>
          <p:cNvCxnSpPr/>
          <p:nvPr/>
        </p:nvCxnSpPr>
        <p:spPr>
          <a:xfrm rot="5400000">
            <a:off x="1672542" y="2386756"/>
            <a:ext cx="3057303" cy="1588"/>
          </a:xfrm>
          <a:prstGeom prst="line">
            <a:avLst/>
          </a:prstGeom>
          <a:ln w="19050" cap="flat" cmpd="sng" algn="ctr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ight Brace 29"/>
          <p:cNvSpPr/>
          <p:nvPr/>
        </p:nvSpPr>
        <p:spPr>
          <a:xfrm>
            <a:off x="7631082" y="5410200"/>
            <a:ext cx="359708" cy="1367053"/>
          </a:xfrm>
          <a:prstGeom prst="rightBrace">
            <a:avLst>
              <a:gd name="adj1" fmla="val 20069"/>
              <a:gd name="adj2" fmla="val 50000"/>
            </a:avLst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1"/>
          <p:cNvSpPr txBox="1"/>
          <p:nvPr/>
        </p:nvSpPr>
        <p:spPr>
          <a:xfrm>
            <a:off x="7990791" y="5257800"/>
            <a:ext cx="1037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3366FF"/>
                </a:solidFill>
              </a:rPr>
              <a:t>Scrubbing</a:t>
            </a:r>
            <a:endParaRPr lang="en-US" sz="1500" dirty="0">
              <a:solidFill>
                <a:srgbClr val="3366FF"/>
              </a:solidFill>
            </a:endParaRPr>
          </a:p>
        </p:txBody>
      </p:sp>
      <p:sp>
        <p:nvSpPr>
          <p:cNvPr id="27" name="TextBox 32"/>
          <p:cNvSpPr txBox="1"/>
          <p:nvPr/>
        </p:nvSpPr>
        <p:spPr>
          <a:xfrm>
            <a:off x="538703" y="1359068"/>
            <a:ext cx="68681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29/06</a:t>
            </a:r>
            <a:endParaRPr lang="en-US" sz="1500" dirty="0"/>
          </a:p>
        </p:txBody>
      </p:sp>
      <p:sp>
        <p:nvSpPr>
          <p:cNvPr id="28" name="TextBox 33"/>
          <p:cNvSpPr txBox="1"/>
          <p:nvPr/>
        </p:nvSpPr>
        <p:spPr>
          <a:xfrm>
            <a:off x="1447800" y="1359068"/>
            <a:ext cx="68580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07/10</a:t>
            </a:r>
            <a:endParaRPr lang="en-US" sz="1500" dirty="0"/>
          </a:p>
        </p:txBody>
      </p:sp>
      <p:sp>
        <p:nvSpPr>
          <p:cNvPr id="29" name="TextBox 34"/>
          <p:cNvSpPr txBox="1"/>
          <p:nvPr/>
        </p:nvSpPr>
        <p:spPr>
          <a:xfrm>
            <a:off x="5297251" y="1359068"/>
            <a:ext cx="953851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24-25/10</a:t>
            </a:r>
            <a:endParaRPr lang="en-US" sz="1500" dirty="0"/>
          </a:p>
        </p:txBody>
      </p:sp>
      <p:sp>
        <p:nvSpPr>
          <p:cNvPr id="30" name="Right Brace 15"/>
          <p:cNvSpPr/>
          <p:nvPr/>
        </p:nvSpPr>
        <p:spPr>
          <a:xfrm>
            <a:off x="7628449" y="4495799"/>
            <a:ext cx="248145" cy="402581"/>
          </a:xfrm>
          <a:prstGeom prst="rightBrace">
            <a:avLst>
              <a:gd name="adj1" fmla="val 20069"/>
              <a:gd name="adj2" fmla="val 50000"/>
            </a:avLst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19"/>
          <p:cNvCxnSpPr/>
          <p:nvPr/>
        </p:nvCxnSpPr>
        <p:spPr>
          <a:xfrm>
            <a:off x="7990793" y="4724402"/>
            <a:ext cx="580504" cy="53339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3"/>
          <p:cNvCxnSpPr/>
          <p:nvPr/>
        </p:nvCxnSpPr>
        <p:spPr>
          <a:xfrm rot="5400000" flipH="1" flipV="1">
            <a:off x="8013279" y="5705772"/>
            <a:ext cx="682826" cy="43321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22"/>
          <p:cNvSpPr txBox="1"/>
          <p:nvPr/>
        </p:nvSpPr>
        <p:spPr>
          <a:xfrm>
            <a:off x="3314700" y="1359068"/>
            <a:ext cx="68580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14/10</a:t>
            </a:r>
            <a:endParaRPr lang="en-US" sz="1500" dirty="0"/>
          </a:p>
        </p:txBody>
      </p:sp>
      <p:cxnSp>
        <p:nvCxnSpPr>
          <p:cNvPr id="34" name="Straight Connector 25"/>
          <p:cNvCxnSpPr/>
          <p:nvPr/>
        </p:nvCxnSpPr>
        <p:spPr>
          <a:xfrm rot="5400000">
            <a:off x="3619542" y="2385963"/>
            <a:ext cx="3057303" cy="1588"/>
          </a:xfrm>
          <a:prstGeom prst="line">
            <a:avLst/>
          </a:prstGeom>
          <a:ln w="19050" cap="flat" cmpd="sng" algn="ctr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7"/>
          <p:cNvGrpSpPr/>
          <p:nvPr/>
        </p:nvGrpSpPr>
        <p:grpSpPr>
          <a:xfrm>
            <a:off x="1336924" y="1905000"/>
            <a:ext cx="1795234" cy="1464525"/>
            <a:chOff x="609600" y="1356463"/>
            <a:chExt cx="2633755" cy="1464525"/>
          </a:xfrm>
        </p:grpSpPr>
        <p:cxnSp>
          <p:nvCxnSpPr>
            <p:cNvPr id="37" name="Straight Connector 28"/>
            <p:cNvCxnSpPr/>
            <p:nvPr/>
          </p:nvCxnSpPr>
          <p:spPr>
            <a:xfrm>
              <a:off x="609600" y="2667000"/>
              <a:ext cx="1624626" cy="1588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0"/>
            <p:cNvCxnSpPr/>
            <p:nvPr/>
          </p:nvCxnSpPr>
          <p:spPr>
            <a:xfrm rot="5400000" flipH="1" flipV="1">
              <a:off x="1653656" y="1940209"/>
              <a:ext cx="1310536" cy="149396"/>
            </a:xfrm>
            <a:prstGeom prst="line">
              <a:avLst/>
            </a:prstGeom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5"/>
            <p:cNvCxnSpPr/>
            <p:nvPr/>
          </p:nvCxnSpPr>
          <p:spPr>
            <a:xfrm rot="16200000" flipV="1">
              <a:off x="2434979" y="2012612"/>
              <a:ext cx="1461348" cy="155404"/>
            </a:xfrm>
            <a:prstGeom prst="line">
              <a:avLst/>
            </a:prstGeom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6"/>
            <p:cNvCxnSpPr/>
            <p:nvPr/>
          </p:nvCxnSpPr>
          <p:spPr>
            <a:xfrm rot="10800000" flipV="1">
              <a:off x="2383622" y="1356463"/>
              <a:ext cx="704328" cy="3176"/>
            </a:xfrm>
            <a:prstGeom prst="line">
              <a:avLst/>
            </a:prstGeom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6"/>
          <p:cNvGrpSpPr/>
          <p:nvPr/>
        </p:nvGrpSpPr>
        <p:grpSpPr>
          <a:xfrm>
            <a:off x="5340672" y="874378"/>
            <a:ext cx="3527211" cy="309363"/>
            <a:chOff x="5199556" y="998496"/>
            <a:chExt cx="3527211" cy="309363"/>
          </a:xfrm>
        </p:grpSpPr>
        <p:grpSp>
          <p:nvGrpSpPr>
            <p:cNvPr id="5" name="Group 34"/>
            <p:cNvGrpSpPr/>
            <p:nvPr/>
          </p:nvGrpSpPr>
          <p:grpSpPr>
            <a:xfrm>
              <a:off x="5199556" y="998496"/>
              <a:ext cx="2271944" cy="309363"/>
              <a:chOff x="4624156" y="935400"/>
              <a:chExt cx="2271944" cy="309363"/>
            </a:xfrm>
          </p:grpSpPr>
          <p:sp>
            <p:nvSpPr>
              <p:cNvPr id="45" name="TextBox 43"/>
              <p:cNvSpPr txBox="1"/>
              <p:nvPr/>
            </p:nvSpPr>
            <p:spPr>
              <a:xfrm>
                <a:off x="4624156" y="935400"/>
                <a:ext cx="10908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Beam 1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Box 44"/>
              <p:cNvSpPr txBox="1"/>
              <p:nvPr/>
            </p:nvSpPr>
            <p:spPr>
              <a:xfrm>
                <a:off x="5839918" y="936986"/>
                <a:ext cx="1056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Beam 2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7" name="Straight Connector 45"/>
              <p:cNvCxnSpPr/>
              <p:nvPr/>
            </p:nvCxnSpPr>
            <p:spPr>
              <a:xfrm>
                <a:off x="5308045" y="1105820"/>
                <a:ext cx="381000" cy="1588"/>
              </a:xfrm>
              <a:prstGeom prst="line">
                <a:avLst/>
              </a:prstGeom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6"/>
              <p:cNvCxnSpPr/>
              <p:nvPr/>
            </p:nvCxnSpPr>
            <p:spPr>
              <a:xfrm>
                <a:off x="6515100" y="1107408"/>
                <a:ext cx="381000" cy="1588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1"/>
            <p:cNvSpPr txBox="1"/>
            <p:nvPr/>
          </p:nvSpPr>
          <p:spPr>
            <a:xfrm>
              <a:off x="7696211" y="998496"/>
              <a:ext cx="1030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Energy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2"/>
            <p:cNvCxnSpPr/>
            <p:nvPr/>
          </p:nvCxnSpPr>
          <p:spPr>
            <a:xfrm>
              <a:off x="8345767" y="1168918"/>
              <a:ext cx="381000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4849" b="35758"/>
          <a:stretch>
            <a:fillRect/>
          </a:stretch>
        </p:blipFill>
        <p:spPr bwMode="auto">
          <a:xfrm>
            <a:off x="-304800" y="1066800"/>
            <a:ext cx="9753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Simulation approach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43000" y="533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lvl="1" indent="-3508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entire beam with measured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bunch intensities and bunch lengths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has been simulated: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086600" y="1981200"/>
            <a:ext cx="1295400" cy="423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350838" lvl="1" indent="-350838" algn="ctr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From FBCT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086600" y="3886200"/>
            <a:ext cx="1295400" cy="423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350838" lvl="1" indent="-350838" algn="ctr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From BQM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4849" b="3032"/>
          <a:stretch>
            <a:fillRect/>
          </a:stretch>
        </p:blipFill>
        <p:spPr bwMode="auto">
          <a:xfrm>
            <a:off x="-304800" y="1066800"/>
            <a:ext cx="9753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Simulation approach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43000" y="533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lvl="1" indent="-3508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entire beam with measured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bunch intensities and bunch lengths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has been simulated: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086600" y="1981200"/>
            <a:ext cx="1295400" cy="423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350838" lvl="1" indent="-350838" algn="ctr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From FBCT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086600" y="3886200"/>
            <a:ext cx="1295400" cy="423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350838" lvl="1" indent="-350838" algn="ctr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From BQM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b="2728"/>
          <a:stretch>
            <a:fillRect/>
          </a:stretch>
        </p:blipFill>
        <p:spPr bwMode="auto">
          <a:xfrm>
            <a:off x="-304800" y="762000"/>
            <a:ext cx="97536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Simulation approach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43000" y="533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lvl="1" indent="-3508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The entire beam with measured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bunch intensities and bunch lengths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has been simulated: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086600" y="1981200"/>
            <a:ext cx="1295400" cy="423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350838" lvl="1" indent="-350838" algn="ctr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From FBCT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086600" y="3886200"/>
            <a:ext cx="1295400" cy="423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marL="350838" lvl="1" indent="-350838" algn="ctr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From BQM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/>
          <a:srcRect l="8431" t="2907" r="8431" b="4942"/>
          <a:stretch>
            <a:fillRect/>
          </a:stretch>
        </p:blipFill>
        <p:spPr bwMode="auto">
          <a:xfrm>
            <a:off x="0" y="914400"/>
            <a:ext cx="9125934" cy="586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Heat load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32"/>
          <p:cNvSpPr txBox="1"/>
          <p:nvPr/>
        </p:nvSpPr>
        <p:spPr>
          <a:xfrm>
            <a:off x="538703" y="1359068"/>
            <a:ext cx="68681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29/06</a:t>
            </a:r>
            <a:endParaRPr lang="en-US" sz="1500" dirty="0"/>
          </a:p>
        </p:txBody>
      </p:sp>
      <p:sp>
        <p:nvSpPr>
          <p:cNvPr id="28" name="TextBox 33"/>
          <p:cNvSpPr txBox="1"/>
          <p:nvPr/>
        </p:nvSpPr>
        <p:spPr>
          <a:xfrm>
            <a:off x="1447800" y="1359068"/>
            <a:ext cx="68580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07/10</a:t>
            </a:r>
            <a:endParaRPr lang="en-US" sz="1500" dirty="0"/>
          </a:p>
        </p:txBody>
      </p:sp>
      <p:sp>
        <p:nvSpPr>
          <p:cNvPr id="29" name="TextBox 34"/>
          <p:cNvSpPr txBox="1"/>
          <p:nvPr/>
        </p:nvSpPr>
        <p:spPr>
          <a:xfrm>
            <a:off x="5297251" y="1359068"/>
            <a:ext cx="953851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24-25/10</a:t>
            </a:r>
            <a:endParaRPr lang="en-US" sz="1500" dirty="0"/>
          </a:p>
        </p:txBody>
      </p:sp>
      <p:sp>
        <p:nvSpPr>
          <p:cNvPr id="33" name="TextBox 22"/>
          <p:cNvSpPr txBox="1"/>
          <p:nvPr/>
        </p:nvSpPr>
        <p:spPr>
          <a:xfrm>
            <a:off x="3314700" y="1359068"/>
            <a:ext cx="68580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14/10</a:t>
            </a:r>
            <a:endParaRPr lang="en-US" sz="15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340672" y="874378"/>
            <a:ext cx="3527211" cy="309363"/>
            <a:chOff x="5199556" y="998496"/>
            <a:chExt cx="3527211" cy="309363"/>
          </a:xfrm>
        </p:grpSpPr>
        <p:grpSp>
          <p:nvGrpSpPr>
            <p:cNvPr id="4" name="Group 34"/>
            <p:cNvGrpSpPr/>
            <p:nvPr/>
          </p:nvGrpSpPr>
          <p:grpSpPr>
            <a:xfrm>
              <a:off x="5199556" y="998496"/>
              <a:ext cx="2271944" cy="309363"/>
              <a:chOff x="4624156" y="935400"/>
              <a:chExt cx="2271944" cy="309363"/>
            </a:xfrm>
          </p:grpSpPr>
          <p:sp>
            <p:nvSpPr>
              <p:cNvPr id="45" name="TextBox 43"/>
              <p:cNvSpPr txBox="1"/>
              <p:nvPr/>
            </p:nvSpPr>
            <p:spPr>
              <a:xfrm>
                <a:off x="4624156" y="935400"/>
                <a:ext cx="10908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Beam 1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Box 44"/>
              <p:cNvSpPr txBox="1"/>
              <p:nvPr/>
            </p:nvSpPr>
            <p:spPr>
              <a:xfrm>
                <a:off x="5839918" y="936986"/>
                <a:ext cx="1056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Beam 2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7" name="Straight Connector 45"/>
              <p:cNvCxnSpPr/>
              <p:nvPr/>
            </p:nvCxnSpPr>
            <p:spPr>
              <a:xfrm>
                <a:off x="5308045" y="1105820"/>
                <a:ext cx="381000" cy="1588"/>
              </a:xfrm>
              <a:prstGeom prst="line">
                <a:avLst/>
              </a:prstGeom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6"/>
              <p:cNvCxnSpPr/>
              <p:nvPr/>
            </p:nvCxnSpPr>
            <p:spPr>
              <a:xfrm>
                <a:off x="6515100" y="1107408"/>
                <a:ext cx="381000" cy="1588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1"/>
            <p:cNvSpPr txBox="1"/>
            <p:nvPr/>
          </p:nvSpPr>
          <p:spPr>
            <a:xfrm>
              <a:off x="7696211" y="998496"/>
              <a:ext cx="1030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Energy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2"/>
            <p:cNvCxnSpPr/>
            <p:nvPr/>
          </p:nvCxnSpPr>
          <p:spPr>
            <a:xfrm>
              <a:off x="8345767" y="1168918"/>
              <a:ext cx="381000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" cstate="print"/>
          <a:srcRect l="8431" t="2907" r="8431" b="4942"/>
          <a:stretch>
            <a:fillRect/>
          </a:stretch>
        </p:blipFill>
        <p:spPr bwMode="auto">
          <a:xfrm>
            <a:off x="0" y="914679"/>
            <a:ext cx="9125934" cy="586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29"/>
          <p:cNvGrpSpPr/>
          <p:nvPr/>
        </p:nvGrpSpPr>
        <p:grpSpPr>
          <a:xfrm>
            <a:off x="540074" y="914681"/>
            <a:ext cx="5712399" cy="5476946"/>
            <a:chOff x="507509" y="1543614"/>
            <a:chExt cx="5712399" cy="5476946"/>
          </a:xfrm>
        </p:grpSpPr>
        <p:cxnSp>
          <p:nvCxnSpPr>
            <p:cNvPr id="62" name="Straight Connector 30"/>
            <p:cNvCxnSpPr/>
            <p:nvPr/>
          </p:nvCxnSpPr>
          <p:spPr>
            <a:xfrm rot="5400000">
              <a:off x="-1433932" y="4281686"/>
              <a:ext cx="5476149" cy="1588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34"/>
            <p:cNvCxnSpPr/>
            <p:nvPr/>
          </p:nvCxnSpPr>
          <p:spPr>
            <a:xfrm rot="5400000">
              <a:off x="431529" y="4281291"/>
              <a:ext cx="5476944" cy="1589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36"/>
            <p:cNvSpPr txBox="1"/>
            <p:nvPr/>
          </p:nvSpPr>
          <p:spPr>
            <a:xfrm>
              <a:off x="507509" y="1860030"/>
              <a:ext cx="686810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29/06</a:t>
              </a:r>
              <a:endParaRPr lang="en-US" sz="1500" dirty="0"/>
            </a:p>
          </p:txBody>
        </p:sp>
        <p:sp>
          <p:nvSpPr>
            <p:cNvPr id="65" name="TextBox 41"/>
            <p:cNvSpPr txBox="1"/>
            <p:nvPr/>
          </p:nvSpPr>
          <p:spPr>
            <a:xfrm>
              <a:off x="1416606" y="1860030"/>
              <a:ext cx="685800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07/10</a:t>
              </a:r>
              <a:endParaRPr lang="en-US" sz="1500" dirty="0"/>
            </a:p>
          </p:txBody>
        </p:sp>
        <p:sp>
          <p:nvSpPr>
            <p:cNvPr id="66" name="TextBox 42"/>
            <p:cNvSpPr txBox="1"/>
            <p:nvPr/>
          </p:nvSpPr>
          <p:spPr>
            <a:xfrm>
              <a:off x="5266057" y="1860030"/>
              <a:ext cx="953851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24-25/10</a:t>
              </a:r>
              <a:endParaRPr lang="en-US" sz="1500" dirty="0"/>
            </a:p>
          </p:txBody>
        </p:sp>
        <p:sp>
          <p:nvSpPr>
            <p:cNvPr id="67" name="TextBox 43"/>
            <p:cNvSpPr txBox="1"/>
            <p:nvPr/>
          </p:nvSpPr>
          <p:spPr>
            <a:xfrm>
              <a:off x="3283506" y="1860030"/>
              <a:ext cx="685800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14/10</a:t>
              </a:r>
              <a:endParaRPr lang="en-US" sz="1500" dirty="0"/>
            </a:p>
          </p:txBody>
        </p:sp>
        <p:cxnSp>
          <p:nvCxnSpPr>
            <p:cNvPr id="68" name="Straight Connector 44"/>
            <p:cNvCxnSpPr/>
            <p:nvPr/>
          </p:nvCxnSpPr>
          <p:spPr>
            <a:xfrm rot="16200000" flipH="1">
              <a:off x="2377732" y="4282086"/>
              <a:ext cx="5476946" cy="2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7"/>
          <p:cNvSpPr txBox="1"/>
          <p:nvPr/>
        </p:nvSpPr>
        <p:spPr>
          <a:xfrm>
            <a:off x="0" y="381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S.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Clodet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L.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Tavian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 flipH="1">
            <a:off x="2034749" y="2470587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ttore 2 41"/>
          <p:cNvCxnSpPr>
            <a:stCxn id="37" idx="3"/>
          </p:cNvCxnSpPr>
          <p:nvPr/>
        </p:nvCxnSpPr>
        <p:spPr>
          <a:xfrm flipH="1">
            <a:off x="2432050" y="2137539"/>
            <a:ext cx="153155" cy="180211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2576400" y="2086223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0800000">
            <a:off x="1657219" y="2836912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0800000">
            <a:off x="1801235" y="2956811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0800000">
            <a:off x="1441195" y="2920807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0800000">
            <a:off x="1573324" y="3208839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ttore 1 17"/>
          <p:cNvCxnSpPr>
            <a:stCxn id="17" idx="3"/>
          </p:cNvCxnSpPr>
          <p:nvPr/>
        </p:nvCxnSpPr>
        <p:spPr>
          <a:xfrm rot="10800000" flipH="1">
            <a:off x="1624640" y="3016932"/>
            <a:ext cx="200712" cy="200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17" idx="4"/>
            <a:endCxn id="14" idx="0"/>
          </p:cNvCxnSpPr>
          <p:nvPr/>
        </p:nvCxnSpPr>
        <p:spPr>
          <a:xfrm rot="10800000" flipH="1">
            <a:off x="1603384" y="2897033"/>
            <a:ext cx="83895" cy="31180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>
            <a:stCxn id="17" idx="5"/>
          </p:cNvCxnSpPr>
          <p:nvPr/>
        </p:nvCxnSpPr>
        <p:spPr>
          <a:xfrm rot="10800000">
            <a:off x="1465312" y="2944924"/>
            <a:ext cx="116817" cy="27272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/>
          <p:cNvSpPr/>
          <p:nvPr/>
        </p:nvSpPr>
        <p:spPr>
          <a:xfrm>
            <a:off x="457200" y="4724400"/>
            <a:ext cx="8077200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Secondary Electron Yield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the chamber’s surface is basically the ratio between emitted and impacting electrons and is function of the energy of the primary electron.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858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/>
          <a:srcRect l="8431" t="2907" r="8431" b="4942"/>
          <a:stretch>
            <a:fillRect/>
          </a:stretch>
        </p:blipFill>
        <p:spPr bwMode="auto">
          <a:xfrm>
            <a:off x="0" y="914400"/>
            <a:ext cx="9125934" cy="586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Heat load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32"/>
          <p:cNvSpPr txBox="1"/>
          <p:nvPr/>
        </p:nvSpPr>
        <p:spPr>
          <a:xfrm>
            <a:off x="538703" y="1359068"/>
            <a:ext cx="68681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29/06</a:t>
            </a:r>
            <a:endParaRPr lang="en-US" sz="1500" dirty="0"/>
          </a:p>
        </p:txBody>
      </p:sp>
      <p:sp>
        <p:nvSpPr>
          <p:cNvPr id="28" name="TextBox 33"/>
          <p:cNvSpPr txBox="1"/>
          <p:nvPr/>
        </p:nvSpPr>
        <p:spPr>
          <a:xfrm>
            <a:off x="1447800" y="1359068"/>
            <a:ext cx="68580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07/10</a:t>
            </a:r>
            <a:endParaRPr lang="en-US" sz="1500" dirty="0"/>
          </a:p>
        </p:txBody>
      </p:sp>
      <p:sp>
        <p:nvSpPr>
          <p:cNvPr id="29" name="TextBox 34"/>
          <p:cNvSpPr txBox="1"/>
          <p:nvPr/>
        </p:nvSpPr>
        <p:spPr>
          <a:xfrm>
            <a:off x="5297251" y="1359068"/>
            <a:ext cx="953851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24-25/10</a:t>
            </a:r>
            <a:endParaRPr lang="en-US" sz="1500" dirty="0"/>
          </a:p>
        </p:txBody>
      </p:sp>
      <p:sp>
        <p:nvSpPr>
          <p:cNvPr id="33" name="TextBox 22"/>
          <p:cNvSpPr txBox="1"/>
          <p:nvPr/>
        </p:nvSpPr>
        <p:spPr>
          <a:xfrm>
            <a:off x="3314700" y="1359068"/>
            <a:ext cx="685800" cy="3231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14/10</a:t>
            </a:r>
            <a:endParaRPr lang="en-US" sz="15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340672" y="874378"/>
            <a:ext cx="3527211" cy="309363"/>
            <a:chOff x="5199556" y="998496"/>
            <a:chExt cx="3527211" cy="309363"/>
          </a:xfrm>
        </p:grpSpPr>
        <p:grpSp>
          <p:nvGrpSpPr>
            <p:cNvPr id="4" name="Group 34"/>
            <p:cNvGrpSpPr/>
            <p:nvPr/>
          </p:nvGrpSpPr>
          <p:grpSpPr>
            <a:xfrm>
              <a:off x="5199556" y="998496"/>
              <a:ext cx="2271944" cy="309363"/>
              <a:chOff x="4624156" y="935400"/>
              <a:chExt cx="2271944" cy="309363"/>
            </a:xfrm>
          </p:grpSpPr>
          <p:sp>
            <p:nvSpPr>
              <p:cNvPr id="45" name="TextBox 43"/>
              <p:cNvSpPr txBox="1"/>
              <p:nvPr/>
            </p:nvSpPr>
            <p:spPr>
              <a:xfrm>
                <a:off x="4624156" y="935400"/>
                <a:ext cx="10908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Beam 1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Box 44"/>
              <p:cNvSpPr txBox="1"/>
              <p:nvPr/>
            </p:nvSpPr>
            <p:spPr>
              <a:xfrm>
                <a:off x="5839918" y="936986"/>
                <a:ext cx="1056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Beam 2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7" name="Straight Connector 45"/>
              <p:cNvCxnSpPr/>
              <p:nvPr/>
            </p:nvCxnSpPr>
            <p:spPr>
              <a:xfrm>
                <a:off x="5308045" y="1105820"/>
                <a:ext cx="381000" cy="1588"/>
              </a:xfrm>
              <a:prstGeom prst="line">
                <a:avLst/>
              </a:prstGeom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6"/>
              <p:cNvCxnSpPr/>
              <p:nvPr/>
            </p:nvCxnSpPr>
            <p:spPr>
              <a:xfrm>
                <a:off x="6515100" y="1107408"/>
                <a:ext cx="381000" cy="1588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1"/>
            <p:cNvSpPr txBox="1"/>
            <p:nvPr/>
          </p:nvSpPr>
          <p:spPr>
            <a:xfrm>
              <a:off x="7696211" y="998496"/>
              <a:ext cx="1030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Energy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2"/>
            <p:cNvCxnSpPr/>
            <p:nvPr/>
          </p:nvCxnSpPr>
          <p:spPr>
            <a:xfrm>
              <a:off x="8345767" y="1168918"/>
              <a:ext cx="381000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" cstate="print"/>
          <a:srcRect l="8431" t="2907" r="8431" b="4942"/>
          <a:stretch>
            <a:fillRect/>
          </a:stretch>
        </p:blipFill>
        <p:spPr bwMode="auto">
          <a:xfrm>
            <a:off x="0" y="914679"/>
            <a:ext cx="9125934" cy="586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29"/>
          <p:cNvGrpSpPr/>
          <p:nvPr/>
        </p:nvGrpSpPr>
        <p:grpSpPr>
          <a:xfrm>
            <a:off x="540074" y="914681"/>
            <a:ext cx="5712399" cy="5476946"/>
            <a:chOff x="507509" y="1543614"/>
            <a:chExt cx="5712399" cy="5476946"/>
          </a:xfrm>
        </p:grpSpPr>
        <p:cxnSp>
          <p:nvCxnSpPr>
            <p:cNvPr id="62" name="Straight Connector 30"/>
            <p:cNvCxnSpPr/>
            <p:nvPr/>
          </p:nvCxnSpPr>
          <p:spPr>
            <a:xfrm rot="5400000">
              <a:off x="-1433932" y="4281686"/>
              <a:ext cx="5476149" cy="1588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34"/>
            <p:cNvCxnSpPr/>
            <p:nvPr/>
          </p:nvCxnSpPr>
          <p:spPr>
            <a:xfrm rot="5400000">
              <a:off x="431529" y="4281291"/>
              <a:ext cx="5476944" cy="1589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36"/>
            <p:cNvSpPr txBox="1"/>
            <p:nvPr/>
          </p:nvSpPr>
          <p:spPr>
            <a:xfrm>
              <a:off x="507509" y="1860030"/>
              <a:ext cx="686810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29/06</a:t>
              </a:r>
              <a:endParaRPr lang="en-US" sz="1500" dirty="0"/>
            </a:p>
          </p:txBody>
        </p:sp>
        <p:sp>
          <p:nvSpPr>
            <p:cNvPr id="65" name="TextBox 41"/>
            <p:cNvSpPr txBox="1"/>
            <p:nvPr/>
          </p:nvSpPr>
          <p:spPr>
            <a:xfrm>
              <a:off x="1416606" y="1860030"/>
              <a:ext cx="685800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07/10</a:t>
              </a:r>
              <a:endParaRPr lang="en-US" sz="1500" dirty="0"/>
            </a:p>
          </p:txBody>
        </p:sp>
        <p:sp>
          <p:nvSpPr>
            <p:cNvPr id="66" name="TextBox 42"/>
            <p:cNvSpPr txBox="1"/>
            <p:nvPr/>
          </p:nvSpPr>
          <p:spPr>
            <a:xfrm>
              <a:off x="5266057" y="1860030"/>
              <a:ext cx="953851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24-25/10</a:t>
              </a:r>
              <a:endParaRPr lang="en-US" sz="1500" dirty="0"/>
            </a:p>
          </p:txBody>
        </p:sp>
        <p:sp>
          <p:nvSpPr>
            <p:cNvPr id="67" name="TextBox 43"/>
            <p:cNvSpPr txBox="1"/>
            <p:nvPr/>
          </p:nvSpPr>
          <p:spPr>
            <a:xfrm>
              <a:off x="3283506" y="1860030"/>
              <a:ext cx="685800" cy="3231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14/10</a:t>
              </a:r>
              <a:endParaRPr lang="en-US" sz="1500" dirty="0"/>
            </a:p>
          </p:txBody>
        </p:sp>
        <p:cxnSp>
          <p:nvCxnSpPr>
            <p:cNvPr id="68" name="Straight Connector 44"/>
            <p:cNvCxnSpPr/>
            <p:nvPr/>
          </p:nvCxnSpPr>
          <p:spPr>
            <a:xfrm rot="16200000" flipH="1">
              <a:off x="2377732" y="4282086"/>
              <a:ext cx="5476946" cy="2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2"/>
          <p:cNvGrpSpPr/>
          <p:nvPr/>
        </p:nvGrpSpPr>
        <p:grpSpPr>
          <a:xfrm>
            <a:off x="1107213" y="1061295"/>
            <a:ext cx="7276954" cy="5462071"/>
            <a:chOff x="1107213" y="1061295"/>
            <a:chExt cx="7276954" cy="5462071"/>
          </a:xfrm>
        </p:grpSpPr>
        <p:cxnSp>
          <p:nvCxnSpPr>
            <p:cNvPr id="34" name="Straight Connector 64"/>
            <p:cNvCxnSpPr/>
            <p:nvPr/>
          </p:nvCxnSpPr>
          <p:spPr>
            <a:xfrm rot="16200000" flipH="1">
              <a:off x="-1606853" y="3802395"/>
              <a:ext cx="5435037" cy="6906"/>
            </a:xfrm>
            <a:prstGeom prst="line">
              <a:avLst/>
            </a:prstGeom>
            <a:ln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66"/>
            <p:cNvGrpSpPr/>
            <p:nvPr/>
          </p:nvGrpSpPr>
          <p:grpSpPr>
            <a:xfrm>
              <a:off x="1449171" y="1061295"/>
              <a:ext cx="6934996" cy="5454684"/>
              <a:chOff x="1449171" y="1061295"/>
              <a:chExt cx="6934996" cy="5454684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338807" y="3795008"/>
                <a:ext cx="5435037" cy="6906"/>
              </a:xfrm>
              <a:prstGeom prst="line">
                <a:avLst/>
              </a:prstGeom>
              <a:ln>
                <a:solidFill>
                  <a:srgbClr val="59595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7"/>
              <p:cNvCxnSpPr/>
              <p:nvPr/>
            </p:nvCxnSpPr>
            <p:spPr>
              <a:xfrm rot="5400000">
                <a:off x="1890222" y="3777226"/>
                <a:ext cx="5433450" cy="1588"/>
              </a:xfrm>
              <a:prstGeom prst="line">
                <a:avLst/>
              </a:prstGeom>
              <a:ln>
                <a:solidFill>
                  <a:srgbClr val="59595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8"/>
              <p:cNvCxnSpPr/>
              <p:nvPr/>
            </p:nvCxnSpPr>
            <p:spPr>
              <a:xfrm rot="5400000">
                <a:off x="4369081" y="3796873"/>
                <a:ext cx="5433450" cy="1588"/>
              </a:xfrm>
              <a:prstGeom prst="line">
                <a:avLst/>
              </a:prstGeom>
              <a:ln>
                <a:solidFill>
                  <a:srgbClr val="59595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9"/>
              <p:cNvCxnSpPr/>
              <p:nvPr/>
            </p:nvCxnSpPr>
            <p:spPr>
              <a:xfrm rot="5400000">
                <a:off x="5586693" y="3777226"/>
                <a:ext cx="5433450" cy="1588"/>
              </a:xfrm>
              <a:prstGeom prst="line">
                <a:avLst/>
              </a:prstGeom>
              <a:ln>
                <a:solidFill>
                  <a:srgbClr val="59595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0"/>
              <p:cNvCxnSpPr/>
              <p:nvPr/>
            </p:nvCxnSpPr>
            <p:spPr>
              <a:xfrm rot="5400000">
                <a:off x="5666648" y="3777226"/>
                <a:ext cx="5433450" cy="1588"/>
              </a:xfrm>
              <a:prstGeom prst="line">
                <a:avLst/>
              </a:prstGeom>
              <a:ln>
                <a:solidFill>
                  <a:srgbClr val="59595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65"/>
              <p:cNvSpPr txBox="1"/>
              <p:nvPr/>
            </p:nvSpPr>
            <p:spPr>
              <a:xfrm>
                <a:off x="1449171" y="3581400"/>
                <a:ext cx="2664426" cy="11387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/>
                  <a:t>Six snapshots from the 25ns MDs to reproduce               the measured heat load by simulations!</a:t>
                </a:r>
                <a:endParaRPr lang="en-US" sz="17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Heat load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print"/>
          <a:srcRect l="7588" t="3489" r="8431" b="4942"/>
          <a:stretch>
            <a:fillRect/>
          </a:stretch>
        </p:blipFill>
        <p:spPr bwMode="auto">
          <a:xfrm>
            <a:off x="-12267" y="880201"/>
            <a:ext cx="9137029" cy="577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E081447-C3CE-9F4F-A689-9A72CAFF10CA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0" name="TextBox 35"/>
          <p:cNvSpPr txBox="1"/>
          <p:nvPr/>
        </p:nvSpPr>
        <p:spPr>
          <a:xfrm>
            <a:off x="5383138" y="3912035"/>
            <a:ext cx="3008193" cy="646331"/>
          </a:xfrm>
          <a:prstGeom prst="rect">
            <a:avLst/>
          </a:prstGeom>
          <a:solidFill>
            <a:srgbClr val="FFFFFF"/>
          </a:solidFill>
          <a:ln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baseline="-25000" dirty="0" err="1" smtClean="0"/>
              <a:t>max</a:t>
            </a:r>
            <a:r>
              <a:rPr lang="en-US" b="1" dirty="0" smtClean="0"/>
              <a:t> </a:t>
            </a:r>
            <a:r>
              <a:rPr lang="en-US" dirty="0" smtClean="0"/>
              <a:t>has decreased from the initial </a:t>
            </a:r>
            <a:r>
              <a:rPr lang="en-US" b="1" dirty="0" smtClean="0"/>
              <a:t>2.1 to 1.52 </a:t>
            </a:r>
            <a:r>
              <a:rPr lang="en-US" dirty="0" smtClean="0"/>
              <a:t>in the arcs !</a:t>
            </a:r>
            <a:endParaRPr lang="en-US" dirty="0"/>
          </a:p>
        </p:txBody>
      </p:sp>
      <p:grpSp>
        <p:nvGrpSpPr>
          <p:cNvPr id="3" name="Group 44"/>
          <p:cNvGrpSpPr/>
          <p:nvPr/>
        </p:nvGrpSpPr>
        <p:grpSpPr>
          <a:xfrm>
            <a:off x="597025" y="5220115"/>
            <a:ext cx="8394575" cy="695583"/>
            <a:chOff x="1549569" y="3960729"/>
            <a:chExt cx="8394575" cy="695583"/>
          </a:xfrm>
        </p:grpSpPr>
        <p:cxnSp>
          <p:nvCxnSpPr>
            <p:cNvPr id="52" name="Straight Connector 45"/>
            <p:cNvCxnSpPr/>
            <p:nvPr/>
          </p:nvCxnSpPr>
          <p:spPr>
            <a:xfrm>
              <a:off x="1549569" y="4654724"/>
              <a:ext cx="8394575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46"/>
            <p:cNvSpPr txBox="1"/>
            <p:nvPr/>
          </p:nvSpPr>
          <p:spPr>
            <a:xfrm>
              <a:off x="2493465" y="3960729"/>
              <a:ext cx="15008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25ns threshold @450 </a:t>
              </a:r>
              <a:r>
                <a:rPr lang="en-US" sz="1300" dirty="0" err="1" smtClean="0">
                  <a:solidFill>
                    <a:srgbClr val="FF0000"/>
                  </a:solidFill>
                </a:rPr>
                <a:t>GeV</a:t>
              </a:r>
              <a:endParaRPr lang="en-GB" sz="13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47"/>
            <p:cNvCxnSpPr/>
            <p:nvPr/>
          </p:nvCxnSpPr>
          <p:spPr>
            <a:xfrm>
              <a:off x="3243888" y="4453172"/>
              <a:ext cx="245613" cy="1420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0"/>
          <p:cNvGrpSpPr/>
          <p:nvPr/>
        </p:nvGrpSpPr>
        <p:grpSpPr>
          <a:xfrm>
            <a:off x="606066" y="6092090"/>
            <a:ext cx="8385534" cy="565855"/>
            <a:chOff x="1433730" y="4654724"/>
            <a:chExt cx="8385534" cy="565855"/>
          </a:xfrm>
        </p:grpSpPr>
        <p:cxnSp>
          <p:nvCxnSpPr>
            <p:cNvPr id="56" name="Straight Connector 73"/>
            <p:cNvCxnSpPr/>
            <p:nvPr/>
          </p:nvCxnSpPr>
          <p:spPr>
            <a:xfrm>
              <a:off x="1433730" y="4654724"/>
              <a:ext cx="8385534" cy="1588"/>
            </a:xfrm>
            <a:prstGeom prst="line">
              <a:avLst/>
            </a:prstGeom>
            <a:ln w="19050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75"/>
            <p:cNvSpPr txBox="1"/>
            <p:nvPr/>
          </p:nvSpPr>
          <p:spPr>
            <a:xfrm>
              <a:off x="6634827" y="4928191"/>
              <a:ext cx="18708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008000"/>
                  </a:solidFill>
                </a:rPr>
                <a:t>25ns threshold @3.5 </a:t>
              </a:r>
              <a:r>
                <a:rPr lang="en-US" sz="1300" dirty="0" err="1" smtClean="0">
                  <a:solidFill>
                    <a:srgbClr val="008000"/>
                  </a:solidFill>
                </a:rPr>
                <a:t>TeV</a:t>
              </a:r>
              <a:endParaRPr lang="en-GB" sz="1300" dirty="0">
                <a:solidFill>
                  <a:srgbClr val="008000"/>
                </a:solidFill>
              </a:endParaRPr>
            </a:p>
          </p:txBody>
        </p:sp>
        <p:cxnSp>
          <p:nvCxnSpPr>
            <p:cNvPr id="58" name="Straight Arrow Connector 79"/>
            <p:cNvCxnSpPr/>
            <p:nvPr/>
          </p:nvCxnSpPr>
          <p:spPr>
            <a:xfrm rot="16200000" flipV="1">
              <a:off x="7007489" y="4795265"/>
              <a:ext cx="265848" cy="3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6"/>
          <p:cNvGrpSpPr/>
          <p:nvPr/>
        </p:nvGrpSpPr>
        <p:grpSpPr>
          <a:xfrm>
            <a:off x="1309858" y="1066799"/>
            <a:ext cx="5090833" cy="2440784"/>
            <a:chOff x="623491" y="1571927"/>
            <a:chExt cx="5090833" cy="2440784"/>
          </a:xfrm>
        </p:grpSpPr>
        <p:cxnSp>
          <p:nvCxnSpPr>
            <p:cNvPr id="61" name="Straight Connector 27"/>
            <p:cNvCxnSpPr/>
            <p:nvPr/>
          </p:nvCxnSpPr>
          <p:spPr>
            <a:xfrm rot="16200000" flipH="1">
              <a:off x="66327" y="2772511"/>
              <a:ext cx="2439192" cy="38027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8"/>
            <p:cNvCxnSpPr/>
            <p:nvPr/>
          </p:nvCxnSpPr>
          <p:spPr>
            <a:xfrm rot="16200000" flipH="1">
              <a:off x="1828231" y="2791130"/>
              <a:ext cx="2438402" cy="1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29"/>
            <p:cNvSpPr txBox="1"/>
            <p:nvPr/>
          </p:nvSpPr>
          <p:spPr>
            <a:xfrm>
              <a:off x="623491" y="1710095"/>
              <a:ext cx="597203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29/06</a:t>
              </a:r>
              <a:endParaRPr lang="en-US" sz="1200" dirty="0"/>
            </a:p>
          </p:txBody>
        </p:sp>
        <p:sp>
          <p:nvSpPr>
            <p:cNvPr id="71" name="TextBox 30"/>
            <p:cNvSpPr txBox="1"/>
            <p:nvPr/>
          </p:nvSpPr>
          <p:spPr>
            <a:xfrm>
              <a:off x="1384315" y="1721530"/>
              <a:ext cx="605472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07/10</a:t>
              </a:r>
              <a:endParaRPr lang="en-US" sz="1200" dirty="0"/>
            </a:p>
          </p:txBody>
        </p:sp>
        <p:sp>
          <p:nvSpPr>
            <p:cNvPr id="72" name="TextBox 31"/>
            <p:cNvSpPr txBox="1"/>
            <p:nvPr/>
          </p:nvSpPr>
          <p:spPr>
            <a:xfrm>
              <a:off x="4924185" y="1721530"/>
              <a:ext cx="790139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24-25/10</a:t>
              </a:r>
              <a:endParaRPr lang="en-US" sz="1200" dirty="0"/>
            </a:p>
          </p:txBody>
        </p:sp>
        <p:sp>
          <p:nvSpPr>
            <p:cNvPr id="73" name="TextBox 32"/>
            <p:cNvSpPr txBox="1"/>
            <p:nvPr/>
          </p:nvSpPr>
          <p:spPr>
            <a:xfrm>
              <a:off x="3283506" y="1721530"/>
              <a:ext cx="621802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14/10</a:t>
              </a:r>
              <a:endParaRPr lang="en-US" sz="1200" dirty="0"/>
            </a:p>
          </p:txBody>
        </p:sp>
        <p:cxnSp>
          <p:nvCxnSpPr>
            <p:cNvPr id="74" name="Straight Connector 33"/>
            <p:cNvCxnSpPr/>
            <p:nvPr/>
          </p:nvCxnSpPr>
          <p:spPr>
            <a:xfrm rot="16200000" flipH="1">
              <a:off x="3579641" y="2792318"/>
              <a:ext cx="2440784" cy="1"/>
            </a:xfrm>
            <a:prstGeom prst="line">
              <a:avLst/>
            </a:prstGeom>
            <a:ln w="1905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44"/>
          <p:cNvCxnSpPr/>
          <p:nvPr/>
        </p:nvCxnSpPr>
        <p:spPr>
          <a:xfrm rot="16200000" flipH="1">
            <a:off x="174518" y="2202788"/>
            <a:ext cx="2147622" cy="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53"/>
          <p:cNvSpPr/>
          <p:nvPr/>
        </p:nvSpPr>
        <p:spPr>
          <a:xfrm>
            <a:off x="597026" y="1128978"/>
            <a:ext cx="651302" cy="2147622"/>
          </a:xfrm>
          <a:prstGeom prst="rect">
            <a:avLst/>
          </a:prstGeom>
          <a:solidFill>
            <a:srgbClr val="85A5D7">
              <a:alpha val="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54"/>
          <p:cNvSpPr/>
          <p:nvPr/>
        </p:nvSpPr>
        <p:spPr>
          <a:xfrm>
            <a:off x="597025" y="4128158"/>
            <a:ext cx="662157" cy="2147622"/>
          </a:xfrm>
          <a:prstGeom prst="rect">
            <a:avLst/>
          </a:prstGeom>
          <a:solidFill>
            <a:srgbClr val="85A5D7">
              <a:alpha val="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55"/>
          <p:cNvSpPr txBox="1"/>
          <p:nvPr/>
        </p:nvSpPr>
        <p:spPr>
          <a:xfrm rot="19673660">
            <a:off x="641349" y="2087731"/>
            <a:ext cx="5012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50ns</a:t>
            </a:r>
            <a:endParaRPr lang="en-US" sz="1200" dirty="0"/>
          </a:p>
        </p:txBody>
      </p:sp>
      <p:sp>
        <p:nvSpPr>
          <p:cNvPr id="79" name="Isosceles Triangle 56"/>
          <p:cNvSpPr/>
          <p:nvPr/>
        </p:nvSpPr>
        <p:spPr>
          <a:xfrm flipV="1">
            <a:off x="1792909" y="4478423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57"/>
          <p:cNvSpPr/>
          <p:nvPr/>
        </p:nvSpPr>
        <p:spPr>
          <a:xfrm flipV="1">
            <a:off x="4417994" y="5134680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58"/>
          <p:cNvSpPr/>
          <p:nvPr/>
        </p:nvSpPr>
        <p:spPr>
          <a:xfrm flipV="1">
            <a:off x="606066" y="4122259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59"/>
          <p:cNvSpPr/>
          <p:nvPr/>
        </p:nvSpPr>
        <p:spPr>
          <a:xfrm flipV="1">
            <a:off x="1053796" y="4310502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60"/>
          <p:cNvSpPr/>
          <p:nvPr/>
        </p:nvSpPr>
        <p:spPr>
          <a:xfrm flipV="1">
            <a:off x="4918614" y="5461613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Isosceles Triangle 61"/>
          <p:cNvSpPr/>
          <p:nvPr/>
        </p:nvSpPr>
        <p:spPr>
          <a:xfrm flipV="1">
            <a:off x="7144323" y="5668291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62"/>
          <p:cNvSpPr/>
          <p:nvPr/>
        </p:nvSpPr>
        <p:spPr>
          <a:xfrm flipV="1">
            <a:off x="8262821" y="5712136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63"/>
          <p:cNvSpPr/>
          <p:nvPr/>
        </p:nvSpPr>
        <p:spPr>
          <a:xfrm flipV="1">
            <a:off x="8426076" y="5712558"/>
            <a:ext cx="154395" cy="166109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72"/>
          <p:cNvCxnSpPr/>
          <p:nvPr/>
        </p:nvCxnSpPr>
        <p:spPr>
          <a:xfrm rot="16200000" flipH="1">
            <a:off x="209522" y="5226117"/>
            <a:ext cx="2099327" cy="1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82"/>
          <p:cNvSpPr txBox="1"/>
          <p:nvPr/>
        </p:nvSpPr>
        <p:spPr>
          <a:xfrm>
            <a:off x="956760" y="3745168"/>
            <a:ext cx="34286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2011 scrubbing history of LHC arcs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1600200"/>
            <a:ext cx="96774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Bunch energy loss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35"/>
          <p:cNvSpPr txBox="1"/>
          <p:nvPr/>
        </p:nvSpPr>
        <p:spPr>
          <a:xfrm>
            <a:off x="574047" y="1106269"/>
            <a:ext cx="3276866" cy="646331"/>
          </a:xfrm>
          <a:prstGeom prst="rect">
            <a:avLst/>
          </a:prstGeom>
          <a:solidFill>
            <a:srgbClr val="FFFFFF"/>
          </a:solidFill>
          <a:ln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Simulations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baseline="-25000" dirty="0" err="1" smtClean="0"/>
              <a:t>max</a:t>
            </a:r>
            <a:r>
              <a:rPr lang="en-US" b="1" dirty="0" smtClean="0"/>
              <a:t> </a:t>
            </a:r>
            <a:r>
              <a:rPr lang="en-US" dirty="0" smtClean="0"/>
              <a:t>fixed to </a:t>
            </a:r>
            <a:r>
              <a:rPr lang="en-US" b="1" dirty="0" smtClean="0"/>
              <a:t>1.5</a:t>
            </a:r>
          </a:p>
          <a:p>
            <a:r>
              <a:rPr lang="en-US" dirty="0" smtClean="0"/>
              <a:t>(added 2e9p</a:t>
            </a:r>
            <a:r>
              <a:rPr lang="en-US" baseline="30000" dirty="0" smtClean="0"/>
              <a:t>+</a:t>
            </a:r>
            <a:r>
              <a:rPr lang="en-US" dirty="0" smtClean="0"/>
              <a:t>/m </a:t>
            </a:r>
            <a:r>
              <a:rPr lang="en-US" dirty="0" err="1" smtClean="0"/>
              <a:t>uncapt</a:t>
            </a:r>
            <a:r>
              <a:rPr lang="en-US" dirty="0" smtClean="0"/>
              <a:t>. beam)</a:t>
            </a:r>
            <a:endParaRPr lang="en-US" dirty="0"/>
          </a:p>
        </p:txBody>
      </p:sp>
      <p:sp>
        <p:nvSpPr>
          <p:cNvPr id="21" name="TextBox 23"/>
          <p:cNvSpPr txBox="1"/>
          <p:nvPr/>
        </p:nvSpPr>
        <p:spPr>
          <a:xfrm>
            <a:off x="4343400" y="1106269"/>
            <a:ext cx="43434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Measurements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the energy loss per bunch is obtained from the stable phase shift</a:t>
            </a:r>
            <a:endParaRPr lang="en-US" dirty="0"/>
          </a:p>
        </p:txBody>
      </p:sp>
      <p:sp>
        <p:nvSpPr>
          <p:cNvPr id="22" name="TextBox 30"/>
          <p:cNvSpPr txBox="1"/>
          <p:nvPr/>
        </p:nvSpPr>
        <p:spPr>
          <a:xfrm>
            <a:off x="3260213" y="2488573"/>
            <a:ext cx="91440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Beam 1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4260358" y="1910260"/>
            <a:ext cx="3512042" cy="4446090"/>
            <a:chOff x="4260358" y="1910260"/>
            <a:chExt cx="3512042" cy="4446090"/>
          </a:xfrm>
        </p:grpSpPr>
        <p:grpSp>
          <p:nvGrpSpPr>
            <p:cNvPr id="4" name="Group 31"/>
            <p:cNvGrpSpPr/>
            <p:nvPr/>
          </p:nvGrpSpPr>
          <p:grpSpPr>
            <a:xfrm>
              <a:off x="4260358" y="1910260"/>
              <a:ext cx="3512042" cy="4446090"/>
              <a:chOff x="4260358" y="1910260"/>
              <a:chExt cx="3512042" cy="4446090"/>
            </a:xfrm>
          </p:grpSpPr>
          <p:sp>
            <p:nvSpPr>
              <p:cNvPr id="30" name="Rectangle 26"/>
              <p:cNvSpPr/>
              <p:nvPr/>
            </p:nvSpPr>
            <p:spPr>
              <a:xfrm>
                <a:off x="4260358" y="3547383"/>
                <a:ext cx="304800" cy="2792737"/>
              </a:xfrm>
              <a:prstGeom prst="rect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27"/>
              <p:cNvSpPr/>
              <p:nvPr/>
            </p:nvSpPr>
            <p:spPr>
              <a:xfrm>
                <a:off x="4953000" y="3352800"/>
                <a:ext cx="304800" cy="3003550"/>
              </a:xfrm>
              <a:prstGeom prst="rect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28"/>
              <p:cNvSpPr/>
              <p:nvPr/>
            </p:nvSpPr>
            <p:spPr>
              <a:xfrm>
                <a:off x="6045571" y="3124200"/>
                <a:ext cx="304800" cy="3215920"/>
              </a:xfrm>
              <a:prstGeom prst="rect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9"/>
              <p:cNvSpPr/>
              <p:nvPr/>
            </p:nvSpPr>
            <p:spPr>
              <a:xfrm>
                <a:off x="7467600" y="1910260"/>
                <a:ext cx="304800" cy="4429860"/>
              </a:xfrm>
              <a:prstGeom prst="rect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33"/>
            <p:cNvCxnSpPr/>
            <p:nvPr/>
          </p:nvCxnSpPr>
          <p:spPr>
            <a:xfrm rot="5400000">
              <a:off x="4316270" y="2630681"/>
              <a:ext cx="946628" cy="71159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42"/>
            <p:cNvCxnSpPr/>
            <p:nvPr/>
          </p:nvCxnSpPr>
          <p:spPr>
            <a:xfrm rot="5400000">
              <a:off x="4869422" y="2789126"/>
              <a:ext cx="727653" cy="17573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51"/>
            <p:cNvCxnSpPr/>
            <p:nvPr/>
          </p:nvCxnSpPr>
          <p:spPr>
            <a:xfrm>
              <a:off x="5486400" y="2513165"/>
              <a:ext cx="685799" cy="51622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54"/>
            <p:cNvCxnSpPr/>
            <p:nvPr/>
          </p:nvCxnSpPr>
          <p:spPr>
            <a:xfrm flipV="1">
              <a:off x="5943600" y="2057401"/>
              <a:ext cx="1371600" cy="17305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58"/>
            <p:cNvSpPr txBox="1"/>
            <p:nvPr/>
          </p:nvSpPr>
          <p:spPr>
            <a:xfrm>
              <a:off x="4943787" y="2033382"/>
              <a:ext cx="803714" cy="369332"/>
            </a:xfrm>
            <a:prstGeom prst="rect">
              <a:avLst/>
            </a:prstGeom>
            <a:noFill/>
            <a:ln>
              <a:solidFill>
                <a:srgbClr val="7F7F7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ZOOM</a:t>
              </a:r>
              <a:endParaRPr lang="en-US" dirty="0"/>
            </a:p>
          </p:txBody>
        </p:sp>
      </p:grpSp>
      <p:sp>
        <p:nvSpPr>
          <p:cNvPr id="24" name="TextBox 7"/>
          <p:cNvSpPr txBox="1"/>
          <p:nvPr/>
        </p:nvSpPr>
        <p:spPr>
          <a:xfrm>
            <a:off x="0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J. E. Muller,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Shaposhnikova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b="5012"/>
          <a:stretch>
            <a:fillRect/>
          </a:stretch>
        </p:blipFill>
        <p:spPr bwMode="auto">
          <a:xfrm>
            <a:off x="5020643" y="3429000"/>
            <a:ext cx="427575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b="4715"/>
          <a:stretch>
            <a:fillRect/>
          </a:stretch>
        </p:blipFill>
        <p:spPr bwMode="auto">
          <a:xfrm>
            <a:off x="5020643" y="523875"/>
            <a:ext cx="427575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b="4762"/>
          <a:stretch>
            <a:fillRect/>
          </a:stretch>
        </p:blipFill>
        <p:spPr bwMode="auto">
          <a:xfrm>
            <a:off x="685800" y="533400"/>
            <a:ext cx="426455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Bunch energy loss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 b="5012"/>
          <a:stretch>
            <a:fillRect/>
          </a:stretch>
        </p:blipFill>
        <p:spPr bwMode="auto">
          <a:xfrm>
            <a:off x="685800" y="3429000"/>
            <a:ext cx="427575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7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J. E. Muller, E.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Shaposhnikova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vacuum chamber @ IP2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tangolo 19"/>
          <p:cNvSpPr/>
          <p:nvPr/>
        </p:nvSpPr>
        <p:spPr>
          <a:xfrm>
            <a:off x="1219200" y="6858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Vacuum team has reported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pressure rise in 800mm common vacuum chambers on both sides of ALICE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with significant impact on background</a:t>
            </a:r>
          </a:p>
        </p:txBody>
      </p:sp>
      <p:pic>
        <p:nvPicPr>
          <p:cNvPr id="21" name="Picture 4" descr="New Image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9101" y="1905000"/>
            <a:ext cx="2789899" cy="2092424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267200"/>
            <a:ext cx="8305800" cy="224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 cstate="print"/>
          <a:srcRect l="7500" t="8333" r="3125" b="12500"/>
          <a:stretch>
            <a:fillRect/>
          </a:stretch>
        </p:blipFill>
        <p:spPr bwMode="auto">
          <a:xfrm>
            <a:off x="4038600" y="1905000"/>
            <a:ext cx="4038600" cy="214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ttangolo 34"/>
          <p:cNvSpPr/>
          <p:nvPr/>
        </p:nvSpPr>
        <p:spPr>
          <a:xfrm>
            <a:off x="6400800" y="3352800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Ø 20cm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19"/>
          <p:cNvCxnSpPr>
            <a:stCxn id="35" idx="0"/>
          </p:cNvCxnSpPr>
          <p:nvPr/>
        </p:nvCxnSpPr>
        <p:spPr>
          <a:xfrm flipV="1">
            <a:off x="6857015" y="3048000"/>
            <a:ext cx="986" cy="304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6154056" y="1981200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Ø 80cm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19"/>
          <p:cNvCxnSpPr/>
          <p:nvPr/>
        </p:nvCxnSpPr>
        <p:spPr>
          <a:xfrm flipH="1">
            <a:off x="5791201" y="2209800"/>
            <a:ext cx="380999" cy="2286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19"/>
          <p:cNvCxnSpPr/>
          <p:nvPr/>
        </p:nvCxnSpPr>
        <p:spPr>
          <a:xfrm flipH="1">
            <a:off x="914400" y="5029200"/>
            <a:ext cx="7162800" cy="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914400" y="47244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27m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Connettore 1 52"/>
          <p:cNvCxnSpPr/>
          <p:nvPr/>
        </p:nvCxnSpPr>
        <p:spPr>
          <a:xfrm>
            <a:off x="5395686" y="1447800"/>
            <a:ext cx="0" cy="464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Vacuum observations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tangolo 19"/>
          <p:cNvSpPr/>
          <p:nvPr/>
        </p:nvSpPr>
        <p:spPr>
          <a:xfrm>
            <a:off x="1219200" y="457200"/>
            <a:ext cx="77724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Pressure measurements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800mm chambers on both sides of ALICE </a:t>
            </a:r>
          </a:p>
        </p:txBody>
      </p:sp>
      <p:grpSp>
        <p:nvGrpSpPr>
          <p:cNvPr id="3" name="Gruppo 18"/>
          <p:cNvGrpSpPr/>
          <p:nvPr/>
        </p:nvGrpSpPr>
        <p:grpSpPr>
          <a:xfrm>
            <a:off x="650404" y="1504763"/>
            <a:ext cx="7350596" cy="5129288"/>
            <a:chOff x="269098" y="1752600"/>
            <a:chExt cx="6934200" cy="4838725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414" r="12500"/>
            <a:stretch>
              <a:fillRect/>
            </a:stretch>
          </p:blipFill>
          <p:spPr>
            <a:xfrm>
              <a:off x="269098" y="1752600"/>
              <a:ext cx="6934200" cy="4838725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538" t="51724" b="40000"/>
            <a:stretch>
              <a:fillRect/>
            </a:stretch>
          </p:blipFill>
          <p:spPr>
            <a:xfrm>
              <a:off x="6019800" y="1981200"/>
              <a:ext cx="1066800" cy="457200"/>
            </a:xfrm>
            <a:prstGeom prst="rect">
              <a:avLst/>
            </a:prstGeom>
          </p:spPr>
        </p:pic>
      </p:grpSp>
      <p:cxnSp>
        <p:nvCxnSpPr>
          <p:cNvPr id="22" name="Connettore 1 21"/>
          <p:cNvCxnSpPr/>
          <p:nvPr/>
        </p:nvCxnSpPr>
        <p:spPr>
          <a:xfrm>
            <a:off x="2590800" y="1428563"/>
            <a:ext cx="0" cy="464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2743200" y="1428563"/>
            <a:ext cx="0" cy="464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79"/>
          <p:cNvSpPr/>
          <p:nvPr/>
        </p:nvSpPr>
        <p:spPr>
          <a:xfrm>
            <a:off x="2590800" y="1340750"/>
            <a:ext cx="152400" cy="240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Rettangolo 79"/>
          <p:cNvSpPr/>
          <p:nvPr/>
        </p:nvSpPr>
        <p:spPr>
          <a:xfrm>
            <a:off x="1524000" y="1340750"/>
            <a:ext cx="1066800" cy="24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1092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1" name="Rettangolo 79"/>
          <p:cNvSpPr/>
          <p:nvPr/>
        </p:nvSpPr>
        <p:spPr>
          <a:xfrm>
            <a:off x="2743200" y="1340750"/>
            <a:ext cx="5181600" cy="240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1380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1447800" y="914400"/>
            <a:ext cx="647700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Number of bunches per beam</a:t>
            </a:r>
          </a:p>
        </p:txBody>
      </p:sp>
      <p:sp>
        <p:nvSpPr>
          <p:cNvPr id="54" name="Rettangolo 53"/>
          <p:cNvSpPr/>
          <p:nvPr/>
        </p:nvSpPr>
        <p:spPr>
          <a:xfrm>
            <a:off x="2405742" y="1063823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1236</a:t>
            </a:r>
            <a:endParaRPr lang="en-US" sz="1400" dirty="0"/>
          </a:p>
        </p:txBody>
      </p:sp>
      <p:sp>
        <p:nvSpPr>
          <p:cNvPr id="55" name="TextBox 15"/>
          <p:cNvSpPr txBox="1"/>
          <p:nvPr/>
        </p:nvSpPr>
        <p:spPr>
          <a:xfrm>
            <a:off x="6172200" y="2819400"/>
            <a:ext cx="2819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ALICE polarity flip </a:t>
            </a:r>
            <a:r>
              <a:rPr lang="en-US" dirty="0" smtClean="0">
                <a:solidFill>
                  <a:schemeClr val="tx2"/>
                </a:solidFill>
              </a:rPr>
              <a:t>seems to cause further worsening of vacuum quality followed by a slow conditioning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56" name="Straight Arrow Connector 19"/>
          <p:cNvCxnSpPr>
            <a:stCxn id="55" idx="1"/>
          </p:cNvCxnSpPr>
          <p:nvPr/>
        </p:nvCxnSpPr>
        <p:spPr>
          <a:xfrm flipH="1" flipV="1">
            <a:off x="5715000" y="2971800"/>
            <a:ext cx="457200" cy="44776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7"/>
          <p:cNvSpPr txBox="1"/>
          <p:nvPr/>
        </p:nvSpPr>
        <p:spPr>
          <a:xfrm>
            <a:off x="0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O. Dominguez, V.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Baglin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8571" b="3809"/>
          <a:stretch>
            <a:fillRect/>
          </a:stretch>
        </p:blipFill>
        <p:spPr bwMode="auto">
          <a:xfrm>
            <a:off x="342900" y="1084160"/>
            <a:ext cx="8572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1600200" y="1236560"/>
            <a:ext cx="2057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Fill 1960  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</a:rPr>
              <a:t>19-20/07/2011</a:t>
            </a:r>
          </a:p>
        </p:txBody>
      </p:sp>
      <p:cxnSp>
        <p:nvCxnSpPr>
          <p:cNvPr id="26" name="Straight Arrow Connector 19"/>
          <p:cNvCxnSpPr/>
          <p:nvPr/>
        </p:nvCxnSpPr>
        <p:spPr>
          <a:xfrm>
            <a:off x="4247244" y="931760"/>
            <a:ext cx="0" cy="3048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15"/>
          <p:cNvSpPr txBox="1"/>
          <p:nvPr/>
        </p:nvSpPr>
        <p:spPr>
          <a:xfrm>
            <a:off x="3824514" y="609600"/>
            <a:ext cx="8382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Ramp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Vacuum observations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O. Dominguez, V.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Baglin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8571" b="3809"/>
          <a:stretch>
            <a:fillRect/>
          </a:stretch>
        </p:blipFill>
        <p:spPr bwMode="auto">
          <a:xfrm>
            <a:off x="1050235" y="1905000"/>
            <a:ext cx="708163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5334000" y="2022902"/>
            <a:ext cx="2057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Fill 1960  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</a:rPr>
              <a:t>19-20/07/2011</a:t>
            </a:r>
          </a:p>
        </p:txBody>
      </p:sp>
      <p:sp>
        <p:nvSpPr>
          <p:cNvPr id="27" name="TextBox 15"/>
          <p:cNvSpPr txBox="1"/>
          <p:nvPr/>
        </p:nvSpPr>
        <p:spPr>
          <a:xfrm>
            <a:off x="1371600" y="533400"/>
            <a:ext cx="6705600" cy="1295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</a:rPr>
              <a:t>To check if our model of e-cloud can explain  the observed behavior of pressure rise,</a:t>
            </a:r>
            <a:r>
              <a:rPr lang="en-US" b="1" dirty="0" smtClean="0">
                <a:solidFill>
                  <a:schemeClr val="tx2"/>
                </a:solidFill>
              </a:rPr>
              <a:t> we have simulated  the electron cloud build up </a:t>
            </a:r>
            <a:r>
              <a:rPr lang="en-US" dirty="0" smtClean="0">
                <a:solidFill>
                  <a:schemeClr val="tx2"/>
                </a:solidFill>
              </a:rPr>
              <a:t> in the 800mm chamber </a:t>
            </a:r>
            <a:r>
              <a:rPr lang="en-US" b="1" dirty="0" smtClean="0">
                <a:solidFill>
                  <a:schemeClr val="tx2"/>
                </a:solidFill>
              </a:rPr>
              <a:t>before and after the last two injections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4" name="Connettore 1 13"/>
          <p:cNvCxnSpPr/>
          <p:nvPr/>
        </p:nvCxnSpPr>
        <p:spPr>
          <a:xfrm flipV="1">
            <a:off x="3581400" y="2057400"/>
            <a:ext cx="0" cy="35814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3810000" y="2057400"/>
            <a:ext cx="0" cy="35814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4953000" y="4267200"/>
            <a:ext cx="25146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Simulated conditions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9"/>
          <p:cNvCxnSpPr>
            <a:stCxn id="17" idx="1"/>
          </p:cNvCxnSpPr>
          <p:nvPr/>
        </p:nvCxnSpPr>
        <p:spPr>
          <a:xfrm flipH="1">
            <a:off x="3581400" y="4451866"/>
            <a:ext cx="1371600" cy="439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1"/>
          </p:cNvCxnSpPr>
          <p:nvPr/>
        </p:nvCxnSpPr>
        <p:spPr>
          <a:xfrm flipH="1" flipV="1">
            <a:off x="3810000" y="4191002"/>
            <a:ext cx="1143000" cy="260864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33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30" name="Rettangolo 2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36" name="Freccia in giù 35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19"/>
          <p:cNvCxnSpPr>
            <a:stCxn id="28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 flipH="1">
            <a:off x="2034749" y="2470587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ttore 2 41"/>
          <p:cNvCxnSpPr>
            <a:stCxn id="37" idx="3"/>
          </p:cNvCxnSpPr>
          <p:nvPr/>
        </p:nvCxnSpPr>
        <p:spPr>
          <a:xfrm flipH="1">
            <a:off x="2432050" y="2137539"/>
            <a:ext cx="153155" cy="180211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2576400" y="2086223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0800000">
            <a:off x="1657219" y="2836912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0800000">
            <a:off x="1801235" y="2956811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0800000">
            <a:off x="1441195" y="2920807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0800000">
            <a:off x="1573324" y="3208839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ttore 1 17"/>
          <p:cNvCxnSpPr>
            <a:stCxn id="17" idx="3"/>
          </p:cNvCxnSpPr>
          <p:nvPr/>
        </p:nvCxnSpPr>
        <p:spPr>
          <a:xfrm rot="10800000" flipH="1">
            <a:off x="1624640" y="3016932"/>
            <a:ext cx="200712" cy="200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17" idx="4"/>
            <a:endCxn id="14" idx="0"/>
          </p:cNvCxnSpPr>
          <p:nvPr/>
        </p:nvCxnSpPr>
        <p:spPr>
          <a:xfrm rot="10800000" flipH="1">
            <a:off x="1603384" y="2897033"/>
            <a:ext cx="83895" cy="31180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>
            <a:stCxn id="17" idx="5"/>
          </p:cNvCxnSpPr>
          <p:nvPr/>
        </p:nvCxnSpPr>
        <p:spPr>
          <a:xfrm rot="10800000">
            <a:off x="1465312" y="2944924"/>
            <a:ext cx="116817" cy="27272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/>
          <p:cNvSpPr/>
          <p:nvPr/>
        </p:nvSpPr>
        <p:spPr>
          <a:xfrm>
            <a:off x="457200" y="4724400"/>
            <a:ext cx="8077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Secondary Electron Yield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the chamber’s surface is basically the ratio between emitted and impacting electrons and is function of the energy of the primary electron.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858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Connettore 1 20"/>
          <p:cNvCxnSpPr/>
          <p:nvPr/>
        </p:nvCxnSpPr>
        <p:spPr>
          <a:xfrm flipV="1">
            <a:off x="4953000" y="990600"/>
            <a:ext cx="0" cy="304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838700" y="838200"/>
            <a:ext cx="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4007523" y="506968"/>
            <a:ext cx="130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absorber </a:t>
            </a:r>
            <a:endParaRPr lang="en-US" b="1" dirty="0"/>
          </a:p>
        </p:txBody>
      </p:sp>
      <p:sp>
        <p:nvSpPr>
          <p:cNvPr id="27" name="Rettangolo 26"/>
          <p:cNvSpPr/>
          <p:nvPr/>
        </p:nvSpPr>
        <p:spPr>
          <a:xfrm>
            <a:off x="6019800" y="1066800"/>
            <a:ext cx="1163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="1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emitter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1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3" name="Rettangolo 22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0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ttangolo 33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6" name="Connettore 1 25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8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ttangolo 28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6" name="Straight Arrow Connector 19"/>
          <p:cNvCxnSpPr>
            <a:stCxn id="35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4" name="Straight Arrow Connector 19"/>
          <p:cNvCxnSpPr>
            <a:stCxn id="30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4" name="Straight Arrow Connector 19"/>
          <p:cNvCxnSpPr>
            <a:stCxn id="30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19"/>
          <p:cNvCxnSpPr>
            <a:stCxn id="34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19"/>
          <p:cNvCxnSpPr>
            <a:stCxn id="34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6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8" name="Rettangolo 27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3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4" name="Connettore 1 3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3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ttangolo 3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Before the last two injections </a:t>
            </a:r>
            <a:r>
              <a:rPr lang="en-US" dirty="0" smtClean="0">
                <a:solidFill>
                  <a:schemeClr val="tx2"/>
                </a:solidFill>
              </a:rPr>
              <a:t>(144 bunches per injection) </a:t>
            </a:r>
            <a:r>
              <a:rPr lang="en-US" b="1" dirty="0" smtClean="0">
                <a:solidFill>
                  <a:schemeClr val="tx2"/>
                </a:solidFill>
              </a:rPr>
              <a:t>about 1/4 of each ring is still empty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19"/>
          <p:cNvCxnSpPr>
            <a:stCxn id="22" idx="3"/>
          </p:cNvCxnSpPr>
          <p:nvPr/>
        </p:nvCxnSpPr>
        <p:spPr>
          <a:xfrm>
            <a:off x="3657600" y="1743165"/>
            <a:ext cx="1295400" cy="3142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19"/>
          <p:cNvCxnSpPr>
            <a:stCxn id="34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6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8" name="Rettangolo 27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3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4" name="Connettore 1 3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3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ttangolo 3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19"/>
          <p:cNvCxnSpPr>
            <a:stCxn id="23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Seed mechanisms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ttangolo 7"/>
          <p:cNvSpPr/>
          <p:nvPr/>
        </p:nvSpPr>
        <p:spPr>
          <a:xfrm>
            <a:off x="457200" y="2057400"/>
            <a:ext cx="80772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proton accelerators the electron cloud is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typically triggered by ionization of residual gas that is present in the beam pipe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</a:p>
          <a:p>
            <a:pPr marL="0" lvl="1">
              <a:lnSpc>
                <a:spcPct val="150000"/>
              </a:lnSpc>
              <a:spcAft>
                <a:spcPts val="600"/>
              </a:spcAft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1" indent="-4572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LHC  (for E&gt;1TeV) there are many electrons coming from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photoelectric emission  due to synchrotron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1447800" y="2267129"/>
            <a:ext cx="1600200" cy="321927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e-cloud buildup is observed when both beams are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e 9"/>
          <p:cNvSpPr/>
          <p:nvPr/>
        </p:nvSpPr>
        <p:spPr>
          <a:xfrm>
            <a:off x="48768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1" name="Rettangolo 2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ttangolo 2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4" name="Connettore 1 2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30" name="Freccia in giù 2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19"/>
          <p:cNvCxnSpPr>
            <a:stCxn id="36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e 9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6" name="Straight Arrow Connector 19"/>
          <p:cNvCxnSpPr>
            <a:stCxn id="37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19"/>
          <p:cNvCxnSpPr>
            <a:stCxn id="36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pccern_state\mysims\013_LHC_ALICE_common_pipe\video_drift_LHC\014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0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22" name="Rettangolo 21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Rettangolo 54"/>
          <p:cNvSpPr/>
          <p:nvPr/>
        </p:nvSpPr>
        <p:spPr>
          <a:xfrm>
            <a:off x="4724400" y="2209800"/>
            <a:ext cx="1905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5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7" name="Rettangolo 56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ttangolo 57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ttangolo 58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36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38" name="Rettangolo 37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45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ttangolo 45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41" name="Connettore 1 40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43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ttangolo 43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19"/>
          <p:cNvCxnSpPr>
            <a:stCxn id="23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e 8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4" t="9702" r="26667" b="13090"/>
          <a:stretch>
            <a:fillRect/>
          </a:stretch>
        </p:blipFill>
        <p:spPr bwMode="auto">
          <a:xfrm>
            <a:off x="4956048" y="594360"/>
            <a:ext cx="3928975" cy="401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 flipH="1">
            <a:off x="2590800" y="2544128"/>
            <a:ext cx="457200" cy="2942272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slow decay of the e-cloud is observed when only one 50ns beam is passing</a:t>
            </a:r>
            <a:r>
              <a:rPr lang="en-US" dirty="0" smtClean="0">
                <a:solidFill>
                  <a:schemeClr val="tx2"/>
                </a:solidFill>
              </a:rPr>
              <a:t> in the 800mm chamber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pccern_state\mysims\013_LHC_ALICE_common_pipe\video_drift_LHC\014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9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21" name="Rettangolo 20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ttangolo 53"/>
          <p:cNvSpPr/>
          <p:nvPr/>
        </p:nvSpPr>
        <p:spPr>
          <a:xfrm>
            <a:off x="4795838" y="2209800"/>
            <a:ext cx="183356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7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5" name="Rettangolo 54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ttangolo 58"/>
          <p:cNvSpPr/>
          <p:nvPr/>
        </p:nvSpPr>
        <p:spPr>
          <a:xfrm>
            <a:off x="457200" y="4724400"/>
            <a:ext cx="80772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During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are accelerated by the beam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“pinched” at the center of the beam pipe </a:t>
            </a:r>
          </a:p>
        </p:txBody>
      </p:sp>
      <p:sp>
        <p:nvSpPr>
          <p:cNvPr id="2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6" name="Straight Arrow Connector 19"/>
          <p:cNvCxnSpPr>
            <a:stCxn id="37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19"/>
          <p:cNvCxnSpPr>
            <a:stCxn id="36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pccern_state\mysims\013_LHC_ALICE_common_pipe\video_drift_LHC\0145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9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21" name="Rettangolo 20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ttangolo 53"/>
          <p:cNvSpPr/>
          <p:nvPr/>
        </p:nvSpPr>
        <p:spPr>
          <a:xfrm>
            <a:off x="4881564" y="2209800"/>
            <a:ext cx="174783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8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60" name="Rettangolo 59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457200" y="4724400"/>
            <a:ext cx="80772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During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are accelerated by the beam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“pinched” at the center of the beam pipe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7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9" name="Rettangolo 18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6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tangolo 26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2" name="Connettore 1 21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4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tangolo 24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8" name="Freccia in giù 27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0" name="Straight Arrow Connector 19"/>
          <p:cNvCxnSpPr>
            <a:stCxn id="34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e 8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pccern_state\mysims\013_LHC_ALICE_common_pipe\video_drift_LHC\014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9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21" name="Rettangolo 20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ttangolo 53"/>
          <p:cNvSpPr/>
          <p:nvPr/>
        </p:nvSpPr>
        <p:spPr>
          <a:xfrm>
            <a:off x="4967288" y="2209800"/>
            <a:ext cx="166211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4"/>
          <p:cNvGrpSpPr/>
          <p:nvPr/>
        </p:nvGrpSpPr>
        <p:grpSpPr>
          <a:xfrm>
            <a:off x="6096000" y="1238250"/>
            <a:ext cx="2203450" cy="2114550"/>
            <a:chOff x="6096000" y="1238250"/>
            <a:chExt cx="2203450" cy="2114550"/>
          </a:xfrm>
        </p:grpSpPr>
        <p:sp>
          <p:nvSpPr>
            <p:cNvPr id="56" name="Rettangolo 55"/>
            <p:cNvSpPr/>
            <p:nvPr/>
          </p:nvSpPr>
          <p:spPr>
            <a:xfrm>
              <a:off x="6096000" y="1295400"/>
              <a:ext cx="21336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ttangolo 57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8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60" name="Rettangolo 59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57200" y="4724400"/>
            <a:ext cx="80772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During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are accelerated by the beam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“pinched” at the center of the beam pipe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6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8" name="Rettangolo 27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3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4" name="Connettore 1 3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3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ttangolo 3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19"/>
          <p:cNvCxnSpPr>
            <a:stCxn id="23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6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8" name="Rettangolo 27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3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4" name="Connettore 1 3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3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ttangolo 3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19"/>
          <p:cNvCxnSpPr>
            <a:stCxn id="23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8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0" name="Rettangolo 19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7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ttangolo 27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3" name="Connettore 1 22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5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9" name="Freccia in giù 28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5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6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8" name="Rettangolo 27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3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4" name="Connettore 1 3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3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ttangolo 3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19"/>
          <p:cNvCxnSpPr>
            <a:stCxn id="23" idx="2"/>
          </p:cNvCxnSpPr>
          <p:nvPr/>
        </p:nvCxnSpPr>
        <p:spPr>
          <a:xfrm>
            <a:off x="3048000" y="1990130"/>
            <a:ext cx="762000" cy="258187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15"/>
          <p:cNvSpPr txBox="1"/>
          <p:nvPr/>
        </p:nvSpPr>
        <p:spPr>
          <a:xfrm>
            <a:off x="1752600" y="1066800"/>
            <a:ext cx="2590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No memory effect </a:t>
            </a:r>
            <a:r>
              <a:rPr lang="en-US" dirty="0" smtClean="0">
                <a:solidFill>
                  <a:schemeClr val="tx2"/>
                </a:solidFill>
              </a:rPr>
              <a:t>between following turns is observed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8571" b="3809"/>
          <a:stretch>
            <a:fillRect/>
          </a:stretch>
        </p:blipFill>
        <p:spPr bwMode="auto">
          <a:xfrm>
            <a:off x="1050235" y="1905000"/>
            <a:ext cx="708163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5334000" y="2022902"/>
            <a:ext cx="2057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Fill 1960  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</a:rPr>
              <a:t>19-20/07/2011</a:t>
            </a:r>
          </a:p>
        </p:txBody>
      </p:sp>
      <p:sp>
        <p:nvSpPr>
          <p:cNvPr id="27" name="TextBox 15"/>
          <p:cNvSpPr txBox="1"/>
          <p:nvPr/>
        </p:nvSpPr>
        <p:spPr>
          <a:xfrm>
            <a:off x="1371600" y="533400"/>
            <a:ext cx="6705600" cy="1295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</a:rPr>
              <a:t>To check if our model of e-cloud can explain  the observed behavior of pressure rise,</a:t>
            </a:r>
            <a:r>
              <a:rPr lang="en-US" b="1" dirty="0" smtClean="0">
                <a:solidFill>
                  <a:schemeClr val="tx2"/>
                </a:solidFill>
              </a:rPr>
              <a:t> we have simulated  the electron cloud build up </a:t>
            </a:r>
            <a:r>
              <a:rPr lang="en-US" dirty="0" smtClean="0">
                <a:solidFill>
                  <a:schemeClr val="tx2"/>
                </a:solidFill>
              </a:rPr>
              <a:t> in the 800mm chamber </a:t>
            </a:r>
            <a:r>
              <a:rPr lang="en-US" b="1" dirty="0" smtClean="0">
                <a:solidFill>
                  <a:schemeClr val="tx2"/>
                </a:solidFill>
              </a:rPr>
              <a:t>before and after the last two injections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4" name="Connettore 1 13"/>
          <p:cNvCxnSpPr/>
          <p:nvPr/>
        </p:nvCxnSpPr>
        <p:spPr>
          <a:xfrm flipV="1">
            <a:off x="3581400" y="2057400"/>
            <a:ext cx="0" cy="35814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3810000" y="2057400"/>
            <a:ext cx="0" cy="35814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4953000" y="4267200"/>
            <a:ext cx="25146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Simulated conditions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9"/>
          <p:cNvCxnSpPr>
            <a:stCxn id="17" idx="1"/>
          </p:cNvCxnSpPr>
          <p:nvPr/>
        </p:nvCxnSpPr>
        <p:spPr>
          <a:xfrm flipH="1">
            <a:off x="3581400" y="4451866"/>
            <a:ext cx="1371600" cy="43935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1"/>
          </p:cNvCxnSpPr>
          <p:nvPr/>
        </p:nvCxnSpPr>
        <p:spPr>
          <a:xfrm flipH="1" flipV="1">
            <a:off x="3810000" y="4191002"/>
            <a:ext cx="1143000" cy="260864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1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23" name="Rettangolo 22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30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ttangolo 33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6" name="Connettore 1 25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28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ttangolo 28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36" name="Straight Arrow Connector 19"/>
          <p:cNvCxnSpPr>
            <a:stCxn id="3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pccern_state\mysims\013_LHC_ALICE_common_pipe\video_drift_LHC\014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5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27" name="Rettangolo 26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Rettangolo 59"/>
          <p:cNvSpPr/>
          <p:nvPr/>
        </p:nvSpPr>
        <p:spPr>
          <a:xfrm>
            <a:off x="5043488" y="2209800"/>
            <a:ext cx="1585911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68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70" name="Rettangolo 69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ttangolo 71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During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are accelerated by the beam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“pinched” at the center of the beam pipe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pccern_state\mysims\013_LHC_ALICE_common_pipe\video_drift_LHC\014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133975" y="2209800"/>
            <a:ext cx="149542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/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1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3" name="Rettangolo 12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ttangolo 20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6" name="Connettore 1 15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2" name="Freccia in giù 21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19"/>
          <p:cNvCxnSpPr>
            <a:stCxn id="26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:\pccern_state\mysims\013_LHC_ALICE_common_pipe\video_drift_LHC\014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224463" y="2209800"/>
            <a:ext cx="140493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1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3" name="Rettangolo 12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ttangolo 20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6" name="Connettore 1 15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2" name="Freccia in giù 21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19"/>
          <p:cNvCxnSpPr>
            <a:stCxn id="26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pccern_state\mysims\013_LHC_ALICE_common_pipe\video_drift_LHC\014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310189" y="2209800"/>
            <a:ext cx="131921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ttangolo 56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4" name="Straight Arrow Connector 19"/>
          <p:cNvCxnSpPr>
            <a:stCxn id="23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4" name="Straight Arrow Connector 19"/>
          <p:cNvCxnSpPr>
            <a:stCxn id="23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4" name="Straight Arrow Connector 19"/>
          <p:cNvCxnSpPr>
            <a:stCxn id="23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4" name="Straight Arrow Connector 19"/>
          <p:cNvCxnSpPr>
            <a:stCxn id="23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pccern_state\mysims\013_LHC_ALICE_common_pipe\video_drift_LHC\014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391150" y="2209800"/>
            <a:ext cx="1238248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1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3" name="Rettangolo 12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ttangolo 20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6" name="Connettore 1 15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2" name="Freccia in giù 21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19"/>
          <p:cNvCxnSpPr>
            <a:stCxn id="26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9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1" name="Rettangolo 10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4" name="Connettore 1 13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6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0" name="Freccia in giù 1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19"/>
          <p:cNvCxnSpPr>
            <a:stCxn id="24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:\pccern_state\mysims\013_LHC_ALICE_common_pipe\video_drift_LHC\014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9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21" name="Rettangolo 20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ttangolo 53"/>
          <p:cNvSpPr/>
          <p:nvPr/>
        </p:nvSpPr>
        <p:spPr>
          <a:xfrm>
            <a:off x="5476874" y="2209800"/>
            <a:ext cx="1152523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8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60" name="Rettangolo 59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1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3" name="Rettangolo 12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ttangolo 20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6" name="Connettore 1 15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8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2" name="Freccia in giù 21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19"/>
          <p:cNvCxnSpPr>
            <a:stCxn id="26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6" name="Straight Arrow Connector 19"/>
          <p:cNvCxnSpPr>
            <a:stCxn id="25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048" y="3337560"/>
            <a:ext cx="6772235" cy="3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e 8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7" t="9671" r="26678" b="13068"/>
          <a:stretch>
            <a:fillRect/>
          </a:stretch>
        </p:blipFill>
        <p:spPr bwMode="auto">
          <a:xfrm>
            <a:off x="4956048" y="594360"/>
            <a:ext cx="3925926" cy="401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10"/>
          <p:cNvGrpSpPr/>
          <p:nvPr/>
        </p:nvGrpSpPr>
        <p:grpSpPr>
          <a:xfrm>
            <a:off x="481013" y="2970708"/>
            <a:ext cx="5429249" cy="3279448"/>
            <a:chOff x="481013" y="2970708"/>
            <a:chExt cx="5429249" cy="3279448"/>
          </a:xfrm>
        </p:grpSpPr>
        <p:sp>
          <p:nvSpPr>
            <p:cNvPr id="12" name="Rettangolo 11"/>
            <p:cNvSpPr/>
            <p:nvPr/>
          </p:nvSpPr>
          <p:spPr>
            <a:xfrm>
              <a:off x="2971800" y="3429000"/>
              <a:ext cx="304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uppo 19"/>
            <p:cNvGrpSpPr/>
            <p:nvPr/>
          </p:nvGrpSpPr>
          <p:grpSpPr>
            <a:xfrm>
              <a:off x="481013" y="2970708"/>
              <a:ext cx="5429249" cy="3279448"/>
              <a:chOff x="481013" y="2970708"/>
              <a:chExt cx="5429249" cy="3279448"/>
            </a:xfrm>
          </p:grpSpPr>
          <p:grpSp>
            <p:nvGrpSpPr>
              <p:cNvPr id="5" name="Gruppo 19"/>
              <p:cNvGrpSpPr/>
              <p:nvPr/>
            </p:nvGrpSpPr>
            <p:grpSpPr>
              <a:xfrm>
                <a:off x="3209926" y="2971800"/>
                <a:ext cx="2700336" cy="415498"/>
                <a:chOff x="481014" y="2970708"/>
                <a:chExt cx="2700336" cy="415498"/>
              </a:xfrm>
            </p:grpSpPr>
            <p:cxnSp>
              <p:nvCxnSpPr>
                <p:cNvPr id="19" name="Straight Arrow Connector 19"/>
                <p:cNvCxnSpPr/>
                <p:nvPr/>
              </p:nvCxnSpPr>
              <p:spPr>
                <a:xfrm flipH="1">
                  <a:off x="481014" y="3352800"/>
                  <a:ext cx="1885949" cy="0"/>
                </a:xfrm>
                <a:prstGeom prst="straightConnector1">
                  <a:avLst/>
                </a:prstGeom>
                <a:ln w="28575">
                  <a:headEnd type="none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ttangolo 19"/>
                <p:cNvSpPr/>
                <p:nvPr/>
              </p:nvSpPr>
              <p:spPr>
                <a:xfrm>
                  <a:off x="514350" y="2970708"/>
                  <a:ext cx="2667000" cy="4154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2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nd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V="1">
                <a:off x="3176585" y="3149600"/>
                <a:ext cx="0" cy="310055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" name="Gruppo 18"/>
              <p:cNvGrpSpPr/>
              <p:nvPr/>
            </p:nvGrpSpPr>
            <p:grpSpPr>
              <a:xfrm>
                <a:off x="481013" y="2970708"/>
                <a:ext cx="2700337" cy="382092"/>
                <a:chOff x="481013" y="2970708"/>
                <a:chExt cx="2700337" cy="382092"/>
              </a:xfrm>
            </p:grpSpPr>
            <p:cxnSp>
              <p:nvCxnSpPr>
                <p:cNvPr id="17" name="Straight Arrow Connector 19"/>
                <p:cNvCxnSpPr/>
                <p:nvPr/>
              </p:nvCxnSpPr>
              <p:spPr>
                <a:xfrm flipH="1">
                  <a:off x="481013" y="3352800"/>
                  <a:ext cx="2667001" cy="0"/>
                </a:xfrm>
                <a:prstGeom prst="straightConnector1">
                  <a:avLst/>
                </a:prstGeom>
                <a:ln w="28575">
                  <a:headEnd type="stealth" w="lg" len="lg"/>
                  <a:tailEnd type="stealth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ttangolo 17"/>
                <p:cNvSpPr/>
                <p:nvPr/>
              </p:nvSpPr>
              <p:spPr>
                <a:xfrm>
                  <a:off x="514350" y="2970708"/>
                  <a:ext cx="2667000" cy="3820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lnSpc>
                      <a:spcPct val="150000"/>
                    </a:lnSpc>
                    <a:spcAft>
                      <a:spcPts val="1200"/>
                    </a:spcAft>
                    <a:tabLst>
                      <a:tab pos="1543050" algn="l"/>
                    </a:tabLst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1</a:t>
                  </a:r>
                  <a:r>
                    <a:rPr lang="en-US" sz="1400" b="1" baseline="30000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st</a:t>
                  </a:r>
                  <a:r>
                    <a:rPr lang="en-US" sz="1400" b="1" dirty="0" smtClean="0">
                      <a:solidFill>
                        <a:schemeClr val="tx2"/>
                      </a:solidFill>
                      <a:latin typeface="Calibri" pitchFamily="34" charset="0"/>
                    </a:rPr>
                    <a:t> turn</a:t>
                  </a:r>
                  <a:endParaRPr lang="en-US" sz="1400" dirty="0" smtClean="0">
                    <a:solidFill>
                      <a:schemeClr val="tx2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21" name="Freccia in giù 20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914400" y="1143000"/>
            <a:ext cx="2743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 the end of injection </a:t>
            </a:r>
            <a:r>
              <a:rPr lang="en-US" b="1" dirty="0" smtClean="0">
                <a:solidFill>
                  <a:schemeClr val="tx2"/>
                </a:solidFill>
              </a:rPr>
              <a:t>the two rings look quite completely filled, </a:t>
            </a:r>
            <a:r>
              <a:rPr lang="en-US" dirty="0" smtClean="0">
                <a:solidFill>
                  <a:schemeClr val="tx2"/>
                </a:solidFill>
              </a:rPr>
              <a:t>the largest holes being the two abort gaps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8" name="Straight Arrow Connector 19"/>
          <p:cNvCxnSpPr>
            <a:stCxn id="27" idx="3"/>
          </p:cNvCxnSpPr>
          <p:nvPr/>
        </p:nvCxnSpPr>
        <p:spPr>
          <a:xfrm>
            <a:off x="3657600" y="1881664"/>
            <a:ext cx="1295400" cy="17573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9"/>
          <p:cNvGrpSpPr/>
          <p:nvPr/>
        </p:nvGrpSpPr>
        <p:grpSpPr>
          <a:xfrm>
            <a:off x="3209925" y="2971800"/>
            <a:ext cx="2700337" cy="415498"/>
            <a:chOff x="481013" y="2970708"/>
            <a:chExt cx="2700337" cy="415498"/>
          </a:xfrm>
        </p:grpSpPr>
        <p:cxnSp>
          <p:nvCxnSpPr>
            <p:cNvPr id="21" name="Straight Arrow Connector 19"/>
            <p:cNvCxnSpPr/>
            <p:nvPr/>
          </p:nvCxnSpPr>
          <p:spPr>
            <a:xfrm flipH="1">
              <a:off x="481013" y="3352800"/>
              <a:ext cx="2667001" cy="0"/>
            </a:xfrm>
            <a:prstGeom prst="straightConnector1">
              <a:avLst/>
            </a:prstGeom>
            <a:ln w="28575">
              <a:headEnd type="stealth" w="lg" len="lg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ttangolo 21"/>
            <p:cNvSpPr/>
            <p:nvPr/>
          </p:nvSpPr>
          <p:spPr>
            <a:xfrm>
              <a:off x="514350" y="2970708"/>
              <a:ext cx="26670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2</a:t>
              </a:r>
              <a:r>
                <a:rPr lang="en-US" sz="1400" b="1" baseline="30000" dirty="0" smtClean="0">
                  <a:solidFill>
                    <a:schemeClr val="tx2"/>
                  </a:solidFill>
                  <a:latin typeface="Calibri" pitchFamily="34" charset="0"/>
                </a:rPr>
                <a:t>nd</a:t>
              </a: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 turn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3335506"/>
            <a:ext cx="6858000" cy="327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e 9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4" t="8932" r="26190" b="13039"/>
          <a:stretch>
            <a:fillRect/>
          </a:stretch>
        </p:blipFill>
        <p:spPr bwMode="auto">
          <a:xfrm>
            <a:off x="4960620" y="563880"/>
            <a:ext cx="4016944" cy="410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Connettore 1 10"/>
          <p:cNvCxnSpPr/>
          <p:nvPr/>
        </p:nvCxnSpPr>
        <p:spPr>
          <a:xfrm flipV="1">
            <a:off x="3176585" y="3149600"/>
            <a:ext cx="0" cy="310055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uppo 18"/>
          <p:cNvGrpSpPr/>
          <p:nvPr/>
        </p:nvGrpSpPr>
        <p:grpSpPr>
          <a:xfrm>
            <a:off x="481013" y="2970708"/>
            <a:ext cx="2700337" cy="382092"/>
            <a:chOff x="481013" y="2970708"/>
            <a:chExt cx="2700337" cy="382092"/>
          </a:xfrm>
        </p:grpSpPr>
        <p:cxnSp>
          <p:nvCxnSpPr>
            <p:cNvPr id="12" name="Straight Arrow Connector 19"/>
            <p:cNvCxnSpPr/>
            <p:nvPr/>
          </p:nvCxnSpPr>
          <p:spPr>
            <a:xfrm flipH="1">
              <a:off x="481013" y="3352800"/>
              <a:ext cx="2667001" cy="0"/>
            </a:xfrm>
            <a:prstGeom prst="straightConnector1">
              <a:avLst/>
            </a:prstGeom>
            <a:ln w="28575">
              <a:headEnd type="stealth" w="lg" len="lg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Rettangolo 13"/>
            <p:cNvSpPr/>
            <p:nvPr/>
          </p:nvSpPr>
          <p:spPr>
            <a:xfrm>
              <a:off x="514350" y="2970708"/>
              <a:ext cx="266700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1</a:t>
              </a:r>
              <a:r>
                <a:rPr lang="en-US" sz="1400" b="1" baseline="30000" dirty="0" smtClean="0">
                  <a:solidFill>
                    <a:schemeClr val="tx2"/>
                  </a:solidFill>
                  <a:latin typeface="Calibri" pitchFamily="34" charset="0"/>
                </a:rPr>
                <a:t>st</a:t>
              </a: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 turn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914400" y="1143000"/>
            <a:ext cx="2743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Memory effect </a:t>
            </a:r>
            <a:r>
              <a:rPr lang="en-US" dirty="0" smtClean="0">
                <a:solidFill>
                  <a:schemeClr val="tx2"/>
                </a:solidFill>
              </a:rPr>
              <a:t>is observed between turns, which </a:t>
            </a:r>
            <a:r>
              <a:rPr lang="en-US" b="1" dirty="0" smtClean="0">
                <a:solidFill>
                  <a:schemeClr val="tx2"/>
                </a:solidFill>
              </a:rPr>
              <a:t>can strongly enhance the electron cloud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9"/>
          <p:cNvCxnSpPr/>
          <p:nvPr/>
        </p:nvCxnSpPr>
        <p:spPr>
          <a:xfrm>
            <a:off x="1981200" y="2362200"/>
            <a:ext cx="1600200" cy="22860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800mm chamber – two beams simulations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0" name="Freccia in giù 29"/>
          <p:cNvSpPr/>
          <p:nvPr/>
        </p:nvSpPr>
        <p:spPr>
          <a:xfrm rot="2737776">
            <a:off x="5718875" y="3278107"/>
            <a:ext cx="228600" cy="533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/>
          <p:cNvSpPr/>
          <p:nvPr/>
        </p:nvSpPr>
        <p:spPr>
          <a:xfrm>
            <a:off x="5700486" y="2939142"/>
            <a:ext cx="12192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  <a:tabLst>
                <a:tab pos="1543050" algn="l"/>
              </a:tabLst>
            </a:pPr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</a:rPr>
              <a:t>LSS2</a:t>
            </a:r>
            <a:endParaRPr lang="en-US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/>
          <p:cNvSpPr/>
          <p:nvPr/>
        </p:nvSpPr>
        <p:spPr>
          <a:xfrm>
            <a:off x="4953000" y="609600"/>
            <a:ext cx="4038600" cy="4038600"/>
          </a:xfrm>
          <a:prstGeom prst="ellipse">
            <a:avLst/>
          </a:prstGeom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mtClean="0">
                <a:solidFill>
                  <a:schemeClr val="tx2"/>
                </a:solidFill>
                <a:latin typeface="Calibri" pitchFamily="34" charset="0"/>
              </a:rPr>
              <a:t>Future work / Wish list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9" name="Rectangle 65"/>
          <p:cNvSpPr/>
          <p:nvPr/>
        </p:nvSpPr>
        <p:spPr>
          <a:xfrm>
            <a:off x="1151620" y="685800"/>
            <a:ext cx="78128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Arbitrary externally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assigned magnetic/electric field maps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quadrupole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combined function magnet, clearing electrode)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Non elliptical boundary condition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on chamber’s wall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Non uniform secondary electron yield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(including EC detector simulation)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Integration with the HEADTAIL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code for a self consistent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model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Benchmarking with machine observations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measurements (collected and to be collected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Parallelization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(GPU?)</a:t>
            </a:r>
          </a:p>
          <a:p>
            <a:pPr marL="58737" lvl="1">
              <a:lnSpc>
                <a:spcPct val="150000"/>
              </a:lnSpc>
              <a:spcAft>
                <a:spcPts val="1200"/>
              </a:spcAft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28987" r="21577" b="32719"/>
          <a:stretch>
            <a:fillRect/>
          </a:stretch>
        </p:blipFill>
        <p:spPr bwMode="auto">
          <a:xfrm>
            <a:off x="990600" y="5257800"/>
            <a:ext cx="210978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uppo 13"/>
          <p:cNvGrpSpPr/>
          <p:nvPr/>
        </p:nvGrpSpPr>
        <p:grpSpPr>
          <a:xfrm>
            <a:off x="6324600" y="5257800"/>
            <a:ext cx="2420468" cy="914400"/>
            <a:chOff x="685800" y="1219200"/>
            <a:chExt cx="4495800" cy="1698417"/>
          </a:xfrm>
        </p:grpSpPr>
        <p:pic>
          <p:nvPicPr>
            <p:cNvPr id="15" name="Picture 3" descr="K:\pccern_state\mysims_current\018_video_SPS\MBB\03995.pn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31945" r="25000" b="31944"/>
            <a:stretch>
              <a:fillRect/>
            </a:stretch>
          </p:blipFill>
          <p:spPr bwMode="auto">
            <a:xfrm>
              <a:off x="685800" y="1219200"/>
              <a:ext cx="4495800" cy="1698417"/>
            </a:xfrm>
            <a:prstGeom prst="rect">
              <a:avLst/>
            </a:prstGeom>
            <a:noFill/>
          </p:spPr>
        </p:pic>
        <p:sp>
          <p:nvSpPr>
            <p:cNvPr id="16" name="Ovale 15"/>
            <p:cNvSpPr/>
            <p:nvPr/>
          </p:nvSpPr>
          <p:spPr>
            <a:xfrm>
              <a:off x="685800" y="1219200"/>
              <a:ext cx="4419600" cy="1676400"/>
            </a:xfrm>
            <a:prstGeom prst="ellipse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ccia a destra 17"/>
          <p:cNvSpPr/>
          <p:nvPr/>
        </p:nvSpPr>
        <p:spPr>
          <a:xfrm>
            <a:off x="3261102" y="5029200"/>
            <a:ext cx="2971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PyEcloud</a:t>
            </a:r>
            <a:endParaRPr lang="en-US" dirty="0"/>
          </a:p>
        </p:txBody>
      </p:sp>
      <p:sp>
        <p:nvSpPr>
          <p:cNvPr id="21" name="Freccia a destra 20"/>
          <p:cNvSpPr/>
          <p:nvPr/>
        </p:nvSpPr>
        <p:spPr>
          <a:xfrm flipH="1">
            <a:off x="3184902" y="5791200"/>
            <a:ext cx="2971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HEADTAIL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:\pccern_state\mysims\013_LHC_ALICE_common_pipe\video_drift_LHC\014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572125" y="2209800"/>
            <a:ext cx="105727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0" y="3124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Calibri" pitchFamily="34" charset="0"/>
              </a:rPr>
              <a:t>Thanks for your attention!</a:t>
            </a:r>
            <a:endParaRPr lang="en-US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6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pccern_state\mysims\013_LHC_ALICE_common_pipe\video_drift_LHC\014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653088" y="2209800"/>
            <a:ext cx="976309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:\pccern_state\mysims\013_LHC_ALICE_common_pipe\video_drift_LHC\014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743575" y="2209800"/>
            <a:ext cx="88582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:\pccern_state\mysims\013_LHC_ALICE_common_pipe\video_drift_LHC\014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3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15" name="Rettangolo 14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ttangolo 47"/>
          <p:cNvSpPr/>
          <p:nvPr/>
        </p:nvSpPr>
        <p:spPr>
          <a:xfrm>
            <a:off x="5819775" y="2209800"/>
            <a:ext cx="80962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52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54" name="Rettangolo 53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pccern_state\mysims\013_LHC_ALICE_common_pipe\video_drift_LHC\0148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5910263" y="2209800"/>
            <a:ext cx="71913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:\pccern_state\mysims\013_LHC_ALICE_common_pipe\video_drift_LHC\014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5991225" y="2209800"/>
            <a:ext cx="63817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After the bunch passage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electrons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chamber’s wall (with E~100eV) 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If the Secondary Electron Yield (SEY) of the surface is large enough,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can be generated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growth of the total number of electrons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:\pccern_state\mysims\013_LHC_ALICE_common_pipe\video_drift_LHC\014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6091237" y="2209800"/>
            <a:ext cx="538159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:\pccern_state\mysims\013_LHC_ALICE_common_pipe\video_drift_LHC\0149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6162675" y="2209800"/>
            <a:ext cx="466721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:\pccern_state\mysims\013_LHC_ALICE_common_pipe\video_drift_LHC\014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6248400" y="2209800"/>
            <a:ext cx="38099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:\pccern_state\mysims\013_LHC_ALICE_common_pipe\video_drift_LHC\0149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ettangolo 42"/>
          <p:cNvSpPr/>
          <p:nvPr/>
        </p:nvSpPr>
        <p:spPr>
          <a:xfrm>
            <a:off x="6343650" y="2209800"/>
            <a:ext cx="28574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uppo 47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9" name="Rettangolo 48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:\pccern_state\mysims\013_LHC_ALICE_common_pipe\video_drift_LHC\014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6424614" y="2209800"/>
            <a:ext cx="20478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L:\pccern_state\mysims\013_LHC_ALICE_common_pipe\video_drift_LHC\014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42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44" name="Rettangolo 43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Rettangolo 73"/>
          <p:cNvSpPr/>
          <p:nvPr/>
        </p:nvSpPr>
        <p:spPr>
          <a:xfrm>
            <a:off x="6515100" y="2209800"/>
            <a:ext cx="11429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uppo 78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80" name="Rettangolo 79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ttangolo 80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:\pccern_state\mysims\013_LHC_ALICE_common_pipe\video_drift_LHC\015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ttangolo 41"/>
          <p:cNvSpPr/>
          <p:nvPr/>
        </p:nvSpPr>
        <p:spPr>
          <a:xfrm>
            <a:off x="6598920" y="2209800"/>
            <a:ext cx="11429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uppo 46"/>
          <p:cNvGrpSpPr/>
          <p:nvPr/>
        </p:nvGrpSpPr>
        <p:grpSpPr>
          <a:xfrm>
            <a:off x="6629400" y="1238250"/>
            <a:ext cx="1670050" cy="2114550"/>
            <a:chOff x="6629400" y="1238250"/>
            <a:chExt cx="1670050" cy="2114550"/>
          </a:xfrm>
        </p:grpSpPr>
        <p:sp>
          <p:nvSpPr>
            <p:cNvPr id="48" name="Rettangolo 47"/>
            <p:cNvSpPr/>
            <p:nvPr/>
          </p:nvSpPr>
          <p:spPr>
            <a:xfrm>
              <a:off x="6629400" y="1295400"/>
              <a:ext cx="1600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Secondary electrons are emitted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smaller energies (E~1eV)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and, if they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hit the wall before the following bunch passage, they are absorbed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without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generation of further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secondaries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Decay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of the total number of electrons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observed in this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:\pccern_state\mysims\013_LHC_ALICE_common_pipe\video_drift_LHC\015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po 50"/>
          <p:cNvGrpSpPr/>
          <p:nvPr/>
        </p:nvGrpSpPr>
        <p:grpSpPr>
          <a:xfrm>
            <a:off x="6858000" y="1238250"/>
            <a:ext cx="1441450" cy="2114550"/>
            <a:chOff x="6858000" y="1238250"/>
            <a:chExt cx="1441450" cy="2114550"/>
          </a:xfrm>
        </p:grpSpPr>
        <p:sp>
          <p:nvSpPr>
            <p:cNvPr id="52" name="Rettangolo 51"/>
            <p:cNvSpPr/>
            <p:nvPr/>
          </p:nvSpPr>
          <p:spPr>
            <a:xfrm>
              <a:off x="6858000" y="1295400"/>
              <a:ext cx="13716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7620000" y="123825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7689850" y="16764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ttangolo 62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Another bunch passage can interrupt the decay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before reaching the initial value </a:t>
            </a: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these cases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avalanche multiplication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is observed between bunch passages, and an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exponential growth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the number of electrons happens during the bunch train passage</a:t>
            </a:r>
          </a:p>
        </p:txBody>
      </p:sp>
      <p:sp>
        <p:nvSpPr>
          <p:cNvPr id="2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:\pccern_state\mysims\013_LHC_ALICE_common_pipe\video_drift_LHC\015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ttangolo 19"/>
          <p:cNvSpPr/>
          <p:nvPr/>
        </p:nvSpPr>
        <p:spPr>
          <a:xfrm>
            <a:off x="457200" y="4724400"/>
            <a:ext cx="8077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Another bunch passage can interrupt the decay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before reaching the initial value </a:t>
            </a: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these cases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avalanche multiplication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is observed between bunch passages, and an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exponential growth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the number of electrons happens during the bunch train passage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>
            <a:off x="2576400" y="2086223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tangolo 37"/>
          <p:cNvSpPr/>
          <p:nvPr/>
        </p:nvSpPr>
        <p:spPr>
          <a:xfrm>
            <a:off x="2667000" y="1905000"/>
            <a:ext cx="34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:\pccern_state\mysims\013_LHC_ALICE_common_pipe\video_drift_LHC\015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" y="841248"/>
            <a:ext cx="5047498" cy="3785624"/>
          </a:xfrm>
          <a:prstGeom prst="rect">
            <a:avLst/>
          </a:prstGeom>
          <a:noFill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7"/>
          <p:cNvGrpSpPr/>
          <p:nvPr/>
        </p:nvGrpSpPr>
        <p:grpSpPr>
          <a:xfrm>
            <a:off x="266700" y="812800"/>
            <a:ext cx="4762500" cy="3911600"/>
            <a:chOff x="266700" y="812800"/>
            <a:chExt cx="4762500" cy="3911600"/>
          </a:xfrm>
        </p:grpSpPr>
        <p:sp>
          <p:nvSpPr>
            <p:cNvPr id="9" name="Rettangolo 8"/>
            <p:cNvSpPr/>
            <p:nvPr/>
          </p:nvSpPr>
          <p:spPr>
            <a:xfrm>
              <a:off x="3733800" y="914400"/>
              <a:ext cx="12954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66700" y="1066800"/>
              <a:ext cx="3048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524000" y="984250"/>
              <a:ext cx="1219200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79120" y="4282440"/>
              <a:ext cx="309118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" y="812800"/>
              <a:ext cx="30861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  <a:spcAft>
                  <a:spcPts val="1200"/>
                </a:spcAft>
                <a:tabLst>
                  <a:tab pos="1543050" algn="l"/>
                </a:tabLst>
              </a:pP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Beam pipe transverse cut</a:t>
              </a:r>
              <a:endParaRPr lang="en-US" sz="1400" dirty="0" smtClean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525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ttangolo 19"/>
          <p:cNvSpPr/>
          <p:nvPr/>
        </p:nvSpPr>
        <p:spPr>
          <a:xfrm>
            <a:off x="457200" y="5049728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ctr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effect is strongly dependent on bunch spacing!</a:t>
            </a:r>
            <a:endParaRPr lang="en-US" sz="24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19"/>
          <p:cNvCxnSpPr/>
          <p:nvPr/>
        </p:nvCxnSpPr>
        <p:spPr>
          <a:xfrm flipH="1">
            <a:off x="4800600" y="2133600"/>
            <a:ext cx="1905000" cy="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4876800" y="1764268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bunch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spac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build-up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1127165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1127165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1127165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3450563" y="3857591"/>
              <a:ext cx="5372100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2289863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3601116" y="3857591"/>
              <a:ext cx="5221548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3007072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4331404" y="3857591"/>
              <a:ext cx="4491259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3007072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4331404" y="3857591"/>
              <a:ext cx="4491259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/>
        </p:nvSpPr>
        <p:spPr>
          <a:xfrm>
            <a:off x="685800" y="2971800"/>
            <a:ext cx="2667000" cy="175432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passage of the first bunches of the train provokes an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exponential rise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of the number of electron in the chamber (multipacting).</a:t>
            </a:r>
            <a:endParaRPr lang="en-US" baseline="-250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3" idx="3"/>
          </p:cNvCxnSpPr>
          <p:nvPr/>
        </p:nvCxnSpPr>
        <p:spPr>
          <a:xfrm>
            <a:off x="3352800" y="3848963"/>
            <a:ext cx="457200" cy="494437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3216429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4611348" y="3857591"/>
              <a:ext cx="4211315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19"/>
          <p:cNvCxnSpPr/>
          <p:nvPr/>
        </p:nvCxnSpPr>
        <p:spPr>
          <a:xfrm>
            <a:off x="3276600" y="3505200"/>
            <a:ext cx="914400" cy="3810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/>
        </p:nvSpPr>
        <p:spPr>
          <a:xfrm>
            <a:off x="685800" y="2971800"/>
            <a:ext cx="2667000" cy="147732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number of 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tends to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saturate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to a certain value because of the space charge field generated by the electron themselves.</a:t>
            </a:r>
            <a:endParaRPr lang="en-US" baseline="-250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45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5572895" y="3857591"/>
              <a:ext cx="3249769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54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5938039" y="3857591"/>
              <a:ext cx="2884624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/>
        </p:nvSpPr>
        <p:spPr>
          <a:xfrm>
            <a:off x="685800" y="2971800"/>
            <a:ext cx="2667000" cy="175432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e-cloud is partially lost in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the gaps between batches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and a short build-up is observed at the beginning of each batch passage</a:t>
            </a:r>
            <a:endParaRPr lang="en-US" baseline="-250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19"/>
          <p:cNvCxnSpPr>
            <a:stCxn id="33" idx="3"/>
          </p:cNvCxnSpPr>
          <p:nvPr/>
        </p:nvCxnSpPr>
        <p:spPr>
          <a:xfrm>
            <a:off x="3352800" y="3848963"/>
            <a:ext cx="1066800" cy="265837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19"/>
          <p:cNvCxnSpPr>
            <a:stCxn id="33" idx="3"/>
          </p:cNvCxnSpPr>
          <p:nvPr/>
        </p:nvCxnSpPr>
        <p:spPr>
          <a:xfrm>
            <a:off x="3352800" y="3848963"/>
            <a:ext cx="2209800" cy="189637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>
            <a:off x="2576400" y="2086223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tangolo 37"/>
          <p:cNvSpPr/>
          <p:nvPr/>
        </p:nvSpPr>
        <p:spPr>
          <a:xfrm>
            <a:off x="2667000" y="1905000"/>
            <a:ext cx="34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baseline="30000" dirty="0"/>
          </a:p>
        </p:txBody>
      </p:sp>
      <p:sp>
        <p:nvSpPr>
          <p:cNvPr id="14" name="Ovale 13"/>
          <p:cNvSpPr/>
          <p:nvPr/>
        </p:nvSpPr>
        <p:spPr>
          <a:xfrm rot="16200000" flipH="1">
            <a:off x="2034749" y="2470587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2432050" y="2137539"/>
            <a:ext cx="153155" cy="180211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63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6595299" y="3857591"/>
              <a:ext cx="2227365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72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7106501" y="3857591"/>
              <a:ext cx="1716163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81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7544674" y="3857591"/>
              <a:ext cx="1277990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90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8055876" y="3857591"/>
              <a:ext cx="766788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99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2286000" y="3401122"/>
            <a:ext cx="7324118" cy="2923478"/>
            <a:chOff x="2505683" y="3446585"/>
            <a:chExt cx="7019317" cy="2801815"/>
          </a:xfrm>
        </p:grpSpPr>
        <p:grpSp>
          <p:nvGrpSpPr>
            <p:cNvPr id="6" name="Gruppo 48"/>
            <p:cNvGrpSpPr/>
            <p:nvPr/>
          </p:nvGrpSpPr>
          <p:grpSpPr>
            <a:xfrm>
              <a:off x="2505683" y="3446585"/>
              <a:ext cx="7019317" cy="2801815"/>
              <a:chOff x="1676400" y="3429000"/>
              <a:chExt cx="7019317" cy="2801815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9273"/>
              <a:stretch>
                <a:fillRect/>
              </a:stretch>
            </p:blipFill>
            <p:spPr bwMode="auto">
              <a:xfrm>
                <a:off x="1676400" y="3429000"/>
                <a:ext cx="7019317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1981200" y="5943600"/>
                <a:ext cx="516988" cy="287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ttangolo 49"/>
            <p:cNvSpPr/>
            <p:nvPr/>
          </p:nvSpPr>
          <p:spPr>
            <a:xfrm>
              <a:off x="8494049" y="3857591"/>
              <a:ext cx="328615" cy="17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108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o 48"/>
          <p:cNvGrpSpPr/>
          <p:nvPr/>
        </p:nvGrpSpPr>
        <p:grpSpPr>
          <a:xfrm>
            <a:off x="2286000" y="3401122"/>
            <a:ext cx="7324118" cy="2923478"/>
            <a:chOff x="1676400" y="3429000"/>
            <a:chExt cx="7019317" cy="2801815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49273"/>
            <a:stretch>
              <a:fillRect/>
            </a:stretch>
          </p:blipFill>
          <p:spPr bwMode="auto">
            <a:xfrm>
              <a:off x="1676400" y="3429000"/>
              <a:ext cx="7019317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8" name="Rettangolo 47"/>
            <p:cNvSpPr/>
            <p:nvPr/>
          </p:nvSpPr>
          <p:spPr>
            <a:xfrm>
              <a:off x="1981200" y="5943600"/>
              <a:ext cx="516988" cy="287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304800" y="4419600"/>
            <a:ext cx="2667000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After the passage of the train 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e-cloud decays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31" name="Straight Arrow Connector 19"/>
          <p:cNvCxnSpPr>
            <a:stCxn id="30" idx="3"/>
          </p:cNvCxnSpPr>
          <p:nvPr/>
        </p:nvCxnSpPr>
        <p:spPr>
          <a:xfrm flipV="1">
            <a:off x="2971800" y="4419600"/>
            <a:ext cx="5334000" cy="32316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16200000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1127165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6764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3007072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8288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b="50943"/>
          <a:stretch>
            <a:fillRect/>
          </a:stretch>
        </p:blipFill>
        <p:spPr bwMode="auto">
          <a:xfrm>
            <a:off x="1876425" y="3505200"/>
            <a:ext cx="74961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ttangolo 33"/>
          <p:cNvSpPr/>
          <p:nvPr/>
        </p:nvSpPr>
        <p:spPr>
          <a:xfrm>
            <a:off x="457200" y="5029200"/>
            <a:ext cx="2667000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The decay can be fast enough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that no memory effect is observed between turns</a:t>
            </a:r>
          </a:p>
        </p:txBody>
      </p:sp>
      <p:cxnSp>
        <p:nvCxnSpPr>
          <p:cNvPr id="35" name="Straight Arrow Connector 19"/>
          <p:cNvCxnSpPr>
            <a:stCxn id="34" idx="3"/>
          </p:cNvCxnSpPr>
          <p:nvPr/>
        </p:nvCxnSpPr>
        <p:spPr>
          <a:xfrm flipV="1">
            <a:off x="3124200" y="5105401"/>
            <a:ext cx="1371600" cy="523964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flipV="1">
            <a:off x="6896100" y="3657600"/>
            <a:ext cx="0" cy="254017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19"/>
          <p:cNvCxnSpPr/>
          <p:nvPr/>
        </p:nvCxnSpPr>
        <p:spPr>
          <a:xfrm flipH="1">
            <a:off x="2895600" y="3886200"/>
            <a:ext cx="3962400" cy="0"/>
          </a:xfrm>
          <a:prstGeom prst="straightConnector1">
            <a:avLst/>
          </a:prstGeom>
          <a:ln w="28575">
            <a:headEnd type="stealth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19"/>
          <p:cNvCxnSpPr/>
          <p:nvPr/>
        </p:nvCxnSpPr>
        <p:spPr>
          <a:xfrm flipH="1">
            <a:off x="6934200" y="3886200"/>
            <a:ext cx="1714500" cy="0"/>
          </a:xfrm>
          <a:prstGeom prst="straightConnector1">
            <a:avLst/>
          </a:prstGeom>
          <a:ln w="28575">
            <a:headEnd type="none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Rettangolo 50"/>
          <p:cNvSpPr/>
          <p:nvPr/>
        </p:nvSpPr>
        <p:spPr>
          <a:xfrm>
            <a:off x="2895600" y="3424089"/>
            <a:ext cx="4038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1</a:t>
            </a:r>
            <a:r>
              <a:rPr lang="en-US" b="1" baseline="30000" dirty="0" smtClean="0">
                <a:solidFill>
                  <a:schemeClr val="tx2"/>
                </a:solidFill>
                <a:latin typeface="Calibri" pitchFamily="34" charset="0"/>
              </a:rPr>
              <a:t>st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turn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6934200" y="3429000"/>
            <a:ext cx="2057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en-US" b="1" baseline="30000" dirty="0" smtClean="0">
                <a:solidFill>
                  <a:schemeClr val="tx2"/>
                </a:solidFill>
                <a:latin typeface="Calibri" pitchFamily="34" charset="0"/>
              </a:rPr>
              <a:t>nd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turn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t="49057" b="628"/>
          <a:stretch>
            <a:fillRect/>
          </a:stretch>
        </p:blipFill>
        <p:spPr bwMode="auto">
          <a:xfrm>
            <a:off x="1871664" y="3609976"/>
            <a:ext cx="7496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3" name="Connettore 1 32"/>
          <p:cNvCxnSpPr/>
          <p:nvPr/>
        </p:nvCxnSpPr>
        <p:spPr>
          <a:xfrm flipV="1">
            <a:off x="6896100" y="3657600"/>
            <a:ext cx="0" cy="254017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The electron cloud buildup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/>
          <p:cNvGrpSpPr/>
          <p:nvPr/>
        </p:nvGrpSpPr>
        <p:grpSpPr>
          <a:xfrm rot="3007072">
            <a:off x="1066800" y="914400"/>
            <a:ext cx="1828800" cy="1828800"/>
            <a:chOff x="2209800" y="1464129"/>
            <a:chExt cx="4572000" cy="4082142"/>
          </a:xfrm>
        </p:grpSpPr>
        <p:sp>
          <p:nvSpPr>
            <p:cNvPr id="17" name="Arc 22"/>
            <p:cNvSpPr/>
            <p:nvPr/>
          </p:nvSpPr>
          <p:spPr>
            <a:xfrm>
              <a:off x="2209800" y="1464129"/>
              <a:ext cx="4572000" cy="4082142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23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4205854"/>
                <a:gd name="adj2" fmla="val 16029391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4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6270234"/>
                <a:gd name="adj2" fmla="val 1802793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5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18262291"/>
                <a:gd name="adj2" fmla="val 199250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6"/>
            <p:cNvSpPr/>
            <p:nvPr/>
          </p:nvSpPr>
          <p:spPr>
            <a:xfrm>
              <a:off x="2362200" y="1600200"/>
              <a:ext cx="4267200" cy="3810000"/>
            </a:xfrm>
            <a:prstGeom prst="arc">
              <a:avLst>
                <a:gd name="adj1" fmla="val 20105301"/>
                <a:gd name="adj2" fmla="val 7411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12"/>
            <p:cNvSpPr/>
            <p:nvPr/>
          </p:nvSpPr>
          <p:spPr>
            <a:xfrm>
              <a:off x="2514599" y="1752600"/>
              <a:ext cx="3962402" cy="3537858"/>
            </a:xfrm>
            <a:prstGeom prst="arc">
              <a:avLst>
                <a:gd name="adj1" fmla="val 42746"/>
                <a:gd name="adj2" fmla="val 286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 rot="17929476" flipH="1">
            <a:off x="2702603" y="2111749"/>
            <a:ext cx="76200" cy="21330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45"/>
          <p:cNvGrpSpPr/>
          <p:nvPr/>
        </p:nvGrpSpPr>
        <p:grpSpPr>
          <a:xfrm>
            <a:off x="4191000" y="914400"/>
            <a:ext cx="3733800" cy="2107236"/>
            <a:chOff x="3733800" y="609600"/>
            <a:chExt cx="4953000" cy="279531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508" t="7560"/>
            <a:stretch>
              <a:fillRect/>
            </a:stretch>
          </p:blipFill>
          <p:spPr bwMode="auto">
            <a:xfrm>
              <a:off x="3733800" y="609600"/>
              <a:ext cx="4953000" cy="27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ttangolo 37"/>
            <p:cNvSpPr/>
            <p:nvPr/>
          </p:nvSpPr>
          <p:spPr>
            <a:xfrm>
              <a:off x="5638800" y="9144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5638800" y="2133600"/>
              <a:ext cx="1066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181600" y="23622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629400" y="2362200"/>
              <a:ext cx="1600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629400" y="9906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543800" y="12954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4114800" y="1371600"/>
              <a:ext cx="6858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5867400" y="144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9"/>
          <p:cNvCxnSpPr>
            <a:stCxn id="29" idx="1"/>
            <a:endCxn id="32" idx="1"/>
          </p:cNvCxnSpPr>
          <p:nvPr/>
        </p:nvCxnSpPr>
        <p:spPr>
          <a:xfrm flipV="1">
            <a:off x="2759072" y="1968018"/>
            <a:ext cx="1431928" cy="217003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19"/>
          <p:cNvCxnSpPr/>
          <p:nvPr/>
        </p:nvCxnSpPr>
        <p:spPr>
          <a:xfrm>
            <a:off x="6019800" y="1905000"/>
            <a:ext cx="0" cy="182880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457200" y="5029200"/>
            <a:ext cx="2667000" cy="147732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If the decay is slow enough or other memory effects are present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a multi-turn regime can be observed</a:t>
            </a:r>
          </a:p>
        </p:txBody>
      </p:sp>
      <p:cxnSp>
        <p:nvCxnSpPr>
          <p:cNvPr id="35" name="Straight Arrow Connector 19"/>
          <p:cNvCxnSpPr>
            <a:stCxn id="34" idx="3"/>
          </p:cNvCxnSpPr>
          <p:nvPr/>
        </p:nvCxnSpPr>
        <p:spPr>
          <a:xfrm flipV="1">
            <a:off x="3124200" y="5105405"/>
            <a:ext cx="1371600" cy="662459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4648200" y="5638800"/>
            <a:ext cx="4000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5% uncaptured beam present in the machine</a:t>
            </a:r>
            <a:endParaRPr lang="en-US" sz="1600" b="1" dirty="0"/>
          </a:p>
        </p:txBody>
      </p:sp>
      <p:cxnSp>
        <p:nvCxnSpPr>
          <p:cNvPr id="36" name="Straight Arrow Connector 19"/>
          <p:cNvCxnSpPr/>
          <p:nvPr/>
        </p:nvCxnSpPr>
        <p:spPr>
          <a:xfrm flipH="1">
            <a:off x="2895600" y="3886200"/>
            <a:ext cx="3962400" cy="0"/>
          </a:xfrm>
          <a:prstGeom prst="straightConnector1">
            <a:avLst/>
          </a:prstGeom>
          <a:ln w="28575">
            <a:headEnd type="stealth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19"/>
          <p:cNvCxnSpPr/>
          <p:nvPr/>
        </p:nvCxnSpPr>
        <p:spPr>
          <a:xfrm flipH="1">
            <a:off x="6934200" y="3886200"/>
            <a:ext cx="1714500" cy="0"/>
          </a:xfrm>
          <a:prstGeom prst="straightConnector1">
            <a:avLst/>
          </a:prstGeom>
          <a:ln w="28575">
            <a:headEnd type="none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Rettangolo 45"/>
          <p:cNvSpPr/>
          <p:nvPr/>
        </p:nvSpPr>
        <p:spPr>
          <a:xfrm>
            <a:off x="2895600" y="3424089"/>
            <a:ext cx="4038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1</a:t>
            </a:r>
            <a:r>
              <a:rPr lang="en-US" b="1" baseline="30000" dirty="0" smtClean="0">
                <a:solidFill>
                  <a:schemeClr val="tx2"/>
                </a:solidFill>
                <a:latin typeface="Calibri" pitchFamily="34" charset="0"/>
              </a:rPr>
              <a:t>st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turn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6934200" y="3429000"/>
            <a:ext cx="2057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en-US" b="1" baseline="30000" dirty="0" smtClean="0">
                <a:solidFill>
                  <a:schemeClr val="tx2"/>
                </a:solidFill>
                <a:latin typeface="Calibri" pitchFamily="34" charset="0"/>
              </a:rPr>
              <a:t>nd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turn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>
            <a:off x="2375784" y="2310746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6"/>
          <p:cNvGrpSpPr/>
          <p:nvPr/>
        </p:nvGrpSpPr>
        <p:grpSpPr>
          <a:xfrm>
            <a:off x="304800" y="1524000"/>
            <a:ext cx="2362200" cy="4800600"/>
            <a:chOff x="2819400" y="533400"/>
            <a:chExt cx="2362200" cy="4800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3338" t="8589" r="40264" b="17791"/>
            <a:stretch>
              <a:fillRect/>
            </a:stretch>
          </p:blipFill>
          <p:spPr bwMode="auto">
            <a:xfrm>
              <a:off x="2895600" y="533400"/>
              <a:ext cx="21336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ttangolo 15"/>
            <p:cNvSpPr/>
            <p:nvPr/>
          </p:nvSpPr>
          <p:spPr>
            <a:xfrm>
              <a:off x="4800600" y="4876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819400" y="4876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Connettore 2 17"/>
          <p:cNvCxnSpPr/>
          <p:nvPr/>
        </p:nvCxnSpPr>
        <p:spPr>
          <a:xfrm>
            <a:off x="2438400" y="2438400"/>
            <a:ext cx="0" cy="9906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1568450" y="4114800"/>
            <a:ext cx="78740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571624" y="1066800"/>
            <a:ext cx="0" cy="51816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2486024" y="27432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</a:t>
            </a:r>
            <a:endParaRPr lang="en-US" sz="2400" dirty="0"/>
          </a:p>
        </p:txBody>
      </p:sp>
      <p:sp>
        <p:nvSpPr>
          <p:cNvPr id="22" name="Rettangolo 21"/>
          <p:cNvSpPr/>
          <p:nvPr/>
        </p:nvSpPr>
        <p:spPr>
          <a:xfrm>
            <a:off x="1738312" y="3698339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R</a:t>
            </a:r>
            <a:r>
              <a:rPr lang="en-US" sz="2400" baseline="-25000" dirty="0" err="1" smtClean="0"/>
              <a:t>c</a:t>
            </a:r>
            <a:endParaRPr lang="en-US" sz="24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0178" y="1905000"/>
            <a:ext cx="1731645" cy="9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3030" y="3140848"/>
            <a:ext cx="1805940" cy="8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1538" y="4343400"/>
            <a:ext cx="2828925" cy="81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19"/>
          <p:cNvCxnSpPr/>
          <p:nvPr/>
        </p:nvCxnSpPr>
        <p:spPr>
          <a:xfrm flipV="1">
            <a:off x="1569204" y="1394935"/>
            <a:ext cx="0" cy="738665"/>
          </a:xfrm>
          <a:prstGeom prst="straightConnector1">
            <a:avLst/>
          </a:prstGeom>
          <a:ln w="60325">
            <a:solidFill>
              <a:srgbClr val="00B05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1752600" y="16002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29" name="Rettangolo 28"/>
          <p:cNvSpPr/>
          <p:nvPr/>
        </p:nvSpPr>
        <p:spPr>
          <a:xfrm>
            <a:off x="2971800" y="82927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a strong dipolar magnetic field, electrons perform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helicoidal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trajectories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around the field lines.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6"/>
          <p:cNvGrpSpPr/>
          <p:nvPr/>
        </p:nvGrpSpPr>
        <p:grpSpPr>
          <a:xfrm>
            <a:off x="304800" y="1524000"/>
            <a:ext cx="2362200" cy="4800600"/>
            <a:chOff x="2819400" y="533400"/>
            <a:chExt cx="2362200" cy="4800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3338" t="8589" r="40264" b="17791"/>
            <a:stretch>
              <a:fillRect/>
            </a:stretch>
          </p:blipFill>
          <p:spPr bwMode="auto">
            <a:xfrm>
              <a:off x="2895600" y="533400"/>
              <a:ext cx="21336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ttangolo 15"/>
            <p:cNvSpPr/>
            <p:nvPr/>
          </p:nvSpPr>
          <p:spPr>
            <a:xfrm>
              <a:off x="4800600" y="4876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819400" y="4876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Connettore 2 17"/>
          <p:cNvCxnSpPr/>
          <p:nvPr/>
        </p:nvCxnSpPr>
        <p:spPr>
          <a:xfrm>
            <a:off x="2438400" y="2438400"/>
            <a:ext cx="0" cy="9906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1568450" y="4114800"/>
            <a:ext cx="78740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571624" y="1066800"/>
            <a:ext cx="0" cy="51816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2486024" y="27432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</a:t>
            </a:r>
            <a:endParaRPr lang="en-US" sz="2400" dirty="0"/>
          </a:p>
        </p:txBody>
      </p:sp>
      <p:sp>
        <p:nvSpPr>
          <p:cNvPr id="22" name="Rettangolo 21"/>
          <p:cNvSpPr/>
          <p:nvPr/>
        </p:nvSpPr>
        <p:spPr>
          <a:xfrm>
            <a:off x="1738312" y="3698339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R</a:t>
            </a:r>
            <a:r>
              <a:rPr lang="en-US" sz="2400" baseline="-25000" dirty="0" err="1" smtClean="0"/>
              <a:t>c</a:t>
            </a:r>
            <a:endParaRPr lang="en-US" sz="24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0178" y="1905000"/>
            <a:ext cx="1731645" cy="9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3030" y="3140848"/>
            <a:ext cx="1805940" cy="8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1538" y="4343400"/>
            <a:ext cx="2828925" cy="81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19"/>
          <p:cNvCxnSpPr/>
          <p:nvPr/>
        </p:nvCxnSpPr>
        <p:spPr>
          <a:xfrm flipV="1">
            <a:off x="1569204" y="1394935"/>
            <a:ext cx="0" cy="738665"/>
          </a:xfrm>
          <a:prstGeom prst="straightConnector1">
            <a:avLst/>
          </a:prstGeom>
          <a:ln w="60325">
            <a:solidFill>
              <a:srgbClr val="00B05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1752600" y="16002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29" name="Rettangolo 28"/>
          <p:cNvSpPr/>
          <p:nvPr/>
        </p:nvSpPr>
        <p:spPr>
          <a:xfrm>
            <a:off x="2971800" y="82927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a strong dipolar magnetic field, electrons perform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helicoidal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trajectories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around the field lines. 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7315200" y="2133600"/>
            <a:ext cx="974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&lt;1ns</a:t>
            </a:r>
            <a:endParaRPr lang="en-US" sz="3200" dirty="0"/>
          </a:p>
        </p:txBody>
      </p:sp>
      <p:sp>
        <p:nvSpPr>
          <p:cNvPr id="31" name="Rettangolo 30"/>
          <p:cNvSpPr/>
          <p:nvPr/>
        </p:nvSpPr>
        <p:spPr>
          <a:xfrm>
            <a:off x="7315200" y="3200400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&lt;1mm</a:t>
            </a:r>
            <a:endParaRPr lang="en-US" sz="3200" dirty="0"/>
          </a:p>
        </p:txBody>
      </p:sp>
      <p:sp>
        <p:nvSpPr>
          <p:cNvPr id="33" name="Rettangolo 32"/>
          <p:cNvSpPr/>
          <p:nvPr/>
        </p:nvSpPr>
        <p:spPr>
          <a:xfrm>
            <a:off x="3048000" y="5791200"/>
            <a:ext cx="609600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are confined to move along B field lines</a:t>
            </a:r>
            <a:endParaRPr lang="en-US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Freccia a destra 33"/>
          <p:cNvSpPr/>
          <p:nvPr/>
        </p:nvSpPr>
        <p:spPr>
          <a:xfrm rot="5400000">
            <a:off x="5867400" y="5181600"/>
            <a:ext cx="457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1 12"/>
          <p:cNvCxnSpPr>
            <a:stCxn id="29" idx="0"/>
            <a:endCxn id="29" idx="4"/>
          </p:cNvCxnSpPr>
          <p:nvPr/>
        </p:nvCxnSpPr>
        <p:spPr>
          <a:xfrm>
            <a:off x="4648200" y="914400"/>
            <a:ext cx="0" cy="1676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e 28"/>
          <p:cNvSpPr/>
          <p:nvPr/>
        </p:nvSpPr>
        <p:spPr>
          <a:xfrm>
            <a:off x="2438400" y="914400"/>
            <a:ext cx="44196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>
            <a:off x="4614750" y="1031092"/>
            <a:ext cx="78511" cy="65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4705350" y="849868"/>
            <a:ext cx="452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baseline="30000" dirty="0"/>
          </a:p>
        </p:txBody>
      </p:sp>
      <p:sp>
        <p:nvSpPr>
          <p:cNvPr id="18" name="Ovale 17"/>
          <p:cNvSpPr/>
          <p:nvPr/>
        </p:nvSpPr>
        <p:spPr>
          <a:xfrm rot="16200000" flipH="1">
            <a:off x="4491037" y="1643063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8128" y="25908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Connettore 2 19"/>
          <p:cNvCxnSpPr/>
          <p:nvPr/>
        </p:nvCxnSpPr>
        <p:spPr>
          <a:xfrm flipH="1">
            <a:off x="4648200" y="1066800"/>
            <a:ext cx="756" cy="4572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4953000" y="2895600"/>
            <a:ext cx="0" cy="304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e 28"/>
          <p:cNvSpPr/>
          <p:nvPr/>
        </p:nvSpPr>
        <p:spPr>
          <a:xfrm>
            <a:off x="2438400" y="914400"/>
            <a:ext cx="44196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4648200" y="849868"/>
            <a:ext cx="452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baseline="30000" dirty="0"/>
          </a:p>
        </p:txBody>
      </p:sp>
      <p:sp>
        <p:nvSpPr>
          <p:cNvPr id="18" name="Ovale 17"/>
          <p:cNvSpPr/>
          <p:nvPr/>
        </p:nvSpPr>
        <p:spPr>
          <a:xfrm rot="16200000" flipH="1">
            <a:off x="4491037" y="1643063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8128" y="25908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Connettore 1 22"/>
          <p:cNvCxnSpPr/>
          <p:nvPr/>
        </p:nvCxnSpPr>
        <p:spPr>
          <a:xfrm>
            <a:off x="4343400" y="2895600"/>
            <a:ext cx="0" cy="304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022958" y="914400"/>
            <a:ext cx="0" cy="1676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4989508" y="1031092"/>
            <a:ext cx="78511" cy="65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2 20"/>
          <p:cNvCxnSpPr/>
          <p:nvPr/>
        </p:nvCxnSpPr>
        <p:spPr>
          <a:xfrm>
            <a:off x="5023714" y="1066800"/>
            <a:ext cx="5486" cy="4572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4788694" y="1071563"/>
            <a:ext cx="235742" cy="43311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e 28"/>
          <p:cNvSpPr/>
          <p:nvPr/>
        </p:nvSpPr>
        <p:spPr>
          <a:xfrm>
            <a:off x="2438400" y="914400"/>
            <a:ext cx="44196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4876800" y="849868"/>
            <a:ext cx="452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baseline="30000" dirty="0"/>
          </a:p>
        </p:txBody>
      </p:sp>
      <p:sp>
        <p:nvSpPr>
          <p:cNvPr id="18" name="Ovale 17"/>
          <p:cNvSpPr/>
          <p:nvPr/>
        </p:nvSpPr>
        <p:spPr>
          <a:xfrm rot="16200000" flipH="1">
            <a:off x="4491037" y="1643063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8128" y="25908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Connettore 1 22"/>
          <p:cNvCxnSpPr/>
          <p:nvPr/>
        </p:nvCxnSpPr>
        <p:spPr>
          <a:xfrm>
            <a:off x="3733800" y="2895600"/>
            <a:ext cx="0" cy="304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5245100" y="952500"/>
            <a:ext cx="12700" cy="16002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5218108" y="1031092"/>
            <a:ext cx="78511" cy="65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2 20"/>
          <p:cNvCxnSpPr/>
          <p:nvPr/>
        </p:nvCxnSpPr>
        <p:spPr>
          <a:xfrm>
            <a:off x="5252314" y="1066800"/>
            <a:ext cx="0" cy="25908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5036820" y="1071563"/>
            <a:ext cx="216216" cy="24380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e 28"/>
          <p:cNvSpPr/>
          <p:nvPr/>
        </p:nvSpPr>
        <p:spPr>
          <a:xfrm>
            <a:off x="2438400" y="914400"/>
            <a:ext cx="44196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4876800" y="849868"/>
            <a:ext cx="452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</a:t>
            </a:r>
            <a:endParaRPr lang="en-US" baseline="30000" dirty="0"/>
          </a:p>
        </p:txBody>
      </p:sp>
      <p:sp>
        <p:nvSpPr>
          <p:cNvPr id="18" name="Ovale 17"/>
          <p:cNvSpPr/>
          <p:nvPr/>
        </p:nvSpPr>
        <p:spPr>
          <a:xfrm rot="16200000" flipH="1">
            <a:off x="4491037" y="1643063"/>
            <a:ext cx="324378" cy="1929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8128" y="25908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Connettore 1 22"/>
          <p:cNvCxnSpPr/>
          <p:nvPr/>
        </p:nvCxnSpPr>
        <p:spPr>
          <a:xfrm>
            <a:off x="3733800" y="2895600"/>
            <a:ext cx="0" cy="304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5245100" y="952500"/>
            <a:ext cx="12700" cy="16002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5218108" y="1031092"/>
            <a:ext cx="78511" cy="65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2 20"/>
          <p:cNvCxnSpPr/>
          <p:nvPr/>
        </p:nvCxnSpPr>
        <p:spPr>
          <a:xfrm>
            <a:off x="5252314" y="1066800"/>
            <a:ext cx="0" cy="25908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5036820" y="1071563"/>
            <a:ext cx="216216" cy="24380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Electron cloud distribution in a bending magnet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o 9"/>
          <p:cNvGrpSpPr/>
          <p:nvPr/>
        </p:nvGrpSpPr>
        <p:grpSpPr>
          <a:xfrm>
            <a:off x="2438400" y="914400"/>
            <a:ext cx="4495800" cy="1698417"/>
            <a:chOff x="685800" y="1219200"/>
            <a:chExt cx="4495800" cy="1698417"/>
          </a:xfrm>
        </p:grpSpPr>
        <p:pic>
          <p:nvPicPr>
            <p:cNvPr id="8" name="Picture 3" descr="K:\pccern_state\mysims_current\018_video_SPS\MBB\03995.pn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31945" r="25000" b="31944"/>
            <a:stretch>
              <a:fillRect/>
            </a:stretch>
          </p:blipFill>
          <p:spPr bwMode="auto">
            <a:xfrm>
              <a:off x="685800" y="1219200"/>
              <a:ext cx="4495800" cy="1698417"/>
            </a:xfrm>
            <a:prstGeom prst="rect">
              <a:avLst/>
            </a:prstGeom>
            <a:noFill/>
          </p:spPr>
        </p:pic>
        <p:sp>
          <p:nvSpPr>
            <p:cNvPr id="9" name="Ovale 8"/>
            <p:cNvSpPr/>
            <p:nvPr/>
          </p:nvSpPr>
          <p:spPr>
            <a:xfrm>
              <a:off x="685800" y="1219200"/>
              <a:ext cx="4419600" cy="1676400"/>
            </a:xfrm>
            <a:prstGeom prst="ellipse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ttangolo 32"/>
          <p:cNvSpPr/>
          <p:nvPr/>
        </p:nvSpPr>
        <p:spPr>
          <a:xfrm>
            <a:off x="1371600" y="3200400"/>
            <a:ext cx="655320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This gives the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two stripes distribution 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that typical for the e-cloud in a bending magnet</a:t>
            </a:r>
            <a:endParaRPr lang="en-US" sz="20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ECLOUD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ttangolo 7"/>
          <p:cNvSpPr/>
          <p:nvPr/>
        </p:nvSpPr>
        <p:spPr>
          <a:xfrm>
            <a:off x="575556" y="1194405"/>
            <a:ext cx="78848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4651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Analysis and prediction on the e-cloud buildup strongly relies on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numerical simulations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that are typically performed with simulation tools developed ad-hoc.</a:t>
            </a:r>
          </a:p>
          <a:p>
            <a:pPr marL="465138" lvl="1" indent="-4651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Most of the work done at CERN in the last years has employed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ECLOUD code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(developed at CERN since 1998, mainly by </a:t>
            </a:r>
            <a:r>
              <a:rPr lang="en-US" i="1" dirty="0" smtClean="0">
                <a:solidFill>
                  <a:schemeClr val="tx2"/>
                </a:solidFill>
                <a:latin typeface="Calibri" pitchFamily="34" charset="0"/>
              </a:rPr>
              <a:t>G. </a:t>
            </a:r>
            <a:r>
              <a:rPr lang="en-US" i="1" dirty="0" err="1" smtClean="0">
                <a:solidFill>
                  <a:schemeClr val="tx2"/>
                </a:solidFill>
                <a:latin typeface="Calibri" pitchFamily="34" charset="0"/>
              </a:rPr>
              <a:t>Bellodi</a:t>
            </a:r>
            <a:r>
              <a:rPr lang="en-US" i="1" dirty="0" smtClean="0">
                <a:solidFill>
                  <a:schemeClr val="tx2"/>
                </a:solidFill>
                <a:latin typeface="Calibri" pitchFamily="34" charset="0"/>
              </a:rPr>
              <a:t>, O. </a:t>
            </a:r>
            <a:r>
              <a:rPr lang="en-US" i="1" dirty="0" err="1" smtClean="0">
                <a:solidFill>
                  <a:schemeClr val="tx2"/>
                </a:solidFill>
                <a:latin typeface="Calibri" pitchFamily="34" charset="0"/>
              </a:rPr>
              <a:t>Bruning</a:t>
            </a:r>
            <a:r>
              <a:rPr lang="en-US" i="1" dirty="0" smtClean="0">
                <a:solidFill>
                  <a:schemeClr val="tx2"/>
                </a:solidFill>
                <a:latin typeface="Calibri" pitchFamily="34" charset="0"/>
              </a:rPr>
              <a:t>, G. </a:t>
            </a:r>
            <a:r>
              <a:rPr lang="en-US" i="1" dirty="0" err="1" smtClean="0">
                <a:solidFill>
                  <a:schemeClr val="tx2"/>
                </a:solidFill>
                <a:latin typeface="Calibri" pitchFamily="34" charset="0"/>
              </a:rPr>
              <a:t>Rumolo</a:t>
            </a:r>
            <a:r>
              <a:rPr lang="en-US" i="1" dirty="0" smtClean="0">
                <a:solidFill>
                  <a:schemeClr val="tx2"/>
                </a:solidFill>
                <a:latin typeface="Calibri" pitchFamily="34" charset="0"/>
              </a:rPr>
              <a:t>, D. Schulte, F. Zimmermann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).</a:t>
            </a:r>
          </a:p>
          <a:p>
            <a:pPr marL="465138" lvl="1" indent="-4651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At the very beginning our idea was to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reorganize ECLOUD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order to make it easier to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develop new features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to identify and correct present and future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bugs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to access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 larger amount of information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about our simulations</a:t>
            </a:r>
          </a:p>
          <a:p>
            <a:pPr marL="465138" lvl="1" indent="-465138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However…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ttangolo 7"/>
          <p:cNvSpPr/>
          <p:nvPr/>
        </p:nvSpPr>
        <p:spPr>
          <a:xfrm>
            <a:off x="457200" y="1143000"/>
            <a:ext cx="8001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We have  decided to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write a new fully reorganized build-up code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in a newer and more powerful language,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considering that the initial effort would be compensated by a significantly increased efficiency in future development and debugging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1476164" cy="129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2133600" y="2743200"/>
            <a:ext cx="67818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employed programming language is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Python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  <a:p>
            <a:pPr marL="400050" lvl="1" indent="-4000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Interpreted language (open source),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allowing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incremental and interactive development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the code, encouraging an highly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modular structure</a:t>
            </a: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400050" lvl="1" indent="-4000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Libraries for scientific computation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e.g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Numpy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Scipy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Pylab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  <a:p>
            <a:pPr marL="400050" lvl="1" indent="-4000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Extensible with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C/C++ or FORTRAN compiled modules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for computationally intensive parts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0" y="6336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R. De Maria and K.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/>
          <p:cNvSpPr/>
          <p:nvPr/>
        </p:nvSpPr>
        <p:spPr>
          <a:xfrm>
            <a:off x="2175169" y="2535269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36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Thanks to C.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Bhat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O. Dominguez, H. Maury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Cuna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F. Zimmermann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65"/>
          <p:cNvSpPr/>
          <p:nvPr/>
        </p:nvSpPr>
        <p:spPr>
          <a:xfrm>
            <a:off x="360040" y="1050694"/>
            <a:ext cx="8532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Writing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has required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detailed analysis of ECLOUD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algorithm and implementation, looking also at the related long experience in electron cloud simulations.</a:t>
            </a:r>
          </a:p>
          <a:p>
            <a:pPr marL="0" lvl="1">
              <a:lnSpc>
                <a:spcPct val="15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Attention has been devoted to the identification of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ECLOUD limitations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in particular in terms of its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convergence properties with respect to the electron distribution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bending magnets (how many stripes…) </a:t>
            </a:r>
          </a:p>
          <a:p>
            <a:pPr marL="0" lvl="1">
              <a:lnSpc>
                <a:spcPct val="15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As a result, several features have been significantly modified in order to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improve the code’s  performances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in terms:</a:t>
            </a:r>
          </a:p>
          <a:p>
            <a:pPr marL="623888" lvl="1" indent="-392113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Reliability &amp; Accuracy</a:t>
            </a:r>
          </a:p>
          <a:p>
            <a:pPr marL="623888" lvl="1" indent="-392113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Efficiency</a:t>
            </a:r>
          </a:p>
          <a:p>
            <a:pPr marL="623888" lvl="1" indent="-392113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Flexibility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Macroparticles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" name="Rectangle 65"/>
          <p:cNvSpPr/>
          <p:nvPr/>
        </p:nvSpPr>
        <p:spPr>
          <a:xfrm>
            <a:off x="575556" y="1052737"/>
            <a:ext cx="80288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simulation of the dynamics of the entire number of electrons 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10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per meter) is extremely heavy (practically unaffordable)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Since the dynamics equation of the electron depends only on the q/m ratio of the electron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macroparticle (MP) method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can be used: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140968"/>
            <a:ext cx="50387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5"/>
          <p:cNvSpPr/>
          <p:nvPr/>
        </p:nvSpPr>
        <p:spPr>
          <a:xfrm>
            <a:off x="539552" y="4149080"/>
            <a:ext cx="777686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MP size can be seen as the “resolution” our electron gas simulation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ttore 2 39"/>
          <p:cNvCxnSpPr>
            <a:endCxn id="55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4" name="Rettangolo arrotondato 53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5" name="Rettangolo arrotondato 54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8" name="Rettangolo arrotondato 57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9" name="Rettangolo arrotondato 58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63" name="Connettore 2 62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stCxn id="55" idx="2"/>
            <a:endCxn id="54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>
            <a:stCxn id="58" idx="2"/>
            <a:endCxn id="59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26" name="Connettore 2 25"/>
          <p:cNvCxnSpPr>
            <a:stCxn id="54" idx="2"/>
            <a:endCxn id="2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22" idx="2"/>
            <a:endCxn id="58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o 50"/>
          <p:cNvGrpSpPr/>
          <p:nvPr/>
        </p:nvGrpSpPr>
        <p:grpSpPr>
          <a:xfrm>
            <a:off x="228600" y="609600"/>
            <a:ext cx="8667750" cy="5943600"/>
            <a:chOff x="171450" y="609600"/>
            <a:chExt cx="8667750" cy="5943600"/>
          </a:xfrm>
        </p:grpSpPr>
        <p:sp>
          <p:nvSpPr>
            <p:cNvPr id="52" name="Rettangolo 51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171450" y="11430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3962400" y="11572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4052888" y="1123950"/>
              <a:ext cx="386554" cy="1108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ttore 2 39"/>
          <p:cNvCxnSpPr>
            <a:endCxn id="55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4" name="Rettangolo arrotondato 53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5" name="Rettangolo arrotondato 54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8" name="Rettangolo arrotondato 57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9" name="Rettangolo arrotondato 58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63" name="Connettore 2 62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stCxn id="55" idx="2"/>
            <a:endCxn id="54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>
            <a:stCxn id="58" idx="2"/>
            <a:endCxn id="59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26" name="Connettore 2 25"/>
          <p:cNvCxnSpPr>
            <a:stCxn id="54" idx="2"/>
            <a:endCxn id="2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22" idx="2"/>
            <a:endCxn id="58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3"/>
          <p:cNvGrpSpPr/>
          <p:nvPr/>
        </p:nvGrpSpPr>
        <p:grpSpPr>
          <a:xfrm>
            <a:off x="4648200" y="884850"/>
            <a:ext cx="3736504" cy="1629750"/>
            <a:chOff x="2843808" y="2816932"/>
            <a:chExt cx="3384376" cy="1476164"/>
          </a:xfrm>
        </p:grpSpPr>
        <p:sp>
          <p:nvSpPr>
            <p:cNvPr id="36" name="Ovale 35"/>
            <p:cNvSpPr/>
            <p:nvPr/>
          </p:nvSpPr>
          <p:spPr>
            <a:xfrm>
              <a:off x="2843808" y="2816932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e 36"/>
            <p:cNvSpPr/>
            <p:nvPr/>
          </p:nvSpPr>
          <p:spPr>
            <a:xfrm rot="16200000" flipH="1">
              <a:off x="4421357" y="3458719"/>
              <a:ext cx="324378" cy="19293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e 37"/>
            <p:cNvSpPr/>
            <p:nvPr/>
          </p:nvSpPr>
          <p:spPr>
            <a:xfrm>
              <a:off x="4439871" y="3368879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e 38"/>
            <p:cNvSpPr/>
            <p:nvPr/>
          </p:nvSpPr>
          <p:spPr>
            <a:xfrm>
              <a:off x="4592271" y="3284984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e 40"/>
            <p:cNvSpPr/>
            <p:nvPr/>
          </p:nvSpPr>
          <p:spPr>
            <a:xfrm>
              <a:off x="4744671" y="3437384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e 41"/>
            <p:cNvSpPr/>
            <p:nvPr/>
          </p:nvSpPr>
          <p:spPr>
            <a:xfrm>
              <a:off x="4680012" y="3681028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e 42"/>
            <p:cNvSpPr/>
            <p:nvPr/>
          </p:nvSpPr>
          <p:spPr>
            <a:xfrm>
              <a:off x="4427984" y="3609020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65"/>
          <p:cNvSpPr/>
          <p:nvPr/>
        </p:nvSpPr>
        <p:spPr>
          <a:xfrm>
            <a:off x="4267200" y="2590800"/>
            <a:ext cx="4419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Evaluate the number of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seed e</a:t>
            </a:r>
            <a:r>
              <a:rPr lang="en-US" b="1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which are generated during the current time step 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generate the corresponding MP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  <a:p>
            <a:pPr marL="347663" lvl="1" indent="-347663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Residual gas ionization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photoemission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are implemented</a:t>
            </a:r>
          </a:p>
          <a:p>
            <a:pPr marL="347663" lvl="1" indent="-347663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Theoretical/empirical models are used to determine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MP space and energy distributions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o 65"/>
          <p:cNvGrpSpPr/>
          <p:nvPr/>
        </p:nvGrpSpPr>
        <p:grpSpPr>
          <a:xfrm>
            <a:off x="228600" y="6096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215265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216693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2139950"/>
              <a:ext cx="386554" cy="1098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t="21600" b="20801"/>
          <a:stretch>
            <a:fillRect/>
          </a:stretch>
        </p:blipFill>
        <p:spPr bwMode="auto">
          <a:xfrm>
            <a:off x="3924300" y="667544"/>
            <a:ext cx="533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65"/>
          <p:cNvSpPr/>
          <p:nvPr/>
        </p:nvSpPr>
        <p:spPr>
          <a:xfrm>
            <a:off x="4267200" y="3124200"/>
            <a:ext cx="4495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field map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for the relevant chamber geometry and beam shape is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pre-computed on a suitable rectangular grid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and loaded from file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initialization stage</a:t>
            </a:r>
          </a:p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 the field at a certain location is needed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linear (4 points) interpolation algorithm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is employed</a:t>
            </a:r>
          </a:p>
          <a:p>
            <a:pPr marL="0" lvl="1">
              <a:lnSpc>
                <a:spcPct val="150000"/>
              </a:lnSpc>
              <a:spcBef>
                <a:spcPts val="1200"/>
              </a:spcBef>
            </a:pP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096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215265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216693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2127250"/>
              <a:ext cx="386554" cy="113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 t="23829" b="22386"/>
          <a:stretch>
            <a:fillRect/>
          </a:stretch>
        </p:blipFill>
        <p:spPr bwMode="auto">
          <a:xfrm>
            <a:off x="3924300" y="762000"/>
            <a:ext cx="5334000" cy="215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65"/>
          <p:cNvSpPr/>
          <p:nvPr/>
        </p:nvSpPr>
        <p:spPr>
          <a:xfrm>
            <a:off x="4267200" y="3124200"/>
            <a:ext cx="4495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field map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for the relevant chamber geometry and beam shape is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pre-computed on a suitable rectangular grid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and loaded from file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initialization stage</a:t>
            </a:r>
          </a:p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 the field at a certain location is needed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linear (4 points) interpolation algorithm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is employed</a:t>
            </a:r>
          </a:p>
          <a:p>
            <a:pPr marL="0" lvl="1">
              <a:lnSpc>
                <a:spcPct val="150000"/>
              </a:lnSpc>
              <a:spcBef>
                <a:spcPts val="1200"/>
              </a:spcBef>
            </a:pP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096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215265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216693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2120900"/>
              <a:ext cx="386554" cy="1136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65"/>
          <p:cNvSpPr/>
          <p:nvPr/>
        </p:nvSpPr>
        <p:spPr>
          <a:xfrm>
            <a:off x="4267200" y="3124200"/>
            <a:ext cx="4495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field map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for the relevant chamber geometry and beam shape is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pre-computed on a suitable rectangular grid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and loaded from file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the initialization stage</a:t>
            </a:r>
          </a:p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 the field at a certain location is needed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linear (4 points) interpolation algorithm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is employed</a:t>
            </a:r>
          </a:p>
          <a:p>
            <a:pPr marL="0" lvl="1">
              <a:lnSpc>
                <a:spcPct val="150000"/>
              </a:lnSpc>
              <a:spcBef>
                <a:spcPts val="1200"/>
              </a:spcBef>
            </a:pP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9" name="Gruppo 202"/>
          <p:cNvGrpSpPr/>
          <p:nvPr/>
        </p:nvGrpSpPr>
        <p:grpSpPr>
          <a:xfrm>
            <a:off x="4529572" y="685800"/>
            <a:ext cx="3852428" cy="2454212"/>
            <a:chOff x="2303748" y="1196752"/>
            <a:chExt cx="3852428" cy="2454212"/>
          </a:xfrm>
        </p:grpSpPr>
        <p:sp>
          <p:nvSpPr>
            <p:cNvPr id="34" name="Ovale 33"/>
            <p:cNvSpPr/>
            <p:nvPr/>
          </p:nvSpPr>
          <p:spPr>
            <a:xfrm>
              <a:off x="2771800" y="1196752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4968044" y="1808820"/>
              <a:ext cx="288032" cy="288032"/>
            </a:xfrm>
            <a:prstGeom prst="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Connettore 1 35"/>
            <p:cNvCxnSpPr/>
            <p:nvPr/>
          </p:nvCxnSpPr>
          <p:spPr>
            <a:xfrm flipV="1">
              <a:off x="2303748" y="1814760"/>
              <a:ext cx="2664296" cy="21008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 flipV="1">
              <a:off x="3995936" y="1814760"/>
              <a:ext cx="1260140" cy="21008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flipV="1">
              <a:off x="3995936" y="2102792"/>
              <a:ext cx="1260140" cy="1548172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 flipV="1">
              <a:off x="2339752" y="2102792"/>
              <a:ext cx="2628292" cy="1542232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e 39"/>
            <p:cNvSpPr/>
            <p:nvPr/>
          </p:nvSpPr>
          <p:spPr>
            <a:xfrm>
              <a:off x="2816127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e 40"/>
            <p:cNvSpPr/>
            <p:nvPr/>
          </p:nvSpPr>
          <p:spPr>
            <a:xfrm>
              <a:off x="2816127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e 44"/>
            <p:cNvSpPr/>
            <p:nvPr/>
          </p:nvSpPr>
          <p:spPr>
            <a:xfrm>
              <a:off x="2998196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e 45"/>
            <p:cNvSpPr/>
            <p:nvPr/>
          </p:nvSpPr>
          <p:spPr>
            <a:xfrm>
              <a:off x="2998196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e 46"/>
            <p:cNvSpPr/>
            <p:nvPr/>
          </p:nvSpPr>
          <p:spPr>
            <a:xfrm>
              <a:off x="2998196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e 48"/>
            <p:cNvSpPr/>
            <p:nvPr/>
          </p:nvSpPr>
          <p:spPr>
            <a:xfrm>
              <a:off x="2998196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e 53"/>
            <p:cNvSpPr/>
            <p:nvPr/>
          </p:nvSpPr>
          <p:spPr>
            <a:xfrm>
              <a:off x="3180264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e 54"/>
            <p:cNvSpPr/>
            <p:nvPr/>
          </p:nvSpPr>
          <p:spPr>
            <a:xfrm>
              <a:off x="3180264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e 57"/>
            <p:cNvSpPr/>
            <p:nvPr/>
          </p:nvSpPr>
          <p:spPr>
            <a:xfrm>
              <a:off x="3180264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e 58"/>
            <p:cNvSpPr/>
            <p:nvPr/>
          </p:nvSpPr>
          <p:spPr>
            <a:xfrm>
              <a:off x="3180264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e 62"/>
            <p:cNvSpPr/>
            <p:nvPr/>
          </p:nvSpPr>
          <p:spPr>
            <a:xfrm>
              <a:off x="3180264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e 65"/>
            <p:cNvSpPr/>
            <p:nvPr/>
          </p:nvSpPr>
          <p:spPr>
            <a:xfrm>
              <a:off x="3180264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e 70"/>
            <p:cNvSpPr/>
            <p:nvPr/>
          </p:nvSpPr>
          <p:spPr>
            <a:xfrm>
              <a:off x="3362333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e 72"/>
            <p:cNvSpPr/>
            <p:nvPr/>
          </p:nvSpPr>
          <p:spPr>
            <a:xfrm>
              <a:off x="3362333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e 73"/>
            <p:cNvSpPr/>
            <p:nvPr/>
          </p:nvSpPr>
          <p:spPr>
            <a:xfrm>
              <a:off x="3362333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e 74"/>
            <p:cNvSpPr/>
            <p:nvPr/>
          </p:nvSpPr>
          <p:spPr>
            <a:xfrm>
              <a:off x="3362333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e 75"/>
            <p:cNvSpPr/>
            <p:nvPr/>
          </p:nvSpPr>
          <p:spPr>
            <a:xfrm>
              <a:off x="3362333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e 76"/>
            <p:cNvSpPr/>
            <p:nvPr/>
          </p:nvSpPr>
          <p:spPr>
            <a:xfrm>
              <a:off x="3362333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e 77"/>
            <p:cNvSpPr/>
            <p:nvPr/>
          </p:nvSpPr>
          <p:spPr>
            <a:xfrm>
              <a:off x="3544401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e 78"/>
            <p:cNvSpPr/>
            <p:nvPr/>
          </p:nvSpPr>
          <p:spPr>
            <a:xfrm>
              <a:off x="3544401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e 79"/>
            <p:cNvSpPr/>
            <p:nvPr/>
          </p:nvSpPr>
          <p:spPr>
            <a:xfrm>
              <a:off x="3544401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e 80"/>
            <p:cNvSpPr/>
            <p:nvPr/>
          </p:nvSpPr>
          <p:spPr>
            <a:xfrm>
              <a:off x="3544401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e 81"/>
            <p:cNvSpPr/>
            <p:nvPr/>
          </p:nvSpPr>
          <p:spPr>
            <a:xfrm>
              <a:off x="3544401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e 82"/>
            <p:cNvSpPr/>
            <p:nvPr/>
          </p:nvSpPr>
          <p:spPr>
            <a:xfrm>
              <a:off x="3544401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e 83"/>
            <p:cNvSpPr/>
            <p:nvPr/>
          </p:nvSpPr>
          <p:spPr>
            <a:xfrm>
              <a:off x="3544401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e 84"/>
            <p:cNvSpPr/>
            <p:nvPr/>
          </p:nvSpPr>
          <p:spPr>
            <a:xfrm>
              <a:off x="3726470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e 85"/>
            <p:cNvSpPr/>
            <p:nvPr/>
          </p:nvSpPr>
          <p:spPr>
            <a:xfrm>
              <a:off x="3726470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e 86"/>
            <p:cNvSpPr/>
            <p:nvPr/>
          </p:nvSpPr>
          <p:spPr>
            <a:xfrm>
              <a:off x="3726470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e 87"/>
            <p:cNvSpPr/>
            <p:nvPr/>
          </p:nvSpPr>
          <p:spPr>
            <a:xfrm>
              <a:off x="3726470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e 88"/>
            <p:cNvSpPr/>
            <p:nvPr/>
          </p:nvSpPr>
          <p:spPr>
            <a:xfrm>
              <a:off x="3726470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e 89"/>
            <p:cNvSpPr/>
            <p:nvPr/>
          </p:nvSpPr>
          <p:spPr>
            <a:xfrm>
              <a:off x="3726470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e 90"/>
            <p:cNvSpPr/>
            <p:nvPr/>
          </p:nvSpPr>
          <p:spPr>
            <a:xfrm>
              <a:off x="3726470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e 91"/>
            <p:cNvSpPr/>
            <p:nvPr/>
          </p:nvSpPr>
          <p:spPr>
            <a:xfrm>
              <a:off x="3726470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e 92"/>
            <p:cNvSpPr/>
            <p:nvPr/>
          </p:nvSpPr>
          <p:spPr>
            <a:xfrm>
              <a:off x="3908539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e 93"/>
            <p:cNvSpPr/>
            <p:nvPr/>
          </p:nvSpPr>
          <p:spPr>
            <a:xfrm>
              <a:off x="3908539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e 94"/>
            <p:cNvSpPr/>
            <p:nvPr/>
          </p:nvSpPr>
          <p:spPr>
            <a:xfrm>
              <a:off x="3908539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e 95"/>
            <p:cNvSpPr/>
            <p:nvPr/>
          </p:nvSpPr>
          <p:spPr>
            <a:xfrm>
              <a:off x="3908539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e 96"/>
            <p:cNvSpPr/>
            <p:nvPr/>
          </p:nvSpPr>
          <p:spPr>
            <a:xfrm>
              <a:off x="3908539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e 97"/>
            <p:cNvSpPr/>
            <p:nvPr/>
          </p:nvSpPr>
          <p:spPr>
            <a:xfrm>
              <a:off x="3908539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e 98"/>
            <p:cNvSpPr/>
            <p:nvPr/>
          </p:nvSpPr>
          <p:spPr>
            <a:xfrm>
              <a:off x="3908539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e 99"/>
            <p:cNvSpPr/>
            <p:nvPr/>
          </p:nvSpPr>
          <p:spPr>
            <a:xfrm>
              <a:off x="3908539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e 100"/>
            <p:cNvSpPr/>
            <p:nvPr/>
          </p:nvSpPr>
          <p:spPr>
            <a:xfrm>
              <a:off x="4090607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e 101"/>
            <p:cNvSpPr/>
            <p:nvPr/>
          </p:nvSpPr>
          <p:spPr>
            <a:xfrm>
              <a:off x="4090607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e 102"/>
            <p:cNvSpPr/>
            <p:nvPr/>
          </p:nvSpPr>
          <p:spPr>
            <a:xfrm>
              <a:off x="4090607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e 103"/>
            <p:cNvSpPr/>
            <p:nvPr/>
          </p:nvSpPr>
          <p:spPr>
            <a:xfrm>
              <a:off x="4090607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e 104"/>
            <p:cNvSpPr/>
            <p:nvPr/>
          </p:nvSpPr>
          <p:spPr>
            <a:xfrm>
              <a:off x="4090607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e 105"/>
            <p:cNvSpPr/>
            <p:nvPr/>
          </p:nvSpPr>
          <p:spPr>
            <a:xfrm>
              <a:off x="4090607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e 106"/>
            <p:cNvSpPr/>
            <p:nvPr/>
          </p:nvSpPr>
          <p:spPr>
            <a:xfrm>
              <a:off x="4090607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e 107"/>
            <p:cNvSpPr/>
            <p:nvPr/>
          </p:nvSpPr>
          <p:spPr>
            <a:xfrm>
              <a:off x="4090607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e 108"/>
            <p:cNvSpPr/>
            <p:nvPr/>
          </p:nvSpPr>
          <p:spPr>
            <a:xfrm>
              <a:off x="4272676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e 109"/>
            <p:cNvSpPr/>
            <p:nvPr/>
          </p:nvSpPr>
          <p:spPr>
            <a:xfrm>
              <a:off x="4272676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e 110"/>
            <p:cNvSpPr/>
            <p:nvPr/>
          </p:nvSpPr>
          <p:spPr>
            <a:xfrm>
              <a:off x="4272676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e 111"/>
            <p:cNvSpPr/>
            <p:nvPr/>
          </p:nvSpPr>
          <p:spPr>
            <a:xfrm>
              <a:off x="4272676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e 112"/>
            <p:cNvSpPr/>
            <p:nvPr/>
          </p:nvSpPr>
          <p:spPr>
            <a:xfrm>
              <a:off x="4272676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e 113"/>
            <p:cNvSpPr/>
            <p:nvPr/>
          </p:nvSpPr>
          <p:spPr>
            <a:xfrm>
              <a:off x="4272676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e 114"/>
            <p:cNvSpPr/>
            <p:nvPr/>
          </p:nvSpPr>
          <p:spPr>
            <a:xfrm>
              <a:off x="4272676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e 115"/>
            <p:cNvSpPr/>
            <p:nvPr/>
          </p:nvSpPr>
          <p:spPr>
            <a:xfrm>
              <a:off x="4272676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e 116"/>
            <p:cNvSpPr/>
            <p:nvPr/>
          </p:nvSpPr>
          <p:spPr>
            <a:xfrm>
              <a:off x="4454744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e 117"/>
            <p:cNvSpPr/>
            <p:nvPr/>
          </p:nvSpPr>
          <p:spPr>
            <a:xfrm>
              <a:off x="4454744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e 118"/>
            <p:cNvSpPr/>
            <p:nvPr/>
          </p:nvSpPr>
          <p:spPr>
            <a:xfrm>
              <a:off x="4454744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e 119"/>
            <p:cNvSpPr/>
            <p:nvPr/>
          </p:nvSpPr>
          <p:spPr>
            <a:xfrm>
              <a:off x="4454744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e 120"/>
            <p:cNvSpPr/>
            <p:nvPr/>
          </p:nvSpPr>
          <p:spPr>
            <a:xfrm>
              <a:off x="4454744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e 121"/>
            <p:cNvSpPr/>
            <p:nvPr/>
          </p:nvSpPr>
          <p:spPr>
            <a:xfrm>
              <a:off x="4454744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e 122"/>
            <p:cNvSpPr/>
            <p:nvPr/>
          </p:nvSpPr>
          <p:spPr>
            <a:xfrm>
              <a:off x="4454744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e 123"/>
            <p:cNvSpPr/>
            <p:nvPr/>
          </p:nvSpPr>
          <p:spPr>
            <a:xfrm>
              <a:off x="4454744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e 124"/>
            <p:cNvSpPr/>
            <p:nvPr/>
          </p:nvSpPr>
          <p:spPr>
            <a:xfrm>
              <a:off x="4636813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e 125"/>
            <p:cNvSpPr/>
            <p:nvPr/>
          </p:nvSpPr>
          <p:spPr>
            <a:xfrm>
              <a:off x="4636813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e 126"/>
            <p:cNvSpPr/>
            <p:nvPr/>
          </p:nvSpPr>
          <p:spPr>
            <a:xfrm>
              <a:off x="4636813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e 127"/>
            <p:cNvSpPr/>
            <p:nvPr/>
          </p:nvSpPr>
          <p:spPr>
            <a:xfrm>
              <a:off x="4636813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e 128"/>
            <p:cNvSpPr/>
            <p:nvPr/>
          </p:nvSpPr>
          <p:spPr>
            <a:xfrm>
              <a:off x="4636813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e 129"/>
            <p:cNvSpPr/>
            <p:nvPr/>
          </p:nvSpPr>
          <p:spPr>
            <a:xfrm>
              <a:off x="4636813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e 130"/>
            <p:cNvSpPr/>
            <p:nvPr/>
          </p:nvSpPr>
          <p:spPr>
            <a:xfrm>
              <a:off x="4636813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e 131"/>
            <p:cNvSpPr/>
            <p:nvPr/>
          </p:nvSpPr>
          <p:spPr>
            <a:xfrm>
              <a:off x="4636813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e 132"/>
            <p:cNvSpPr/>
            <p:nvPr/>
          </p:nvSpPr>
          <p:spPr>
            <a:xfrm>
              <a:off x="4818881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e 133"/>
            <p:cNvSpPr/>
            <p:nvPr/>
          </p:nvSpPr>
          <p:spPr>
            <a:xfrm>
              <a:off x="4818881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e 134"/>
            <p:cNvSpPr/>
            <p:nvPr/>
          </p:nvSpPr>
          <p:spPr>
            <a:xfrm>
              <a:off x="4818881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e 135"/>
            <p:cNvSpPr/>
            <p:nvPr/>
          </p:nvSpPr>
          <p:spPr>
            <a:xfrm>
              <a:off x="4818881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e 136"/>
            <p:cNvSpPr/>
            <p:nvPr/>
          </p:nvSpPr>
          <p:spPr>
            <a:xfrm>
              <a:off x="4818881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e 137"/>
            <p:cNvSpPr/>
            <p:nvPr/>
          </p:nvSpPr>
          <p:spPr>
            <a:xfrm>
              <a:off x="4818881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e 138"/>
            <p:cNvSpPr/>
            <p:nvPr/>
          </p:nvSpPr>
          <p:spPr>
            <a:xfrm>
              <a:off x="4818881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e 139"/>
            <p:cNvSpPr/>
            <p:nvPr/>
          </p:nvSpPr>
          <p:spPr>
            <a:xfrm>
              <a:off x="4818881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e 140"/>
            <p:cNvSpPr/>
            <p:nvPr/>
          </p:nvSpPr>
          <p:spPr>
            <a:xfrm>
              <a:off x="5000950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e 141"/>
            <p:cNvSpPr/>
            <p:nvPr/>
          </p:nvSpPr>
          <p:spPr>
            <a:xfrm>
              <a:off x="5000950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e 142"/>
            <p:cNvSpPr/>
            <p:nvPr/>
          </p:nvSpPr>
          <p:spPr>
            <a:xfrm>
              <a:off x="5000950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e 143"/>
            <p:cNvSpPr/>
            <p:nvPr/>
          </p:nvSpPr>
          <p:spPr>
            <a:xfrm>
              <a:off x="5000950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e 144"/>
            <p:cNvSpPr/>
            <p:nvPr/>
          </p:nvSpPr>
          <p:spPr>
            <a:xfrm>
              <a:off x="5000950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e 145"/>
            <p:cNvSpPr/>
            <p:nvPr/>
          </p:nvSpPr>
          <p:spPr>
            <a:xfrm>
              <a:off x="5000950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e 146"/>
            <p:cNvSpPr/>
            <p:nvPr/>
          </p:nvSpPr>
          <p:spPr>
            <a:xfrm>
              <a:off x="5000950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e 147"/>
            <p:cNvSpPr/>
            <p:nvPr/>
          </p:nvSpPr>
          <p:spPr>
            <a:xfrm>
              <a:off x="5000950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e 148"/>
            <p:cNvSpPr/>
            <p:nvPr/>
          </p:nvSpPr>
          <p:spPr>
            <a:xfrm>
              <a:off x="5183018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e 149"/>
            <p:cNvSpPr/>
            <p:nvPr/>
          </p:nvSpPr>
          <p:spPr>
            <a:xfrm>
              <a:off x="5183018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e 150"/>
            <p:cNvSpPr/>
            <p:nvPr/>
          </p:nvSpPr>
          <p:spPr>
            <a:xfrm>
              <a:off x="5183018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e 151"/>
            <p:cNvSpPr/>
            <p:nvPr/>
          </p:nvSpPr>
          <p:spPr>
            <a:xfrm>
              <a:off x="5183018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e 152"/>
            <p:cNvSpPr/>
            <p:nvPr/>
          </p:nvSpPr>
          <p:spPr>
            <a:xfrm>
              <a:off x="5183018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e 153"/>
            <p:cNvSpPr/>
            <p:nvPr/>
          </p:nvSpPr>
          <p:spPr>
            <a:xfrm>
              <a:off x="5183018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e 154"/>
            <p:cNvSpPr/>
            <p:nvPr/>
          </p:nvSpPr>
          <p:spPr>
            <a:xfrm>
              <a:off x="5183018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e 155"/>
            <p:cNvSpPr/>
            <p:nvPr/>
          </p:nvSpPr>
          <p:spPr>
            <a:xfrm>
              <a:off x="5183018" y="25673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e 156"/>
            <p:cNvSpPr/>
            <p:nvPr/>
          </p:nvSpPr>
          <p:spPr>
            <a:xfrm>
              <a:off x="5365087" y="130506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e 157"/>
            <p:cNvSpPr/>
            <p:nvPr/>
          </p:nvSpPr>
          <p:spPr>
            <a:xfrm>
              <a:off x="5365087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e 158"/>
            <p:cNvSpPr/>
            <p:nvPr/>
          </p:nvSpPr>
          <p:spPr>
            <a:xfrm>
              <a:off x="5365087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e 159"/>
            <p:cNvSpPr/>
            <p:nvPr/>
          </p:nvSpPr>
          <p:spPr>
            <a:xfrm>
              <a:off x="5365087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e 160"/>
            <p:cNvSpPr/>
            <p:nvPr/>
          </p:nvSpPr>
          <p:spPr>
            <a:xfrm>
              <a:off x="5365087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e 161"/>
            <p:cNvSpPr/>
            <p:nvPr/>
          </p:nvSpPr>
          <p:spPr>
            <a:xfrm>
              <a:off x="5365087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e 162"/>
            <p:cNvSpPr/>
            <p:nvPr/>
          </p:nvSpPr>
          <p:spPr>
            <a:xfrm>
              <a:off x="5365087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e 163"/>
            <p:cNvSpPr/>
            <p:nvPr/>
          </p:nvSpPr>
          <p:spPr>
            <a:xfrm>
              <a:off x="5547156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e 164"/>
            <p:cNvSpPr/>
            <p:nvPr/>
          </p:nvSpPr>
          <p:spPr>
            <a:xfrm>
              <a:off x="5547156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e 165"/>
            <p:cNvSpPr/>
            <p:nvPr/>
          </p:nvSpPr>
          <p:spPr>
            <a:xfrm>
              <a:off x="5547156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e 166"/>
            <p:cNvSpPr/>
            <p:nvPr/>
          </p:nvSpPr>
          <p:spPr>
            <a:xfrm>
              <a:off x="5547156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e 167"/>
            <p:cNvSpPr/>
            <p:nvPr/>
          </p:nvSpPr>
          <p:spPr>
            <a:xfrm>
              <a:off x="5547156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e 168"/>
            <p:cNvSpPr/>
            <p:nvPr/>
          </p:nvSpPr>
          <p:spPr>
            <a:xfrm>
              <a:off x="5547156" y="23869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e 169"/>
            <p:cNvSpPr/>
            <p:nvPr/>
          </p:nvSpPr>
          <p:spPr>
            <a:xfrm>
              <a:off x="5729224" y="1485386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e 170"/>
            <p:cNvSpPr/>
            <p:nvPr/>
          </p:nvSpPr>
          <p:spPr>
            <a:xfrm>
              <a:off x="5729224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e 171"/>
            <p:cNvSpPr/>
            <p:nvPr/>
          </p:nvSpPr>
          <p:spPr>
            <a:xfrm>
              <a:off x="5729224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e 172"/>
            <p:cNvSpPr/>
            <p:nvPr/>
          </p:nvSpPr>
          <p:spPr>
            <a:xfrm>
              <a:off x="5729224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e 173"/>
            <p:cNvSpPr/>
            <p:nvPr/>
          </p:nvSpPr>
          <p:spPr>
            <a:xfrm>
              <a:off x="5729224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e 174"/>
            <p:cNvSpPr/>
            <p:nvPr/>
          </p:nvSpPr>
          <p:spPr>
            <a:xfrm>
              <a:off x="5911293" y="166570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e 175"/>
            <p:cNvSpPr/>
            <p:nvPr/>
          </p:nvSpPr>
          <p:spPr>
            <a:xfrm>
              <a:off x="5911293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e 176"/>
            <p:cNvSpPr/>
            <p:nvPr/>
          </p:nvSpPr>
          <p:spPr>
            <a:xfrm>
              <a:off x="5911293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e 177"/>
            <p:cNvSpPr/>
            <p:nvPr/>
          </p:nvSpPr>
          <p:spPr>
            <a:xfrm>
              <a:off x="5911293" y="22066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e 178"/>
            <p:cNvSpPr/>
            <p:nvPr/>
          </p:nvSpPr>
          <p:spPr>
            <a:xfrm>
              <a:off x="6093361" y="1846027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e 179"/>
            <p:cNvSpPr/>
            <p:nvPr/>
          </p:nvSpPr>
          <p:spPr>
            <a:xfrm>
              <a:off x="6093361" y="2026348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841" t="1989" r="9292" b="3512"/>
            <a:stretch>
              <a:fillRect/>
            </a:stretch>
          </p:blipFill>
          <p:spPr bwMode="auto">
            <a:xfrm>
              <a:off x="2339752" y="2024844"/>
              <a:ext cx="1660352" cy="16261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82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185" name="Rettangolo 184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ttangolo 185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ttangolo 186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ttangolo 187"/>
            <p:cNvSpPr/>
            <p:nvPr/>
          </p:nvSpPr>
          <p:spPr>
            <a:xfrm>
              <a:off x="4052888" y="3098800"/>
              <a:ext cx="386554" cy="111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Picture 2"/>
          <p:cNvPicPr>
            <a:picLocks noChangeAspect="1" noChangeArrowheads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 bwMode="auto">
          <a:xfrm>
            <a:off x="4191000" y="-69668"/>
            <a:ext cx="4876800" cy="250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" name="Rettangolo 182"/>
          <p:cNvSpPr/>
          <p:nvPr/>
        </p:nvSpPr>
        <p:spPr>
          <a:xfrm>
            <a:off x="4267200" y="2852172"/>
            <a:ext cx="4495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To compute the e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space charge electric field we employ a classical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Particle In Cell (PIC) algorithm </a:t>
            </a:r>
          </a:p>
        </p:txBody>
      </p:sp>
      <p:sp>
        <p:nvSpPr>
          <p:cNvPr id="2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8800"/>
              <a:ext cx="386554" cy="111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Picture 2"/>
          <p:cNvPicPr>
            <a:picLocks noChangeAspect="1" noChangeArrowheads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 bwMode="auto">
          <a:xfrm>
            <a:off x="4191000" y="-69668"/>
            <a:ext cx="4876800" cy="250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505200"/>
            <a:ext cx="2628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6562" y="5076825"/>
            <a:ext cx="12668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5962650"/>
            <a:ext cx="2419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ttangolo 34"/>
          <p:cNvSpPr/>
          <p:nvPr/>
        </p:nvSpPr>
        <p:spPr>
          <a:xfrm>
            <a:off x="4191000" y="2811729"/>
            <a:ext cx="4800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Poisson equation: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4648200" y="5031529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with </a:t>
            </a:r>
            <a:endParaRPr lang="en-US" dirty="0"/>
          </a:p>
        </p:txBody>
      </p:sp>
      <p:sp>
        <p:nvSpPr>
          <p:cNvPr id="37" name="Rettangolo 36"/>
          <p:cNvSpPr/>
          <p:nvPr/>
        </p:nvSpPr>
        <p:spPr>
          <a:xfrm>
            <a:off x="6850718" y="5031529"/>
            <a:ext cx="180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on the boundary </a:t>
            </a:r>
            <a:endParaRPr lang="en-US" dirty="0"/>
          </a:p>
        </p:txBody>
      </p:sp>
      <p:sp>
        <p:nvSpPr>
          <p:cNvPr id="38" name="Rettangolo 37"/>
          <p:cNvSpPr/>
          <p:nvPr/>
        </p:nvSpPr>
        <p:spPr>
          <a:xfrm>
            <a:off x="4191000" y="5334000"/>
            <a:ext cx="4648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electric field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is given by:</a:t>
            </a:r>
          </a:p>
        </p:txBody>
      </p:sp>
      <p:sp>
        <p:nvSpPr>
          <p:cNvPr id="39" name="TextBox 15"/>
          <p:cNvSpPr txBox="1"/>
          <p:nvPr/>
        </p:nvSpPr>
        <p:spPr>
          <a:xfrm>
            <a:off x="4191000" y="4495800"/>
            <a:ext cx="2232248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Electrostatic potential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40" name="Straight Arrow Connector 19"/>
          <p:cNvCxnSpPr>
            <a:stCxn id="39" idx="0"/>
          </p:cNvCxnSpPr>
          <p:nvPr/>
        </p:nvCxnSpPr>
        <p:spPr>
          <a:xfrm flipV="1">
            <a:off x="5307124" y="4038600"/>
            <a:ext cx="322717" cy="457200"/>
          </a:xfrm>
          <a:prstGeom prst="straightConnector1">
            <a:avLst/>
          </a:prstGeom>
          <a:ln w="28575">
            <a:solidFill>
              <a:srgbClr val="00B05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15"/>
          <p:cNvSpPr txBox="1"/>
          <p:nvPr/>
        </p:nvSpPr>
        <p:spPr>
          <a:xfrm>
            <a:off x="6553200" y="4495800"/>
            <a:ext cx="2209800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</a:rPr>
              <a:t>-</a:t>
            </a:r>
            <a:r>
              <a:rPr lang="en-US" dirty="0" smtClean="0">
                <a:solidFill>
                  <a:schemeClr val="tx2"/>
                </a:solidFill>
              </a:rPr>
              <a:t> charge density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45" name="Straight Arrow Connector 19"/>
          <p:cNvCxnSpPr>
            <a:stCxn id="41" idx="0"/>
          </p:cNvCxnSpPr>
          <p:nvPr/>
        </p:nvCxnSpPr>
        <p:spPr>
          <a:xfrm flipH="1" flipV="1">
            <a:off x="7620000" y="3962400"/>
            <a:ext cx="38100" cy="533400"/>
          </a:xfrm>
          <a:prstGeom prst="straightConnector1">
            <a:avLst/>
          </a:prstGeom>
          <a:ln w="28575">
            <a:solidFill>
              <a:srgbClr val="00B05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>
            <a:off x="1974554" y="2759792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8800"/>
              <a:ext cx="386554" cy="111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po 45"/>
          <p:cNvGrpSpPr/>
          <p:nvPr/>
        </p:nvGrpSpPr>
        <p:grpSpPr>
          <a:xfrm>
            <a:off x="4572000" y="838200"/>
            <a:ext cx="3964608" cy="2058168"/>
            <a:chOff x="2335584" y="686756"/>
            <a:chExt cx="3964608" cy="2058168"/>
          </a:xfrm>
        </p:grpSpPr>
        <p:sp>
          <p:nvSpPr>
            <p:cNvPr id="47" name="Ovale 46"/>
            <p:cNvSpPr/>
            <p:nvPr/>
          </p:nvSpPr>
          <p:spPr>
            <a:xfrm>
              <a:off x="2915816" y="686756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e 48"/>
            <p:cNvSpPr/>
            <p:nvPr/>
          </p:nvSpPr>
          <p:spPr>
            <a:xfrm>
              <a:off x="296014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e 53"/>
            <p:cNvSpPr/>
            <p:nvPr/>
          </p:nvSpPr>
          <p:spPr>
            <a:xfrm>
              <a:off x="296014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e 54"/>
            <p:cNvSpPr/>
            <p:nvPr/>
          </p:nvSpPr>
          <p:spPr>
            <a:xfrm>
              <a:off x="314221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e 57"/>
            <p:cNvSpPr/>
            <p:nvPr/>
          </p:nvSpPr>
          <p:spPr>
            <a:xfrm>
              <a:off x="314221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e 58"/>
            <p:cNvSpPr/>
            <p:nvPr/>
          </p:nvSpPr>
          <p:spPr>
            <a:xfrm>
              <a:off x="314221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e 62"/>
            <p:cNvSpPr/>
            <p:nvPr/>
          </p:nvSpPr>
          <p:spPr>
            <a:xfrm>
              <a:off x="314221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e 65"/>
            <p:cNvSpPr/>
            <p:nvPr/>
          </p:nvSpPr>
          <p:spPr>
            <a:xfrm>
              <a:off x="332428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e 70"/>
            <p:cNvSpPr/>
            <p:nvPr/>
          </p:nvSpPr>
          <p:spPr>
            <a:xfrm>
              <a:off x="332428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e 71"/>
            <p:cNvSpPr/>
            <p:nvPr/>
          </p:nvSpPr>
          <p:spPr>
            <a:xfrm>
              <a:off x="332428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e 72"/>
            <p:cNvSpPr/>
            <p:nvPr/>
          </p:nvSpPr>
          <p:spPr>
            <a:xfrm>
              <a:off x="332428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e 73"/>
            <p:cNvSpPr/>
            <p:nvPr/>
          </p:nvSpPr>
          <p:spPr>
            <a:xfrm>
              <a:off x="332428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e 74"/>
            <p:cNvSpPr/>
            <p:nvPr/>
          </p:nvSpPr>
          <p:spPr>
            <a:xfrm>
              <a:off x="332428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e 75"/>
            <p:cNvSpPr/>
            <p:nvPr/>
          </p:nvSpPr>
          <p:spPr>
            <a:xfrm>
              <a:off x="350634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e 76"/>
            <p:cNvSpPr/>
            <p:nvPr/>
          </p:nvSpPr>
          <p:spPr>
            <a:xfrm>
              <a:off x="350634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e 77"/>
            <p:cNvSpPr/>
            <p:nvPr/>
          </p:nvSpPr>
          <p:spPr>
            <a:xfrm>
              <a:off x="350634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e 78"/>
            <p:cNvSpPr/>
            <p:nvPr/>
          </p:nvSpPr>
          <p:spPr>
            <a:xfrm>
              <a:off x="350634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e 79"/>
            <p:cNvSpPr/>
            <p:nvPr/>
          </p:nvSpPr>
          <p:spPr>
            <a:xfrm>
              <a:off x="350634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e 80"/>
            <p:cNvSpPr/>
            <p:nvPr/>
          </p:nvSpPr>
          <p:spPr>
            <a:xfrm>
              <a:off x="350634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e 81"/>
            <p:cNvSpPr/>
            <p:nvPr/>
          </p:nvSpPr>
          <p:spPr>
            <a:xfrm>
              <a:off x="368841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e 82"/>
            <p:cNvSpPr/>
            <p:nvPr/>
          </p:nvSpPr>
          <p:spPr>
            <a:xfrm>
              <a:off x="368841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e 83"/>
            <p:cNvSpPr/>
            <p:nvPr/>
          </p:nvSpPr>
          <p:spPr>
            <a:xfrm>
              <a:off x="368841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e 84"/>
            <p:cNvSpPr/>
            <p:nvPr/>
          </p:nvSpPr>
          <p:spPr>
            <a:xfrm>
              <a:off x="368841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e 85"/>
            <p:cNvSpPr/>
            <p:nvPr/>
          </p:nvSpPr>
          <p:spPr>
            <a:xfrm>
              <a:off x="368841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e 86"/>
            <p:cNvSpPr/>
            <p:nvPr/>
          </p:nvSpPr>
          <p:spPr>
            <a:xfrm>
              <a:off x="368841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e 87"/>
            <p:cNvSpPr/>
            <p:nvPr/>
          </p:nvSpPr>
          <p:spPr>
            <a:xfrm>
              <a:off x="368841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e 88"/>
            <p:cNvSpPr/>
            <p:nvPr/>
          </p:nvSpPr>
          <p:spPr>
            <a:xfrm>
              <a:off x="387048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e 89"/>
            <p:cNvSpPr/>
            <p:nvPr/>
          </p:nvSpPr>
          <p:spPr>
            <a:xfrm>
              <a:off x="387048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e 90"/>
            <p:cNvSpPr/>
            <p:nvPr/>
          </p:nvSpPr>
          <p:spPr>
            <a:xfrm>
              <a:off x="387048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e 91"/>
            <p:cNvSpPr/>
            <p:nvPr/>
          </p:nvSpPr>
          <p:spPr>
            <a:xfrm>
              <a:off x="387048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e 92"/>
            <p:cNvSpPr/>
            <p:nvPr/>
          </p:nvSpPr>
          <p:spPr>
            <a:xfrm>
              <a:off x="387048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e 93"/>
            <p:cNvSpPr/>
            <p:nvPr/>
          </p:nvSpPr>
          <p:spPr>
            <a:xfrm>
              <a:off x="387048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e 94"/>
            <p:cNvSpPr/>
            <p:nvPr/>
          </p:nvSpPr>
          <p:spPr>
            <a:xfrm>
              <a:off x="387048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e 95"/>
            <p:cNvSpPr/>
            <p:nvPr/>
          </p:nvSpPr>
          <p:spPr>
            <a:xfrm>
              <a:off x="387048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e 96"/>
            <p:cNvSpPr/>
            <p:nvPr/>
          </p:nvSpPr>
          <p:spPr>
            <a:xfrm>
              <a:off x="4052555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e 97"/>
            <p:cNvSpPr/>
            <p:nvPr/>
          </p:nvSpPr>
          <p:spPr>
            <a:xfrm>
              <a:off x="4052555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e 98"/>
            <p:cNvSpPr/>
            <p:nvPr/>
          </p:nvSpPr>
          <p:spPr>
            <a:xfrm>
              <a:off x="4052555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e 99"/>
            <p:cNvSpPr/>
            <p:nvPr/>
          </p:nvSpPr>
          <p:spPr>
            <a:xfrm>
              <a:off x="4052555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e 100"/>
            <p:cNvSpPr/>
            <p:nvPr/>
          </p:nvSpPr>
          <p:spPr>
            <a:xfrm>
              <a:off x="4052555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e 101"/>
            <p:cNvSpPr/>
            <p:nvPr/>
          </p:nvSpPr>
          <p:spPr>
            <a:xfrm>
              <a:off x="4052555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e 102"/>
            <p:cNvSpPr/>
            <p:nvPr/>
          </p:nvSpPr>
          <p:spPr>
            <a:xfrm>
              <a:off x="4052555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e 103"/>
            <p:cNvSpPr/>
            <p:nvPr/>
          </p:nvSpPr>
          <p:spPr>
            <a:xfrm>
              <a:off x="4052555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e 104"/>
            <p:cNvSpPr/>
            <p:nvPr/>
          </p:nvSpPr>
          <p:spPr>
            <a:xfrm>
              <a:off x="423462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e 105"/>
            <p:cNvSpPr/>
            <p:nvPr/>
          </p:nvSpPr>
          <p:spPr>
            <a:xfrm>
              <a:off x="423462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e 106"/>
            <p:cNvSpPr/>
            <p:nvPr/>
          </p:nvSpPr>
          <p:spPr>
            <a:xfrm>
              <a:off x="423462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e 107"/>
            <p:cNvSpPr/>
            <p:nvPr/>
          </p:nvSpPr>
          <p:spPr>
            <a:xfrm>
              <a:off x="423462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e 108"/>
            <p:cNvSpPr/>
            <p:nvPr/>
          </p:nvSpPr>
          <p:spPr>
            <a:xfrm>
              <a:off x="423462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e 109"/>
            <p:cNvSpPr/>
            <p:nvPr/>
          </p:nvSpPr>
          <p:spPr>
            <a:xfrm>
              <a:off x="423462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e 110"/>
            <p:cNvSpPr/>
            <p:nvPr/>
          </p:nvSpPr>
          <p:spPr>
            <a:xfrm>
              <a:off x="423462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e 111"/>
            <p:cNvSpPr/>
            <p:nvPr/>
          </p:nvSpPr>
          <p:spPr>
            <a:xfrm>
              <a:off x="4234623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e 112"/>
            <p:cNvSpPr/>
            <p:nvPr/>
          </p:nvSpPr>
          <p:spPr>
            <a:xfrm>
              <a:off x="4416692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e 113"/>
            <p:cNvSpPr/>
            <p:nvPr/>
          </p:nvSpPr>
          <p:spPr>
            <a:xfrm>
              <a:off x="441669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e 114"/>
            <p:cNvSpPr/>
            <p:nvPr/>
          </p:nvSpPr>
          <p:spPr>
            <a:xfrm>
              <a:off x="441669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e 115"/>
            <p:cNvSpPr/>
            <p:nvPr/>
          </p:nvSpPr>
          <p:spPr>
            <a:xfrm>
              <a:off x="441669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e 116"/>
            <p:cNvSpPr/>
            <p:nvPr/>
          </p:nvSpPr>
          <p:spPr>
            <a:xfrm>
              <a:off x="441669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e 117"/>
            <p:cNvSpPr/>
            <p:nvPr/>
          </p:nvSpPr>
          <p:spPr>
            <a:xfrm>
              <a:off x="441669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e 118"/>
            <p:cNvSpPr/>
            <p:nvPr/>
          </p:nvSpPr>
          <p:spPr>
            <a:xfrm>
              <a:off x="441669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e 119"/>
            <p:cNvSpPr/>
            <p:nvPr/>
          </p:nvSpPr>
          <p:spPr>
            <a:xfrm>
              <a:off x="4416692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e 120"/>
            <p:cNvSpPr/>
            <p:nvPr/>
          </p:nvSpPr>
          <p:spPr>
            <a:xfrm>
              <a:off x="4598760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e 121"/>
            <p:cNvSpPr/>
            <p:nvPr/>
          </p:nvSpPr>
          <p:spPr>
            <a:xfrm>
              <a:off x="459876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e 122"/>
            <p:cNvSpPr/>
            <p:nvPr/>
          </p:nvSpPr>
          <p:spPr>
            <a:xfrm>
              <a:off x="459876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e 123"/>
            <p:cNvSpPr/>
            <p:nvPr/>
          </p:nvSpPr>
          <p:spPr>
            <a:xfrm>
              <a:off x="459876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e 124"/>
            <p:cNvSpPr/>
            <p:nvPr/>
          </p:nvSpPr>
          <p:spPr>
            <a:xfrm>
              <a:off x="459876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e 125"/>
            <p:cNvSpPr/>
            <p:nvPr/>
          </p:nvSpPr>
          <p:spPr>
            <a:xfrm>
              <a:off x="459876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e 126"/>
            <p:cNvSpPr/>
            <p:nvPr/>
          </p:nvSpPr>
          <p:spPr>
            <a:xfrm>
              <a:off x="459876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e 127"/>
            <p:cNvSpPr/>
            <p:nvPr/>
          </p:nvSpPr>
          <p:spPr>
            <a:xfrm>
              <a:off x="4598760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e 128"/>
            <p:cNvSpPr/>
            <p:nvPr/>
          </p:nvSpPr>
          <p:spPr>
            <a:xfrm>
              <a:off x="4780829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e 129"/>
            <p:cNvSpPr/>
            <p:nvPr/>
          </p:nvSpPr>
          <p:spPr>
            <a:xfrm>
              <a:off x="478082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e 130"/>
            <p:cNvSpPr/>
            <p:nvPr/>
          </p:nvSpPr>
          <p:spPr>
            <a:xfrm>
              <a:off x="478082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e 131"/>
            <p:cNvSpPr/>
            <p:nvPr/>
          </p:nvSpPr>
          <p:spPr>
            <a:xfrm>
              <a:off x="478082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e 132"/>
            <p:cNvSpPr/>
            <p:nvPr/>
          </p:nvSpPr>
          <p:spPr>
            <a:xfrm>
              <a:off x="478082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e 133"/>
            <p:cNvSpPr/>
            <p:nvPr/>
          </p:nvSpPr>
          <p:spPr>
            <a:xfrm>
              <a:off x="478082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e 134"/>
            <p:cNvSpPr/>
            <p:nvPr/>
          </p:nvSpPr>
          <p:spPr>
            <a:xfrm>
              <a:off x="478082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e 135"/>
            <p:cNvSpPr/>
            <p:nvPr/>
          </p:nvSpPr>
          <p:spPr>
            <a:xfrm>
              <a:off x="4780829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e 136"/>
            <p:cNvSpPr/>
            <p:nvPr/>
          </p:nvSpPr>
          <p:spPr>
            <a:xfrm>
              <a:off x="496289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e 137"/>
            <p:cNvSpPr/>
            <p:nvPr/>
          </p:nvSpPr>
          <p:spPr>
            <a:xfrm>
              <a:off x="496289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e 138"/>
            <p:cNvSpPr/>
            <p:nvPr/>
          </p:nvSpPr>
          <p:spPr>
            <a:xfrm>
              <a:off x="496289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e 139"/>
            <p:cNvSpPr/>
            <p:nvPr/>
          </p:nvSpPr>
          <p:spPr>
            <a:xfrm>
              <a:off x="496289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e 140"/>
            <p:cNvSpPr/>
            <p:nvPr/>
          </p:nvSpPr>
          <p:spPr>
            <a:xfrm>
              <a:off x="496289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e 141"/>
            <p:cNvSpPr/>
            <p:nvPr/>
          </p:nvSpPr>
          <p:spPr>
            <a:xfrm>
              <a:off x="496289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e 142"/>
            <p:cNvSpPr/>
            <p:nvPr/>
          </p:nvSpPr>
          <p:spPr>
            <a:xfrm>
              <a:off x="496289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e 143"/>
            <p:cNvSpPr/>
            <p:nvPr/>
          </p:nvSpPr>
          <p:spPr>
            <a:xfrm>
              <a:off x="4962897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e 144"/>
            <p:cNvSpPr/>
            <p:nvPr/>
          </p:nvSpPr>
          <p:spPr>
            <a:xfrm>
              <a:off x="514496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e 145"/>
            <p:cNvSpPr/>
            <p:nvPr/>
          </p:nvSpPr>
          <p:spPr>
            <a:xfrm>
              <a:off x="514496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e 146"/>
            <p:cNvSpPr/>
            <p:nvPr/>
          </p:nvSpPr>
          <p:spPr>
            <a:xfrm>
              <a:off x="514496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e 147"/>
            <p:cNvSpPr/>
            <p:nvPr/>
          </p:nvSpPr>
          <p:spPr>
            <a:xfrm>
              <a:off x="514496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e 148"/>
            <p:cNvSpPr/>
            <p:nvPr/>
          </p:nvSpPr>
          <p:spPr>
            <a:xfrm>
              <a:off x="514496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e 149"/>
            <p:cNvSpPr/>
            <p:nvPr/>
          </p:nvSpPr>
          <p:spPr>
            <a:xfrm>
              <a:off x="514496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e 150"/>
            <p:cNvSpPr/>
            <p:nvPr/>
          </p:nvSpPr>
          <p:spPr>
            <a:xfrm>
              <a:off x="514496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e 151"/>
            <p:cNvSpPr/>
            <p:nvPr/>
          </p:nvSpPr>
          <p:spPr>
            <a:xfrm>
              <a:off x="514496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e 152"/>
            <p:cNvSpPr/>
            <p:nvPr/>
          </p:nvSpPr>
          <p:spPr>
            <a:xfrm>
              <a:off x="5327034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e 153"/>
            <p:cNvSpPr/>
            <p:nvPr/>
          </p:nvSpPr>
          <p:spPr>
            <a:xfrm>
              <a:off x="5327034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e 154"/>
            <p:cNvSpPr/>
            <p:nvPr/>
          </p:nvSpPr>
          <p:spPr>
            <a:xfrm>
              <a:off x="5327034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e 155"/>
            <p:cNvSpPr/>
            <p:nvPr/>
          </p:nvSpPr>
          <p:spPr>
            <a:xfrm>
              <a:off x="5327034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e 156"/>
            <p:cNvSpPr/>
            <p:nvPr/>
          </p:nvSpPr>
          <p:spPr>
            <a:xfrm>
              <a:off x="5327034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e 157"/>
            <p:cNvSpPr/>
            <p:nvPr/>
          </p:nvSpPr>
          <p:spPr>
            <a:xfrm>
              <a:off x="5327034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e 158"/>
            <p:cNvSpPr/>
            <p:nvPr/>
          </p:nvSpPr>
          <p:spPr>
            <a:xfrm>
              <a:off x="5327034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e 159"/>
            <p:cNvSpPr/>
            <p:nvPr/>
          </p:nvSpPr>
          <p:spPr>
            <a:xfrm>
              <a:off x="5327034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e 160"/>
            <p:cNvSpPr/>
            <p:nvPr/>
          </p:nvSpPr>
          <p:spPr>
            <a:xfrm>
              <a:off x="550910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e 161"/>
            <p:cNvSpPr/>
            <p:nvPr/>
          </p:nvSpPr>
          <p:spPr>
            <a:xfrm>
              <a:off x="550910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e 162"/>
            <p:cNvSpPr/>
            <p:nvPr/>
          </p:nvSpPr>
          <p:spPr>
            <a:xfrm>
              <a:off x="550910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e 163"/>
            <p:cNvSpPr/>
            <p:nvPr/>
          </p:nvSpPr>
          <p:spPr>
            <a:xfrm>
              <a:off x="550910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e 164"/>
            <p:cNvSpPr/>
            <p:nvPr/>
          </p:nvSpPr>
          <p:spPr>
            <a:xfrm>
              <a:off x="550910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e 165"/>
            <p:cNvSpPr/>
            <p:nvPr/>
          </p:nvSpPr>
          <p:spPr>
            <a:xfrm>
              <a:off x="550910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e 166"/>
            <p:cNvSpPr/>
            <p:nvPr/>
          </p:nvSpPr>
          <p:spPr>
            <a:xfrm>
              <a:off x="550910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e 167"/>
            <p:cNvSpPr/>
            <p:nvPr/>
          </p:nvSpPr>
          <p:spPr>
            <a:xfrm>
              <a:off x="569117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e 168"/>
            <p:cNvSpPr/>
            <p:nvPr/>
          </p:nvSpPr>
          <p:spPr>
            <a:xfrm>
              <a:off x="569117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e 169"/>
            <p:cNvSpPr/>
            <p:nvPr/>
          </p:nvSpPr>
          <p:spPr>
            <a:xfrm>
              <a:off x="569117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e 170"/>
            <p:cNvSpPr/>
            <p:nvPr/>
          </p:nvSpPr>
          <p:spPr>
            <a:xfrm>
              <a:off x="569117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e 171"/>
            <p:cNvSpPr/>
            <p:nvPr/>
          </p:nvSpPr>
          <p:spPr>
            <a:xfrm>
              <a:off x="569117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e 172"/>
            <p:cNvSpPr/>
            <p:nvPr/>
          </p:nvSpPr>
          <p:spPr>
            <a:xfrm>
              <a:off x="569117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e 173"/>
            <p:cNvSpPr/>
            <p:nvPr/>
          </p:nvSpPr>
          <p:spPr>
            <a:xfrm>
              <a:off x="587324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e 174"/>
            <p:cNvSpPr/>
            <p:nvPr/>
          </p:nvSpPr>
          <p:spPr>
            <a:xfrm>
              <a:off x="587324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e 175"/>
            <p:cNvSpPr/>
            <p:nvPr/>
          </p:nvSpPr>
          <p:spPr>
            <a:xfrm>
              <a:off x="587324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e 176"/>
            <p:cNvSpPr/>
            <p:nvPr/>
          </p:nvSpPr>
          <p:spPr>
            <a:xfrm>
              <a:off x="587324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e 177"/>
            <p:cNvSpPr/>
            <p:nvPr/>
          </p:nvSpPr>
          <p:spPr>
            <a:xfrm>
              <a:off x="587324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e 178"/>
            <p:cNvSpPr/>
            <p:nvPr/>
          </p:nvSpPr>
          <p:spPr>
            <a:xfrm>
              <a:off x="605530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e 179"/>
            <p:cNvSpPr/>
            <p:nvPr/>
          </p:nvSpPr>
          <p:spPr>
            <a:xfrm>
              <a:off x="605530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e 180"/>
            <p:cNvSpPr/>
            <p:nvPr/>
          </p:nvSpPr>
          <p:spPr>
            <a:xfrm>
              <a:off x="605530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e 182"/>
            <p:cNvSpPr/>
            <p:nvPr/>
          </p:nvSpPr>
          <p:spPr>
            <a:xfrm>
              <a:off x="605530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e 183"/>
            <p:cNvSpPr/>
            <p:nvPr/>
          </p:nvSpPr>
          <p:spPr>
            <a:xfrm>
              <a:off x="623737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e 184"/>
            <p:cNvSpPr/>
            <p:nvPr/>
          </p:nvSpPr>
          <p:spPr>
            <a:xfrm>
              <a:off x="623737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ttangolo 185"/>
            <p:cNvSpPr/>
            <p:nvPr/>
          </p:nvSpPr>
          <p:spPr>
            <a:xfrm>
              <a:off x="5112060" y="944724"/>
              <a:ext cx="288032" cy="288032"/>
            </a:xfrm>
            <a:prstGeom prst="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Connettore 1 186"/>
            <p:cNvCxnSpPr/>
            <p:nvPr/>
          </p:nvCxnSpPr>
          <p:spPr>
            <a:xfrm flipV="1">
              <a:off x="2335584" y="944724"/>
              <a:ext cx="2776476" cy="17408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/>
          </p:nvCxnSpPr>
          <p:spPr>
            <a:xfrm flipV="1">
              <a:off x="3995936" y="944724"/>
              <a:ext cx="1404156" cy="18002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/>
          </p:nvCxnSpPr>
          <p:spPr>
            <a:xfrm flipV="1">
              <a:off x="2339752" y="1232756"/>
              <a:ext cx="2772308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/>
          </p:nvCxnSpPr>
          <p:spPr>
            <a:xfrm flipV="1">
              <a:off x="3995936" y="1232756"/>
              <a:ext cx="1404156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841" t="1989" r="9292" b="3512"/>
            <a:stretch>
              <a:fillRect/>
            </a:stretch>
          </p:blipFill>
          <p:spPr bwMode="auto">
            <a:xfrm>
              <a:off x="2335584" y="1118804"/>
              <a:ext cx="1660352" cy="16261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cxnSp>
        <p:nvCxnSpPr>
          <p:cNvPr id="192" name="Straight Arrow Connector 19"/>
          <p:cNvCxnSpPr/>
          <p:nvPr/>
        </p:nvCxnSpPr>
        <p:spPr>
          <a:xfrm>
            <a:off x="5220072" y="1918320"/>
            <a:ext cx="144016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3" name="Straight Arrow Connector 19"/>
          <p:cNvCxnSpPr/>
          <p:nvPr/>
        </p:nvCxnSpPr>
        <p:spPr>
          <a:xfrm flipV="1">
            <a:off x="5220072" y="1486272"/>
            <a:ext cx="18002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4" name="Straight Arrow Connector 19"/>
          <p:cNvCxnSpPr/>
          <p:nvPr/>
        </p:nvCxnSpPr>
        <p:spPr>
          <a:xfrm flipH="1" flipV="1">
            <a:off x="4824028" y="1486272"/>
            <a:ext cx="39604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"/>
          <p:cNvCxnSpPr/>
          <p:nvPr/>
        </p:nvCxnSpPr>
        <p:spPr>
          <a:xfrm flipH="1">
            <a:off x="4824028" y="1918320"/>
            <a:ext cx="396044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6" name="Rettangolo 195"/>
          <p:cNvSpPr/>
          <p:nvPr/>
        </p:nvSpPr>
        <p:spPr>
          <a:xfrm>
            <a:off x="4419600" y="3448050"/>
            <a:ext cx="4267200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electron charge density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distribution </a:t>
            </a:r>
            <a:r>
              <a:rPr lang="el-GR" dirty="0" smtClean="0">
                <a:solidFill>
                  <a:schemeClr val="tx2"/>
                </a:solidFill>
                <a:latin typeface="Calibri" pitchFamily="34" charset="0"/>
              </a:rPr>
              <a:t>ρ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x,y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is computed on a uniform square grid by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distributing the charge of each MP to the nearest 4 nodes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19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5429250"/>
            <a:ext cx="17907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8800"/>
              <a:ext cx="386554" cy="111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45"/>
          <p:cNvGrpSpPr/>
          <p:nvPr/>
        </p:nvGrpSpPr>
        <p:grpSpPr>
          <a:xfrm>
            <a:off x="4572000" y="838200"/>
            <a:ext cx="3964608" cy="2058168"/>
            <a:chOff x="2335584" y="686756"/>
            <a:chExt cx="3964608" cy="2058168"/>
          </a:xfrm>
        </p:grpSpPr>
        <p:sp>
          <p:nvSpPr>
            <p:cNvPr id="47" name="Ovale 46"/>
            <p:cNvSpPr/>
            <p:nvPr/>
          </p:nvSpPr>
          <p:spPr>
            <a:xfrm>
              <a:off x="2915816" y="686756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e 48"/>
            <p:cNvSpPr/>
            <p:nvPr/>
          </p:nvSpPr>
          <p:spPr>
            <a:xfrm>
              <a:off x="296014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e 53"/>
            <p:cNvSpPr/>
            <p:nvPr/>
          </p:nvSpPr>
          <p:spPr>
            <a:xfrm>
              <a:off x="296014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e 54"/>
            <p:cNvSpPr/>
            <p:nvPr/>
          </p:nvSpPr>
          <p:spPr>
            <a:xfrm>
              <a:off x="314221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e 57"/>
            <p:cNvSpPr/>
            <p:nvPr/>
          </p:nvSpPr>
          <p:spPr>
            <a:xfrm>
              <a:off x="314221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e 58"/>
            <p:cNvSpPr/>
            <p:nvPr/>
          </p:nvSpPr>
          <p:spPr>
            <a:xfrm>
              <a:off x="314221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e 62"/>
            <p:cNvSpPr/>
            <p:nvPr/>
          </p:nvSpPr>
          <p:spPr>
            <a:xfrm>
              <a:off x="314221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e 65"/>
            <p:cNvSpPr/>
            <p:nvPr/>
          </p:nvSpPr>
          <p:spPr>
            <a:xfrm>
              <a:off x="332428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e 70"/>
            <p:cNvSpPr/>
            <p:nvPr/>
          </p:nvSpPr>
          <p:spPr>
            <a:xfrm>
              <a:off x="332428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e 71"/>
            <p:cNvSpPr/>
            <p:nvPr/>
          </p:nvSpPr>
          <p:spPr>
            <a:xfrm>
              <a:off x="332428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e 72"/>
            <p:cNvSpPr/>
            <p:nvPr/>
          </p:nvSpPr>
          <p:spPr>
            <a:xfrm>
              <a:off x="332428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e 73"/>
            <p:cNvSpPr/>
            <p:nvPr/>
          </p:nvSpPr>
          <p:spPr>
            <a:xfrm>
              <a:off x="332428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e 74"/>
            <p:cNvSpPr/>
            <p:nvPr/>
          </p:nvSpPr>
          <p:spPr>
            <a:xfrm>
              <a:off x="332428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e 75"/>
            <p:cNvSpPr/>
            <p:nvPr/>
          </p:nvSpPr>
          <p:spPr>
            <a:xfrm>
              <a:off x="350634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e 76"/>
            <p:cNvSpPr/>
            <p:nvPr/>
          </p:nvSpPr>
          <p:spPr>
            <a:xfrm>
              <a:off x="350634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e 77"/>
            <p:cNvSpPr/>
            <p:nvPr/>
          </p:nvSpPr>
          <p:spPr>
            <a:xfrm>
              <a:off x="350634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e 78"/>
            <p:cNvSpPr/>
            <p:nvPr/>
          </p:nvSpPr>
          <p:spPr>
            <a:xfrm>
              <a:off x="350634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e 79"/>
            <p:cNvSpPr/>
            <p:nvPr/>
          </p:nvSpPr>
          <p:spPr>
            <a:xfrm>
              <a:off x="350634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e 80"/>
            <p:cNvSpPr/>
            <p:nvPr/>
          </p:nvSpPr>
          <p:spPr>
            <a:xfrm>
              <a:off x="350634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e 81"/>
            <p:cNvSpPr/>
            <p:nvPr/>
          </p:nvSpPr>
          <p:spPr>
            <a:xfrm>
              <a:off x="368841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e 82"/>
            <p:cNvSpPr/>
            <p:nvPr/>
          </p:nvSpPr>
          <p:spPr>
            <a:xfrm>
              <a:off x="368841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e 83"/>
            <p:cNvSpPr/>
            <p:nvPr/>
          </p:nvSpPr>
          <p:spPr>
            <a:xfrm>
              <a:off x="368841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e 84"/>
            <p:cNvSpPr/>
            <p:nvPr/>
          </p:nvSpPr>
          <p:spPr>
            <a:xfrm>
              <a:off x="368841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e 85"/>
            <p:cNvSpPr/>
            <p:nvPr/>
          </p:nvSpPr>
          <p:spPr>
            <a:xfrm>
              <a:off x="368841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e 86"/>
            <p:cNvSpPr/>
            <p:nvPr/>
          </p:nvSpPr>
          <p:spPr>
            <a:xfrm>
              <a:off x="368841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e 87"/>
            <p:cNvSpPr/>
            <p:nvPr/>
          </p:nvSpPr>
          <p:spPr>
            <a:xfrm>
              <a:off x="368841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e 88"/>
            <p:cNvSpPr/>
            <p:nvPr/>
          </p:nvSpPr>
          <p:spPr>
            <a:xfrm>
              <a:off x="387048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e 89"/>
            <p:cNvSpPr/>
            <p:nvPr/>
          </p:nvSpPr>
          <p:spPr>
            <a:xfrm>
              <a:off x="387048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e 90"/>
            <p:cNvSpPr/>
            <p:nvPr/>
          </p:nvSpPr>
          <p:spPr>
            <a:xfrm>
              <a:off x="387048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e 91"/>
            <p:cNvSpPr/>
            <p:nvPr/>
          </p:nvSpPr>
          <p:spPr>
            <a:xfrm>
              <a:off x="387048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e 92"/>
            <p:cNvSpPr/>
            <p:nvPr/>
          </p:nvSpPr>
          <p:spPr>
            <a:xfrm>
              <a:off x="387048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e 93"/>
            <p:cNvSpPr/>
            <p:nvPr/>
          </p:nvSpPr>
          <p:spPr>
            <a:xfrm>
              <a:off x="387048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e 94"/>
            <p:cNvSpPr/>
            <p:nvPr/>
          </p:nvSpPr>
          <p:spPr>
            <a:xfrm>
              <a:off x="387048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e 95"/>
            <p:cNvSpPr/>
            <p:nvPr/>
          </p:nvSpPr>
          <p:spPr>
            <a:xfrm>
              <a:off x="387048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e 96"/>
            <p:cNvSpPr/>
            <p:nvPr/>
          </p:nvSpPr>
          <p:spPr>
            <a:xfrm>
              <a:off x="4052555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e 97"/>
            <p:cNvSpPr/>
            <p:nvPr/>
          </p:nvSpPr>
          <p:spPr>
            <a:xfrm>
              <a:off x="4052555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e 98"/>
            <p:cNvSpPr/>
            <p:nvPr/>
          </p:nvSpPr>
          <p:spPr>
            <a:xfrm>
              <a:off x="4052555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e 99"/>
            <p:cNvSpPr/>
            <p:nvPr/>
          </p:nvSpPr>
          <p:spPr>
            <a:xfrm>
              <a:off x="4052555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e 100"/>
            <p:cNvSpPr/>
            <p:nvPr/>
          </p:nvSpPr>
          <p:spPr>
            <a:xfrm>
              <a:off x="4052555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e 101"/>
            <p:cNvSpPr/>
            <p:nvPr/>
          </p:nvSpPr>
          <p:spPr>
            <a:xfrm>
              <a:off x="4052555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e 102"/>
            <p:cNvSpPr/>
            <p:nvPr/>
          </p:nvSpPr>
          <p:spPr>
            <a:xfrm>
              <a:off x="4052555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e 103"/>
            <p:cNvSpPr/>
            <p:nvPr/>
          </p:nvSpPr>
          <p:spPr>
            <a:xfrm>
              <a:off x="4052555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e 104"/>
            <p:cNvSpPr/>
            <p:nvPr/>
          </p:nvSpPr>
          <p:spPr>
            <a:xfrm>
              <a:off x="423462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e 105"/>
            <p:cNvSpPr/>
            <p:nvPr/>
          </p:nvSpPr>
          <p:spPr>
            <a:xfrm>
              <a:off x="423462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e 106"/>
            <p:cNvSpPr/>
            <p:nvPr/>
          </p:nvSpPr>
          <p:spPr>
            <a:xfrm>
              <a:off x="423462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e 107"/>
            <p:cNvSpPr/>
            <p:nvPr/>
          </p:nvSpPr>
          <p:spPr>
            <a:xfrm>
              <a:off x="423462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e 108"/>
            <p:cNvSpPr/>
            <p:nvPr/>
          </p:nvSpPr>
          <p:spPr>
            <a:xfrm>
              <a:off x="423462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e 109"/>
            <p:cNvSpPr/>
            <p:nvPr/>
          </p:nvSpPr>
          <p:spPr>
            <a:xfrm>
              <a:off x="423462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e 110"/>
            <p:cNvSpPr/>
            <p:nvPr/>
          </p:nvSpPr>
          <p:spPr>
            <a:xfrm>
              <a:off x="423462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e 111"/>
            <p:cNvSpPr/>
            <p:nvPr/>
          </p:nvSpPr>
          <p:spPr>
            <a:xfrm>
              <a:off x="4234623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e 112"/>
            <p:cNvSpPr/>
            <p:nvPr/>
          </p:nvSpPr>
          <p:spPr>
            <a:xfrm>
              <a:off x="4416692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e 113"/>
            <p:cNvSpPr/>
            <p:nvPr/>
          </p:nvSpPr>
          <p:spPr>
            <a:xfrm>
              <a:off x="441669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e 114"/>
            <p:cNvSpPr/>
            <p:nvPr/>
          </p:nvSpPr>
          <p:spPr>
            <a:xfrm>
              <a:off x="441669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e 115"/>
            <p:cNvSpPr/>
            <p:nvPr/>
          </p:nvSpPr>
          <p:spPr>
            <a:xfrm>
              <a:off x="441669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e 116"/>
            <p:cNvSpPr/>
            <p:nvPr/>
          </p:nvSpPr>
          <p:spPr>
            <a:xfrm>
              <a:off x="441669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e 117"/>
            <p:cNvSpPr/>
            <p:nvPr/>
          </p:nvSpPr>
          <p:spPr>
            <a:xfrm>
              <a:off x="441669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e 118"/>
            <p:cNvSpPr/>
            <p:nvPr/>
          </p:nvSpPr>
          <p:spPr>
            <a:xfrm>
              <a:off x="441669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e 119"/>
            <p:cNvSpPr/>
            <p:nvPr/>
          </p:nvSpPr>
          <p:spPr>
            <a:xfrm>
              <a:off x="4416692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e 120"/>
            <p:cNvSpPr/>
            <p:nvPr/>
          </p:nvSpPr>
          <p:spPr>
            <a:xfrm>
              <a:off x="4598760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e 121"/>
            <p:cNvSpPr/>
            <p:nvPr/>
          </p:nvSpPr>
          <p:spPr>
            <a:xfrm>
              <a:off x="459876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e 122"/>
            <p:cNvSpPr/>
            <p:nvPr/>
          </p:nvSpPr>
          <p:spPr>
            <a:xfrm>
              <a:off x="459876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e 123"/>
            <p:cNvSpPr/>
            <p:nvPr/>
          </p:nvSpPr>
          <p:spPr>
            <a:xfrm>
              <a:off x="459876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e 124"/>
            <p:cNvSpPr/>
            <p:nvPr/>
          </p:nvSpPr>
          <p:spPr>
            <a:xfrm>
              <a:off x="459876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e 125"/>
            <p:cNvSpPr/>
            <p:nvPr/>
          </p:nvSpPr>
          <p:spPr>
            <a:xfrm>
              <a:off x="459876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e 126"/>
            <p:cNvSpPr/>
            <p:nvPr/>
          </p:nvSpPr>
          <p:spPr>
            <a:xfrm>
              <a:off x="459876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e 127"/>
            <p:cNvSpPr/>
            <p:nvPr/>
          </p:nvSpPr>
          <p:spPr>
            <a:xfrm>
              <a:off x="4598760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e 128"/>
            <p:cNvSpPr/>
            <p:nvPr/>
          </p:nvSpPr>
          <p:spPr>
            <a:xfrm>
              <a:off x="4780829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e 129"/>
            <p:cNvSpPr/>
            <p:nvPr/>
          </p:nvSpPr>
          <p:spPr>
            <a:xfrm>
              <a:off x="478082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e 130"/>
            <p:cNvSpPr/>
            <p:nvPr/>
          </p:nvSpPr>
          <p:spPr>
            <a:xfrm>
              <a:off x="478082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e 131"/>
            <p:cNvSpPr/>
            <p:nvPr/>
          </p:nvSpPr>
          <p:spPr>
            <a:xfrm>
              <a:off x="478082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e 132"/>
            <p:cNvSpPr/>
            <p:nvPr/>
          </p:nvSpPr>
          <p:spPr>
            <a:xfrm>
              <a:off x="478082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e 133"/>
            <p:cNvSpPr/>
            <p:nvPr/>
          </p:nvSpPr>
          <p:spPr>
            <a:xfrm>
              <a:off x="478082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e 134"/>
            <p:cNvSpPr/>
            <p:nvPr/>
          </p:nvSpPr>
          <p:spPr>
            <a:xfrm>
              <a:off x="478082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e 135"/>
            <p:cNvSpPr/>
            <p:nvPr/>
          </p:nvSpPr>
          <p:spPr>
            <a:xfrm>
              <a:off x="4780829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e 136"/>
            <p:cNvSpPr/>
            <p:nvPr/>
          </p:nvSpPr>
          <p:spPr>
            <a:xfrm>
              <a:off x="496289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e 137"/>
            <p:cNvSpPr/>
            <p:nvPr/>
          </p:nvSpPr>
          <p:spPr>
            <a:xfrm>
              <a:off x="496289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e 138"/>
            <p:cNvSpPr/>
            <p:nvPr/>
          </p:nvSpPr>
          <p:spPr>
            <a:xfrm>
              <a:off x="496289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e 139"/>
            <p:cNvSpPr/>
            <p:nvPr/>
          </p:nvSpPr>
          <p:spPr>
            <a:xfrm>
              <a:off x="496289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e 140"/>
            <p:cNvSpPr/>
            <p:nvPr/>
          </p:nvSpPr>
          <p:spPr>
            <a:xfrm>
              <a:off x="496289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e 141"/>
            <p:cNvSpPr/>
            <p:nvPr/>
          </p:nvSpPr>
          <p:spPr>
            <a:xfrm>
              <a:off x="496289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e 142"/>
            <p:cNvSpPr/>
            <p:nvPr/>
          </p:nvSpPr>
          <p:spPr>
            <a:xfrm>
              <a:off x="496289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e 143"/>
            <p:cNvSpPr/>
            <p:nvPr/>
          </p:nvSpPr>
          <p:spPr>
            <a:xfrm>
              <a:off x="4962897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e 144"/>
            <p:cNvSpPr/>
            <p:nvPr/>
          </p:nvSpPr>
          <p:spPr>
            <a:xfrm>
              <a:off x="514496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e 145"/>
            <p:cNvSpPr/>
            <p:nvPr/>
          </p:nvSpPr>
          <p:spPr>
            <a:xfrm>
              <a:off x="514496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e 146"/>
            <p:cNvSpPr/>
            <p:nvPr/>
          </p:nvSpPr>
          <p:spPr>
            <a:xfrm>
              <a:off x="514496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e 147"/>
            <p:cNvSpPr/>
            <p:nvPr/>
          </p:nvSpPr>
          <p:spPr>
            <a:xfrm>
              <a:off x="514496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e 148"/>
            <p:cNvSpPr/>
            <p:nvPr/>
          </p:nvSpPr>
          <p:spPr>
            <a:xfrm>
              <a:off x="514496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e 149"/>
            <p:cNvSpPr/>
            <p:nvPr/>
          </p:nvSpPr>
          <p:spPr>
            <a:xfrm>
              <a:off x="514496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e 150"/>
            <p:cNvSpPr/>
            <p:nvPr/>
          </p:nvSpPr>
          <p:spPr>
            <a:xfrm>
              <a:off x="514496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e 151"/>
            <p:cNvSpPr/>
            <p:nvPr/>
          </p:nvSpPr>
          <p:spPr>
            <a:xfrm>
              <a:off x="514496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e 152"/>
            <p:cNvSpPr/>
            <p:nvPr/>
          </p:nvSpPr>
          <p:spPr>
            <a:xfrm>
              <a:off x="5327034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e 153"/>
            <p:cNvSpPr/>
            <p:nvPr/>
          </p:nvSpPr>
          <p:spPr>
            <a:xfrm>
              <a:off x="5327034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e 154"/>
            <p:cNvSpPr/>
            <p:nvPr/>
          </p:nvSpPr>
          <p:spPr>
            <a:xfrm>
              <a:off x="5327034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e 155"/>
            <p:cNvSpPr/>
            <p:nvPr/>
          </p:nvSpPr>
          <p:spPr>
            <a:xfrm>
              <a:off x="5327034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e 156"/>
            <p:cNvSpPr/>
            <p:nvPr/>
          </p:nvSpPr>
          <p:spPr>
            <a:xfrm>
              <a:off x="5327034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e 157"/>
            <p:cNvSpPr/>
            <p:nvPr/>
          </p:nvSpPr>
          <p:spPr>
            <a:xfrm>
              <a:off x="5327034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e 158"/>
            <p:cNvSpPr/>
            <p:nvPr/>
          </p:nvSpPr>
          <p:spPr>
            <a:xfrm>
              <a:off x="5327034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e 159"/>
            <p:cNvSpPr/>
            <p:nvPr/>
          </p:nvSpPr>
          <p:spPr>
            <a:xfrm>
              <a:off x="5327034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e 160"/>
            <p:cNvSpPr/>
            <p:nvPr/>
          </p:nvSpPr>
          <p:spPr>
            <a:xfrm>
              <a:off x="550910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e 161"/>
            <p:cNvSpPr/>
            <p:nvPr/>
          </p:nvSpPr>
          <p:spPr>
            <a:xfrm>
              <a:off x="550910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e 162"/>
            <p:cNvSpPr/>
            <p:nvPr/>
          </p:nvSpPr>
          <p:spPr>
            <a:xfrm>
              <a:off x="550910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e 163"/>
            <p:cNvSpPr/>
            <p:nvPr/>
          </p:nvSpPr>
          <p:spPr>
            <a:xfrm>
              <a:off x="550910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e 164"/>
            <p:cNvSpPr/>
            <p:nvPr/>
          </p:nvSpPr>
          <p:spPr>
            <a:xfrm>
              <a:off x="550910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e 165"/>
            <p:cNvSpPr/>
            <p:nvPr/>
          </p:nvSpPr>
          <p:spPr>
            <a:xfrm>
              <a:off x="550910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e 166"/>
            <p:cNvSpPr/>
            <p:nvPr/>
          </p:nvSpPr>
          <p:spPr>
            <a:xfrm>
              <a:off x="550910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e 167"/>
            <p:cNvSpPr/>
            <p:nvPr/>
          </p:nvSpPr>
          <p:spPr>
            <a:xfrm>
              <a:off x="569117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e 168"/>
            <p:cNvSpPr/>
            <p:nvPr/>
          </p:nvSpPr>
          <p:spPr>
            <a:xfrm>
              <a:off x="569117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e 169"/>
            <p:cNvSpPr/>
            <p:nvPr/>
          </p:nvSpPr>
          <p:spPr>
            <a:xfrm>
              <a:off x="569117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e 170"/>
            <p:cNvSpPr/>
            <p:nvPr/>
          </p:nvSpPr>
          <p:spPr>
            <a:xfrm>
              <a:off x="569117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e 171"/>
            <p:cNvSpPr/>
            <p:nvPr/>
          </p:nvSpPr>
          <p:spPr>
            <a:xfrm>
              <a:off x="569117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e 172"/>
            <p:cNvSpPr/>
            <p:nvPr/>
          </p:nvSpPr>
          <p:spPr>
            <a:xfrm>
              <a:off x="569117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e 173"/>
            <p:cNvSpPr/>
            <p:nvPr/>
          </p:nvSpPr>
          <p:spPr>
            <a:xfrm>
              <a:off x="587324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e 174"/>
            <p:cNvSpPr/>
            <p:nvPr/>
          </p:nvSpPr>
          <p:spPr>
            <a:xfrm>
              <a:off x="587324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e 175"/>
            <p:cNvSpPr/>
            <p:nvPr/>
          </p:nvSpPr>
          <p:spPr>
            <a:xfrm>
              <a:off x="587324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e 176"/>
            <p:cNvSpPr/>
            <p:nvPr/>
          </p:nvSpPr>
          <p:spPr>
            <a:xfrm>
              <a:off x="587324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e 177"/>
            <p:cNvSpPr/>
            <p:nvPr/>
          </p:nvSpPr>
          <p:spPr>
            <a:xfrm>
              <a:off x="587324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e 178"/>
            <p:cNvSpPr/>
            <p:nvPr/>
          </p:nvSpPr>
          <p:spPr>
            <a:xfrm>
              <a:off x="605530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e 179"/>
            <p:cNvSpPr/>
            <p:nvPr/>
          </p:nvSpPr>
          <p:spPr>
            <a:xfrm>
              <a:off x="605530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e 180"/>
            <p:cNvSpPr/>
            <p:nvPr/>
          </p:nvSpPr>
          <p:spPr>
            <a:xfrm>
              <a:off x="605530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e 182"/>
            <p:cNvSpPr/>
            <p:nvPr/>
          </p:nvSpPr>
          <p:spPr>
            <a:xfrm>
              <a:off x="605530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e 183"/>
            <p:cNvSpPr/>
            <p:nvPr/>
          </p:nvSpPr>
          <p:spPr>
            <a:xfrm>
              <a:off x="623737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e 184"/>
            <p:cNvSpPr/>
            <p:nvPr/>
          </p:nvSpPr>
          <p:spPr>
            <a:xfrm>
              <a:off x="623737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ttangolo 185"/>
            <p:cNvSpPr/>
            <p:nvPr/>
          </p:nvSpPr>
          <p:spPr>
            <a:xfrm>
              <a:off x="5112060" y="944724"/>
              <a:ext cx="288032" cy="288032"/>
            </a:xfrm>
            <a:prstGeom prst="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Connettore 1 186"/>
            <p:cNvCxnSpPr/>
            <p:nvPr/>
          </p:nvCxnSpPr>
          <p:spPr>
            <a:xfrm flipV="1">
              <a:off x="2335584" y="944724"/>
              <a:ext cx="2776476" cy="17408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/>
          </p:nvCxnSpPr>
          <p:spPr>
            <a:xfrm flipV="1">
              <a:off x="3995936" y="944724"/>
              <a:ext cx="1404156" cy="18002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/>
          </p:nvCxnSpPr>
          <p:spPr>
            <a:xfrm flipV="1">
              <a:off x="2339752" y="1232756"/>
              <a:ext cx="2772308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/>
          </p:nvCxnSpPr>
          <p:spPr>
            <a:xfrm flipV="1">
              <a:off x="3995936" y="1232756"/>
              <a:ext cx="1404156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841" t="1989" r="9292" b="3512"/>
            <a:stretch>
              <a:fillRect/>
            </a:stretch>
          </p:blipFill>
          <p:spPr bwMode="auto">
            <a:xfrm>
              <a:off x="2335584" y="1118804"/>
              <a:ext cx="1660352" cy="16261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cxnSp>
        <p:nvCxnSpPr>
          <p:cNvPr id="192" name="Straight Arrow Connector 19"/>
          <p:cNvCxnSpPr/>
          <p:nvPr/>
        </p:nvCxnSpPr>
        <p:spPr>
          <a:xfrm>
            <a:off x="5220072" y="1918320"/>
            <a:ext cx="144016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3" name="Straight Arrow Connector 19"/>
          <p:cNvCxnSpPr/>
          <p:nvPr/>
        </p:nvCxnSpPr>
        <p:spPr>
          <a:xfrm flipV="1">
            <a:off x="5220072" y="1486272"/>
            <a:ext cx="18002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4" name="Straight Arrow Connector 19"/>
          <p:cNvCxnSpPr/>
          <p:nvPr/>
        </p:nvCxnSpPr>
        <p:spPr>
          <a:xfrm flipH="1" flipV="1">
            <a:off x="4824028" y="1486272"/>
            <a:ext cx="39604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"/>
          <p:cNvCxnSpPr/>
          <p:nvPr/>
        </p:nvCxnSpPr>
        <p:spPr>
          <a:xfrm flipH="1">
            <a:off x="4824028" y="1918320"/>
            <a:ext cx="396044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971800"/>
            <a:ext cx="2628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" name="Freccia a destra 198"/>
          <p:cNvSpPr/>
          <p:nvPr/>
        </p:nvSpPr>
        <p:spPr>
          <a:xfrm rot="5400000">
            <a:off x="6392416" y="3665984"/>
            <a:ext cx="3048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5"/>
          <a:stretch>
            <a:fillRect/>
          </a:stretch>
        </p:blipFill>
        <p:spPr bwMode="auto">
          <a:xfrm>
            <a:off x="4267200" y="3886200"/>
            <a:ext cx="249971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791200"/>
            <a:ext cx="16478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25"/>
          <a:stretch>
            <a:fillRect/>
          </a:stretch>
        </p:blipFill>
        <p:spPr bwMode="auto">
          <a:xfrm>
            <a:off x="5105400" y="4648200"/>
            <a:ext cx="365343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" name="Freccia a destra 203"/>
          <p:cNvSpPr/>
          <p:nvPr/>
        </p:nvSpPr>
        <p:spPr>
          <a:xfrm rot="5400000">
            <a:off x="6392416" y="5494784"/>
            <a:ext cx="3048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ttangolo 204"/>
          <p:cNvSpPr/>
          <p:nvPr/>
        </p:nvSpPr>
        <p:spPr>
          <a:xfrm>
            <a:off x="6855658" y="3962400"/>
            <a:ext cx="1831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Finite differences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method</a:t>
            </a:r>
            <a:endParaRPr lang="en-US" dirty="0"/>
          </a:p>
        </p:txBody>
      </p:sp>
      <p:sp>
        <p:nvSpPr>
          <p:cNvPr id="19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2450"/>
              <a:ext cx="386554" cy="113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45"/>
          <p:cNvGrpSpPr/>
          <p:nvPr/>
        </p:nvGrpSpPr>
        <p:grpSpPr>
          <a:xfrm>
            <a:off x="4572000" y="838200"/>
            <a:ext cx="3964608" cy="2058168"/>
            <a:chOff x="2335584" y="686756"/>
            <a:chExt cx="3964608" cy="2058168"/>
          </a:xfrm>
        </p:grpSpPr>
        <p:sp>
          <p:nvSpPr>
            <p:cNvPr id="47" name="Ovale 46"/>
            <p:cNvSpPr/>
            <p:nvPr/>
          </p:nvSpPr>
          <p:spPr>
            <a:xfrm>
              <a:off x="2915816" y="686756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e 48"/>
            <p:cNvSpPr/>
            <p:nvPr/>
          </p:nvSpPr>
          <p:spPr>
            <a:xfrm>
              <a:off x="296014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e 53"/>
            <p:cNvSpPr/>
            <p:nvPr/>
          </p:nvSpPr>
          <p:spPr>
            <a:xfrm>
              <a:off x="296014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e 54"/>
            <p:cNvSpPr/>
            <p:nvPr/>
          </p:nvSpPr>
          <p:spPr>
            <a:xfrm>
              <a:off x="314221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e 57"/>
            <p:cNvSpPr/>
            <p:nvPr/>
          </p:nvSpPr>
          <p:spPr>
            <a:xfrm>
              <a:off x="314221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e 58"/>
            <p:cNvSpPr/>
            <p:nvPr/>
          </p:nvSpPr>
          <p:spPr>
            <a:xfrm>
              <a:off x="314221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e 62"/>
            <p:cNvSpPr/>
            <p:nvPr/>
          </p:nvSpPr>
          <p:spPr>
            <a:xfrm>
              <a:off x="314221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e 65"/>
            <p:cNvSpPr/>
            <p:nvPr/>
          </p:nvSpPr>
          <p:spPr>
            <a:xfrm>
              <a:off x="332428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e 70"/>
            <p:cNvSpPr/>
            <p:nvPr/>
          </p:nvSpPr>
          <p:spPr>
            <a:xfrm>
              <a:off x="332428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e 71"/>
            <p:cNvSpPr/>
            <p:nvPr/>
          </p:nvSpPr>
          <p:spPr>
            <a:xfrm>
              <a:off x="332428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e 72"/>
            <p:cNvSpPr/>
            <p:nvPr/>
          </p:nvSpPr>
          <p:spPr>
            <a:xfrm>
              <a:off x="332428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e 73"/>
            <p:cNvSpPr/>
            <p:nvPr/>
          </p:nvSpPr>
          <p:spPr>
            <a:xfrm>
              <a:off x="332428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e 74"/>
            <p:cNvSpPr/>
            <p:nvPr/>
          </p:nvSpPr>
          <p:spPr>
            <a:xfrm>
              <a:off x="332428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e 75"/>
            <p:cNvSpPr/>
            <p:nvPr/>
          </p:nvSpPr>
          <p:spPr>
            <a:xfrm>
              <a:off x="350634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e 76"/>
            <p:cNvSpPr/>
            <p:nvPr/>
          </p:nvSpPr>
          <p:spPr>
            <a:xfrm>
              <a:off x="350634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e 77"/>
            <p:cNvSpPr/>
            <p:nvPr/>
          </p:nvSpPr>
          <p:spPr>
            <a:xfrm>
              <a:off x="350634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e 78"/>
            <p:cNvSpPr/>
            <p:nvPr/>
          </p:nvSpPr>
          <p:spPr>
            <a:xfrm>
              <a:off x="350634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e 79"/>
            <p:cNvSpPr/>
            <p:nvPr/>
          </p:nvSpPr>
          <p:spPr>
            <a:xfrm>
              <a:off x="350634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e 80"/>
            <p:cNvSpPr/>
            <p:nvPr/>
          </p:nvSpPr>
          <p:spPr>
            <a:xfrm>
              <a:off x="350634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e 81"/>
            <p:cNvSpPr/>
            <p:nvPr/>
          </p:nvSpPr>
          <p:spPr>
            <a:xfrm>
              <a:off x="368841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e 82"/>
            <p:cNvSpPr/>
            <p:nvPr/>
          </p:nvSpPr>
          <p:spPr>
            <a:xfrm>
              <a:off x="368841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e 83"/>
            <p:cNvSpPr/>
            <p:nvPr/>
          </p:nvSpPr>
          <p:spPr>
            <a:xfrm>
              <a:off x="368841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e 84"/>
            <p:cNvSpPr/>
            <p:nvPr/>
          </p:nvSpPr>
          <p:spPr>
            <a:xfrm>
              <a:off x="368841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e 85"/>
            <p:cNvSpPr/>
            <p:nvPr/>
          </p:nvSpPr>
          <p:spPr>
            <a:xfrm>
              <a:off x="368841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e 86"/>
            <p:cNvSpPr/>
            <p:nvPr/>
          </p:nvSpPr>
          <p:spPr>
            <a:xfrm>
              <a:off x="368841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e 87"/>
            <p:cNvSpPr/>
            <p:nvPr/>
          </p:nvSpPr>
          <p:spPr>
            <a:xfrm>
              <a:off x="368841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e 88"/>
            <p:cNvSpPr/>
            <p:nvPr/>
          </p:nvSpPr>
          <p:spPr>
            <a:xfrm>
              <a:off x="387048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e 89"/>
            <p:cNvSpPr/>
            <p:nvPr/>
          </p:nvSpPr>
          <p:spPr>
            <a:xfrm>
              <a:off x="387048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e 90"/>
            <p:cNvSpPr/>
            <p:nvPr/>
          </p:nvSpPr>
          <p:spPr>
            <a:xfrm>
              <a:off x="387048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e 91"/>
            <p:cNvSpPr/>
            <p:nvPr/>
          </p:nvSpPr>
          <p:spPr>
            <a:xfrm>
              <a:off x="387048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e 92"/>
            <p:cNvSpPr/>
            <p:nvPr/>
          </p:nvSpPr>
          <p:spPr>
            <a:xfrm>
              <a:off x="387048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e 93"/>
            <p:cNvSpPr/>
            <p:nvPr/>
          </p:nvSpPr>
          <p:spPr>
            <a:xfrm>
              <a:off x="387048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e 94"/>
            <p:cNvSpPr/>
            <p:nvPr/>
          </p:nvSpPr>
          <p:spPr>
            <a:xfrm>
              <a:off x="387048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e 95"/>
            <p:cNvSpPr/>
            <p:nvPr/>
          </p:nvSpPr>
          <p:spPr>
            <a:xfrm>
              <a:off x="387048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e 96"/>
            <p:cNvSpPr/>
            <p:nvPr/>
          </p:nvSpPr>
          <p:spPr>
            <a:xfrm>
              <a:off x="4052555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e 97"/>
            <p:cNvSpPr/>
            <p:nvPr/>
          </p:nvSpPr>
          <p:spPr>
            <a:xfrm>
              <a:off x="4052555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e 98"/>
            <p:cNvSpPr/>
            <p:nvPr/>
          </p:nvSpPr>
          <p:spPr>
            <a:xfrm>
              <a:off x="4052555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e 99"/>
            <p:cNvSpPr/>
            <p:nvPr/>
          </p:nvSpPr>
          <p:spPr>
            <a:xfrm>
              <a:off x="4052555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e 100"/>
            <p:cNvSpPr/>
            <p:nvPr/>
          </p:nvSpPr>
          <p:spPr>
            <a:xfrm>
              <a:off x="4052555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e 101"/>
            <p:cNvSpPr/>
            <p:nvPr/>
          </p:nvSpPr>
          <p:spPr>
            <a:xfrm>
              <a:off x="4052555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e 102"/>
            <p:cNvSpPr/>
            <p:nvPr/>
          </p:nvSpPr>
          <p:spPr>
            <a:xfrm>
              <a:off x="4052555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e 103"/>
            <p:cNvSpPr/>
            <p:nvPr/>
          </p:nvSpPr>
          <p:spPr>
            <a:xfrm>
              <a:off x="4052555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e 104"/>
            <p:cNvSpPr/>
            <p:nvPr/>
          </p:nvSpPr>
          <p:spPr>
            <a:xfrm>
              <a:off x="423462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e 105"/>
            <p:cNvSpPr/>
            <p:nvPr/>
          </p:nvSpPr>
          <p:spPr>
            <a:xfrm>
              <a:off x="423462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e 106"/>
            <p:cNvSpPr/>
            <p:nvPr/>
          </p:nvSpPr>
          <p:spPr>
            <a:xfrm>
              <a:off x="423462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e 107"/>
            <p:cNvSpPr/>
            <p:nvPr/>
          </p:nvSpPr>
          <p:spPr>
            <a:xfrm>
              <a:off x="423462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e 108"/>
            <p:cNvSpPr/>
            <p:nvPr/>
          </p:nvSpPr>
          <p:spPr>
            <a:xfrm>
              <a:off x="423462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e 109"/>
            <p:cNvSpPr/>
            <p:nvPr/>
          </p:nvSpPr>
          <p:spPr>
            <a:xfrm>
              <a:off x="423462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e 110"/>
            <p:cNvSpPr/>
            <p:nvPr/>
          </p:nvSpPr>
          <p:spPr>
            <a:xfrm>
              <a:off x="423462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e 111"/>
            <p:cNvSpPr/>
            <p:nvPr/>
          </p:nvSpPr>
          <p:spPr>
            <a:xfrm>
              <a:off x="4234623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e 112"/>
            <p:cNvSpPr/>
            <p:nvPr/>
          </p:nvSpPr>
          <p:spPr>
            <a:xfrm>
              <a:off x="4416692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e 113"/>
            <p:cNvSpPr/>
            <p:nvPr/>
          </p:nvSpPr>
          <p:spPr>
            <a:xfrm>
              <a:off x="441669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e 114"/>
            <p:cNvSpPr/>
            <p:nvPr/>
          </p:nvSpPr>
          <p:spPr>
            <a:xfrm>
              <a:off x="441669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e 115"/>
            <p:cNvSpPr/>
            <p:nvPr/>
          </p:nvSpPr>
          <p:spPr>
            <a:xfrm>
              <a:off x="441669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e 116"/>
            <p:cNvSpPr/>
            <p:nvPr/>
          </p:nvSpPr>
          <p:spPr>
            <a:xfrm>
              <a:off x="441669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e 117"/>
            <p:cNvSpPr/>
            <p:nvPr/>
          </p:nvSpPr>
          <p:spPr>
            <a:xfrm>
              <a:off x="441669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e 118"/>
            <p:cNvSpPr/>
            <p:nvPr/>
          </p:nvSpPr>
          <p:spPr>
            <a:xfrm>
              <a:off x="441669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e 119"/>
            <p:cNvSpPr/>
            <p:nvPr/>
          </p:nvSpPr>
          <p:spPr>
            <a:xfrm>
              <a:off x="4416692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e 120"/>
            <p:cNvSpPr/>
            <p:nvPr/>
          </p:nvSpPr>
          <p:spPr>
            <a:xfrm>
              <a:off x="4598760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e 121"/>
            <p:cNvSpPr/>
            <p:nvPr/>
          </p:nvSpPr>
          <p:spPr>
            <a:xfrm>
              <a:off x="459876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e 122"/>
            <p:cNvSpPr/>
            <p:nvPr/>
          </p:nvSpPr>
          <p:spPr>
            <a:xfrm>
              <a:off x="459876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e 123"/>
            <p:cNvSpPr/>
            <p:nvPr/>
          </p:nvSpPr>
          <p:spPr>
            <a:xfrm>
              <a:off x="459876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e 124"/>
            <p:cNvSpPr/>
            <p:nvPr/>
          </p:nvSpPr>
          <p:spPr>
            <a:xfrm>
              <a:off x="459876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e 125"/>
            <p:cNvSpPr/>
            <p:nvPr/>
          </p:nvSpPr>
          <p:spPr>
            <a:xfrm>
              <a:off x="459876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e 126"/>
            <p:cNvSpPr/>
            <p:nvPr/>
          </p:nvSpPr>
          <p:spPr>
            <a:xfrm>
              <a:off x="459876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e 127"/>
            <p:cNvSpPr/>
            <p:nvPr/>
          </p:nvSpPr>
          <p:spPr>
            <a:xfrm>
              <a:off x="4598760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e 128"/>
            <p:cNvSpPr/>
            <p:nvPr/>
          </p:nvSpPr>
          <p:spPr>
            <a:xfrm>
              <a:off x="4780829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e 129"/>
            <p:cNvSpPr/>
            <p:nvPr/>
          </p:nvSpPr>
          <p:spPr>
            <a:xfrm>
              <a:off x="478082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e 130"/>
            <p:cNvSpPr/>
            <p:nvPr/>
          </p:nvSpPr>
          <p:spPr>
            <a:xfrm>
              <a:off x="478082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e 131"/>
            <p:cNvSpPr/>
            <p:nvPr/>
          </p:nvSpPr>
          <p:spPr>
            <a:xfrm>
              <a:off x="478082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e 132"/>
            <p:cNvSpPr/>
            <p:nvPr/>
          </p:nvSpPr>
          <p:spPr>
            <a:xfrm>
              <a:off x="478082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e 133"/>
            <p:cNvSpPr/>
            <p:nvPr/>
          </p:nvSpPr>
          <p:spPr>
            <a:xfrm>
              <a:off x="478082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e 134"/>
            <p:cNvSpPr/>
            <p:nvPr/>
          </p:nvSpPr>
          <p:spPr>
            <a:xfrm>
              <a:off x="478082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e 135"/>
            <p:cNvSpPr/>
            <p:nvPr/>
          </p:nvSpPr>
          <p:spPr>
            <a:xfrm>
              <a:off x="4780829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e 136"/>
            <p:cNvSpPr/>
            <p:nvPr/>
          </p:nvSpPr>
          <p:spPr>
            <a:xfrm>
              <a:off x="496289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e 137"/>
            <p:cNvSpPr/>
            <p:nvPr/>
          </p:nvSpPr>
          <p:spPr>
            <a:xfrm>
              <a:off x="496289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e 138"/>
            <p:cNvSpPr/>
            <p:nvPr/>
          </p:nvSpPr>
          <p:spPr>
            <a:xfrm>
              <a:off x="496289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e 139"/>
            <p:cNvSpPr/>
            <p:nvPr/>
          </p:nvSpPr>
          <p:spPr>
            <a:xfrm>
              <a:off x="496289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e 140"/>
            <p:cNvSpPr/>
            <p:nvPr/>
          </p:nvSpPr>
          <p:spPr>
            <a:xfrm>
              <a:off x="496289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e 141"/>
            <p:cNvSpPr/>
            <p:nvPr/>
          </p:nvSpPr>
          <p:spPr>
            <a:xfrm>
              <a:off x="496289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e 142"/>
            <p:cNvSpPr/>
            <p:nvPr/>
          </p:nvSpPr>
          <p:spPr>
            <a:xfrm>
              <a:off x="496289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e 143"/>
            <p:cNvSpPr/>
            <p:nvPr/>
          </p:nvSpPr>
          <p:spPr>
            <a:xfrm>
              <a:off x="4962897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e 144"/>
            <p:cNvSpPr/>
            <p:nvPr/>
          </p:nvSpPr>
          <p:spPr>
            <a:xfrm>
              <a:off x="514496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e 145"/>
            <p:cNvSpPr/>
            <p:nvPr/>
          </p:nvSpPr>
          <p:spPr>
            <a:xfrm>
              <a:off x="514496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e 146"/>
            <p:cNvSpPr/>
            <p:nvPr/>
          </p:nvSpPr>
          <p:spPr>
            <a:xfrm>
              <a:off x="514496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e 147"/>
            <p:cNvSpPr/>
            <p:nvPr/>
          </p:nvSpPr>
          <p:spPr>
            <a:xfrm>
              <a:off x="514496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e 148"/>
            <p:cNvSpPr/>
            <p:nvPr/>
          </p:nvSpPr>
          <p:spPr>
            <a:xfrm>
              <a:off x="514496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e 149"/>
            <p:cNvSpPr/>
            <p:nvPr/>
          </p:nvSpPr>
          <p:spPr>
            <a:xfrm>
              <a:off x="514496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e 150"/>
            <p:cNvSpPr/>
            <p:nvPr/>
          </p:nvSpPr>
          <p:spPr>
            <a:xfrm>
              <a:off x="514496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e 151"/>
            <p:cNvSpPr/>
            <p:nvPr/>
          </p:nvSpPr>
          <p:spPr>
            <a:xfrm>
              <a:off x="514496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e 152"/>
            <p:cNvSpPr/>
            <p:nvPr/>
          </p:nvSpPr>
          <p:spPr>
            <a:xfrm>
              <a:off x="5327034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e 153"/>
            <p:cNvSpPr/>
            <p:nvPr/>
          </p:nvSpPr>
          <p:spPr>
            <a:xfrm>
              <a:off x="5327034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e 154"/>
            <p:cNvSpPr/>
            <p:nvPr/>
          </p:nvSpPr>
          <p:spPr>
            <a:xfrm>
              <a:off x="5327034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e 155"/>
            <p:cNvSpPr/>
            <p:nvPr/>
          </p:nvSpPr>
          <p:spPr>
            <a:xfrm>
              <a:off x="5327034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e 156"/>
            <p:cNvSpPr/>
            <p:nvPr/>
          </p:nvSpPr>
          <p:spPr>
            <a:xfrm>
              <a:off x="5327034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e 157"/>
            <p:cNvSpPr/>
            <p:nvPr/>
          </p:nvSpPr>
          <p:spPr>
            <a:xfrm>
              <a:off x="5327034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e 158"/>
            <p:cNvSpPr/>
            <p:nvPr/>
          </p:nvSpPr>
          <p:spPr>
            <a:xfrm>
              <a:off x="5327034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e 159"/>
            <p:cNvSpPr/>
            <p:nvPr/>
          </p:nvSpPr>
          <p:spPr>
            <a:xfrm>
              <a:off x="5327034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e 160"/>
            <p:cNvSpPr/>
            <p:nvPr/>
          </p:nvSpPr>
          <p:spPr>
            <a:xfrm>
              <a:off x="550910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e 161"/>
            <p:cNvSpPr/>
            <p:nvPr/>
          </p:nvSpPr>
          <p:spPr>
            <a:xfrm>
              <a:off x="550910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e 162"/>
            <p:cNvSpPr/>
            <p:nvPr/>
          </p:nvSpPr>
          <p:spPr>
            <a:xfrm>
              <a:off x="550910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e 163"/>
            <p:cNvSpPr/>
            <p:nvPr/>
          </p:nvSpPr>
          <p:spPr>
            <a:xfrm>
              <a:off x="550910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e 164"/>
            <p:cNvSpPr/>
            <p:nvPr/>
          </p:nvSpPr>
          <p:spPr>
            <a:xfrm>
              <a:off x="550910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e 165"/>
            <p:cNvSpPr/>
            <p:nvPr/>
          </p:nvSpPr>
          <p:spPr>
            <a:xfrm>
              <a:off x="550910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e 166"/>
            <p:cNvSpPr/>
            <p:nvPr/>
          </p:nvSpPr>
          <p:spPr>
            <a:xfrm>
              <a:off x="550910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e 167"/>
            <p:cNvSpPr/>
            <p:nvPr/>
          </p:nvSpPr>
          <p:spPr>
            <a:xfrm>
              <a:off x="569117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e 168"/>
            <p:cNvSpPr/>
            <p:nvPr/>
          </p:nvSpPr>
          <p:spPr>
            <a:xfrm>
              <a:off x="569117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e 169"/>
            <p:cNvSpPr/>
            <p:nvPr/>
          </p:nvSpPr>
          <p:spPr>
            <a:xfrm>
              <a:off x="569117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e 170"/>
            <p:cNvSpPr/>
            <p:nvPr/>
          </p:nvSpPr>
          <p:spPr>
            <a:xfrm>
              <a:off x="569117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e 171"/>
            <p:cNvSpPr/>
            <p:nvPr/>
          </p:nvSpPr>
          <p:spPr>
            <a:xfrm>
              <a:off x="569117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e 172"/>
            <p:cNvSpPr/>
            <p:nvPr/>
          </p:nvSpPr>
          <p:spPr>
            <a:xfrm>
              <a:off x="569117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e 173"/>
            <p:cNvSpPr/>
            <p:nvPr/>
          </p:nvSpPr>
          <p:spPr>
            <a:xfrm>
              <a:off x="587324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e 174"/>
            <p:cNvSpPr/>
            <p:nvPr/>
          </p:nvSpPr>
          <p:spPr>
            <a:xfrm>
              <a:off x="587324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e 175"/>
            <p:cNvSpPr/>
            <p:nvPr/>
          </p:nvSpPr>
          <p:spPr>
            <a:xfrm>
              <a:off x="587324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e 176"/>
            <p:cNvSpPr/>
            <p:nvPr/>
          </p:nvSpPr>
          <p:spPr>
            <a:xfrm>
              <a:off x="587324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e 177"/>
            <p:cNvSpPr/>
            <p:nvPr/>
          </p:nvSpPr>
          <p:spPr>
            <a:xfrm>
              <a:off x="587324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e 178"/>
            <p:cNvSpPr/>
            <p:nvPr/>
          </p:nvSpPr>
          <p:spPr>
            <a:xfrm>
              <a:off x="605530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e 179"/>
            <p:cNvSpPr/>
            <p:nvPr/>
          </p:nvSpPr>
          <p:spPr>
            <a:xfrm>
              <a:off x="605530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e 180"/>
            <p:cNvSpPr/>
            <p:nvPr/>
          </p:nvSpPr>
          <p:spPr>
            <a:xfrm>
              <a:off x="605530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e 182"/>
            <p:cNvSpPr/>
            <p:nvPr/>
          </p:nvSpPr>
          <p:spPr>
            <a:xfrm>
              <a:off x="605530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e 183"/>
            <p:cNvSpPr/>
            <p:nvPr/>
          </p:nvSpPr>
          <p:spPr>
            <a:xfrm>
              <a:off x="623737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e 184"/>
            <p:cNvSpPr/>
            <p:nvPr/>
          </p:nvSpPr>
          <p:spPr>
            <a:xfrm>
              <a:off x="623737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ttangolo 185"/>
            <p:cNvSpPr/>
            <p:nvPr/>
          </p:nvSpPr>
          <p:spPr>
            <a:xfrm>
              <a:off x="5112060" y="944724"/>
              <a:ext cx="288032" cy="288032"/>
            </a:xfrm>
            <a:prstGeom prst="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Connettore 1 186"/>
            <p:cNvCxnSpPr/>
            <p:nvPr/>
          </p:nvCxnSpPr>
          <p:spPr>
            <a:xfrm flipV="1">
              <a:off x="2335584" y="944724"/>
              <a:ext cx="2776476" cy="17408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/>
          </p:nvCxnSpPr>
          <p:spPr>
            <a:xfrm flipV="1">
              <a:off x="3995936" y="944724"/>
              <a:ext cx="1404156" cy="18002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/>
          </p:nvCxnSpPr>
          <p:spPr>
            <a:xfrm flipV="1">
              <a:off x="2339752" y="1232756"/>
              <a:ext cx="2772308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/>
          </p:nvCxnSpPr>
          <p:spPr>
            <a:xfrm flipV="1">
              <a:off x="3995936" y="1232756"/>
              <a:ext cx="1404156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841" t="1989" r="9292" b="3512"/>
            <a:stretch>
              <a:fillRect/>
            </a:stretch>
          </p:blipFill>
          <p:spPr bwMode="auto">
            <a:xfrm>
              <a:off x="2335584" y="1118804"/>
              <a:ext cx="1660352" cy="16261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cxnSp>
        <p:nvCxnSpPr>
          <p:cNvPr id="192" name="Straight Arrow Connector 19"/>
          <p:cNvCxnSpPr/>
          <p:nvPr/>
        </p:nvCxnSpPr>
        <p:spPr>
          <a:xfrm>
            <a:off x="5220072" y="1918320"/>
            <a:ext cx="144016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3" name="Straight Arrow Connector 19"/>
          <p:cNvCxnSpPr/>
          <p:nvPr/>
        </p:nvCxnSpPr>
        <p:spPr>
          <a:xfrm flipV="1">
            <a:off x="5220072" y="1486272"/>
            <a:ext cx="18002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4" name="Straight Arrow Connector 19"/>
          <p:cNvCxnSpPr/>
          <p:nvPr/>
        </p:nvCxnSpPr>
        <p:spPr>
          <a:xfrm flipH="1" flipV="1">
            <a:off x="4824028" y="1486272"/>
            <a:ext cx="39604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"/>
          <p:cNvCxnSpPr/>
          <p:nvPr/>
        </p:nvCxnSpPr>
        <p:spPr>
          <a:xfrm flipH="1">
            <a:off x="4824028" y="1918320"/>
            <a:ext cx="396044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971800"/>
            <a:ext cx="2628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" name="Freccia a destra 198"/>
          <p:cNvSpPr/>
          <p:nvPr/>
        </p:nvSpPr>
        <p:spPr>
          <a:xfrm rot="5400000">
            <a:off x="6392416" y="3665984"/>
            <a:ext cx="3048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75"/>
          <a:stretch>
            <a:fillRect/>
          </a:stretch>
        </p:blipFill>
        <p:spPr bwMode="auto">
          <a:xfrm>
            <a:off x="4267200" y="3886200"/>
            <a:ext cx="249971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791200"/>
            <a:ext cx="16478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25"/>
          <a:stretch>
            <a:fillRect/>
          </a:stretch>
        </p:blipFill>
        <p:spPr bwMode="auto">
          <a:xfrm>
            <a:off x="5105400" y="4648200"/>
            <a:ext cx="365343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" name="Freccia a destra 203"/>
          <p:cNvSpPr/>
          <p:nvPr/>
        </p:nvSpPr>
        <p:spPr>
          <a:xfrm rot="5400000">
            <a:off x="6392416" y="5494784"/>
            <a:ext cx="3048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ttangolo 204"/>
          <p:cNvSpPr/>
          <p:nvPr/>
        </p:nvSpPr>
        <p:spPr>
          <a:xfrm>
            <a:off x="6855658" y="3962400"/>
            <a:ext cx="1831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Finite differences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method</a:t>
            </a:r>
            <a:endParaRPr lang="en-US" dirty="0"/>
          </a:p>
        </p:txBody>
      </p:sp>
      <p:sp>
        <p:nvSpPr>
          <p:cNvPr id="207" name="TextBox 15"/>
          <p:cNvSpPr txBox="1"/>
          <p:nvPr/>
        </p:nvSpPr>
        <p:spPr>
          <a:xfrm>
            <a:off x="4191000" y="3551872"/>
            <a:ext cx="3276600" cy="147732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Sparse matrix </a:t>
            </a:r>
            <a:r>
              <a:rPr lang="en-US" dirty="0" smtClean="0">
                <a:solidFill>
                  <a:schemeClr val="tx2"/>
                </a:solidFill>
              </a:rPr>
              <a:t>depending only on the geometry (can be computed in the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initialization stage and reused </a:t>
            </a:r>
            <a:r>
              <a:rPr lang="en-US" dirty="0" smtClean="0">
                <a:solidFill>
                  <a:schemeClr val="tx2"/>
                </a:solidFill>
              </a:rPr>
              <a:t>for all the space-charge evaluations).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08" name="Straight Arrow Connector 19"/>
          <p:cNvCxnSpPr>
            <a:stCxn id="207" idx="2"/>
          </p:cNvCxnSpPr>
          <p:nvPr/>
        </p:nvCxnSpPr>
        <p:spPr>
          <a:xfrm>
            <a:off x="5829300" y="5029200"/>
            <a:ext cx="38100" cy="914400"/>
          </a:xfrm>
          <a:prstGeom prst="straightConnector1">
            <a:avLst/>
          </a:prstGeom>
          <a:ln w="28575">
            <a:solidFill>
              <a:srgbClr val="00B05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2450"/>
              <a:ext cx="386554" cy="113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228" y="3833453"/>
            <a:ext cx="2400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776428"/>
            <a:ext cx="2962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5061" y="5524500"/>
            <a:ext cx="30384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" name="Freccia a destra 334"/>
          <p:cNvSpPr/>
          <p:nvPr/>
        </p:nvSpPr>
        <p:spPr>
          <a:xfrm rot="5400000">
            <a:off x="6316216" y="4403812"/>
            <a:ext cx="3048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ettangolo 335"/>
          <p:cNvSpPr/>
          <p:nvPr/>
        </p:nvSpPr>
        <p:spPr>
          <a:xfrm>
            <a:off x="4419600" y="2895600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Central difference formulas are used to retrieve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electric field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on the nodes:</a:t>
            </a:r>
          </a:p>
        </p:txBody>
      </p:sp>
      <p:grpSp>
        <p:nvGrpSpPr>
          <p:cNvPr id="4" name="Gruppo 45"/>
          <p:cNvGrpSpPr/>
          <p:nvPr/>
        </p:nvGrpSpPr>
        <p:grpSpPr>
          <a:xfrm>
            <a:off x="4572000" y="838200"/>
            <a:ext cx="3964608" cy="2058168"/>
            <a:chOff x="2335584" y="686756"/>
            <a:chExt cx="3964608" cy="2058168"/>
          </a:xfrm>
        </p:grpSpPr>
        <p:sp>
          <p:nvSpPr>
            <p:cNvPr id="467" name="Ovale 466"/>
            <p:cNvSpPr/>
            <p:nvPr/>
          </p:nvSpPr>
          <p:spPr>
            <a:xfrm>
              <a:off x="2915816" y="686756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e 467"/>
            <p:cNvSpPr/>
            <p:nvPr/>
          </p:nvSpPr>
          <p:spPr>
            <a:xfrm>
              <a:off x="296014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e 468"/>
            <p:cNvSpPr/>
            <p:nvPr/>
          </p:nvSpPr>
          <p:spPr>
            <a:xfrm>
              <a:off x="296014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e 469"/>
            <p:cNvSpPr/>
            <p:nvPr/>
          </p:nvSpPr>
          <p:spPr>
            <a:xfrm>
              <a:off x="314221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e 470"/>
            <p:cNvSpPr/>
            <p:nvPr/>
          </p:nvSpPr>
          <p:spPr>
            <a:xfrm>
              <a:off x="314221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e 471"/>
            <p:cNvSpPr/>
            <p:nvPr/>
          </p:nvSpPr>
          <p:spPr>
            <a:xfrm>
              <a:off x="314221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e 472"/>
            <p:cNvSpPr/>
            <p:nvPr/>
          </p:nvSpPr>
          <p:spPr>
            <a:xfrm>
              <a:off x="314221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e 473"/>
            <p:cNvSpPr/>
            <p:nvPr/>
          </p:nvSpPr>
          <p:spPr>
            <a:xfrm>
              <a:off x="332428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e 474"/>
            <p:cNvSpPr/>
            <p:nvPr/>
          </p:nvSpPr>
          <p:spPr>
            <a:xfrm>
              <a:off x="332428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e 475"/>
            <p:cNvSpPr/>
            <p:nvPr/>
          </p:nvSpPr>
          <p:spPr>
            <a:xfrm>
              <a:off x="332428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e 476"/>
            <p:cNvSpPr/>
            <p:nvPr/>
          </p:nvSpPr>
          <p:spPr>
            <a:xfrm>
              <a:off x="332428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e 477"/>
            <p:cNvSpPr/>
            <p:nvPr/>
          </p:nvSpPr>
          <p:spPr>
            <a:xfrm>
              <a:off x="332428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e 478"/>
            <p:cNvSpPr/>
            <p:nvPr/>
          </p:nvSpPr>
          <p:spPr>
            <a:xfrm>
              <a:off x="332428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e 479"/>
            <p:cNvSpPr/>
            <p:nvPr/>
          </p:nvSpPr>
          <p:spPr>
            <a:xfrm>
              <a:off x="350634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e 480"/>
            <p:cNvSpPr/>
            <p:nvPr/>
          </p:nvSpPr>
          <p:spPr>
            <a:xfrm>
              <a:off x="350634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e 481"/>
            <p:cNvSpPr/>
            <p:nvPr/>
          </p:nvSpPr>
          <p:spPr>
            <a:xfrm>
              <a:off x="350634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e 482"/>
            <p:cNvSpPr/>
            <p:nvPr/>
          </p:nvSpPr>
          <p:spPr>
            <a:xfrm>
              <a:off x="350634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e 483"/>
            <p:cNvSpPr/>
            <p:nvPr/>
          </p:nvSpPr>
          <p:spPr>
            <a:xfrm>
              <a:off x="350634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e 484"/>
            <p:cNvSpPr/>
            <p:nvPr/>
          </p:nvSpPr>
          <p:spPr>
            <a:xfrm>
              <a:off x="350634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e 485"/>
            <p:cNvSpPr/>
            <p:nvPr/>
          </p:nvSpPr>
          <p:spPr>
            <a:xfrm>
              <a:off x="368841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e 486"/>
            <p:cNvSpPr/>
            <p:nvPr/>
          </p:nvSpPr>
          <p:spPr>
            <a:xfrm>
              <a:off x="368841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e 487"/>
            <p:cNvSpPr/>
            <p:nvPr/>
          </p:nvSpPr>
          <p:spPr>
            <a:xfrm>
              <a:off x="368841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e 488"/>
            <p:cNvSpPr/>
            <p:nvPr/>
          </p:nvSpPr>
          <p:spPr>
            <a:xfrm>
              <a:off x="368841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e 489"/>
            <p:cNvSpPr/>
            <p:nvPr/>
          </p:nvSpPr>
          <p:spPr>
            <a:xfrm>
              <a:off x="368841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e 490"/>
            <p:cNvSpPr/>
            <p:nvPr/>
          </p:nvSpPr>
          <p:spPr>
            <a:xfrm>
              <a:off x="368841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e 491"/>
            <p:cNvSpPr/>
            <p:nvPr/>
          </p:nvSpPr>
          <p:spPr>
            <a:xfrm>
              <a:off x="368841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e 492"/>
            <p:cNvSpPr/>
            <p:nvPr/>
          </p:nvSpPr>
          <p:spPr>
            <a:xfrm>
              <a:off x="387048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e 493"/>
            <p:cNvSpPr/>
            <p:nvPr/>
          </p:nvSpPr>
          <p:spPr>
            <a:xfrm>
              <a:off x="387048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e 494"/>
            <p:cNvSpPr/>
            <p:nvPr/>
          </p:nvSpPr>
          <p:spPr>
            <a:xfrm>
              <a:off x="387048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e 495"/>
            <p:cNvSpPr/>
            <p:nvPr/>
          </p:nvSpPr>
          <p:spPr>
            <a:xfrm>
              <a:off x="387048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e 496"/>
            <p:cNvSpPr/>
            <p:nvPr/>
          </p:nvSpPr>
          <p:spPr>
            <a:xfrm>
              <a:off x="387048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e 497"/>
            <p:cNvSpPr/>
            <p:nvPr/>
          </p:nvSpPr>
          <p:spPr>
            <a:xfrm>
              <a:off x="387048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e 498"/>
            <p:cNvSpPr/>
            <p:nvPr/>
          </p:nvSpPr>
          <p:spPr>
            <a:xfrm>
              <a:off x="387048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e 499"/>
            <p:cNvSpPr/>
            <p:nvPr/>
          </p:nvSpPr>
          <p:spPr>
            <a:xfrm>
              <a:off x="387048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e 500"/>
            <p:cNvSpPr/>
            <p:nvPr/>
          </p:nvSpPr>
          <p:spPr>
            <a:xfrm>
              <a:off x="4052555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e 501"/>
            <p:cNvSpPr/>
            <p:nvPr/>
          </p:nvSpPr>
          <p:spPr>
            <a:xfrm>
              <a:off x="4052555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e 502"/>
            <p:cNvSpPr/>
            <p:nvPr/>
          </p:nvSpPr>
          <p:spPr>
            <a:xfrm>
              <a:off x="4052555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e 503"/>
            <p:cNvSpPr/>
            <p:nvPr/>
          </p:nvSpPr>
          <p:spPr>
            <a:xfrm>
              <a:off x="4052555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e 504"/>
            <p:cNvSpPr/>
            <p:nvPr/>
          </p:nvSpPr>
          <p:spPr>
            <a:xfrm>
              <a:off x="4052555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e 505"/>
            <p:cNvSpPr/>
            <p:nvPr/>
          </p:nvSpPr>
          <p:spPr>
            <a:xfrm>
              <a:off x="4052555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e 506"/>
            <p:cNvSpPr/>
            <p:nvPr/>
          </p:nvSpPr>
          <p:spPr>
            <a:xfrm>
              <a:off x="4052555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e 507"/>
            <p:cNvSpPr/>
            <p:nvPr/>
          </p:nvSpPr>
          <p:spPr>
            <a:xfrm>
              <a:off x="4052555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e 508"/>
            <p:cNvSpPr/>
            <p:nvPr/>
          </p:nvSpPr>
          <p:spPr>
            <a:xfrm>
              <a:off x="423462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e 509"/>
            <p:cNvSpPr/>
            <p:nvPr/>
          </p:nvSpPr>
          <p:spPr>
            <a:xfrm>
              <a:off x="423462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e 510"/>
            <p:cNvSpPr/>
            <p:nvPr/>
          </p:nvSpPr>
          <p:spPr>
            <a:xfrm>
              <a:off x="423462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e 511"/>
            <p:cNvSpPr/>
            <p:nvPr/>
          </p:nvSpPr>
          <p:spPr>
            <a:xfrm>
              <a:off x="423462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e 512"/>
            <p:cNvSpPr/>
            <p:nvPr/>
          </p:nvSpPr>
          <p:spPr>
            <a:xfrm>
              <a:off x="423462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e 513"/>
            <p:cNvSpPr/>
            <p:nvPr/>
          </p:nvSpPr>
          <p:spPr>
            <a:xfrm>
              <a:off x="423462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e 514"/>
            <p:cNvSpPr/>
            <p:nvPr/>
          </p:nvSpPr>
          <p:spPr>
            <a:xfrm>
              <a:off x="423462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e 515"/>
            <p:cNvSpPr/>
            <p:nvPr/>
          </p:nvSpPr>
          <p:spPr>
            <a:xfrm>
              <a:off x="4234623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e 516"/>
            <p:cNvSpPr/>
            <p:nvPr/>
          </p:nvSpPr>
          <p:spPr>
            <a:xfrm>
              <a:off x="4416692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e 517"/>
            <p:cNvSpPr/>
            <p:nvPr/>
          </p:nvSpPr>
          <p:spPr>
            <a:xfrm>
              <a:off x="441669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e 518"/>
            <p:cNvSpPr/>
            <p:nvPr/>
          </p:nvSpPr>
          <p:spPr>
            <a:xfrm>
              <a:off x="441669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e 519"/>
            <p:cNvSpPr/>
            <p:nvPr/>
          </p:nvSpPr>
          <p:spPr>
            <a:xfrm>
              <a:off x="441669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e 520"/>
            <p:cNvSpPr/>
            <p:nvPr/>
          </p:nvSpPr>
          <p:spPr>
            <a:xfrm>
              <a:off x="441669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e 521"/>
            <p:cNvSpPr/>
            <p:nvPr/>
          </p:nvSpPr>
          <p:spPr>
            <a:xfrm>
              <a:off x="441669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e 522"/>
            <p:cNvSpPr/>
            <p:nvPr/>
          </p:nvSpPr>
          <p:spPr>
            <a:xfrm>
              <a:off x="441669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e 523"/>
            <p:cNvSpPr/>
            <p:nvPr/>
          </p:nvSpPr>
          <p:spPr>
            <a:xfrm>
              <a:off x="4416692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e 524"/>
            <p:cNvSpPr/>
            <p:nvPr/>
          </p:nvSpPr>
          <p:spPr>
            <a:xfrm>
              <a:off x="4598760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e 525"/>
            <p:cNvSpPr/>
            <p:nvPr/>
          </p:nvSpPr>
          <p:spPr>
            <a:xfrm>
              <a:off x="459876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e 526"/>
            <p:cNvSpPr/>
            <p:nvPr/>
          </p:nvSpPr>
          <p:spPr>
            <a:xfrm>
              <a:off x="459876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e 527"/>
            <p:cNvSpPr/>
            <p:nvPr/>
          </p:nvSpPr>
          <p:spPr>
            <a:xfrm>
              <a:off x="459876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e 528"/>
            <p:cNvSpPr/>
            <p:nvPr/>
          </p:nvSpPr>
          <p:spPr>
            <a:xfrm>
              <a:off x="459876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e 529"/>
            <p:cNvSpPr/>
            <p:nvPr/>
          </p:nvSpPr>
          <p:spPr>
            <a:xfrm>
              <a:off x="459876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e 530"/>
            <p:cNvSpPr/>
            <p:nvPr/>
          </p:nvSpPr>
          <p:spPr>
            <a:xfrm>
              <a:off x="459876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e 531"/>
            <p:cNvSpPr/>
            <p:nvPr/>
          </p:nvSpPr>
          <p:spPr>
            <a:xfrm>
              <a:off x="4598760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e 532"/>
            <p:cNvSpPr/>
            <p:nvPr/>
          </p:nvSpPr>
          <p:spPr>
            <a:xfrm>
              <a:off x="4780829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e 533"/>
            <p:cNvSpPr/>
            <p:nvPr/>
          </p:nvSpPr>
          <p:spPr>
            <a:xfrm>
              <a:off x="478082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e 534"/>
            <p:cNvSpPr/>
            <p:nvPr/>
          </p:nvSpPr>
          <p:spPr>
            <a:xfrm>
              <a:off x="478082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e 535"/>
            <p:cNvSpPr/>
            <p:nvPr/>
          </p:nvSpPr>
          <p:spPr>
            <a:xfrm>
              <a:off x="478082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e 536"/>
            <p:cNvSpPr/>
            <p:nvPr/>
          </p:nvSpPr>
          <p:spPr>
            <a:xfrm>
              <a:off x="478082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e 537"/>
            <p:cNvSpPr/>
            <p:nvPr/>
          </p:nvSpPr>
          <p:spPr>
            <a:xfrm>
              <a:off x="478082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e 538"/>
            <p:cNvSpPr/>
            <p:nvPr/>
          </p:nvSpPr>
          <p:spPr>
            <a:xfrm>
              <a:off x="478082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e 539"/>
            <p:cNvSpPr/>
            <p:nvPr/>
          </p:nvSpPr>
          <p:spPr>
            <a:xfrm>
              <a:off x="4780829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e 540"/>
            <p:cNvSpPr/>
            <p:nvPr/>
          </p:nvSpPr>
          <p:spPr>
            <a:xfrm>
              <a:off x="496289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e 541"/>
            <p:cNvSpPr/>
            <p:nvPr/>
          </p:nvSpPr>
          <p:spPr>
            <a:xfrm>
              <a:off x="496289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e 542"/>
            <p:cNvSpPr/>
            <p:nvPr/>
          </p:nvSpPr>
          <p:spPr>
            <a:xfrm>
              <a:off x="496289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e 543"/>
            <p:cNvSpPr/>
            <p:nvPr/>
          </p:nvSpPr>
          <p:spPr>
            <a:xfrm>
              <a:off x="496289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e 544"/>
            <p:cNvSpPr/>
            <p:nvPr/>
          </p:nvSpPr>
          <p:spPr>
            <a:xfrm>
              <a:off x="496289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e 545"/>
            <p:cNvSpPr/>
            <p:nvPr/>
          </p:nvSpPr>
          <p:spPr>
            <a:xfrm>
              <a:off x="496289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e 546"/>
            <p:cNvSpPr/>
            <p:nvPr/>
          </p:nvSpPr>
          <p:spPr>
            <a:xfrm>
              <a:off x="496289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e 547"/>
            <p:cNvSpPr/>
            <p:nvPr/>
          </p:nvSpPr>
          <p:spPr>
            <a:xfrm>
              <a:off x="4962897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e 548"/>
            <p:cNvSpPr/>
            <p:nvPr/>
          </p:nvSpPr>
          <p:spPr>
            <a:xfrm>
              <a:off x="514496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e 549"/>
            <p:cNvSpPr/>
            <p:nvPr/>
          </p:nvSpPr>
          <p:spPr>
            <a:xfrm>
              <a:off x="514496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e 550"/>
            <p:cNvSpPr/>
            <p:nvPr/>
          </p:nvSpPr>
          <p:spPr>
            <a:xfrm>
              <a:off x="514496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e 551"/>
            <p:cNvSpPr/>
            <p:nvPr/>
          </p:nvSpPr>
          <p:spPr>
            <a:xfrm>
              <a:off x="514496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e 552"/>
            <p:cNvSpPr/>
            <p:nvPr/>
          </p:nvSpPr>
          <p:spPr>
            <a:xfrm>
              <a:off x="514496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e 553"/>
            <p:cNvSpPr/>
            <p:nvPr/>
          </p:nvSpPr>
          <p:spPr>
            <a:xfrm>
              <a:off x="514496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e 554"/>
            <p:cNvSpPr/>
            <p:nvPr/>
          </p:nvSpPr>
          <p:spPr>
            <a:xfrm>
              <a:off x="514496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e 555"/>
            <p:cNvSpPr/>
            <p:nvPr/>
          </p:nvSpPr>
          <p:spPr>
            <a:xfrm>
              <a:off x="514496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e 556"/>
            <p:cNvSpPr/>
            <p:nvPr/>
          </p:nvSpPr>
          <p:spPr>
            <a:xfrm>
              <a:off x="5327034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e 557"/>
            <p:cNvSpPr/>
            <p:nvPr/>
          </p:nvSpPr>
          <p:spPr>
            <a:xfrm>
              <a:off x="5327034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e 558"/>
            <p:cNvSpPr/>
            <p:nvPr/>
          </p:nvSpPr>
          <p:spPr>
            <a:xfrm>
              <a:off x="5327034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e 559"/>
            <p:cNvSpPr/>
            <p:nvPr/>
          </p:nvSpPr>
          <p:spPr>
            <a:xfrm>
              <a:off x="5327034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e 560"/>
            <p:cNvSpPr/>
            <p:nvPr/>
          </p:nvSpPr>
          <p:spPr>
            <a:xfrm>
              <a:off x="5327034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e 561"/>
            <p:cNvSpPr/>
            <p:nvPr/>
          </p:nvSpPr>
          <p:spPr>
            <a:xfrm>
              <a:off x="5327034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e 562"/>
            <p:cNvSpPr/>
            <p:nvPr/>
          </p:nvSpPr>
          <p:spPr>
            <a:xfrm>
              <a:off x="5327034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e 563"/>
            <p:cNvSpPr/>
            <p:nvPr/>
          </p:nvSpPr>
          <p:spPr>
            <a:xfrm>
              <a:off x="5327034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e 564"/>
            <p:cNvSpPr/>
            <p:nvPr/>
          </p:nvSpPr>
          <p:spPr>
            <a:xfrm>
              <a:off x="550910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e 565"/>
            <p:cNvSpPr/>
            <p:nvPr/>
          </p:nvSpPr>
          <p:spPr>
            <a:xfrm>
              <a:off x="550910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e 566"/>
            <p:cNvSpPr/>
            <p:nvPr/>
          </p:nvSpPr>
          <p:spPr>
            <a:xfrm>
              <a:off x="550910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e 567"/>
            <p:cNvSpPr/>
            <p:nvPr/>
          </p:nvSpPr>
          <p:spPr>
            <a:xfrm>
              <a:off x="550910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e 568"/>
            <p:cNvSpPr/>
            <p:nvPr/>
          </p:nvSpPr>
          <p:spPr>
            <a:xfrm>
              <a:off x="550910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e 569"/>
            <p:cNvSpPr/>
            <p:nvPr/>
          </p:nvSpPr>
          <p:spPr>
            <a:xfrm>
              <a:off x="550910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e 570"/>
            <p:cNvSpPr/>
            <p:nvPr/>
          </p:nvSpPr>
          <p:spPr>
            <a:xfrm>
              <a:off x="550910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e 571"/>
            <p:cNvSpPr/>
            <p:nvPr/>
          </p:nvSpPr>
          <p:spPr>
            <a:xfrm>
              <a:off x="569117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e 572"/>
            <p:cNvSpPr/>
            <p:nvPr/>
          </p:nvSpPr>
          <p:spPr>
            <a:xfrm>
              <a:off x="569117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e 573"/>
            <p:cNvSpPr/>
            <p:nvPr/>
          </p:nvSpPr>
          <p:spPr>
            <a:xfrm>
              <a:off x="569117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e 574"/>
            <p:cNvSpPr/>
            <p:nvPr/>
          </p:nvSpPr>
          <p:spPr>
            <a:xfrm>
              <a:off x="569117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e 575"/>
            <p:cNvSpPr/>
            <p:nvPr/>
          </p:nvSpPr>
          <p:spPr>
            <a:xfrm>
              <a:off x="569117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e 576"/>
            <p:cNvSpPr/>
            <p:nvPr/>
          </p:nvSpPr>
          <p:spPr>
            <a:xfrm>
              <a:off x="569117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e 577"/>
            <p:cNvSpPr/>
            <p:nvPr/>
          </p:nvSpPr>
          <p:spPr>
            <a:xfrm>
              <a:off x="587324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e 578"/>
            <p:cNvSpPr/>
            <p:nvPr/>
          </p:nvSpPr>
          <p:spPr>
            <a:xfrm>
              <a:off x="587324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e 579"/>
            <p:cNvSpPr/>
            <p:nvPr/>
          </p:nvSpPr>
          <p:spPr>
            <a:xfrm>
              <a:off x="587324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e 580"/>
            <p:cNvSpPr/>
            <p:nvPr/>
          </p:nvSpPr>
          <p:spPr>
            <a:xfrm>
              <a:off x="587324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e 581"/>
            <p:cNvSpPr/>
            <p:nvPr/>
          </p:nvSpPr>
          <p:spPr>
            <a:xfrm>
              <a:off x="587324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e 582"/>
            <p:cNvSpPr/>
            <p:nvPr/>
          </p:nvSpPr>
          <p:spPr>
            <a:xfrm>
              <a:off x="605530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e 583"/>
            <p:cNvSpPr/>
            <p:nvPr/>
          </p:nvSpPr>
          <p:spPr>
            <a:xfrm>
              <a:off x="605530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e 584"/>
            <p:cNvSpPr/>
            <p:nvPr/>
          </p:nvSpPr>
          <p:spPr>
            <a:xfrm>
              <a:off x="605530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e 585"/>
            <p:cNvSpPr/>
            <p:nvPr/>
          </p:nvSpPr>
          <p:spPr>
            <a:xfrm>
              <a:off x="605530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e 586"/>
            <p:cNvSpPr/>
            <p:nvPr/>
          </p:nvSpPr>
          <p:spPr>
            <a:xfrm>
              <a:off x="623737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e 587"/>
            <p:cNvSpPr/>
            <p:nvPr/>
          </p:nvSpPr>
          <p:spPr>
            <a:xfrm>
              <a:off x="623737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ttangolo 588"/>
            <p:cNvSpPr/>
            <p:nvPr/>
          </p:nvSpPr>
          <p:spPr>
            <a:xfrm>
              <a:off x="5112060" y="944724"/>
              <a:ext cx="288032" cy="288032"/>
            </a:xfrm>
            <a:prstGeom prst="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0" name="Connettore 1 589"/>
            <p:cNvCxnSpPr/>
            <p:nvPr/>
          </p:nvCxnSpPr>
          <p:spPr>
            <a:xfrm flipV="1">
              <a:off x="2335584" y="944724"/>
              <a:ext cx="2776476" cy="17408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Connettore 1 590"/>
            <p:cNvCxnSpPr/>
            <p:nvPr/>
          </p:nvCxnSpPr>
          <p:spPr>
            <a:xfrm flipV="1">
              <a:off x="3995936" y="944724"/>
              <a:ext cx="1404156" cy="18002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ttore 1 591"/>
            <p:cNvCxnSpPr/>
            <p:nvPr/>
          </p:nvCxnSpPr>
          <p:spPr>
            <a:xfrm flipV="1">
              <a:off x="2339752" y="1232756"/>
              <a:ext cx="2772308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Connettore 1 592"/>
            <p:cNvCxnSpPr/>
            <p:nvPr/>
          </p:nvCxnSpPr>
          <p:spPr>
            <a:xfrm flipV="1">
              <a:off x="3995936" y="1232756"/>
              <a:ext cx="1404156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841" t="1989" r="9292" b="3512"/>
            <a:stretch>
              <a:fillRect/>
            </a:stretch>
          </p:blipFill>
          <p:spPr bwMode="auto">
            <a:xfrm>
              <a:off x="2335584" y="1118804"/>
              <a:ext cx="1660352" cy="16261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cxnSp>
        <p:nvCxnSpPr>
          <p:cNvPr id="595" name="Straight Arrow Connector 19"/>
          <p:cNvCxnSpPr/>
          <p:nvPr/>
        </p:nvCxnSpPr>
        <p:spPr>
          <a:xfrm>
            <a:off x="5220072" y="1918320"/>
            <a:ext cx="144016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6" name="Straight Arrow Connector 19"/>
          <p:cNvCxnSpPr/>
          <p:nvPr/>
        </p:nvCxnSpPr>
        <p:spPr>
          <a:xfrm flipV="1">
            <a:off x="5220072" y="1486272"/>
            <a:ext cx="18002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7" name="Straight Arrow Connector 19"/>
          <p:cNvCxnSpPr/>
          <p:nvPr/>
        </p:nvCxnSpPr>
        <p:spPr>
          <a:xfrm flipH="1" flipV="1">
            <a:off x="4824028" y="1486272"/>
            <a:ext cx="39604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8" name="Straight Arrow Connector 19"/>
          <p:cNvCxnSpPr/>
          <p:nvPr/>
        </p:nvCxnSpPr>
        <p:spPr>
          <a:xfrm flipH="1">
            <a:off x="4824028" y="1918320"/>
            <a:ext cx="396044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5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8800"/>
              <a:ext cx="386554" cy="112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45"/>
          <p:cNvGrpSpPr/>
          <p:nvPr/>
        </p:nvGrpSpPr>
        <p:grpSpPr>
          <a:xfrm>
            <a:off x="4572000" y="838200"/>
            <a:ext cx="3964608" cy="2058168"/>
            <a:chOff x="2335584" y="686756"/>
            <a:chExt cx="3964608" cy="2058168"/>
          </a:xfrm>
        </p:grpSpPr>
        <p:sp>
          <p:nvSpPr>
            <p:cNvPr id="467" name="Ovale 466"/>
            <p:cNvSpPr/>
            <p:nvPr/>
          </p:nvSpPr>
          <p:spPr>
            <a:xfrm>
              <a:off x="2915816" y="686756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e 467"/>
            <p:cNvSpPr/>
            <p:nvPr/>
          </p:nvSpPr>
          <p:spPr>
            <a:xfrm>
              <a:off x="296014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e 468"/>
            <p:cNvSpPr/>
            <p:nvPr/>
          </p:nvSpPr>
          <p:spPr>
            <a:xfrm>
              <a:off x="296014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e 469"/>
            <p:cNvSpPr/>
            <p:nvPr/>
          </p:nvSpPr>
          <p:spPr>
            <a:xfrm>
              <a:off x="314221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e 470"/>
            <p:cNvSpPr/>
            <p:nvPr/>
          </p:nvSpPr>
          <p:spPr>
            <a:xfrm>
              <a:off x="314221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e 471"/>
            <p:cNvSpPr/>
            <p:nvPr/>
          </p:nvSpPr>
          <p:spPr>
            <a:xfrm>
              <a:off x="314221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e 472"/>
            <p:cNvSpPr/>
            <p:nvPr/>
          </p:nvSpPr>
          <p:spPr>
            <a:xfrm>
              <a:off x="314221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e 473"/>
            <p:cNvSpPr/>
            <p:nvPr/>
          </p:nvSpPr>
          <p:spPr>
            <a:xfrm>
              <a:off x="332428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e 474"/>
            <p:cNvSpPr/>
            <p:nvPr/>
          </p:nvSpPr>
          <p:spPr>
            <a:xfrm>
              <a:off x="332428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e 475"/>
            <p:cNvSpPr/>
            <p:nvPr/>
          </p:nvSpPr>
          <p:spPr>
            <a:xfrm>
              <a:off x="332428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e 476"/>
            <p:cNvSpPr/>
            <p:nvPr/>
          </p:nvSpPr>
          <p:spPr>
            <a:xfrm>
              <a:off x="332428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e 477"/>
            <p:cNvSpPr/>
            <p:nvPr/>
          </p:nvSpPr>
          <p:spPr>
            <a:xfrm>
              <a:off x="332428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e 478"/>
            <p:cNvSpPr/>
            <p:nvPr/>
          </p:nvSpPr>
          <p:spPr>
            <a:xfrm>
              <a:off x="332428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e 479"/>
            <p:cNvSpPr/>
            <p:nvPr/>
          </p:nvSpPr>
          <p:spPr>
            <a:xfrm>
              <a:off x="350634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e 480"/>
            <p:cNvSpPr/>
            <p:nvPr/>
          </p:nvSpPr>
          <p:spPr>
            <a:xfrm>
              <a:off x="350634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e 481"/>
            <p:cNvSpPr/>
            <p:nvPr/>
          </p:nvSpPr>
          <p:spPr>
            <a:xfrm>
              <a:off x="350634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e 482"/>
            <p:cNvSpPr/>
            <p:nvPr/>
          </p:nvSpPr>
          <p:spPr>
            <a:xfrm>
              <a:off x="350634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e 483"/>
            <p:cNvSpPr/>
            <p:nvPr/>
          </p:nvSpPr>
          <p:spPr>
            <a:xfrm>
              <a:off x="350634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e 484"/>
            <p:cNvSpPr/>
            <p:nvPr/>
          </p:nvSpPr>
          <p:spPr>
            <a:xfrm>
              <a:off x="350634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e 485"/>
            <p:cNvSpPr/>
            <p:nvPr/>
          </p:nvSpPr>
          <p:spPr>
            <a:xfrm>
              <a:off x="368841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e 486"/>
            <p:cNvSpPr/>
            <p:nvPr/>
          </p:nvSpPr>
          <p:spPr>
            <a:xfrm>
              <a:off x="368841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e 487"/>
            <p:cNvSpPr/>
            <p:nvPr/>
          </p:nvSpPr>
          <p:spPr>
            <a:xfrm>
              <a:off x="368841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e 488"/>
            <p:cNvSpPr/>
            <p:nvPr/>
          </p:nvSpPr>
          <p:spPr>
            <a:xfrm>
              <a:off x="368841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e 489"/>
            <p:cNvSpPr/>
            <p:nvPr/>
          </p:nvSpPr>
          <p:spPr>
            <a:xfrm>
              <a:off x="368841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e 490"/>
            <p:cNvSpPr/>
            <p:nvPr/>
          </p:nvSpPr>
          <p:spPr>
            <a:xfrm>
              <a:off x="368841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e 491"/>
            <p:cNvSpPr/>
            <p:nvPr/>
          </p:nvSpPr>
          <p:spPr>
            <a:xfrm>
              <a:off x="368841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e 492"/>
            <p:cNvSpPr/>
            <p:nvPr/>
          </p:nvSpPr>
          <p:spPr>
            <a:xfrm>
              <a:off x="387048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e 493"/>
            <p:cNvSpPr/>
            <p:nvPr/>
          </p:nvSpPr>
          <p:spPr>
            <a:xfrm>
              <a:off x="387048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e 494"/>
            <p:cNvSpPr/>
            <p:nvPr/>
          </p:nvSpPr>
          <p:spPr>
            <a:xfrm>
              <a:off x="387048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e 495"/>
            <p:cNvSpPr/>
            <p:nvPr/>
          </p:nvSpPr>
          <p:spPr>
            <a:xfrm>
              <a:off x="387048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e 496"/>
            <p:cNvSpPr/>
            <p:nvPr/>
          </p:nvSpPr>
          <p:spPr>
            <a:xfrm>
              <a:off x="387048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e 497"/>
            <p:cNvSpPr/>
            <p:nvPr/>
          </p:nvSpPr>
          <p:spPr>
            <a:xfrm>
              <a:off x="387048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e 498"/>
            <p:cNvSpPr/>
            <p:nvPr/>
          </p:nvSpPr>
          <p:spPr>
            <a:xfrm>
              <a:off x="387048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e 499"/>
            <p:cNvSpPr/>
            <p:nvPr/>
          </p:nvSpPr>
          <p:spPr>
            <a:xfrm>
              <a:off x="387048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e 500"/>
            <p:cNvSpPr/>
            <p:nvPr/>
          </p:nvSpPr>
          <p:spPr>
            <a:xfrm>
              <a:off x="4052555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e 501"/>
            <p:cNvSpPr/>
            <p:nvPr/>
          </p:nvSpPr>
          <p:spPr>
            <a:xfrm>
              <a:off x="4052555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e 502"/>
            <p:cNvSpPr/>
            <p:nvPr/>
          </p:nvSpPr>
          <p:spPr>
            <a:xfrm>
              <a:off x="4052555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e 503"/>
            <p:cNvSpPr/>
            <p:nvPr/>
          </p:nvSpPr>
          <p:spPr>
            <a:xfrm>
              <a:off x="4052555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e 504"/>
            <p:cNvSpPr/>
            <p:nvPr/>
          </p:nvSpPr>
          <p:spPr>
            <a:xfrm>
              <a:off x="4052555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e 505"/>
            <p:cNvSpPr/>
            <p:nvPr/>
          </p:nvSpPr>
          <p:spPr>
            <a:xfrm>
              <a:off x="4052555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e 506"/>
            <p:cNvSpPr/>
            <p:nvPr/>
          </p:nvSpPr>
          <p:spPr>
            <a:xfrm>
              <a:off x="4052555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e 507"/>
            <p:cNvSpPr/>
            <p:nvPr/>
          </p:nvSpPr>
          <p:spPr>
            <a:xfrm>
              <a:off x="4052555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e 508"/>
            <p:cNvSpPr/>
            <p:nvPr/>
          </p:nvSpPr>
          <p:spPr>
            <a:xfrm>
              <a:off x="423462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e 509"/>
            <p:cNvSpPr/>
            <p:nvPr/>
          </p:nvSpPr>
          <p:spPr>
            <a:xfrm>
              <a:off x="423462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e 510"/>
            <p:cNvSpPr/>
            <p:nvPr/>
          </p:nvSpPr>
          <p:spPr>
            <a:xfrm>
              <a:off x="423462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e 511"/>
            <p:cNvSpPr/>
            <p:nvPr/>
          </p:nvSpPr>
          <p:spPr>
            <a:xfrm>
              <a:off x="423462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e 512"/>
            <p:cNvSpPr/>
            <p:nvPr/>
          </p:nvSpPr>
          <p:spPr>
            <a:xfrm>
              <a:off x="423462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e 513"/>
            <p:cNvSpPr/>
            <p:nvPr/>
          </p:nvSpPr>
          <p:spPr>
            <a:xfrm>
              <a:off x="423462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e 514"/>
            <p:cNvSpPr/>
            <p:nvPr/>
          </p:nvSpPr>
          <p:spPr>
            <a:xfrm>
              <a:off x="423462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e 515"/>
            <p:cNvSpPr/>
            <p:nvPr/>
          </p:nvSpPr>
          <p:spPr>
            <a:xfrm>
              <a:off x="4234623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e 516"/>
            <p:cNvSpPr/>
            <p:nvPr/>
          </p:nvSpPr>
          <p:spPr>
            <a:xfrm>
              <a:off x="4416692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e 517"/>
            <p:cNvSpPr/>
            <p:nvPr/>
          </p:nvSpPr>
          <p:spPr>
            <a:xfrm>
              <a:off x="441669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e 518"/>
            <p:cNvSpPr/>
            <p:nvPr/>
          </p:nvSpPr>
          <p:spPr>
            <a:xfrm>
              <a:off x="441669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e 519"/>
            <p:cNvSpPr/>
            <p:nvPr/>
          </p:nvSpPr>
          <p:spPr>
            <a:xfrm>
              <a:off x="441669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e 520"/>
            <p:cNvSpPr/>
            <p:nvPr/>
          </p:nvSpPr>
          <p:spPr>
            <a:xfrm>
              <a:off x="441669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e 521"/>
            <p:cNvSpPr/>
            <p:nvPr/>
          </p:nvSpPr>
          <p:spPr>
            <a:xfrm>
              <a:off x="441669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e 522"/>
            <p:cNvSpPr/>
            <p:nvPr/>
          </p:nvSpPr>
          <p:spPr>
            <a:xfrm>
              <a:off x="441669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e 523"/>
            <p:cNvSpPr/>
            <p:nvPr/>
          </p:nvSpPr>
          <p:spPr>
            <a:xfrm>
              <a:off x="4416692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e 524"/>
            <p:cNvSpPr/>
            <p:nvPr/>
          </p:nvSpPr>
          <p:spPr>
            <a:xfrm>
              <a:off x="4598760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e 525"/>
            <p:cNvSpPr/>
            <p:nvPr/>
          </p:nvSpPr>
          <p:spPr>
            <a:xfrm>
              <a:off x="459876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e 526"/>
            <p:cNvSpPr/>
            <p:nvPr/>
          </p:nvSpPr>
          <p:spPr>
            <a:xfrm>
              <a:off x="459876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e 527"/>
            <p:cNvSpPr/>
            <p:nvPr/>
          </p:nvSpPr>
          <p:spPr>
            <a:xfrm>
              <a:off x="459876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e 528"/>
            <p:cNvSpPr/>
            <p:nvPr/>
          </p:nvSpPr>
          <p:spPr>
            <a:xfrm>
              <a:off x="459876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e 529"/>
            <p:cNvSpPr/>
            <p:nvPr/>
          </p:nvSpPr>
          <p:spPr>
            <a:xfrm>
              <a:off x="459876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e 530"/>
            <p:cNvSpPr/>
            <p:nvPr/>
          </p:nvSpPr>
          <p:spPr>
            <a:xfrm>
              <a:off x="4598760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e 531"/>
            <p:cNvSpPr/>
            <p:nvPr/>
          </p:nvSpPr>
          <p:spPr>
            <a:xfrm>
              <a:off x="4598760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e 532"/>
            <p:cNvSpPr/>
            <p:nvPr/>
          </p:nvSpPr>
          <p:spPr>
            <a:xfrm>
              <a:off x="4780829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e 533"/>
            <p:cNvSpPr/>
            <p:nvPr/>
          </p:nvSpPr>
          <p:spPr>
            <a:xfrm>
              <a:off x="4780829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e 534"/>
            <p:cNvSpPr/>
            <p:nvPr/>
          </p:nvSpPr>
          <p:spPr>
            <a:xfrm>
              <a:off x="478082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e 535"/>
            <p:cNvSpPr/>
            <p:nvPr/>
          </p:nvSpPr>
          <p:spPr>
            <a:xfrm>
              <a:off x="478082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e 536"/>
            <p:cNvSpPr/>
            <p:nvPr/>
          </p:nvSpPr>
          <p:spPr>
            <a:xfrm>
              <a:off x="478082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e 537"/>
            <p:cNvSpPr/>
            <p:nvPr/>
          </p:nvSpPr>
          <p:spPr>
            <a:xfrm>
              <a:off x="478082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e 538"/>
            <p:cNvSpPr/>
            <p:nvPr/>
          </p:nvSpPr>
          <p:spPr>
            <a:xfrm>
              <a:off x="4780829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e 539"/>
            <p:cNvSpPr/>
            <p:nvPr/>
          </p:nvSpPr>
          <p:spPr>
            <a:xfrm>
              <a:off x="4780829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e 540"/>
            <p:cNvSpPr/>
            <p:nvPr/>
          </p:nvSpPr>
          <p:spPr>
            <a:xfrm>
              <a:off x="4962897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e 541"/>
            <p:cNvSpPr/>
            <p:nvPr/>
          </p:nvSpPr>
          <p:spPr>
            <a:xfrm>
              <a:off x="4962897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e 542"/>
            <p:cNvSpPr/>
            <p:nvPr/>
          </p:nvSpPr>
          <p:spPr>
            <a:xfrm>
              <a:off x="4962897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e 543"/>
            <p:cNvSpPr/>
            <p:nvPr/>
          </p:nvSpPr>
          <p:spPr>
            <a:xfrm>
              <a:off x="496289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e 544"/>
            <p:cNvSpPr/>
            <p:nvPr/>
          </p:nvSpPr>
          <p:spPr>
            <a:xfrm>
              <a:off x="496289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e 545"/>
            <p:cNvSpPr/>
            <p:nvPr/>
          </p:nvSpPr>
          <p:spPr>
            <a:xfrm>
              <a:off x="4962897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e 546"/>
            <p:cNvSpPr/>
            <p:nvPr/>
          </p:nvSpPr>
          <p:spPr>
            <a:xfrm>
              <a:off x="4962897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e 547"/>
            <p:cNvSpPr/>
            <p:nvPr/>
          </p:nvSpPr>
          <p:spPr>
            <a:xfrm>
              <a:off x="4962897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e 548"/>
            <p:cNvSpPr/>
            <p:nvPr/>
          </p:nvSpPr>
          <p:spPr>
            <a:xfrm>
              <a:off x="5144966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e 549"/>
            <p:cNvSpPr/>
            <p:nvPr/>
          </p:nvSpPr>
          <p:spPr>
            <a:xfrm>
              <a:off x="5144966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e 550"/>
            <p:cNvSpPr/>
            <p:nvPr/>
          </p:nvSpPr>
          <p:spPr>
            <a:xfrm>
              <a:off x="5144966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e 551"/>
            <p:cNvSpPr/>
            <p:nvPr/>
          </p:nvSpPr>
          <p:spPr>
            <a:xfrm>
              <a:off x="5144966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e 552"/>
            <p:cNvSpPr/>
            <p:nvPr/>
          </p:nvSpPr>
          <p:spPr>
            <a:xfrm>
              <a:off x="5144966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e 553"/>
            <p:cNvSpPr/>
            <p:nvPr/>
          </p:nvSpPr>
          <p:spPr>
            <a:xfrm>
              <a:off x="5144966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e 554"/>
            <p:cNvSpPr/>
            <p:nvPr/>
          </p:nvSpPr>
          <p:spPr>
            <a:xfrm>
              <a:off x="5144966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e 555"/>
            <p:cNvSpPr/>
            <p:nvPr/>
          </p:nvSpPr>
          <p:spPr>
            <a:xfrm>
              <a:off x="5144966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e 556"/>
            <p:cNvSpPr/>
            <p:nvPr/>
          </p:nvSpPr>
          <p:spPr>
            <a:xfrm>
              <a:off x="5327034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e 557"/>
            <p:cNvSpPr/>
            <p:nvPr/>
          </p:nvSpPr>
          <p:spPr>
            <a:xfrm>
              <a:off x="5327034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e 558"/>
            <p:cNvSpPr/>
            <p:nvPr/>
          </p:nvSpPr>
          <p:spPr>
            <a:xfrm>
              <a:off x="5327034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e 559"/>
            <p:cNvSpPr/>
            <p:nvPr/>
          </p:nvSpPr>
          <p:spPr>
            <a:xfrm>
              <a:off x="5327034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e 560"/>
            <p:cNvSpPr/>
            <p:nvPr/>
          </p:nvSpPr>
          <p:spPr>
            <a:xfrm>
              <a:off x="5327034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e 561"/>
            <p:cNvSpPr/>
            <p:nvPr/>
          </p:nvSpPr>
          <p:spPr>
            <a:xfrm>
              <a:off x="5327034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e 562"/>
            <p:cNvSpPr/>
            <p:nvPr/>
          </p:nvSpPr>
          <p:spPr>
            <a:xfrm>
              <a:off x="5327034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e 563"/>
            <p:cNvSpPr/>
            <p:nvPr/>
          </p:nvSpPr>
          <p:spPr>
            <a:xfrm>
              <a:off x="5327034" y="2057315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e 564"/>
            <p:cNvSpPr/>
            <p:nvPr/>
          </p:nvSpPr>
          <p:spPr>
            <a:xfrm>
              <a:off x="5509103" y="795069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e 565"/>
            <p:cNvSpPr/>
            <p:nvPr/>
          </p:nvSpPr>
          <p:spPr>
            <a:xfrm>
              <a:off x="5509103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e 566"/>
            <p:cNvSpPr/>
            <p:nvPr/>
          </p:nvSpPr>
          <p:spPr>
            <a:xfrm>
              <a:off x="5509103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e 567"/>
            <p:cNvSpPr/>
            <p:nvPr/>
          </p:nvSpPr>
          <p:spPr>
            <a:xfrm>
              <a:off x="5509103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e 568"/>
            <p:cNvSpPr/>
            <p:nvPr/>
          </p:nvSpPr>
          <p:spPr>
            <a:xfrm>
              <a:off x="5509103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e 569"/>
            <p:cNvSpPr/>
            <p:nvPr/>
          </p:nvSpPr>
          <p:spPr>
            <a:xfrm>
              <a:off x="5509103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e 570"/>
            <p:cNvSpPr/>
            <p:nvPr/>
          </p:nvSpPr>
          <p:spPr>
            <a:xfrm>
              <a:off x="5509103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e 571"/>
            <p:cNvSpPr/>
            <p:nvPr/>
          </p:nvSpPr>
          <p:spPr>
            <a:xfrm>
              <a:off x="5691172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e 572"/>
            <p:cNvSpPr/>
            <p:nvPr/>
          </p:nvSpPr>
          <p:spPr>
            <a:xfrm>
              <a:off x="5691172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e 573"/>
            <p:cNvSpPr/>
            <p:nvPr/>
          </p:nvSpPr>
          <p:spPr>
            <a:xfrm>
              <a:off x="5691172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e 574"/>
            <p:cNvSpPr/>
            <p:nvPr/>
          </p:nvSpPr>
          <p:spPr>
            <a:xfrm>
              <a:off x="5691172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e 575"/>
            <p:cNvSpPr/>
            <p:nvPr/>
          </p:nvSpPr>
          <p:spPr>
            <a:xfrm>
              <a:off x="5691172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e 576"/>
            <p:cNvSpPr/>
            <p:nvPr/>
          </p:nvSpPr>
          <p:spPr>
            <a:xfrm>
              <a:off x="5691172" y="1876994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e 577"/>
            <p:cNvSpPr/>
            <p:nvPr/>
          </p:nvSpPr>
          <p:spPr>
            <a:xfrm>
              <a:off x="5873240" y="975390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e 578"/>
            <p:cNvSpPr/>
            <p:nvPr/>
          </p:nvSpPr>
          <p:spPr>
            <a:xfrm>
              <a:off x="5873240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e 579"/>
            <p:cNvSpPr/>
            <p:nvPr/>
          </p:nvSpPr>
          <p:spPr>
            <a:xfrm>
              <a:off x="5873240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e 580"/>
            <p:cNvSpPr/>
            <p:nvPr/>
          </p:nvSpPr>
          <p:spPr>
            <a:xfrm>
              <a:off x="5873240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e 581"/>
            <p:cNvSpPr/>
            <p:nvPr/>
          </p:nvSpPr>
          <p:spPr>
            <a:xfrm>
              <a:off x="5873240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e 582"/>
            <p:cNvSpPr/>
            <p:nvPr/>
          </p:nvSpPr>
          <p:spPr>
            <a:xfrm>
              <a:off x="6055309" y="115571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e 583"/>
            <p:cNvSpPr/>
            <p:nvPr/>
          </p:nvSpPr>
          <p:spPr>
            <a:xfrm>
              <a:off x="6055309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e 584"/>
            <p:cNvSpPr/>
            <p:nvPr/>
          </p:nvSpPr>
          <p:spPr>
            <a:xfrm>
              <a:off x="6055309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e 585"/>
            <p:cNvSpPr/>
            <p:nvPr/>
          </p:nvSpPr>
          <p:spPr>
            <a:xfrm>
              <a:off x="6055309" y="1696673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e 586"/>
            <p:cNvSpPr/>
            <p:nvPr/>
          </p:nvSpPr>
          <p:spPr>
            <a:xfrm>
              <a:off x="6237377" y="1336031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e 587"/>
            <p:cNvSpPr/>
            <p:nvPr/>
          </p:nvSpPr>
          <p:spPr>
            <a:xfrm>
              <a:off x="6237377" y="1516352"/>
              <a:ext cx="54621" cy="546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ttangolo 588"/>
            <p:cNvSpPr/>
            <p:nvPr/>
          </p:nvSpPr>
          <p:spPr>
            <a:xfrm>
              <a:off x="5112060" y="944724"/>
              <a:ext cx="288032" cy="288032"/>
            </a:xfrm>
            <a:prstGeom prst="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0" name="Connettore 1 589"/>
            <p:cNvCxnSpPr/>
            <p:nvPr/>
          </p:nvCxnSpPr>
          <p:spPr>
            <a:xfrm flipV="1">
              <a:off x="2335584" y="944724"/>
              <a:ext cx="2776476" cy="17408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Connettore 1 590"/>
            <p:cNvCxnSpPr/>
            <p:nvPr/>
          </p:nvCxnSpPr>
          <p:spPr>
            <a:xfrm flipV="1">
              <a:off x="3995936" y="944724"/>
              <a:ext cx="1404156" cy="18002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ttore 1 591"/>
            <p:cNvCxnSpPr/>
            <p:nvPr/>
          </p:nvCxnSpPr>
          <p:spPr>
            <a:xfrm flipV="1">
              <a:off x="2339752" y="1232756"/>
              <a:ext cx="2772308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Connettore 1 592"/>
            <p:cNvCxnSpPr/>
            <p:nvPr/>
          </p:nvCxnSpPr>
          <p:spPr>
            <a:xfrm flipV="1">
              <a:off x="3995936" y="1232756"/>
              <a:ext cx="1404156" cy="151216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841" t="1989" r="9292" b="3512"/>
            <a:stretch>
              <a:fillRect/>
            </a:stretch>
          </p:blipFill>
          <p:spPr bwMode="auto">
            <a:xfrm>
              <a:off x="2335584" y="1118804"/>
              <a:ext cx="1660352" cy="16261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65" name="Rettangolo 164"/>
          <p:cNvSpPr/>
          <p:nvPr/>
        </p:nvSpPr>
        <p:spPr>
          <a:xfrm>
            <a:off x="4191000" y="3048000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 indent="-2286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 the field at a certain location is needed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linear (4 points) interpolation algorithm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is employed</a:t>
            </a:r>
          </a:p>
        </p:txBody>
      </p:sp>
      <p:sp>
        <p:nvSpPr>
          <p:cNvPr id="15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31242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31384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3092450"/>
              <a:ext cx="386554" cy="112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uppo 159"/>
          <p:cNvGrpSpPr/>
          <p:nvPr/>
        </p:nvGrpSpPr>
        <p:grpSpPr>
          <a:xfrm>
            <a:off x="4114800" y="-7916"/>
            <a:ext cx="4955468" cy="6435682"/>
            <a:chOff x="3959932" y="-304800"/>
            <a:chExt cx="5412668" cy="7029450"/>
          </a:xfrm>
        </p:grpSpPr>
        <p:pic>
          <p:nvPicPr>
            <p:cNvPr id="15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31429"/>
            <a:stretch>
              <a:fillRect/>
            </a:stretch>
          </p:blipFill>
          <p:spPr bwMode="auto">
            <a:xfrm>
              <a:off x="3962400" y="-304800"/>
              <a:ext cx="53340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32143"/>
            <a:stretch>
              <a:fillRect/>
            </a:stretch>
          </p:blipFill>
          <p:spPr bwMode="auto">
            <a:xfrm>
              <a:off x="3959932" y="1600200"/>
              <a:ext cx="5334000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23333"/>
            <a:stretch>
              <a:fillRect/>
            </a:stretch>
          </p:blipFill>
          <p:spPr bwMode="auto">
            <a:xfrm>
              <a:off x="4038600" y="3657600"/>
              <a:ext cx="5334000" cy="306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42291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42433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4191000"/>
              <a:ext cx="386554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3810000"/>
            <a:ext cx="4886325" cy="74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65"/>
          <p:cNvSpPr/>
          <p:nvPr/>
        </p:nvSpPr>
        <p:spPr>
          <a:xfrm>
            <a:off x="4267200" y="4680972"/>
            <a:ext cx="4495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 possible,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“strong B condition”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is exploited in order to speed-up the computation (</a:t>
            </a:r>
            <a:r>
              <a:rPr lang="en-US" i="1" dirty="0" smtClean="0">
                <a:solidFill>
                  <a:schemeClr val="tx2"/>
                </a:solidFill>
                <a:latin typeface="Calibri" pitchFamily="34" charset="0"/>
              </a:rPr>
              <a:t>D. Schulte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en-US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36" name="Gruppo 146"/>
          <p:cNvGrpSpPr/>
          <p:nvPr/>
        </p:nvGrpSpPr>
        <p:grpSpPr>
          <a:xfrm>
            <a:off x="4733925" y="533400"/>
            <a:ext cx="3398581" cy="2014254"/>
            <a:chOff x="5151861" y="3142938"/>
            <a:chExt cx="3398581" cy="2014254"/>
          </a:xfrm>
        </p:grpSpPr>
        <p:sp>
          <p:nvSpPr>
            <p:cNvPr id="37" name="Arco 36"/>
            <p:cNvSpPr/>
            <p:nvPr/>
          </p:nvSpPr>
          <p:spPr>
            <a:xfrm rot="2340869">
              <a:off x="5151861" y="3142938"/>
              <a:ext cx="1783444" cy="1787729"/>
            </a:xfrm>
            <a:prstGeom prst="arc">
              <a:avLst>
                <a:gd name="adj1" fmla="val 18249659"/>
                <a:gd name="adj2" fmla="val 19987737"/>
              </a:avLst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uppo 142"/>
            <p:cNvGrpSpPr/>
            <p:nvPr/>
          </p:nvGrpSpPr>
          <p:grpSpPr>
            <a:xfrm>
              <a:off x="5166066" y="3681028"/>
              <a:ext cx="3384376" cy="1476164"/>
              <a:chOff x="5166066" y="3681028"/>
              <a:chExt cx="3384376" cy="1476164"/>
            </a:xfrm>
          </p:grpSpPr>
          <p:sp>
            <p:nvSpPr>
              <p:cNvPr id="39" name="Ovale 38"/>
              <p:cNvSpPr/>
              <p:nvPr/>
            </p:nvSpPr>
            <p:spPr>
              <a:xfrm>
                <a:off x="5166066" y="3681028"/>
                <a:ext cx="3384376" cy="147616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6914529" y="3969060"/>
                <a:ext cx="60121" cy="6012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e 40"/>
              <p:cNvSpPr/>
              <p:nvPr/>
            </p:nvSpPr>
            <p:spPr>
              <a:xfrm>
                <a:off x="7344308" y="4905164"/>
                <a:ext cx="60121" cy="6012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e 44"/>
              <p:cNvSpPr/>
              <p:nvPr/>
            </p:nvSpPr>
            <p:spPr>
              <a:xfrm>
                <a:off x="7320191" y="4113076"/>
                <a:ext cx="60121" cy="6012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e 45"/>
              <p:cNvSpPr/>
              <p:nvPr/>
            </p:nvSpPr>
            <p:spPr>
              <a:xfrm>
                <a:off x="6336196" y="4041068"/>
                <a:ext cx="60121" cy="6012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e 46"/>
              <p:cNvSpPr/>
              <p:nvPr/>
            </p:nvSpPr>
            <p:spPr>
              <a:xfrm>
                <a:off x="6516216" y="4797152"/>
                <a:ext cx="60121" cy="6012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o 48"/>
              <p:cNvSpPr/>
              <p:nvPr/>
            </p:nvSpPr>
            <p:spPr>
              <a:xfrm rot="2340869">
                <a:off x="5761177" y="3892787"/>
                <a:ext cx="648072" cy="576064"/>
              </a:xfrm>
              <a:prstGeom prst="arc">
                <a:avLst>
                  <a:gd name="adj1" fmla="val 16200000"/>
                  <a:gd name="adj2" fmla="val 19987737"/>
                </a:avLst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co 53"/>
              <p:cNvSpPr/>
              <p:nvPr/>
            </p:nvSpPr>
            <p:spPr>
              <a:xfrm rot="19259131" flipH="1">
                <a:off x="7309349" y="3964795"/>
                <a:ext cx="648072" cy="576064"/>
              </a:xfrm>
              <a:prstGeom prst="arc">
                <a:avLst>
                  <a:gd name="adj1" fmla="val 16200000"/>
                  <a:gd name="adj2" fmla="val 19987737"/>
                </a:avLst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o 54"/>
              <p:cNvSpPr/>
              <p:nvPr/>
            </p:nvSpPr>
            <p:spPr>
              <a:xfrm rot="8532798">
                <a:off x="6192701" y="4251220"/>
                <a:ext cx="648072" cy="576064"/>
              </a:xfrm>
              <a:prstGeom prst="arc">
                <a:avLst>
                  <a:gd name="adj1" fmla="val 16200000"/>
                  <a:gd name="adj2" fmla="val 19987737"/>
                </a:avLst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o 57"/>
              <p:cNvSpPr/>
              <p:nvPr/>
            </p:nvSpPr>
            <p:spPr>
              <a:xfrm rot="8532798">
                <a:off x="7019751" y="4359231"/>
                <a:ext cx="648072" cy="576064"/>
              </a:xfrm>
              <a:prstGeom prst="arc">
                <a:avLst>
                  <a:gd name="adj1" fmla="val 16200000"/>
                  <a:gd name="adj2" fmla="val 19987737"/>
                </a:avLst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Rectangle 65"/>
          <p:cNvSpPr/>
          <p:nvPr/>
        </p:nvSpPr>
        <p:spPr>
          <a:xfrm>
            <a:off x="4343400" y="2743200"/>
            <a:ext cx="44196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dynamics equation is integrated in order to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update MP position and momentum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:</a:t>
            </a:r>
            <a:endParaRPr lang="en-US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3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5"/>
          <p:cNvGrpSpPr/>
          <p:nvPr/>
        </p:nvGrpSpPr>
        <p:grpSpPr>
          <a:xfrm>
            <a:off x="228600" y="685800"/>
            <a:ext cx="8667750" cy="5943600"/>
            <a:chOff x="171450" y="609600"/>
            <a:chExt cx="8667750" cy="5943600"/>
          </a:xfrm>
        </p:grpSpPr>
        <p:sp>
          <p:nvSpPr>
            <p:cNvPr id="67" name="Rettangolo 66"/>
            <p:cNvSpPr/>
            <p:nvPr/>
          </p:nvSpPr>
          <p:spPr>
            <a:xfrm>
              <a:off x="4038600" y="609600"/>
              <a:ext cx="4800600" cy="5943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71450" y="5257800"/>
              <a:ext cx="4019550" cy="10668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3962400" y="5272088"/>
              <a:ext cx="381000" cy="10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052888" y="5242560"/>
              <a:ext cx="386554" cy="1104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4743450" y="1085850"/>
            <a:ext cx="3384376" cy="1476164"/>
            <a:chOff x="457200" y="1828800"/>
            <a:chExt cx="3384376" cy="1476164"/>
          </a:xfrm>
        </p:grpSpPr>
        <p:sp>
          <p:nvSpPr>
            <p:cNvPr id="66" name="Ovale 65"/>
            <p:cNvSpPr/>
            <p:nvPr/>
          </p:nvSpPr>
          <p:spPr>
            <a:xfrm>
              <a:off x="457200" y="1828800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e 70"/>
            <p:cNvSpPr/>
            <p:nvPr/>
          </p:nvSpPr>
          <p:spPr>
            <a:xfrm>
              <a:off x="457200" y="1828800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e 71"/>
            <p:cNvSpPr/>
            <p:nvPr/>
          </p:nvSpPr>
          <p:spPr>
            <a:xfrm rot="10800000">
              <a:off x="1657219" y="2836912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e 72"/>
            <p:cNvSpPr/>
            <p:nvPr/>
          </p:nvSpPr>
          <p:spPr>
            <a:xfrm rot="10800000">
              <a:off x="1801235" y="2956811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e 73"/>
            <p:cNvSpPr/>
            <p:nvPr/>
          </p:nvSpPr>
          <p:spPr>
            <a:xfrm rot="10800000">
              <a:off x="1441195" y="2920807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e 74"/>
            <p:cNvSpPr/>
            <p:nvPr/>
          </p:nvSpPr>
          <p:spPr>
            <a:xfrm rot="10800000">
              <a:off x="1573324" y="3208839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ttore 1 75"/>
            <p:cNvCxnSpPr>
              <a:stCxn id="75" idx="3"/>
            </p:cNvCxnSpPr>
            <p:nvPr/>
          </p:nvCxnSpPr>
          <p:spPr>
            <a:xfrm rot="10800000" flipH="1">
              <a:off x="1624640" y="3016932"/>
              <a:ext cx="200712" cy="20071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>
              <a:stCxn id="75" idx="4"/>
              <a:endCxn id="72" idx="0"/>
            </p:cNvCxnSpPr>
            <p:nvPr/>
          </p:nvCxnSpPr>
          <p:spPr>
            <a:xfrm rot="10800000" flipH="1">
              <a:off x="1603384" y="2897033"/>
              <a:ext cx="83895" cy="31180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>
              <a:stCxn id="75" idx="5"/>
            </p:cNvCxnSpPr>
            <p:nvPr/>
          </p:nvCxnSpPr>
          <p:spPr>
            <a:xfrm rot="10800000">
              <a:off x="1465312" y="2944924"/>
              <a:ext cx="116817" cy="27272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ttore 2 41"/>
          <p:cNvCxnSpPr>
            <a:endCxn id="52" idx="0"/>
          </p:cNvCxnSpPr>
          <p:nvPr/>
        </p:nvCxnSpPr>
        <p:spPr>
          <a:xfrm>
            <a:off x="2017204" y="968457"/>
            <a:ext cx="2096" cy="374104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2017204" y="965009"/>
            <a:ext cx="1872208" cy="34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881405" y="984158"/>
            <a:ext cx="0" cy="563880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017204" y="6629400"/>
            <a:ext cx="1856194" cy="0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/>
          <p:cNvSpPr/>
          <p:nvPr/>
        </p:nvSpPr>
        <p:spPr>
          <a:xfrm>
            <a:off x="2030006" y="609600"/>
            <a:ext cx="185619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t=t+</a:t>
            </a:r>
            <a:r>
              <a:rPr lang="el-GR" sz="1600" dirty="0" smtClean="0"/>
              <a:t>Δ</a:t>
            </a:r>
            <a:r>
              <a:rPr lang="en-US" sz="1600" dirty="0" smtClean="0"/>
              <a:t>t</a:t>
            </a:r>
            <a:endParaRPr lang="en-US" sz="1600" dirty="0"/>
          </a:p>
        </p:txBody>
      </p:sp>
      <p:sp>
        <p:nvSpPr>
          <p:cNvPr id="51" name="Rettangolo arrotondato 50"/>
          <p:cNvSpPr/>
          <p:nvPr/>
        </p:nvSpPr>
        <p:spPr>
          <a:xfrm>
            <a:off x="304800" y="23585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electric field of beam </a:t>
            </a:r>
            <a:r>
              <a:rPr lang="en-US" sz="1600" dirty="0" smtClean="0"/>
              <a:t>at each MP location</a:t>
            </a:r>
            <a:endParaRPr lang="en-US" sz="1600" baseline="300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304800" y="1342561"/>
            <a:ext cx="3429000" cy="682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Generate </a:t>
            </a:r>
            <a:r>
              <a:rPr lang="en-US" sz="1600" b="1" dirty="0" smtClean="0"/>
              <a:t>seed 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304800" y="4499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Compute MP motion  </a:t>
            </a:r>
            <a:r>
              <a:rPr lang="en-US" sz="1600" dirty="0" smtClean="0"/>
              <a:t>(t-&gt;t+</a:t>
            </a:r>
            <a:r>
              <a:rPr lang="el-GR" sz="1600" dirty="0" smtClean="0"/>
              <a:t>Δ</a:t>
            </a:r>
            <a:r>
              <a:rPr lang="en-US" sz="1600" dirty="0" smtClean="0"/>
              <a:t>t)</a:t>
            </a:r>
            <a:endParaRPr lang="en-US" sz="1600" baseline="300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304800" y="5515000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Detect </a:t>
            </a:r>
            <a:r>
              <a:rPr lang="en-US" sz="1600" b="1" dirty="0" smtClean="0"/>
              <a:t>impacts</a:t>
            </a:r>
            <a:r>
              <a:rPr lang="en-US" sz="1600" dirty="0" smtClean="0"/>
              <a:t> and generate </a:t>
            </a:r>
            <a:r>
              <a:rPr lang="en-US" sz="1600" b="1" dirty="0" err="1" smtClean="0"/>
              <a:t>secondaries</a:t>
            </a:r>
            <a:endParaRPr lang="en-US" sz="1600" b="1" baseline="30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019300" y="6197352"/>
            <a:ext cx="0" cy="432048"/>
          </a:xfrm>
          <a:prstGeom prst="straightConnector1">
            <a:avLst/>
          </a:prstGeom>
          <a:ln w="19050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52" idx="2"/>
            <a:endCxn id="51" idx="0"/>
          </p:cNvCxnSpPr>
          <p:nvPr/>
        </p:nvCxnSpPr>
        <p:spPr>
          <a:xfrm>
            <a:off x="2019300" y="2025558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3" idx="2"/>
            <a:endCxn id="56" idx="0"/>
          </p:cNvCxnSpPr>
          <p:nvPr/>
        </p:nvCxnSpPr>
        <p:spPr>
          <a:xfrm>
            <a:off x="2019300" y="5181997"/>
            <a:ext cx="0" cy="3330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304800" y="3425361"/>
            <a:ext cx="3429000" cy="682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Evaluate the </a:t>
            </a:r>
            <a:r>
              <a:rPr lang="en-US" sz="1600" b="1" dirty="0" smtClean="0"/>
              <a:t>e</a:t>
            </a:r>
            <a:r>
              <a:rPr lang="en-US" sz="1600" b="1" baseline="30000" dirty="0" smtClean="0"/>
              <a:t>-</a:t>
            </a:r>
            <a:r>
              <a:rPr lang="en-US" sz="1600" b="1" dirty="0" smtClean="0"/>
              <a:t> space charge </a:t>
            </a:r>
          </a:p>
          <a:p>
            <a:pPr algn="ctr"/>
            <a:r>
              <a:rPr lang="en-US" sz="1600" b="1" dirty="0" smtClean="0"/>
              <a:t>electric field </a:t>
            </a:r>
            <a:endParaRPr lang="en-US" sz="1600" baseline="30000" dirty="0"/>
          </a:p>
        </p:txBody>
      </p:sp>
      <p:cxnSp>
        <p:nvCxnSpPr>
          <p:cNvPr id="64" name="Connettore 2 63"/>
          <p:cNvCxnSpPr>
            <a:stCxn id="51" idx="2"/>
            <a:endCxn id="62" idx="0"/>
          </p:cNvCxnSpPr>
          <p:nvPr/>
        </p:nvCxnSpPr>
        <p:spPr>
          <a:xfrm>
            <a:off x="2019300" y="3041558"/>
            <a:ext cx="0" cy="383803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2" idx="2"/>
            <a:endCxn id="53" idx="0"/>
          </p:cNvCxnSpPr>
          <p:nvPr/>
        </p:nvCxnSpPr>
        <p:spPr>
          <a:xfrm>
            <a:off x="2019300" y="4108358"/>
            <a:ext cx="0" cy="390642"/>
          </a:xfrm>
          <a:prstGeom prst="straightConnector1">
            <a:avLst/>
          </a:prstGeom>
          <a:ln w="1905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65"/>
          <p:cNvSpPr/>
          <p:nvPr/>
        </p:nvSpPr>
        <p:spPr>
          <a:xfrm>
            <a:off x="4419600" y="3048000"/>
            <a:ext cx="434563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 a MP hits the wall theoretical/empirical models are employed to generate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charge, energy and angle of the emitted charge </a:t>
            </a:r>
          </a:p>
          <a:p>
            <a:pPr marL="285750" lvl="1" indent="-28575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According to the number of emitted electrons, MPs can be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simply rescaled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or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new MP can be generated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tx2"/>
                </a:solidFill>
                <a:latin typeface="Calibri" pitchFamily="34" charset="0"/>
              </a:rPr>
              <a:t>PyEcloud</a:t>
            </a: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 flowchart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1"/>
          <p:cNvGrpSpPr/>
          <p:nvPr/>
        </p:nvGrpSpPr>
        <p:grpSpPr>
          <a:xfrm>
            <a:off x="1369107" y="1952836"/>
            <a:ext cx="7019317" cy="2736304"/>
            <a:chOff x="1367644" y="692696"/>
            <a:chExt cx="7019317" cy="2736304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b="48639"/>
            <a:stretch>
              <a:fillRect/>
            </a:stretch>
          </p:blipFill>
          <p:spPr bwMode="auto">
            <a:xfrm>
              <a:off x="1367644" y="692696"/>
              <a:ext cx="7019317" cy="27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ttangolo 10"/>
            <p:cNvSpPr/>
            <p:nvPr/>
          </p:nvSpPr>
          <p:spPr>
            <a:xfrm>
              <a:off x="1871700" y="3212976"/>
              <a:ext cx="900100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65"/>
          <p:cNvSpPr/>
          <p:nvPr/>
        </p:nvSpPr>
        <p:spPr>
          <a:xfrm>
            <a:off x="575556" y="98072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In an electron-cloud buildup, due to the multipacting process,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electron number spreads several orders of magnitude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4" name="Rectangle 65"/>
          <p:cNvSpPr/>
          <p:nvPr/>
        </p:nvSpPr>
        <p:spPr>
          <a:xfrm>
            <a:off x="575556" y="4826476"/>
            <a:ext cx="77768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It is practically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impossible to choose a MP size that is suitable for the entire simulation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(allowing a satisfactory description of the phenomenon and a computationally affordable number of MPs)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Secondary electron emission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457200" y="1828800"/>
            <a:ext cx="3384376" cy="1476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>
            <a:off x="1773939" y="2984315"/>
            <a:ext cx="60121" cy="60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65"/>
          <p:cNvSpPr/>
          <p:nvPr/>
        </p:nvSpPr>
        <p:spPr>
          <a:xfrm>
            <a:off x="1066800" y="838200"/>
            <a:ext cx="7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We define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 target average size of the MPs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chemeClr val="tx2"/>
                </a:solidFill>
                <a:latin typeface="Calibri" pitchFamily="34" charset="0"/>
              </a:rPr>
              <a:t>ref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 which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is adaptively changed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during the simulation and is used for: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4038600" y="2143304"/>
            <a:ext cx="46482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Seed MP generation: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generated MPs have size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N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ref</a:t>
            </a:r>
            <a:endParaRPr lang="en-US" baseline="-250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Secondary MP emission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 additional true secondary MPs are emitted if the total emitted charge is &gt;1.5N</a:t>
            </a:r>
            <a:r>
              <a:rPr lang="en-US" baseline="-25000" dirty="0" smtClean="0">
                <a:solidFill>
                  <a:schemeClr val="tx2"/>
                </a:solidFill>
                <a:latin typeface="Calibri" pitchFamily="34" charset="0"/>
              </a:rPr>
              <a:t>ref</a:t>
            </a:r>
          </a:p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rabicParenR" startAt="3"/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MP cleaning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 at each bunch passage a clean function is called that eliminates all the MPs with charge &lt;10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-4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N</a:t>
            </a:r>
            <a:r>
              <a:rPr lang="en-US" baseline="-25000" dirty="0" smtClean="0">
                <a:solidFill>
                  <a:schemeClr val="tx2"/>
                </a:solidFill>
                <a:latin typeface="Calibri" pitchFamily="34" charset="0"/>
              </a:rPr>
              <a:t>ref </a:t>
            </a:r>
          </a:p>
        </p:txBody>
      </p:sp>
      <p:grpSp>
        <p:nvGrpSpPr>
          <p:cNvPr id="72" name="Gruppo 33"/>
          <p:cNvGrpSpPr/>
          <p:nvPr/>
        </p:nvGrpSpPr>
        <p:grpSpPr>
          <a:xfrm>
            <a:off x="1143000" y="1905000"/>
            <a:ext cx="2664296" cy="1162086"/>
            <a:chOff x="2843808" y="2816932"/>
            <a:chExt cx="3384376" cy="1476164"/>
          </a:xfrm>
        </p:grpSpPr>
        <p:sp>
          <p:nvSpPr>
            <p:cNvPr id="73" name="Ovale 72"/>
            <p:cNvSpPr/>
            <p:nvPr/>
          </p:nvSpPr>
          <p:spPr>
            <a:xfrm>
              <a:off x="2843808" y="2816932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e 73"/>
            <p:cNvSpPr/>
            <p:nvPr/>
          </p:nvSpPr>
          <p:spPr>
            <a:xfrm rot="16200000" flipH="1">
              <a:off x="4421357" y="3458719"/>
              <a:ext cx="324378" cy="19293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e 74"/>
            <p:cNvSpPr/>
            <p:nvPr/>
          </p:nvSpPr>
          <p:spPr>
            <a:xfrm>
              <a:off x="4439871" y="3368879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e 75"/>
            <p:cNvSpPr/>
            <p:nvPr/>
          </p:nvSpPr>
          <p:spPr>
            <a:xfrm>
              <a:off x="4592271" y="3284984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e 76"/>
            <p:cNvSpPr/>
            <p:nvPr/>
          </p:nvSpPr>
          <p:spPr>
            <a:xfrm>
              <a:off x="4744671" y="3437384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e 77"/>
            <p:cNvSpPr/>
            <p:nvPr/>
          </p:nvSpPr>
          <p:spPr>
            <a:xfrm>
              <a:off x="4680012" y="3681028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e 78"/>
            <p:cNvSpPr/>
            <p:nvPr/>
          </p:nvSpPr>
          <p:spPr>
            <a:xfrm>
              <a:off x="4427984" y="3609020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uppo 41"/>
          <p:cNvGrpSpPr/>
          <p:nvPr/>
        </p:nvGrpSpPr>
        <p:grpSpPr>
          <a:xfrm>
            <a:off x="1143000" y="3446097"/>
            <a:ext cx="2664296" cy="1210542"/>
            <a:chOff x="3059832" y="5157192"/>
            <a:chExt cx="3384376" cy="1476164"/>
          </a:xfrm>
        </p:grpSpPr>
        <p:sp>
          <p:nvSpPr>
            <p:cNvPr id="81" name="Ovale 80"/>
            <p:cNvSpPr/>
            <p:nvPr/>
          </p:nvSpPr>
          <p:spPr>
            <a:xfrm>
              <a:off x="3059832" y="5157192"/>
              <a:ext cx="3384376" cy="14761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e 81"/>
            <p:cNvSpPr/>
            <p:nvPr/>
          </p:nvSpPr>
          <p:spPr>
            <a:xfrm>
              <a:off x="5184068" y="5565123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e 82"/>
            <p:cNvSpPr/>
            <p:nvPr/>
          </p:nvSpPr>
          <p:spPr>
            <a:xfrm>
              <a:off x="5040052" y="5445224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e 83"/>
            <p:cNvSpPr/>
            <p:nvPr/>
          </p:nvSpPr>
          <p:spPr>
            <a:xfrm>
              <a:off x="5400092" y="5481228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e 84"/>
            <p:cNvSpPr/>
            <p:nvPr/>
          </p:nvSpPr>
          <p:spPr>
            <a:xfrm>
              <a:off x="5267963" y="5193196"/>
              <a:ext cx="60121" cy="60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Connettore 1 85"/>
            <p:cNvCxnSpPr>
              <a:stCxn id="85" idx="3"/>
            </p:cNvCxnSpPr>
            <p:nvPr/>
          </p:nvCxnSpPr>
          <p:spPr>
            <a:xfrm flipH="1">
              <a:off x="5076056" y="5244512"/>
              <a:ext cx="200712" cy="20071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>
              <a:stCxn id="85" idx="4"/>
              <a:endCxn id="82" idx="0"/>
            </p:cNvCxnSpPr>
            <p:nvPr/>
          </p:nvCxnSpPr>
          <p:spPr>
            <a:xfrm flipH="1">
              <a:off x="5214129" y="5253317"/>
              <a:ext cx="83895" cy="31180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>
              <a:stCxn id="85" idx="5"/>
            </p:cNvCxnSpPr>
            <p:nvPr/>
          </p:nvCxnSpPr>
          <p:spPr>
            <a:xfrm>
              <a:off x="5319279" y="5244512"/>
              <a:ext cx="116817" cy="27272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o 50"/>
          <p:cNvGrpSpPr/>
          <p:nvPr/>
        </p:nvGrpSpPr>
        <p:grpSpPr>
          <a:xfrm>
            <a:off x="1143000" y="4953000"/>
            <a:ext cx="2664296" cy="1175109"/>
            <a:chOff x="6264188" y="4509120"/>
            <a:chExt cx="2664296" cy="1175109"/>
          </a:xfrm>
        </p:grpSpPr>
        <p:sp>
          <p:nvSpPr>
            <p:cNvPr id="90" name="Ovale 89"/>
            <p:cNvSpPr/>
            <p:nvPr/>
          </p:nvSpPr>
          <p:spPr>
            <a:xfrm>
              <a:off x="6264188" y="4522143"/>
              <a:ext cx="2664296" cy="11620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e 90"/>
            <p:cNvSpPr>
              <a:spLocks noChangeAspect="1"/>
            </p:cNvSpPr>
            <p:nvPr/>
          </p:nvSpPr>
          <p:spPr>
            <a:xfrm>
              <a:off x="7208884" y="4748891"/>
              <a:ext cx="94659" cy="94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e 91"/>
            <p:cNvSpPr/>
            <p:nvPr/>
          </p:nvSpPr>
          <p:spPr>
            <a:xfrm>
              <a:off x="7567992" y="5429136"/>
              <a:ext cx="94659" cy="94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e 92"/>
            <p:cNvSpPr>
              <a:spLocks noChangeAspect="1"/>
            </p:cNvSpPr>
            <p:nvPr/>
          </p:nvSpPr>
          <p:spPr>
            <a:xfrm>
              <a:off x="7993146" y="4692204"/>
              <a:ext cx="108857" cy="1088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e 93"/>
            <p:cNvSpPr>
              <a:spLocks noChangeAspect="1"/>
            </p:cNvSpPr>
            <p:nvPr/>
          </p:nvSpPr>
          <p:spPr>
            <a:xfrm>
              <a:off x="8219895" y="5315762"/>
              <a:ext cx="113590" cy="1135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e 94"/>
            <p:cNvSpPr>
              <a:spLocks noChangeAspect="1"/>
            </p:cNvSpPr>
            <p:nvPr/>
          </p:nvSpPr>
          <p:spPr>
            <a:xfrm>
              <a:off x="7681367" y="5032326"/>
              <a:ext cx="94659" cy="94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e 95"/>
            <p:cNvSpPr>
              <a:spLocks noChangeAspect="1"/>
            </p:cNvSpPr>
            <p:nvPr/>
          </p:nvSpPr>
          <p:spPr>
            <a:xfrm>
              <a:off x="7341244" y="5145701"/>
              <a:ext cx="94659" cy="94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e 96"/>
            <p:cNvSpPr>
              <a:spLocks noChangeAspect="1"/>
            </p:cNvSpPr>
            <p:nvPr/>
          </p:nvSpPr>
          <p:spPr>
            <a:xfrm>
              <a:off x="8333270" y="4862266"/>
              <a:ext cx="136308" cy="136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e 97"/>
            <p:cNvSpPr>
              <a:spLocks noChangeAspect="1"/>
            </p:cNvSpPr>
            <p:nvPr/>
          </p:nvSpPr>
          <p:spPr>
            <a:xfrm>
              <a:off x="6717685" y="5230731"/>
              <a:ext cx="104124" cy="1041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e 99"/>
            <p:cNvSpPr>
              <a:spLocks noChangeAspect="1"/>
            </p:cNvSpPr>
            <p:nvPr/>
          </p:nvSpPr>
          <p:spPr>
            <a:xfrm>
              <a:off x="7142839" y="4975639"/>
              <a:ext cx="94659" cy="94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e 100"/>
            <p:cNvSpPr/>
            <p:nvPr/>
          </p:nvSpPr>
          <p:spPr>
            <a:xfrm>
              <a:off x="7621015" y="4675841"/>
              <a:ext cx="47329" cy="493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ttangolo 101"/>
            <p:cNvSpPr/>
            <p:nvPr/>
          </p:nvSpPr>
          <p:spPr>
            <a:xfrm>
              <a:off x="7488324" y="4509120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287524" y="908720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number of MPs becomes larger than a certain threshold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that means that the computational burden is becoming too high, we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change MP target size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ref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perform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regeneration of the MPs system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ttangolo 12"/>
          <p:cNvSpPr/>
          <p:nvPr/>
        </p:nvSpPr>
        <p:spPr>
          <a:xfrm>
            <a:off x="685800" y="2312876"/>
            <a:ext cx="7882644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Each macroparticle is assigned to a cell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a uniform grid in the 5-D space 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x,y,v</a:t>
            </a:r>
            <a:r>
              <a:rPr lang="en-US" sz="2000" baseline="-25000" dirty="0" err="1" smtClean="0">
                <a:solidFill>
                  <a:schemeClr val="tx2"/>
                </a:solidFill>
                <a:latin typeface="Calibri" pitchFamily="34" charset="0"/>
              </a:rPr>
              <a:t>x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y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obtaining an approximation of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phase space distribution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7524" y="908720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number of MPs becomes larger than a certain threshold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that means that the computational burden is becoming too high, we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change MP target size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ref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perform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regeneration of the MPs system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50" y="3176972"/>
            <a:ext cx="4632070" cy="34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434" y="3176972"/>
            <a:ext cx="4632070" cy="34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ttangolo 12"/>
          <p:cNvSpPr/>
          <p:nvPr/>
        </p:nvSpPr>
        <p:spPr>
          <a:xfrm>
            <a:off x="685800" y="2312876"/>
            <a:ext cx="7882644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Each macroparticle is assigned to a cell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a uniform grid in the 5-D space 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x,y,v</a:t>
            </a:r>
            <a:r>
              <a:rPr lang="en-US" sz="2000" baseline="-25000" dirty="0" err="1" smtClean="0">
                <a:solidFill>
                  <a:schemeClr val="tx2"/>
                </a:solidFill>
                <a:latin typeface="Calibri" pitchFamily="34" charset="0"/>
              </a:rPr>
              <a:t>x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y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obtaining an approximation of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phase space distribution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7524" y="908720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number of MPs becomes larger than a certain threshold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that means that the computational burden is becoming too high, we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change MP target size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ref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perform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regeneration of the MPs system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50" y="3176972"/>
            <a:ext cx="4632070" cy="34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434" y="3176972"/>
            <a:ext cx="4632070" cy="34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54" y="3176972"/>
            <a:ext cx="4632070" cy="34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988" y="3193150"/>
            <a:ext cx="4632070" cy="34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85800" y="2312876"/>
            <a:ext cx="7882644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Each macroparticle is assigned to a cell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a uniform grid in the 5-D space 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x,y,v</a:t>
            </a:r>
            <a:r>
              <a:rPr lang="en-US" sz="2000" baseline="-25000" dirty="0" err="1" smtClean="0">
                <a:solidFill>
                  <a:schemeClr val="tx2"/>
                </a:solidFill>
                <a:latin typeface="Calibri" pitchFamily="34" charset="0"/>
              </a:rPr>
              <a:t>x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y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obtaining an approximation of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phase space distribution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87524" y="908720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number of MPs becomes larger than a certain threshold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that means that the computational burden is becoming too high, we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change MP target size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ref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perform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regeneration of the MPs system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85800" y="2312876"/>
            <a:ext cx="788264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Each macroparticle is assigned to a cell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a uniform grid in the 5-D space 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x,y,v</a:t>
            </a:r>
            <a:r>
              <a:rPr lang="en-US" sz="2000" baseline="-25000" dirty="0" err="1" smtClean="0">
                <a:solidFill>
                  <a:schemeClr val="tx2"/>
                </a:solidFill>
                <a:latin typeface="Calibri" pitchFamily="34" charset="0"/>
              </a:rPr>
              <a:t>x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y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obtaining an approximation of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phase space distribution</a:t>
            </a:r>
          </a:p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new target MP size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is chosen so that:</a:t>
            </a:r>
            <a:endParaRPr lang="en-US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87524" y="908720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number of MPs becomes larger than a certain threshold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that means that the computational burden is becoming too high, we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change MP target size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ref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perform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regeneration of the MPs system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788" y="3867150"/>
            <a:ext cx="4000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791580" y="457153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 startAt="3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 new MPs set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having the new reference size, is generated according to the computed distribution.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Macroparticle size management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85800" y="2312876"/>
            <a:ext cx="788264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Each macroparticle is assigned to a cell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of a uniform grid in the 5-D space (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x,y,v</a:t>
            </a:r>
            <a:r>
              <a:rPr lang="en-US" sz="2000" baseline="-25000" dirty="0" err="1" smtClean="0">
                <a:solidFill>
                  <a:schemeClr val="tx2"/>
                </a:solidFill>
                <a:latin typeface="Calibri" pitchFamily="34" charset="0"/>
              </a:rPr>
              <a:t>x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y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,v</a:t>
            </a:r>
            <a:r>
              <a:rPr lang="en-US" baseline="-25000" dirty="0" err="1" smtClean="0">
                <a:solidFill>
                  <a:schemeClr val="tx2"/>
                </a:solidFill>
                <a:latin typeface="Calibri" pitchFamily="34" charset="0"/>
              </a:rPr>
              <a:t>z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obtaining an approximation of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phase space distribution</a:t>
            </a:r>
          </a:p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new target MP size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is chosen so that:</a:t>
            </a:r>
            <a:endParaRPr lang="en-US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87524" y="908720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When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the number of MPs becomes larger than a certain threshold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(≈10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) that means that the computational burden is becoming too high, we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change MP target size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ref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)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and perform a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regeneration of the MPs system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788" y="3867150"/>
            <a:ext cx="4000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791580" y="457153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lvl="1" indent="-508000">
              <a:lnSpc>
                <a:spcPct val="150000"/>
              </a:lnSpc>
              <a:spcAft>
                <a:spcPts val="1200"/>
              </a:spcAft>
              <a:buFont typeface="+mj-lt"/>
              <a:buAutoNum type="alphaLcPeriod" startAt="3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A new MPs set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having the new reference size, is generated according to the computed distribution.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971600" y="5553236"/>
            <a:ext cx="8136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All moments related to position and velocity (e.g. energy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distrib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 , charge </a:t>
            </a:r>
            <a:r>
              <a:rPr lang="en-US" b="1" dirty="0" err="1" smtClean="0">
                <a:solidFill>
                  <a:schemeClr val="tx2"/>
                </a:solidFill>
                <a:latin typeface="Calibri" pitchFamily="34" charset="0"/>
              </a:rPr>
              <a:t>distrib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.) are preserved. The error on total charge and total energy does not go beyond 1-2% 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5661248"/>
            <a:ext cx="791580" cy="7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Outline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65"/>
          <p:cNvSpPr/>
          <p:nvPr/>
        </p:nvSpPr>
        <p:spPr>
          <a:xfrm>
            <a:off x="1151620" y="838200"/>
            <a:ext cx="781286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basic concepts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on e-cloud build-up</a:t>
            </a: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PyEcloud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How do we simulate the e-cloud build-up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Flow-chart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MP size management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Convergence and performances</a:t>
            </a:r>
          </a:p>
          <a:p>
            <a:pPr marL="508000" lvl="1" indent="-449263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Overview of e-cloud studies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for CERN accelerators: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PS and SPS</a:t>
            </a: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studies for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LHC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25ns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observation benchmarking for the arcs</a:t>
            </a:r>
          </a:p>
          <a:p>
            <a:pPr marL="1879600" lvl="4" indent="-449263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e-cloud build-up in in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800mm common pipe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near IP2</a:t>
            </a:r>
            <a:endParaRPr lang="en-US" b="1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422400" lvl="3" indent="-449263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08000" lvl="1" indent="-449263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9200" y="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Convergence study - Number of electrons</a:t>
            </a:r>
          </a:p>
          <a:p>
            <a:pPr algn="r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16732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1516732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asellaDiTesto 20"/>
          <p:cNvSpPr txBox="1"/>
          <p:nvPr/>
        </p:nvSpPr>
        <p:spPr>
          <a:xfrm>
            <a:off x="575556" y="1131131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ECLOUD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932040" y="1131131"/>
            <a:ext cx="4211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PyECLOUD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48072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148072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>
            <a:off x="1219200" y="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Convergence study – Heat load</a:t>
            </a:r>
          </a:p>
          <a:p>
            <a:pPr algn="r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sellaDiTesto 12"/>
          <p:cNvSpPr txBox="1"/>
          <p:nvPr/>
        </p:nvSpPr>
        <p:spPr>
          <a:xfrm>
            <a:off x="575556" y="1131131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ECLOUD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932040" y="1131131"/>
            <a:ext cx="4211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PyECLOUD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8777</Words>
  <Application>Microsoft Office PowerPoint</Application>
  <PresentationFormat>Presentazione su schermo (4:3)</PresentationFormat>
  <Paragraphs>1333</Paragraphs>
  <Slides>250</Slides>
  <Notes>51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250</vt:i4>
      </vt:variant>
    </vt:vector>
  </HeadingPairs>
  <TitlesOfParts>
    <vt:vector size="25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Diapositiva 192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  <vt:lpstr>Diapositiva 200</vt:lpstr>
      <vt:lpstr>Diapositiva 201</vt:lpstr>
      <vt:lpstr>Diapositiva 202</vt:lpstr>
      <vt:lpstr>Diapositiva 203</vt:lpstr>
      <vt:lpstr>Diapositiva 204</vt:lpstr>
      <vt:lpstr>Diapositiva 205</vt:lpstr>
      <vt:lpstr>Diapositiva 206</vt:lpstr>
      <vt:lpstr>Diapositiva 207</vt:lpstr>
      <vt:lpstr>Diapositiva 208</vt:lpstr>
      <vt:lpstr>Diapositiva 209</vt:lpstr>
      <vt:lpstr>Diapositiva 210</vt:lpstr>
      <vt:lpstr>Diapositiva 211</vt:lpstr>
      <vt:lpstr>Diapositiva 212</vt:lpstr>
      <vt:lpstr>Diapositiva 213</vt:lpstr>
      <vt:lpstr>Diapositiva 214</vt:lpstr>
      <vt:lpstr>Diapositiva 215</vt:lpstr>
      <vt:lpstr>Diapositiva 216</vt:lpstr>
      <vt:lpstr>Diapositiva 217</vt:lpstr>
      <vt:lpstr>Diapositiva 218</vt:lpstr>
      <vt:lpstr>Diapositiva 219</vt:lpstr>
      <vt:lpstr>Diapositiva 220</vt:lpstr>
      <vt:lpstr>Diapositiva 221</vt:lpstr>
      <vt:lpstr>Diapositiva 222</vt:lpstr>
      <vt:lpstr>Diapositiva 223</vt:lpstr>
      <vt:lpstr>Diapositiva 224</vt:lpstr>
      <vt:lpstr>Diapositiva 225</vt:lpstr>
      <vt:lpstr>Diapositiva 226</vt:lpstr>
      <vt:lpstr>Diapositiva 227</vt:lpstr>
      <vt:lpstr>Diapositiva 228</vt:lpstr>
      <vt:lpstr>Diapositiva 229</vt:lpstr>
      <vt:lpstr>Diapositiva 230</vt:lpstr>
      <vt:lpstr>Diapositiva 231</vt:lpstr>
      <vt:lpstr>Diapositiva 232</vt:lpstr>
      <vt:lpstr>Diapositiva 233</vt:lpstr>
      <vt:lpstr>Diapositiva 234</vt:lpstr>
      <vt:lpstr>Diapositiva 235</vt:lpstr>
      <vt:lpstr>Diapositiva 236</vt:lpstr>
      <vt:lpstr>Diapositiva 237</vt:lpstr>
      <vt:lpstr>Diapositiva 238</vt:lpstr>
      <vt:lpstr>Diapositiva 239</vt:lpstr>
      <vt:lpstr>Diapositiva 240</vt:lpstr>
      <vt:lpstr>Diapositiva 241</vt:lpstr>
      <vt:lpstr>Diapositiva 242</vt:lpstr>
      <vt:lpstr>Diapositiva 243</vt:lpstr>
      <vt:lpstr>Diapositiva 244</vt:lpstr>
      <vt:lpstr>Diapositiva 245</vt:lpstr>
      <vt:lpstr>Diapositiva 246</vt:lpstr>
      <vt:lpstr>Diapositiva 247</vt:lpstr>
      <vt:lpstr>Diapositiva 248</vt:lpstr>
      <vt:lpstr>Diapositiva 249</vt:lpstr>
      <vt:lpstr>Diapositiva 250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Gianni2</dc:creator>
  <cp:lastModifiedBy>Gianni2</cp:lastModifiedBy>
  <cp:revision>46</cp:revision>
  <dcterms:created xsi:type="dcterms:W3CDTF">2012-05-05T17:10:57Z</dcterms:created>
  <dcterms:modified xsi:type="dcterms:W3CDTF">2012-05-08T21:51:25Z</dcterms:modified>
</cp:coreProperties>
</file>