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48" r:id="rId2"/>
    <p:sldMasterId id="2147483651" r:id="rId3"/>
  </p:sldMasterIdLst>
  <p:notesMasterIdLst>
    <p:notesMasterId r:id="rId22"/>
  </p:notesMasterIdLst>
  <p:handoutMasterIdLst>
    <p:handoutMasterId r:id="rId23"/>
  </p:handoutMasterIdLst>
  <p:sldIdLst>
    <p:sldId id="319" r:id="rId4"/>
    <p:sldId id="346" r:id="rId5"/>
    <p:sldId id="379" r:id="rId6"/>
    <p:sldId id="366" r:id="rId7"/>
    <p:sldId id="365" r:id="rId8"/>
    <p:sldId id="376" r:id="rId9"/>
    <p:sldId id="378" r:id="rId10"/>
    <p:sldId id="377" r:id="rId11"/>
    <p:sldId id="278" r:id="rId12"/>
    <p:sldId id="383" r:id="rId13"/>
    <p:sldId id="384" r:id="rId14"/>
    <p:sldId id="385" r:id="rId15"/>
    <p:sldId id="380" r:id="rId16"/>
    <p:sldId id="361" r:id="rId17"/>
    <p:sldId id="386" r:id="rId18"/>
    <p:sldId id="353" r:id="rId19"/>
    <p:sldId id="381" r:id="rId20"/>
    <p:sldId id="382" r:id="rId21"/>
  </p:sldIdLst>
  <p:sldSz cx="9144000" cy="6858000" type="screen4x3"/>
  <p:notesSz cx="6645275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 Condensed Extra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63ADB"/>
    <a:srgbClr val="3C8C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743" autoAdjust="0"/>
  </p:normalViewPr>
  <p:slideViewPr>
    <p:cSldViewPr>
      <p:cViewPr varScale="1">
        <p:scale>
          <a:sx n="103" d="100"/>
          <a:sy n="103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50" y="-78"/>
      </p:cViewPr>
      <p:guideLst>
        <p:guide orient="horz" pos="3079"/>
        <p:guide pos="209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3878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3878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AF5A1C-758C-405C-95DD-3E6E999CC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878" y="0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4215" y="4644147"/>
            <a:ext cx="5316848" cy="43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878" y="9285147"/>
            <a:ext cx="2879829" cy="48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ABBB331-807E-414C-A715-D158A750F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8933E-45A9-4DAD-AFF5-A2584504A6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9475" y="733425"/>
            <a:ext cx="4886325" cy="366553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8933E-45A9-4DAD-AFF5-A2584504A6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DAD72-8E6D-44DF-BC3C-D9E20C897DC0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4496-02FD-432D-B0F5-E96CA3E7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8BB86-40FC-4AEA-BC98-F2FA604C545B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3399E-153B-4D4A-81F2-56BA02EC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B1E3-7F68-443C-A4E4-89FCC13A404F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AB68D-8028-4FDC-8A2B-E6250A74C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CELHC2_07-08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6D6D63-2FF2-4C81-BA7D-42F197690F1A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8CDB-EB79-4B7D-9BEC-619414372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F76B-9E44-440F-A681-E1E46031115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69A5-33DB-4FC1-842D-3E5ADAFBE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1480-A0D2-4413-9F65-3D1E18D97C63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975B-F761-4DED-ADCA-8441E10D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2DB6A-79DA-4467-B7CC-34CF68B831AE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6AE65-A901-49C0-A50A-DDA9F71C6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0779-06EF-4E11-8392-4EB145C27597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9173-EAC6-4993-840D-0E86289B7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766D-2181-4572-9DA8-2813294BB01B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F57F-BF48-43EA-9B12-F86BC0B49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5AC03-329D-4A88-B5BA-9D79E71CD3CD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B98E-6756-484B-A949-247BEE7A8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87864-6477-4481-9B3D-59DCFBD7AFCA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A9A4-7FA4-42E4-AF8C-06F048F25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3A98-B3F2-4550-B515-D0D7B178D417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5980-2CE7-41D8-8BA0-1BA1FFDD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A970-6E1D-4F3C-AE6B-DAEDD996A0F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87791-8424-40E1-933A-FD4309C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8949-3AC0-44E9-ADE9-20DCEEFCAF6D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6EAEB-8E23-4013-95F2-AB884BC5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7AD5-047B-4051-9F24-6B694AC70225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90DB-D76F-4A4F-A0DC-3C4969283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9CBD-B641-41B5-A196-FBFC457E7AE4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B1985-A2C8-4BCE-BA73-E924F218A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5CB7-6233-4325-A07A-A1E5A19FC937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35F0-2C7E-4B06-BA26-6CA5EA910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422F8-964E-4CF6-8C72-7FA5A55CBDA5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33960-CF0E-4BAD-935D-3FF95414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4C843-9819-4511-B70E-1511D1FF7752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261E1-487D-4C5B-909E-A0D61FF5D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B5B8-83B6-445A-A63B-DF697CB5008A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2C4A-5F30-496E-B359-C617A5740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A28D-B5A2-44F1-9F0A-64FE900571C8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A05E1-1AC1-4BC1-9CDC-0DA732381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403-5A37-4F73-9579-B5999A74CFF5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6B96-73CC-4AED-91F9-3F1408E2C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89F93-4375-4CAA-9F48-C9FB4E51B890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F23A5-8441-4273-8101-27AFCDC81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1D82-033B-47BD-8CFD-82FCF180ECF9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A497-5B53-4CDF-8CD3-55B2B495B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84BC-B903-474E-839D-C6332CDBD121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75DCB-CBC6-4EA9-9169-7BA419A99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CC86A-D7CD-4FBF-B27D-B22A2F7D0B0B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89F3B-CDD4-4B09-ABC6-E2769BEFA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2D18A-E584-428A-B458-835AE8D1EA9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A78B-CA0E-4040-87A2-D15504255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EA976-0A35-4671-8697-DA0951CBE5A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DADB-9F56-4D68-8CE3-34D21B568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61DFF-C09C-45D7-BBC2-48466C3BBF21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20843-F710-44A6-ACA4-923D104D9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3114-BEA4-4F2A-A68A-141A76161533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6AC1-80EF-4F2F-AE37-A119F4681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AA6E6-9569-4A4A-863E-CD2ADAEB4279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8BAC0-F384-451E-BC32-90A245FA2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82B8-72EC-471F-B5CF-3B3DB087DBB7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CF5F-4ACE-4B7B-9790-470D0180A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4E1D2-F80D-42D7-B062-389C8FCEC4C4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44940-552B-4390-BD5C-DDEF556F8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98A2F-4A2D-4A4C-AD01-37139D6E93C7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4ABC-9F43-4766-B35B-77794443F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2AF32-3085-432E-B29A-A9A8BFB421F1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64240-9C7E-45AC-B568-757B398A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27CA-F232-48D6-95AE-1F707BCF7191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6B09-4326-47DA-93BD-D23560073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F0CD-9DFB-4C81-A3AA-CA4330400B8B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75D0-1FAD-4EC9-809D-503F23AE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A636D-17D7-4715-B11D-2E89D2862D06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94525-8F2B-4A80-BB74-F86014A4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FDE2406C-7BAB-474A-8FA1-DEADF70069A2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A5020FE-9D98-41B3-B60B-CA4ED9169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0295" name="Picture 7"/>
          <p:cNvPicPr>
            <a:picLocks noChangeAspect="1" noChangeArrowheads="1"/>
          </p:cNvPicPr>
          <p:nvPr userDrawn="1"/>
        </p:nvPicPr>
        <p:blipFill>
          <a:blip r:embed="rId13" cstate="print">
            <a:lum bright="42000" contrast="-6000"/>
          </a:blip>
          <a:srcRect b="9435"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  <a:ln w="28575">
            <a:solidFill>
              <a:srgbClr val="CC3399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CCELHC2_07-08"/>
          <p:cNvPicPr>
            <a:picLocks noChangeAspect="1" noChangeArrowheads="1"/>
          </p:cNvPicPr>
          <p:nvPr userDrawn="1"/>
        </p:nvPicPr>
        <p:blipFill>
          <a:blip r:embed="rId1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28600" y="2286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</a:defRPr>
            </a:lvl1pPr>
          </a:lstStyle>
          <a:p>
            <a:pPr>
              <a:defRPr/>
            </a:pPr>
            <a:fld id="{5F1FEC57-E0C9-46F3-920D-4D1373942A47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5FF3A93-B61B-4DB3-B0AC-76428AA3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C199B596-0D30-4651-BFDC-CFF0305730E9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E31376-649D-4181-B7C5-EA1BEF0B9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The SPS 800 MHz RF system</a:t>
            </a:r>
            <a:endParaRPr lang="en-US" sz="40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algn="r"/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E. </a:t>
            </a:r>
            <a:r>
              <a:rPr lang="en-US" sz="2000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Shaposhnikova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for BE/RF</a:t>
            </a:r>
          </a:p>
          <a:p>
            <a:pPr algn="r"/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LIU-SPS Coordination meeting  </a:t>
            </a:r>
          </a:p>
          <a:p>
            <a:pPr algn="r"/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4 April 2012 </a:t>
            </a:r>
            <a:endParaRPr lang="en-US" sz="2000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algn="l"/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Acknowledgments: T. Argyropoulos, T. Bohl, T. </a:t>
            </a:r>
            <a:r>
              <a:rPr lang="en-US" sz="180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Linnecar,    E</a:t>
            </a:r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. Montesinos</a:t>
            </a:r>
          </a:p>
          <a:p>
            <a:pPr algn="r"/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ahoma" pitchFamily="34" charset="0"/>
                <a:cs typeface="Tahoma" pitchFamily="34" charset="0"/>
              </a:rPr>
              <a:t>Non-uniform controlled longitudinal </a:t>
            </a:r>
            <a:r>
              <a:rPr lang="en-US" sz="2800" dirty="0" err="1" smtClean="0">
                <a:latin typeface="Tahoma" pitchFamily="34" charset="0"/>
                <a:cs typeface="Tahoma" pitchFamily="34" charset="0"/>
              </a:rPr>
              <a:t>emittance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blow-up in a double  RF system of the SPS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50 ns beam 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ni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75 ns beam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\\cern.ch\dfs\Users\e\elenas\Desktop\DoubleRFs_BSM_50ns_noise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086224" cy="3064668"/>
          </a:xfrm>
          <a:prstGeom prst="rect">
            <a:avLst/>
          </a:prstGeom>
          <a:noFill/>
        </p:spPr>
      </p:pic>
      <p:pic>
        <p:nvPicPr>
          <p:cNvPr id="2051" name="Picture 3" descr="\\cern.ch\dfs\Users\e\elenas\Desktop\DoubleRFs_BSM_75ns_noise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051300" cy="3038475"/>
          </a:xfrm>
          <a:prstGeom prst="rect">
            <a:avLst/>
          </a:prstGeom>
          <a:noFill/>
        </p:spPr>
      </p:pic>
      <p:sp>
        <p:nvSpPr>
          <p:cNvPr id="14" name="Date Placeholder 6"/>
          <p:cNvSpPr txBox="1">
            <a:spLocks/>
          </p:cNvSpPr>
          <p:nvPr/>
        </p:nvSpPr>
        <p:spPr bwMode="auto">
          <a:xfrm>
            <a:off x="457200" y="51816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charset="0"/>
              </a:rPr>
              <a:t>Non-uniform </a:t>
            </a:r>
            <a:r>
              <a:rPr lang="en-US" sz="1600" dirty="0" err="1" smtClean="0">
                <a:latin typeface="Arial" charset="0"/>
              </a:rPr>
              <a:t>emittance</a:t>
            </a:r>
            <a:r>
              <a:rPr lang="en-US" sz="1600" dirty="0" smtClean="0">
                <a:latin typeface="Arial" charset="0"/>
              </a:rPr>
              <a:t> blow-up due to beam loading in a double RF system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charset="0"/>
              </a:rPr>
              <a:t>=&gt; </a:t>
            </a:r>
            <a:r>
              <a:rPr lang="en-US" sz="1600" dirty="0" smtClean="0">
                <a:solidFill>
                  <a:srgbClr val="CC0099"/>
                </a:solidFill>
                <a:latin typeface="Arial" charset="0"/>
              </a:rPr>
              <a:t>800 MHz upgrade needed!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Date Placeholder 6"/>
          <p:cNvSpPr txBox="1">
            <a:spLocks/>
          </p:cNvSpPr>
          <p:nvPr/>
        </p:nvSpPr>
        <p:spPr bwMode="auto">
          <a:xfrm>
            <a:off x="4648200" y="5181600"/>
            <a:ext cx="403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Arial" charset="0"/>
              </a:rPr>
              <a:t>Non-uniform </a:t>
            </a:r>
            <a:r>
              <a:rPr lang="en-US" sz="1600" dirty="0" err="1" smtClean="0">
                <a:latin typeface="Arial" charset="0"/>
              </a:rPr>
              <a:t>emittance</a:t>
            </a:r>
            <a:r>
              <a:rPr lang="en-US" sz="1600" dirty="0" smtClean="0">
                <a:latin typeface="Arial" charset="0"/>
              </a:rPr>
              <a:t> blow-up and beam instability for short injected bunches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Issues with controlled </a:t>
            </a:r>
            <a:r>
              <a:rPr lang="en-US" sz="2800" dirty="0" err="1" smtClean="0">
                <a:latin typeface="+mn-lt"/>
              </a:rPr>
              <a:t>emittance</a:t>
            </a:r>
            <a:r>
              <a:rPr lang="en-US" sz="2800" dirty="0" smtClean="0">
                <a:latin typeface="+mn-lt"/>
              </a:rPr>
              <a:t> blow-up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by band-limited noise </a:t>
            </a:r>
            <a:endParaRPr lang="en-US" sz="2800" dirty="0">
              <a:latin typeface="+mn-lt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2938825" cy="23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0765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3800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5486400"/>
            <a:ext cx="420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800600"/>
            <a:ext cx="3924300" cy="676275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Date Placeholder 6"/>
          <p:cNvSpPr txBox="1">
            <a:spLocks/>
          </p:cNvSpPr>
          <p:nvPr/>
        </p:nvSpPr>
        <p:spPr bwMode="auto">
          <a:xfrm>
            <a:off x="5334000" y="44958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T.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Argyropoulos et al., HB2010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510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&amp; </a:t>
            </a:r>
            <a:r>
              <a:rPr lang="en-US" dirty="0" err="1" smtClean="0"/>
              <a:t>calcul</a:t>
            </a:r>
            <a:r>
              <a:rPr lang="en-US" dirty="0" smtClean="0"/>
              <a:t>.</a:t>
            </a:r>
          </a:p>
          <a:p>
            <a:r>
              <a:rPr lang="en-US" dirty="0" smtClean="0"/>
              <a:t>k-</a:t>
            </a:r>
            <a:r>
              <a:rPr lang="en-US" dirty="0" err="1" smtClean="0"/>
              <a:t>th</a:t>
            </a:r>
            <a:r>
              <a:rPr lang="en-US" dirty="0" smtClean="0"/>
              <a:t> bunch position </a:t>
            </a:r>
            <a:r>
              <a:rPr lang="el-GR" dirty="0" smtClean="0">
                <a:latin typeface="Times New Roman"/>
                <a:cs typeface="Times New Roman"/>
              </a:rPr>
              <a:t>∆φ</a:t>
            </a:r>
            <a:r>
              <a:rPr lang="en-US" baseline="-25000" dirty="0" smtClean="0">
                <a:latin typeface="Times New Roman"/>
                <a:cs typeface="Times New Roman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synchrotron frequency</a:t>
            </a:r>
          </a:p>
          <a:p>
            <a:r>
              <a:rPr lang="en-US" dirty="0" smtClean="0"/>
              <a:t>distribution varies along batch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noise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Beam induced </a:t>
            </a:r>
            <a:r>
              <a:rPr lang="en-US" sz="3200" dirty="0" smtClean="0">
                <a:latin typeface="+mn-lt"/>
              </a:rPr>
              <a:t>voltage during </a:t>
            </a:r>
            <a:r>
              <a:rPr lang="en-US" sz="3200" dirty="0" smtClean="0">
                <a:latin typeface="+mn-lt"/>
              </a:rPr>
              <a:t>ramp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FF76B-9E44-440F-A681-E1E46031115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29423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3400425" cy="33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6"/>
          <p:cNvSpPr txBox="1">
            <a:spLocks/>
          </p:cNvSpPr>
          <p:nvPr/>
        </p:nvSpPr>
        <p:spPr bwMode="auto">
          <a:xfrm>
            <a:off x="5334000" y="5867400"/>
            <a:ext cx="304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T.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Argyropoulos et al., HB2010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752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steady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190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MHz, 4.5 MV + FF&amp;FB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3581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 MHz, 0.5 MV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5334000"/>
            <a:ext cx="3048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Now the reference signal is sampled outside </a:t>
            </a:r>
            <a:r>
              <a:rPr lang="en-US" sz="1600" dirty="0" smtClean="0">
                <a:latin typeface="+mn-lt"/>
              </a:rPr>
              <a:t>the beam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914400"/>
            <a:ext cx="387798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Nominal beam </a:t>
            </a:r>
            <a:r>
              <a:rPr lang="en-US" sz="1200" dirty="0" smtClean="0"/>
              <a:t>25 ns 1.15*10</a:t>
            </a:r>
            <a:r>
              <a:rPr lang="en-US" sz="1200" baseline="30000" dirty="0" smtClean="0"/>
              <a:t>11</a:t>
            </a:r>
          </a:p>
          <a:p>
            <a:r>
              <a:rPr lang="en-US" sz="1200" dirty="0" err="1" smtClean="0"/>
              <a:t>Ib</a:t>
            </a:r>
            <a:r>
              <a:rPr lang="en-US" sz="1200" dirty="0" smtClean="0"/>
              <a:t>	0.74 A</a:t>
            </a:r>
          </a:p>
          <a:p>
            <a:r>
              <a:rPr lang="en-US" sz="1200" dirty="0" smtClean="0"/>
              <a:t>Peak </a:t>
            </a:r>
            <a:r>
              <a:rPr lang="en-US" sz="1200" dirty="0" err="1" smtClean="0"/>
              <a:t>Irf</a:t>
            </a:r>
            <a:r>
              <a:rPr lang="en-US" sz="1200" dirty="0" smtClean="0"/>
              <a:t> 	1.48 A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0070C0"/>
                </a:solidFill>
              </a:rPr>
              <a:t>g0 ~ 0.33</a:t>
            </a:r>
            <a:r>
              <a:rPr lang="en-US" sz="1200" dirty="0" smtClean="0"/>
              <a:t> (Shortest bunch)</a:t>
            </a:r>
          </a:p>
          <a:p>
            <a:r>
              <a:rPr lang="en-US" sz="1200" dirty="0" smtClean="0"/>
              <a:t>Irf800	0.45 A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0070C0"/>
                </a:solidFill>
              </a:rPr>
              <a:t>Max. induced voltage</a:t>
            </a:r>
            <a:r>
              <a:rPr lang="en-US" sz="1200" dirty="0" smtClean="0"/>
              <a:t>, no RF feedback, Irf800 ~ 0.5 A </a:t>
            </a:r>
          </a:p>
          <a:p>
            <a:r>
              <a:rPr lang="en-US" sz="1200" dirty="0"/>
              <a:t>T</a:t>
            </a:r>
            <a:r>
              <a:rPr lang="en-US" sz="1200" dirty="0" smtClean="0"/>
              <a:t>wo cavities ~ 2 M</a:t>
            </a:r>
            <a:r>
              <a:rPr lang="el-GR" sz="1200" dirty="0" smtClean="0"/>
              <a:t>Ω</a:t>
            </a:r>
            <a:r>
              <a:rPr lang="en-US" sz="1200" dirty="0" smtClean="0"/>
              <a:t>	1 MV</a:t>
            </a:r>
          </a:p>
          <a:p>
            <a:r>
              <a:rPr lang="en-US" sz="1200" dirty="0" smtClean="0"/>
              <a:t>Compare 700 kV imposed in operation</a:t>
            </a:r>
          </a:p>
          <a:p>
            <a:r>
              <a:rPr lang="en-US" sz="1200" dirty="0" smtClean="0"/>
              <a:t>Even at 1/10 RF current 100 kV – not insignificant</a:t>
            </a:r>
          </a:p>
          <a:p>
            <a:r>
              <a:rPr lang="en-US" sz="1200" dirty="0" smtClean="0"/>
              <a:t>Single nominal bunch ~ 100 kV</a:t>
            </a:r>
          </a:p>
          <a:p>
            <a:endParaRPr lang="en-US" sz="1200" dirty="0" smtClean="0"/>
          </a:p>
          <a:p>
            <a:r>
              <a:rPr lang="en-US" sz="1200" dirty="0" smtClean="0">
                <a:solidFill>
                  <a:srgbClr val="0070C0"/>
                </a:solidFill>
              </a:rPr>
              <a:t>Power requirements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000" dirty="0" smtClean="0">
                <a:solidFill>
                  <a:srgbClr val="FF0000"/>
                </a:solidFill>
              </a:rPr>
              <a:t>IRF = 0.75 A	350 kV / cavity		84 kW/ cavity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	700 kV / cavity		131 kW / cavity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		</a:t>
            </a:r>
            <a:r>
              <a:rPr lang="en-US" sz="1000" dirty="0" smtClean="0">
                <a:solidFill>
                  <a:srgbClr val="00B0F0"/>
                </a:solidFill>
              </a:rPr>
              <a:t>240 kW	+ 2.6 dB</a:t>
            </a:r>
          </a:p>
          <a:p>
            <a:r>
              <a:rPr lang="en-US" sz="1000" dirty="0" smtClean="0"/>
              <a:t>IRF = 0.5 A 	350 kV / cavity	</a:t>
            </a:r>
            <a:r>
              <a:rPr lang="en-US" sz="1000" b="1" dirty="0" smtClean="0"/>
              <a:t>	</a:t>
            </a:r>
            <a:r>
              <a:rPr lang="en-US" sz="1000" dirty="0" smtClean="0"/>
              <a:t>46 kW / cavity</a:t>
            </a:r>
          </a:p>
          <a:p>
            <a:r>
              <a:rPr lang="en-US" sz="1000" dirty="0" smtClean="0"/>
              <a:t> 	700 kV / cavity		93 kW / cavity</a:t>
            </a:r>
            <a:endParaRPr lang="en-US" sz="1000" dirty="0"/>
          </a:p>
          <a:p>
            <a:r>
              <a:rPr lang="en-US" sz="1000" dirty="0" smtClean="0"/>
              <a:t>IRF = 0.1 A	350 kV/ cavity		17 kW / cavity</a:t>
            </a:r>
          </a:p>
          <a:p>
            <a:r>
              <a:rPr lang="en-US" sz="1000" dirty="0"/>
              <a:t>	</a:t>
            </a:r>
            <a:r>
              <a:rPr lang="en-US" sz="1000" dirty="0" smtClean="0"/>
              <a:t>700 kV /cavity		65 kW / cavity</a:t>
            </a:r>
            <a:endParaRPr lang="en-US" sz="1000" dirty="0"/>
          </a:p>
          <a:p>
            <a:r>
              <a:rPr lang="en-US" sz="1000" dirty="0" smtClean="0"/>
              <a:t>IRF = 0 A	350 kV /cavity		16 kW / cavity</a:t>
            </a:r>
          </a:p>
          <a:p>
            <a:r>
              <a:rPr lang="en-US" sz="1000" dirty="0"/>
              <a:t>	</a:t>
            </a:r>
            <a:r>
              <a:rPr lang="en-US" sz="1000" dirty="0" smtClean="0"/>
              <a:t>700 kV / cavity		65 kW / cavity</a:t>
            </a:r>
          </a:p>
          <a:p>
            <a:endParaRPr lang="en-US" sz="1200" dirty="0"/>
          </a:p>
          <a:p>
            <a:r>
              <a:rPr lang="en-US" sz="1200" dirty="0" smtClean="0">
                <a:solidFill>
                  <a:srgbClr val="0070C0"/>
                </a:solidFill>
              </a:rPr>
              <a:t>Effect of phase errors between beam and 800</a:t>
            </a:r>
            <a:r>
              <a:rPr lang="en-US" sz="1200" dirty="0" smtClean="0"/>
              <a:t>:</a:t>
            </a:r>
            <a:endParaRPr lang="en-US" sz="1200" dirty="0"/>
          </a:p>
          <a:p>
            <a:r>
              <a:rPr lang="en-US" sz="1200" dirty="0" smtClean="0"/>
              <a:t>IRF = 0.5 A	Phase (800) </a:t>
            </a:r>
            <a:r>
              <a:rPr lang="en-US" sz="1200" dirty="0" err="1" smtClean="0"/>
              <a:t>degs</a:t>
            </a:r>
            <a:r>
              <a:rPr lang="en-US" sz="1200" dirty="0" smtClean="0"/>
              <a:t>.         @ 350 kV    @ 700 kV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20 	               61 KW        123 kW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10	               54	         109	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0	               46	          93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-10	               38	          78</a:t>
            </a:r>
          </a:p>
          <a:p>
            <a:r>
              <a:rPr lang="en-US" sz="1200" dirty="0" smtClean="0"/>
              <a:t>	-20	               31	           64</a:t>
            </a:r>
          </a:p>
          <a:p>
            <a:r>
              <a:rPr lang="en-US" sz="1200" dirty="0" smtClean="0"/>
              <a:t>(Induced  voltage with or against voltage imposed)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0"/>
            <a:ext cx="3471862" cy="415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19801" y="4953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1.5 ns bunch length	go ~ 0.35</a:t>
            </a:r>
          </a:p>
          <a:p>
            <a:r>
              <a:rPr lang="en-US" sz="1200" dirty="0" smtClean="0"/>
              <a:t>1.7 ns 		g0 ~ 0.2 </a:t>
            </a:r>
          </a:p>
          <a:p>
            <a:r>
              <a:rPr lang="en-US" sz="1200" dirty="0" smtClean="0"/>
              <a:t>3.0 ns		g0 ~ -0.03</a:t>
            </a:r>
          </a:p>
          <a:p>
            <a:r>
              <a:rPr lang="en-US" sz="1200" dirty="0" smtClean="0"/>
              <a:t>4.5 ns		g0 ~ 0.01</a:t>
            </a:r>
          </a:p>
          <a:p>
            <a:endParaRPr lang="en-US" sz="1200" dirty="0"/>
          </a:p>
          <a:p>
            <a:r>
              <a:rPr lang="en-US" sz="1200" dirty="0" smtClean="0"/>
              <a:t>Note change of sign and fast variation</a:t>
            </a:r>
          </a:p>
          <a:p>
            <a:r>
              <a:rPr lang="en-US" sz="1200" dirty="0" smtClean="0"/>
              <a:t>at shorter bunch lengths. NB distribution only approximately cosine squared.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2400"/>
            <a:ext cx="5358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Basic induced voltage and power requirement</a:t>
            </a:r>
          </a:p>
          <a:p>
            <a:r>
              <a:rPr lang="en-US" sz="2000" dirty="0" smtClean="0">
                <a:latin typeface="+mn-lt"/>
              </a:rPr>
              <a:t>T. Linnecar, 2008</a:t>
            </a:r>
            <a:endParaRPr lang="en-US" sz="20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914400"/>
            <a:ext cx="2209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1066800"/>
            <a:ext cx="18646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We need 700 KV – 350 KV</a:t>
            </a:r>
          </a:p>
          <a:p>
            <a:r>
              <a:rPr lang="en-US" sz="1000" dirty="0" smtClean="0">
                <a:solidFill>
                  <a:srgbClr val="00B050"/>
                </a:solidFill>
              </a:rPr>
              <a:t>per cavity. If only one cavity</a:t>
            </a:r>
          </a:p>
          <a:p>
            <a:r>
              <a:rPr lang="en-US" sz="1000" dirty="0" smtClean="0">
                <a:solidFill>
                  <a:srgbClr val="00B050"/>
                </a:solidFill>
              </a:rPr>
              <a:t>available then 700 kV per cavity </a:t>
            </a:r>
          </a:p>
        </p:txBody>
      </p:sp>
      <p:sp>
        <p:nvSpPr>
          <p:cNvPr id="8" name="Oval 7"/>
          <p:cNvSpPr/>
          <p:nvPr/>
        </p:nvSpPr>
        <p:spPr>
          <a:xfrm>
            <a:off x="2286000" y="3657600"/>
            <a:ext cx="838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58000" y="36576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91200" y="3886200"/>
            <a:ext cx="1447800" cy="64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4572000"/>
            <a:ext cx="131856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change of sign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Nominal and ultimate intensities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with nominal and Q20 optics</a:t>
            </a:r>
            <a:endParaRPr lang="en-US" sz="32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emit=0.5 </a:t>
            </a:r>
            <a:r>
              <a:rPr lang="en-US" b="0" dirty="0" err="1" smtClean="0"/>
              <a:t>eVs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0" dirty="0" smtClean="0"/>
              <a:t>emit=0.6 </a:t>
            </a:r>
            <a:r>
              <a:rPr lang="en-US" b="0" dirty="0" err="1" smtClean="0"/>
              <a:t>eVs</a:t>
            </a:r>
            <a:endParaRPr lang="en-US" b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7C01A-A095-4145-B492-D96D2081CE0E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A9173-EAC6-4993-840D-0E86289B76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04" y="2174875"/>
            <a:ext cx="3961179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821" y="2174875"/>
            <a:ext cx="393818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ahoma" pitchFamily="34" charset="0"/>
                <a:cs typeface="Tahoma" pitchFamily="34" charset="0"/>
              </a:rPr>
              <a:t>Total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200 MHz voltage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on flat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top</a:t>
            </a:r>
            <a:br>
              <a:rPr lang="en-US" sz="3200" dirty="0" smtClean="0">
                <a:latin typeface="Tahoma" pitchFamily="34" charset="0"/>
                <a:cs typeface="Tahoma" pitchFamily="34" charset="0"/>
              </a:rPr>
            </a:br>
            <a:r>
              <a:rPr lang="en-US" sz="3200" dirty="0" smtClean="0">
                <a:latin typeface="Tahoma" pitchFamily="34" charset="0"/>
                <a:cs typeface="Tahoma" pitchFamily="34" charset="0"/>
              </a:rPr>
              <a:t>after upgrade</a:t>
            </a:r>
            <a:endParaRPr lang="en-US" sz="3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as a function of power/cavity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 1.6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from new power plants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for 2x4-sections cavities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10/02/2011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A9173-EAC6-4993-840D-0E86289B76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38400"/>
            <a:ext cx="4041775" cy="256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876800" y="5257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  <a:cs typeface="Times New Roman"/>
              </a:rPr>
              <a:t>at twice nominal current maximum 200 MHz voltage: </a:t>
            </a:r>
            <a:r>
              <a:rPr lang="en-US" sz="1600" dirty="0" smtClean="0">
                <a:solidFill>
                  <a:srgbClr val="CC0099"/>
                </a:solidFill>
                <a:latin typeface="+mn-lt"/>
                <a:cs typeface="Times New Roman"/>
              </a:rPr>
              <a:t>10 MV </a:t>
            </a:r>
          </a:p>
          <a:p>
            <a:r>
              <a:rPr lang="en-US" sz="1600" dirty="0" smtClean="0">
                <a:solidFill>
                  <a:srgbClr val="CC0099"/>
                </a:solidFill>
                <a:latin typeface="+mn-lt"/>
                <a:cs typeface="Times New Roman"/>
              </a:rPr>
              <a:t>=&gt; 1 MV at 800 MHz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38400"/>
            <a:ext cx="41326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800 MHz TW RF system upgrade - summary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Due to 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induced voltage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 it is very difficult to control the 800 MHz voltage phase and amplitude which are essential for 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beam stability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directly and via the use of 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controlled </a:t>
            </a:r>
            <a:r>
              <a:rPr lang="en-US" sz="2000" dirty="0" err="1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emittance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blow-up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which needs to be 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set-up for different beams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More 200 MHz voltage and therefore 800 MHz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will be required for higher intensity beam transfer to the LHC. 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Low </a:t>
            </a:r>
            <a:r>
              <a:rPr lang="el-GR" sz="2000" dirty="0" smtClean="0">
                <a:solidFill>
                  <a:srgbClr val="CC0099"/>
                </a:solidFill>
                <a:latin typeface="Times New Roman"/>
                <a:cs typeface="Times New Roman"/>
              </a:rPr>
              <a:t>γ</a:t>
            </a:r>
            <a:r>
              <a:rPr lang="en-US" sz="2000" baseline="-25000" dirty="0" smtClean="0">
                <a:solidFill>
                  <a:srgbClr val="CC0099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 optics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needs even more 200 MHz and 800 MHz RF voltage.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800 MHz voltage used at </a:t>
            </a:r>
            <a:r>
              <a:rPr lang="en-US" sz="2000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~1/10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of the 200 MHz voltage (BSM)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Total voltage of 1.5 MV (700 kV/cavity) should be provided in future</a:t>
            </a:r>
          </a:p>
          <a:p>
            <a:pPr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     for high intensity beams 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Accurate phase control of the 800 MHz, at ~1 deg level also needed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800 MHz can be used for other high intensity beams (CNGS)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The first request for 1-turn FB was made in 2003! </a:t>
            </a:r>
          </a:p>
          <a:p>
            <a:pPr>
              <a:buNone/>
            </a:pPr>
            <a:endParaRPr lang="en-US" sz="2000" dirty="0" smtClean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rgbClr val="CC0099"/>
              </a:solidFill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6A1E8-6F7F-4671-835F-EB040E705D4B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SPS RF upgrade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3409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762000"/>
            <a:ext cx="3314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25397"/>
          <a:stretch>
            <a:fillRect/>
          </a:stretch>
        </p:blipFill>
        <p:spPr bwMode="auto">
          <a:xfrm>
            <a:off x="4800600" y="3581400"/>
            <a:ext cx="31337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648200" y="3962400"/>
            <a:ext cx="1143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2971800"/>
            <a:ext cx="2095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 feedback and </a:t>
            </a:r>
            <a:r>
              <a:rPr lang="en-US" sz="1200" dirty="0" err="1" smtClean="0"/>
              <a:t>feedforward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3048000"/>
            <a:ext cx="1219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800 no feedback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410683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These transients move the local zeros of the total RF waveform</a:t>
            </a:r>
          </a:p>
          <a:p>
            <a:r>
              <a:rPr lang="en-US" sz="1200" dirty="0" smtClean="0"/>
              <a:t>i.e. where the bunch sits.</a:t>
            </a:r>
          </a:p>
          <a:p>
            <a:endParaRPr lang="en-US" sz="1200" dirty="0" smtClean="0"/>
          </a:p>
          <a:p>
            <a:r>
              <a:rPr lang="en-US" sz="1200" dirty="0" smtClean="0"/>
              <a:t>Measured and calculated bunch position along batch.</a:t>
            </a:r>
          </a:p>
          <a:p>
            <a:r>
              <a:rPr lang="en-US" sz="1200" dirty="0" smtClean="0"/>
              <a:t>(Details can be re-produced with delay errors etc.)</a:t>
            </a:r>
          </a:p>
          <a:p>
            <a:endParaRPr lang="en-US" sz="1200" dirty="0" smtClean="0"/>
          </a:p>
          <a:p>
            <a:r>
              <a:rPr lang="en-US" sz="1200" dirty="0" smtClean="0"/>
              <a:t>Note that the effect is different from batch to batch (gap)</a:t>
            </a:r>
          </a:p>
          <a:p>
            <a:endParaRPr lang="en-US" sz="1200" dirty="0" smtClean="0"/>
          </a:p>
          <a:p>
            <a:r>
              <a:rPr lang="en-US" sz="1200" dirty="0" smtClean="0"/>
              <a:t>Sharp change at beginning -  needs 800 to be included.</a:t>
            </a:r>
          </a:p>
          <a:p>
            <a:endParaRPr lang="en-US" sz="1200" dirty="0"/>
          </a:p>
          <a:p>
            <a:r>
              <a:rPr lang="en-US" sz="1200" dirty="0" smtClean="0"/>
              <a:t>These variations 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eat into the transfer margin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 make stability and blow-up a function of bunch number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304800"/>
            <a:ext cx="544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Transient effect along batch, T. Linnecar 2008</a:t>
            </a:r>
            <a:endParaRPr lang="en-US" sz="20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44196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Controlled </a:t>
            </a:r>
            <a:r>
              <a:rPr lang="en-US" sz="3200" dirty="0" err="1" smtClean="0">
                <a:latin typeface="+mn-lt"/>
              </a:rPr>
              <a:t>emittance</a:t>
            </a:r>
            <a:r>
              <a:rPr lang="en-US" sz="3200" dirty="0" smtClean="0">
                <a:latin typeface="+mn-lt"/>
              </a:rPr>
              <a:t> blow-up in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a double RF system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FF76B-9E44-440F-A681-E1E46031115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723" y="1600200"/>
            <a:ext cx="6792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800 MHz RF system in the SPS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sz="2000" dirty="0" smtClean="0"/>
              <a:t>2 Travelling Wave cavities installed</a:t>
            </a:r>
          </a:p>
          <a:p>
            <a:pPr>
              <a:buNone/>
            </a:pPr>
            <a:r>
              <a:rPr lang="en-US" sz="2000" dirty="0" smtClean="0"/>
              <a:t>    3</a:t>
            </a:r>
            <a:r>
              <a:rPr lang="en-US" sz="2000" dirty="0" smtClean="0">
                <a:solidFill>
                  <a:srgbClr val="CC0099"/>
                </a:solidFill>
              </a:rPr>
              <a:t> </a:t>
            </a:r>
            <a:r>
              <a:rPr lang="en-US" sz="2000" dirty="0" smtClean="0"/>
              <a:t>sections/cavity, 13 cells/section     </a:t>
            </a:r>
          </a:p>
          <a:p>
            <a:pPr>
              <a:buNone/>
            </a:pPr>
            <a:r>
              <a:rPr lang="en-US" sz="2000" dirty="0" smtClean="0">
                <a:solidFill>
                  <a:srgbClr val="CC0099"/>
                </a:solidFill>
              </a:rPr>
              <a:t>    but </a:t>
            </a:r>
            <a:r>
              <a:rPr lang="en-US" sz="2000" dirty="0" smtClean="0">
                <a:solidFill>
                  <a:srgbClr val="CC0099"/>
                </a:solidFill>
              </a:rPr>
              <a:t>only one used </a:t>
            </a:r>
            <a:r>
              <a:rPr lang="en-US" sz="2000" dirty="0" smtClean="0"/>
              <a:t>(has </a:t>
            </a:r>
            <a:r>
              <a:rPr lang="en-US" sz="2000" dirty="0" smtClean="0"/>
              <a:t>RF power</a:t>
            </a:r>
            <a:r>
              <a:rPr lang="en-US" sz="2000" dirty="0" smtClean="0"/>
              <a:t>) </a:t>
            </a:r>
          </a:p>
          <a:p>
            <a:pPr>
              <a:buNone/>
            </a:pPr>
            <a:r>
              <a:rPr lang="en-US" sz="2000" dirty="0" smtClean="0">
                <a:solidFill>
                  <a:srgbClr val="CC0099"/>
                </a:solidFill>
              </a:rPr>
              <a:t>    </a:t>
            </a:r>
            <a:r>
              <a:rPr lang="en-US" sz="2000" dirty="0" smtClean="0">
                <a:solidFill>
                  <a:srgbClr val="CC0099"/>
                </a:solidFill>
              </a:rPr>
              <a:t>2</a:t>
            </a:r>
            <a:r>
              <a:rPr lang="en-US" sz="2000" baseline="30000" dirty="0" smtClean="0">
                <a:solidFill>
                  <a:srgbClr val="CC0099"/>
                </a:solidFill>
              </a:rPr>
              <a:t>nd</a:t>
            </a:r>
            <a:r>
              <a:rPr lang="en-US" sz="2000" dirty="0" smtClean="0">
                <a:solidFill>
                  <a:srgbClr val="CC0099"/>
                </a:solidFill>
              </a:rPr>
              <a:t> </a:t>
            </a:r>
            <a:r>
              <a:rPr lang="en-US" sz="2000" dirty="0" smtClean="0">
                <a:solidFill>
                  <a:srgbClr val="CC0099"/>
                </a:solidFill>
              </a:rPr>
              <a:t>cavity is idle </a:t>
            </a:r>
            <a:endParaRPr lang="en-US" sz="2000" dirty="0" smtClean="0">
              <a:solidFill>
                <a:srgbClr val="CC0099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CC0099"/>
                </a:solidFill>
              </a:rPr>
              <a:t>	</a:t>
            </a:r>
            <a:r>
              <a:rPr lang="en-US" sz="2000" dirty="0" smtClean="0">
                <a:solidFill>
                  <a:srgbClr val="CC0099"/>
                </a:solidFill>
              </a:rPr>
              <a:t>=&gt; induced voltage in 2 cavities</a:t>
            </a:r>
            <a:r>
              <a:rPr lang="en-US" sz="1600" dirty="0" smtClean="0">
                <a:solidFill>
                  <a:srgbClr val="CC0099"/>
                </a:solidFill>
              </a:rPr>
              <a:t>	</a:t>
            </a:r>
            <a:endParaRPr lang="en-US" sz="1000" dirty="0" smtClean="0">
              <a:solidFill>
                <a:srgbClr val="CC0099"/>
              </a:solidFill>
            </a:endParaRPr>
          </a:p>
          <a:p>
            <a:r>
              <a:rPr lang="en-US" sz="2000" dirty="0" smtClean="0"/>
              <a:t>Power in 1 cavity (E. Montesinos):</a:t>
            </a:r>
          </a:p>
          <a:p>
            <a:pPr lvl="1">
              <a:buNone/>
            </a:pPr>
            <a:r>
              <a:rPr lang="en-US" sz="1800" dirty="0" smtClean="0">
                <a:solidFill>
                  <a:srgbClr val="CC0099"/>
                </a:solidFill>
              </a:rPr>
              <a:t>100 kW </a:t>
            </a:r>
            <a:r>
              <a:rPr lang="en-US" sz="1800" dirty="0" smtClean="0"/>
              <a:t> </a:t>
            </a:r>
            <a:r>
              <a:rPr lang="en-US" sz="1800" dirty="0" smtClean="0"/>
              <a:t>(in </a:t>
            </a:r>
            <a:r>
              <a:rPr lang="en-US" sz="1800" dirty="0" smtClean="0"/>
              <a:t>continuous mode)</a:t>
            </a:r>
          </a:p>
          <a:p>
            <a:pPr lvl="1">
              <a:buNone/>
            </a:pPr>
            <a:r>
              <a:rPr lang="en-US" sz="1800" dirty="0" smtClean="0"/>
              <a:t>(original plant 225 kW/cavity)</a:t>
            </a:r>
            <a:endParaRPr lang="en-US" sz="1600" dirty="0" smtClean="0"/>
          </a:p>
          <a:p>
            <a:r>
              <a:rPr lang="en-US" sz="2000" dirty="0" smtClean="0"/>
              <a:t>Voltage: </a:t>
            </a:r>
          </a:p>
          <a:p>
            <a:pPr>
              <a:buNone/>
            </a:pPr>
            <a:r>
              <a:rPr lang="en-US" sz="2000" dirty="0" smtClean="0"/>
              <a:t>     now maximum asked </a:t>
            </a:r>
            <a:r>
              <a:rPr lang="en-US" sz="2000" dirty="0" smtClean="0">
                <a:solidFill>
                  <a:srgbClr val="CC0099"/>
                </a:solidFill>
              </a:rPr>
              <a:t>600 kV, </a:t>
            </a:r>
          </a:p>
          <a:p>
            <a:pPr>
              <a:buNone/>
            </a:pPr>
            <a:r>
              <a:rPr lang="en-US" sz="2000" dirty="0" smtClean="0">
                <a:solidFill>
                  <a:srgbClr val="CC0099"/>
                </a:solidFill>
              </a:rPr>
              <a:t>     </a:t>
            </a:r>
            <a:r>
              <a:rPr lang="en-US" sz="2000" dirty="0" smtClean="0"/>
              <a:t>probably </a:t>
            </a:r>
            <a:r>
              <a:rPr lang="en-US" sz="2000" dirty="0" smtClean="0"/>
              <a:t>just</a:t>
            </a:r>
            <a:r>
              <a:rPr lang="en-US" sz="2000" dirty="0" smtClean="0"/>
              <a:t> </a:t>
            </a:r>
            <a:r>
              <a:rPr lang="en-US" sz="2000" dirty="0" smtClean="0"/>
              <a:t>obtained </a:t>
            </a:r>
            <a:r>
              <a:rPr lang="en-US" sz="2000" dirty="0" smtClean="0"/>
              <a:t>for high     intensities</a:t>
            </a:r>
            <a:endParaRPr lang="en-US" sz="2000" dirty="0" smtClean="0"/>
          </a:p>
          <a:p>
            <a:pPr>
              <a:buNone/>
            </a:pPr>
            <a:endParaRPr lang="en-US" sz="2000" dirty="0" smtClean="0">
              <a:solidFill>
                <a:srgbClr val="CC0099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93CE6-0A18-4624-96AD-DEB59F7ABE35}" type="datetime1">
              <a:rPr lang="en-US" smtClean="0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6AE65-A901-49C0-A50A-DDA9F71C61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92200"/>
            <a:ext cx="373380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3723084" cy="284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391400" y="3657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impedance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8</a:t>
            </a:r>
            <a:r>
              <a:rPr lang="en-US" dirty="0" smtClean="0">
                <a:latin typeface="+mn-lt"/>
              </a:rPr>
              <a:t>00 MHz RF system in the SPS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</a:t>
            </a:r>
            <a:r>
              <a:rPr lang="en-US" sz="2000" dirty="0" smtClean="0"/>
              <a:t>s </a:t>
            </a:r>
            <a:r>
              <a:rPr lang="en-US" sz="2000" dirty="0" smtClean="0"/>
              <a:t>required for </a:t>
            </a:r>
            <a:r>
              <a:rPr lang="en-US" sz="2000" dirty="0" smtClean="0">
                <a:solidFill>
                  <a:srgbClr val="CC0099"/>
                </a:solidFill>
              </a:rPr>
              <a:t>beam stability </a:t>
            </a:r>
            <a:r>
              <a:rPr lang="en-US" sz="2000" dirty="0" smtClean="0"/>
              <a:t>above bunch intensity of (2-3)x10</a:t>
            </a:r>
            <a:r>
              <a:rPr lang="en-US" sz="2000" baseline="30000" dirty="0" smtClean="0"/>
              <a:t>10</a:t>
            </a:r>
          </a:p>
          <a:p>
            <a:r>
              <a:rPr lang="en-US" sz="2000" dirty="0" smtClean="0"/>
              <a:t>It is used for all LHC beams from </a:t>
            </a:r>
            <a:r>
              <a:rPr lang="en-US" sz="2000" dirty="0" smtClean="0">
                <a:solidFill>
                  <a:srgbClr val="CC0099"/>
                </a:solidFill>
              </a:rPr>
              <a:t>injection to extraction in bunch shortening mode</a:t>
            </a:r>
          </a:p>
          <a:p>
            <a:r>
              <a:rPr lang="en-US" sz="2000" dirty="0" smtClean="0"/>
              <a:t>Its </a:t>
            </a:r>
            <a:r>
              <a:rPr lang="en-US" sz="2000" dirty="0" smtClean="0">
                <a:solidFill>
                  <a:srgbClr val="CC0099"/>
                </a:solidFill>
              </a:rPr>
              <a:t>phase</a:t>
            </a:r>
            <a:r>
              <a:rPr lang="en-US" sz="2000" dirty="0" smtClean="0"/>
              <a:t> is locked to the 200 MHz voltage, but the relative phase should be programmed during the </a:t>
            </a:r>
            <a:r>
              <a:rPr lang="en-US" sz="2000" dirty="0" smtClean="0"/>
              <a:t>cycle (according to the stable phase).  Absolute </a:t>
            </a:r>
            <a:r>
              <a:rPr lang="en-US" sz="2000" dirty="0" smtClean="0"/>
              <a:t>phase is </a:t>
            </a:r>
            <a:r>
              <a:rPr lang="en-US" sz="2000" dirty="0" smtClean="0">
                <a:solidFill>
                  <a:srgbClr val="CC0099"/>
                </a:solidFill>
              </a:rPr>
              <a:t>calibrated</a:t>
            </a:r>
            <a:r>
              <a:rPr lang="en-US" sz="2000" dirty="0" smtClean="0"/>
              <a:t> at the start of each run from beam measurements (bunch tilt at injection and beam stability during the cycle) </a:t>
            </a:r>
          </a:p>
          <a:p>
            <a:r>
              <a:rPr lang="en-US" sz="2000" dirty="0" smtClean="0"/>
              <a:t>It is essential but not sufficient for beam stability above nominal intensities and </a:t>
            </a:r>
            <a:r>
              <a:rPr lang="en-US" sz="2000" dirty="0" smtClean="0">
                <a:solidFill>
                  <a:srgbClr val="CC0099"/>
                </a:solidFill>
              </a:rPr>
              <a:t>controlled longitudinal </a:t>
            </a:r>
            <a:r>
              <a:rPr lang="en-US" sz="2000" dirty="0" err="1" smtClean="0">
                <a:solidFill>
                  <a:srgbClr val="CC0099"/>
                </a:solidFill>
              </a:rPr>
              <a:t>emittance</a:t>
            </a:r>
            <a:r>
              <a:rPr lang="en-US" sz="2000" dirty="0" smtClean="0">
                <a:solidFill>
                  <a:srgbClr val="CC0099"/>
                </a:solidFill>
              </a:rPr>
              <a:t> blow-up </a:t>
            </a:r>
            <a:r>
              <a:rPr lang="en-US" sz="2000" dirty="0" smtClean="0"/>
              <a:t>is applied using band limited noise. It should be inside synchrotron frequency distribution which depends on </a:t>
            </a:r>
            <a:r>
              <a:rPr lang="en-US" sz="2000" dirty="0" smtClean="0">
                <a:solidFill>
                  <a:srgbClr val="CC0099"/>
                </a:solidFill>
              </a:rPr>
              <a:t>the voltage and phase </a:t>
            </a:r>
            <a:r>
              <a:rPr lang="en-US" sz="2000" dirty="0" smtClean="0"/>
              <a:t>of the 800 MHz RF system affected by beam loading 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FF76B-9E44-440F-A681-E1E46031115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SPS voltage programs in operation and MDs </a:t>
            </a:r>
            <a:endParaRPr lang="en-US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34959-D3A2-4A10-A453-4FD3618E7D5A}" type="datetime1">
              <a:rPr lang="en-US" smtClean="0"/>
              <a:pPr>
                <a:defRPr/>
              </a:pPr>
              <a:t>4/4/2012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SPS RF upgrade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2" name="Picture 2" descr="\\cern.ch\dfs\Users\e\elenas\Desktop\Voltage_progra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5343525" cy="4000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2514600"/>
            <a:ext cx="1447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ultimate 25 ns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 MHz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MHz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3581400"/>
            <a:ext cx="1447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nominal beams</a:t>
            </a:r>
          </a:p>
          <a:p>
            <a:r>
              <a:rPr lang="en-US" sz="1400" dirty="0" smtClean="0"/>
              <a:t>ultimate 50 ns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28194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962400" y="32766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53000" y="1752600"/>
            <a:ext cx="14478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transfer to LHC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4648200" y="1906488"/>
            <a:ext cx="304800" cy="74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19400"/>
            <a:ext cx="3200400" cy="346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Placeholder 15"/>
          <p:cNvSpPr txBox="1">
            <a:spLocks/>
          </p:cNvSpPr>
          <p:nvPr/>
        </p:nvSpPr>
        <p:spPr>
          <a:xfrm>
            <a:off x="5410200" y="2057400"/>
            <a:ext cx="2971800" cy="11731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Instability threshold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decreases with energy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the SPS cycle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2004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Rsh</a:t>
            </a:r>
            <a:r>
              <a:rPr lang="en-US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[</a:t>
            </a:r>
            <a:r>
              <a:rPr lang="en-US" sz="1600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MOhm</a:t>
            </a:r>
            <a:r>
              <a:rPr lang="en-US" sz="16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] 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4191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cs typeface="Tahoma" pitchFamily="34" charset="0"/>
              </a:rPr>
              <a:t>+ 800 MHz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47244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200 MHz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54102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Higher voltages (200 MHz and 800 MHz) were used for </a:t>
            </a:r>
            <a:r>
              <a:rPr lang="en-US" dirty="0" smtClean="0">
                <a:solidFill>
                  <a:srgbClr val="CC0099"/>
                </a:solidFill>
                <a:latin typeface="Tahoma" pitchFamily="34" charset="0"/>
                <a:cs typeface="Tahoma" pitchFamily="34" charset="0"/>
              </a:rPr>
              <a:t>ultimate beam intensities</a:t>
            </a:r>
            <a:endParaRPr lang="en-US" dirty="0" smtClean="0">
              <a:solidFill>
                <a:srgbClr val="CC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Longitudinal coupled bunch instability</a:t>
            </a:r>
            <a:endParaRPr lang="en-US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46C3C-EB4F-4EDC-B38F-B1BD59E9122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34" r="18639"/>
          <a:stretch>
            <a:fillRect/>
          </a:stretch>
        </p:blipFill>
        <p:spPr bwMode="auto">
          <a:xfrm>
            <a:off x="1066800" y="1524000"/>
            <a:ext cx="1676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1400" y="1981200"/>
            <a:ext cx="472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0099"/>
                </a:solidFill>
                <a:latin typeface="+mn-lt"/>
              </a:rPr>
              <a:t>Threshold:</a:t>
            </a:r>
            <a:r>
              <a:rPr lang="en-US" dirty="0" smtClean="0">
                <a:latin typeface="+mn-lt"/>
              </a:rPr>
              <a:t> single batch (25 ns spacing) with </a:t>
            </a:r>
            <a:r>
              <a:rPr lang="en-US" dirty="0" smtClean="0">
                <a:solidFill>
                  <a:srgbClr val="CC0099"/>
                </a:solidFill>
                <a:latin typeface="+mn-lt"/>
              </a:rPr>
              <a:t>2x10</a:t>
            </a:r>
            <a:r>
              <a:rPr lang="en-US" baseline="30000" dirty="0" smtClean="0">
                <a:solidFill>
                  <a:srgbClr val="CC0099"/>
                </a:solidFill>
                <a:latin typeface="+mn-lt"/>
              </a:rPr>
              <a:t>10</a:t>
            </a:r>
            <a:r>
              <a:rPr lang="en-US" dirty="0" smtClean="0">
                <a:solidFill>
                  <a:srgbClr val="CC0099"/>
                </a:solidFill>
                <a:latin typeface="+mn-lt"/>
              </a:rPr>
              <a:t>/bunch</a:t>
            </a:r>
            <a:r>
              <a:rPr lang="en-US" dirty="0" smtClean="0">
                <a:latin typeface="+mn-lt"/>
              </a:rPr>
              <a:t> (2006, 3x10</a:t>
            </a:r>
            <a:r>
              <a:rPr lang="en-US" baseline="30000" dirty="0" smtClean="0">
                <a:latin typeface="+mn-lt"/>
              </a:rPr>
              <a:t>10  </a:t>
            </a:r>
            <a:r>
              <a:rPr lang="en-US" dirty="0" smtClean="0">
                <a:latin typeface="+mn-lt"/>
              </a:rPr>
              <a:t>before) is unstable at the end of the ramp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0099"/>
                </a:solidFill>
                <a:latin typeface="+mn-lt"/>
              </a:rPr>
              <a:t>Possible source:  </a:t>
            </a:r>
            <a:r>
              <a:rPr lang="en-US" dirty="0" smtClean="0">
                <a:latin typeface="+mn-lt"/>
              </a:rPr>
              <a:t>fundamental or HOMs of</a:t>
            </a:r>
          </a:p>
          <a:p>
            <a:r>
              <a:rPr lang="en-US" dirty="0" smtClean="0">
                <a:latin typeface="+mn-lt"/>
              </a:rPr>
              <a:t>200 &amp; 800 MHz RF systems (not known)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0099"/>
                </a:solidFill>
                <a:latin typeface="+mn-lt"/>
              </a:rPr>
              <a:t>Cures: </a:t>
            </a:r>
          </a:p>
          <a:p>
            <a:r>
              <a:rPr lang="en-US" dirty="0" smtClean="0">
                <a:latin typeface="+mn-lt"/>
              </a:rPr>
              <a:t>- FB, FF, longitudinal damper for 200 MHz</a:t>
            </a:r>
          </a:p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- 800 MHz </a:t>
            </a:r>
            <a:r>
              <a:rPr lang="en-US" dirty="0" smtClean="0">
                <a:latin typeface="+mn-lt"/>
              </a:rPr>
              <a:t>RF system in bunch shortening mode through the cycle</a:t>
            </a:r>
          </a:p>
          <a:p>
            <a:r>
              <a:rPr lang="en-US" dirty="0" smtClean="0">
                <a:latin typeface="+mn-lt"/>
              </a:rPr>
              <a:t>- controlled longitudinal </a:t>
            </a:r>
            <a:r>
              <a:rPr lang="en-US" dirty="0" err="1" smtClean="0">
                <a:latin typeface="+mn-lt"/>
              </a:rPr>
              <a:t>emittance</a:t>
            </a:r>
            <a:r>
              <a:rPr lang="en-US" dirty="0" smtClean="0">
                <a:latin typeface="+mn-lt"/>
              </a:rPr>
              <a:t> blow-up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(0.35 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eVs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Times New Roman"/>
              </a:rPr>
              <a:t>→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0.42 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eVs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Times New Roman"/>
              </a:rPr>
              <a:t>→ 0.63 </a:t>
            </a:r>
            <a:r>
              <a:rPr lang="en-US" dirty="0" err="1" smtClean="0">
                <a:solidFill>
                  <a:schemeClr val="accent2"/>
                </a:solidFill>
                <a:latin typeface="+mn-lt"/>
                <a:cs typeface="Times New Roman"/>
              </a:rPr>
              <a:t>eVs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Times New Roman"/>
              </a:rPr>
              <a:t>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9AA01-23A4-4339-9898-1D26C0292C38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SPS RF upgrade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600200"/>
            <a:ext cx="461665" cy="4114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   Bunch length [ns] during the cycle (T. Bohl)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667000" y="28194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667000" y="44958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905000" y="5029200"/>
            <a:ext cx="1752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Landau Damping</a:t>
            </a: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FF76B-9E44-440F-A681-E1E46031115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058" y="1600200"/>
            <a:ext cx="78318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Landau Damping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FF76B-9E44-440F-A681-E1E46031115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1"/>
            <a:ext cx="8244224" cy="461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76800" y="4876800"/>
            <a:ext cx="3048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Landau Damping</a:t>
            </a:r>
            <a:endParaRPr lang="en-US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BFF76B-9E44-440F-A681-E1E46031115C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F69A5-33DB-4FC1-842D-3E5ADAFBEA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2" y="1600200"/>
            <a:ext cx="74888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+mn-lt"/>
              </a:rPr>
              <a:t>Bunch length and stability at 450 </a:t>
            </a:r>
            <a:r>
              <a:rPr lang="en-US" sz="2800" dirty="0" err="1" smtClean="0">
                <a:latin typeface="+mn-lt"/>
              </a:rPr>
              <a:t>GeV</a:t>
            </a:r>
            <a:r>
              <a:rPr lang="en-US" sz="2800" dirty="0" smtClean="0">
                <a:latin typeface="+mn-lt"/>
              </a:rPr>
              <a:t>/c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as a function of the 800 MHz phase</a:t>
            </a:r>
          </a:p>
        </p:txBody>
      </p:sp>
      <p:sp>
        <p:nvSpPr>
          <p:cNvPr id="23557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7315200" y="1447800"/>
            <a:ext cx="1371600" cy="2185988"/>
          </a:xfrm>
          <a:ln>
            <a:noFill/>
          </a:ln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23558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05400"/>
            <a:ext cx="7543800" cy="9445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Higher 800 MHz voltage was used (in voltage program)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for ultimate beam intensities</a:t>
            </a:r>
            <a:endParaRPr lang="en-US" sz="1800" dirty="0" smtClean="0">
              <a:solidFill>
                <a:srgbClr val="CC0099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CC0099"/>
                </a:solidFill>
                <a:cs typeface="Times New Roman" pitchFamily="18" charset="0"/>
              </a:rPr>
              <a:t> </a:t>
            </a:r>
            <a:endParaRPr lang="en-US" sz="1800" dirty="0" smtClean="0">
              <a:cs typeface="Times New Roman" pitchFamily="18" charset="0"/>
            </a:endParaRPr>
          </a:p>
        </p:txBody>
      </p:sp>
      <p:pic>
        <p:nvPicPr>
          <p:cNvPr id="23559" name="Picture 13" descr="New Image1"/>
          <p:cNvPicPr>
            <a:picLocks noChangeAspect="1" noChangeArrowheads="1"/>
          </p:cNvPicPr>
          <p:nvPr/>
        </p:nvPicPr>
        <p:blipFill>
          <a:blip r:embed="rId2" cstate="print"/>
          <a:srcRect l="6789" r="7860"/>
          <a:stretch>
            <a:fillRect/>
          </a:stretch>
        </p:blipFill>
        <p:spPr bwMode="auto">
          <a:xfrm>
            <a:off x="457200" y="1295400"/>
            <a:ext cx="6705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6"/>
          <p:cNvSpPr txBox="1">
            <a:spLocks noChangeArrowheads="1"/>
          </p:cNvSpPr>
          <p:nvPr/>
        </p:nvSpPr>
        <p:spPr bwMode="auto">
          <a:xfrm>
            <a:off x="7086600" y="21336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Bunch length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</a:t>
            </a:r>
            <a:r>
              <a:rPr lang="en-US" sz="1600" dirty="0" smtClean="0">
                <a:latin typeface="Arial" charset="0"/>
              </a:rPr>
              <a:t>(</a:t>
            </a:r>
            <a:r>
              <a:rPr lang="en-US" sz="1600" dirty="0">
                <a:latin typeface="Arial" charset="0"/>
              </a:rPr>
              <a:t>av., max-min</a:t>
            </a:r>
            <a:r>
              <a:rPr lang="en-US" sz="1600" dirty="0" smtClean="0">
                <a:latin typeface="Arial" charset="0"/>
              </a:rPr>
              <a:t>) </a:t>
            </a:r>
          </a:p>
          <a:p>
            <a:pPr>
              <a:defRPr/>
            </a:pPr>
            <a:r>
              <a:rPr lang="en-US" sz="1600" dirty="0" smtClean="0">
                <a:latin typeface="Arial" charset="0"/>
              </a:rPr>
              <a:t>at 450 </a:t>
            </a:r>
            <a:r>
              <a:rPr lang="en-US" sz="1600" dirty="0" err="1" smtClean="0">
                <a:latin typeface="Arial" charset="0"/>
              </a:rPr>
              <a:t>GeV</a:t>
            </a:r>
            <a:r>
              <a:rPr lang="en-US" sz="1600" dirty="0" smtClean="0">
                <a:latin typeface="Arial" charset="0"/>
              </a:rPr>
              <a:t>/c </a:t>
            </a:r>
            <a:endParaRPr lang="en-US" sz="1600" dirty="0">
              <a:latin typeface="Arial" charset="0"/>
            </a:endParaRPr>
          </a:p>
        </p:txBody>
      </p:sp>
      <p:sp>
        <p:nvSpPr>
          <p:cNvPr id="24585" name="Text Box 17"/>
          <p:cNvSpPr txBox="1">
            <a:spLocks noChangeArrowheads="1"/>
          </p:cNvSpPr>
          <p:nvPr/>
        </p:nvSpPr>
        <p:spPr bwMode="auto">
          <a:xfrm>
            <a:off x="7086600" y="38100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Beam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stability</a:t>
            </a:r>
          </a:p>
          <a:p>
            <a:pPr>
              <a:defRPr/>
            </a:pPr>
            <a:r>
              <a:rPr lang="en-US" sz="1600" dirty="0" smtClean="0">
                <a:latin typeface="+mn-lt"/>
              </a:rPr>
              <a:t>from</a:t>
            </a:r>
            <a:r>
              <a:rPr lang="en-US" sz="1600" b="1" dirty="0" smtClean="0">
                <a:latin typeface="Arial" charset="0"/>
              </a:rPr>
              <a:t> </a:t>
            </a:r>
            <a:r>
              <a:rPr lang="en-US" sz="1600" b="1" dirty="0" smtClean="0">
                <a:latin typeface="Times New Roman"/>
                <a:cs typeface="Times New Roman"/>
              </a:rPr>
              <a:t>∆</a:t>
            </a:r>
            <a:r>
              <a:rPr lang="el-GR" sz="1600" b="1" dirty="0" smtClean="0">
                <a:latin typeface="Times New Roman"/>
                <a:cs typeface="Times New Roman"/>
              </a:rPr>
              <a:t>τ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3562" name="Text Box 19"/>
          <p:cNvSpPr txBox="1">
            <a:spLocks noChangeArrowheads="1"/>
          </p:cNvSpPr>
          <p:nvPr/>
        </p:nvSpPr>
        <p:spPr bwMode="auto">
          <a:xfrm>
            <a:off x="7086600" y="457200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ahoma" pitchFamily="34" charset="0"/>
              </a:rPr>
              <a:t>G. Papotti et al.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AA085-0BDB-486C-802C-7304CBFDF83A}" type="datetime1">
              <a:rPr lang="en-US" smtClean="0"/>
              <a:pPr>
                <a:defRPr/>
              </a:pPr>
              <a:t>4/4/2012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33960-CF0E-4BAD-935D-3FF9541412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SPS RF upgrade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12425</TotalTime>
  <Words>937</Words>
  <Application>Microsoft Office PowerPoint</Application>
  <PresentationFormat>On-screen Show (4:3)</PresentationFormat>
  <Paragraphs>209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Custom Design</vt:lpstr>
      <vt:lpstr>Default Design</vt:lpstr>
      <vt:lpstr>1_Custom Design</vt:lpstr>
      <vt:lpstr> The SPS 800 MHz RF system</vt:lpstr>
      <vt:lpstr>800 MHz RF system in the SPS</vt:lpstr>
      <vt:lpstr>800 MHz RF system in the SPS</vt:lpstr>
      <vt:lpstr>SPS voltage programs in operation and MDs </vt:lpstr>
      <vt:lpstr>Longitudinal coupled bunch instability</vt:lpstr>
      <vt:lpstr>Landau Damping</vt:lpstr>
      <vt:lpstr>Landau Damping</vt:lpstr>
      <vt:lpstr>Landau Damping</vt:lpstr>
      <vt:lpstr>Bunch length and stability at 450 GeV/c  as a function of the 800 MHz phase</vt:lpstr>
      <vt:lpstr>Non-uniform controlled longitudinal emittance blow-up in a double  RF system of the SPS </vt:lpstr>
      <vt:lpstr>Issues with controlled emittance blow-up  by band-limited noise </vt:lpstr>
      <vt:lpstr>Beam induced voltage during ramp</vt:lpstr>
      <vt:lpstr>Slide 13</vt:lpstr>
      <vt:lpstr>Nominal and ultimate intensities with nominal and Q20 optics</vt:lpstr>
      <vt:lpstr>Total 200 MHz voltage on flat top after upgrade</vt:lpstr>
      <vt:lpstr>800 MHz TW RF system upgrade - summary </vt:lpstr>
      <vt:lpstr>Slide 17</vt:lpstr>
      <vt:lpstr>Controlled emittance blow-up in  a double RF system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upgrade plans for CERN injectors</dc:title>
  <dc:creator>elenas</dc:creator>
  <cp:lastModifiedBy>elenas</cp:lastModifiedBy>
  <cp:revision>930</cp:revision>
  <dcterms:created xsi:type="dcterms:W3CDTF">2008-07-25T09:39:58Z</dcterms:created>
  <dcterms:modified xsi:type="dcterms:W3CDTF">2012-04-04T08:46:17Z</dcterms:modified>
</cp:coreProperties>
</file>