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9F2E2-2DA3-43B6-9741-BEA4427AF5E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5BEA4-5DF0-4C30-A3A9-E315CFBB9C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5BEA4-5DF0-4C30-A3A9-E315CFBB9C6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5BEA4-5DF0-4C30-A3A9-E315CFBB9C6D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5BEA4-5DF0-4C30-A3A9-E315CFBB9C6D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5BEA4-5DF0-4C30-A3A9-E315CFBB9C6D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29B12-F2E8-4CBA-97A4-9FE8AFBB782C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779C-D164-4528-B62F-DE96C971E5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29B12-F2E8-4CBA-97A4-9FE8AFBB782C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779C-D164-4528-B62F-DE96C971E5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29B12-F2E8-4CBA-97A4-9FE8AFBB782C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779C-D164-4528-B62F-DE96C971E5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29B12-F2E8-4CBA-97A4-9FE8AFBB782C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779C-D164-4528-B62F-DE96C971E5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29B12-F2E8-4CBA-97A4-9FE8AFBB782C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779C-D164-4528-B62F-DE96C971E5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29B12-F2E8-4CBA-97A4-9FE8AFBB782C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779C-D164-4528-B62F-DE96C971E5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29B12-F2E8-4CBA-97A4-9FE8AFBB782C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779C-D164-4528-B62F-DE96C971E5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29B12-F2E8-4CBA-97A4-9FE8AFBB782C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779C-D164-4528-B62F-DE96C971E5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29B12-F2E8-4CBA-97A4-9FE8AFBB782C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779C-D164-4528-B62F-DE96C971E5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29B12-F2E8-4CBA-97A4-9FE8AFBB782C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779C-D164-4528-B62F-DE96C971E5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29B12-F2E8-4CBA-97A4-9FE8AFBB782C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779C-D164-4528-B62F-DE96C971E5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29B12-F2E8-4CBA-97A4-9FE8AFBB782C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1779C-D164-4528-B62F-DE96C971E5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SPS collective effects</a:t>
            </a:r>
            <a:br>
              <a:rPr lang="en-US" dirty="0" smtClean="0"/>
            </a:br>
            <a:r>
              <a:rPr lang="en-US" sz="3200" dirty="0"/>
              <a:t>H</a:t>
            </a:r>
            <a:r>
              <a:rPr lang="en-US" sz="3200" dirty="0" smtClean="0"/>
              <a:t>annes, Gianni, Giovanni, Benoit, Yannis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7467600" cy="2438400"/>
          </a:xfrm>
        </p:spPr>
        <p:txBody>
          <a:bodyPr>
            <a:normAutofit fontScale="92500"/>
          </a:bodyPr>
          <a:lstStyle/>
          <a:p>
            <a:pPr algn="l">
              <a:buFontTx/>
              <a:buChar char="-"/>
            </a:pPr>
            <a:r>
              <a:rPr lang="en-US" dirty="0" smtClean="0"/>
              <a:t> Space charge</a:t>
            </a:r>
          </a:p>
          <a:p>
            <a:pPr algn="l">
              <a:buFontTx/>
              <a:buChar char="-"/>
            </a:pPr>
            <a:r>
              <a:rPr lang="en-US" dirty="0"/>
              <a:t> </a:t>
            </a:r>
            <a:r>
              <a:rPr lang="en-US" dirty="0" smtClean="0"/>
              <a:t>Electron cloud</a:t>
            </a:r>
          </a:p>
          <a:p>
            <a:pPr algn="l">
              <a:buFontTx/>
              <a:buChar char="-"/>
            </a:pPr>
            <a:r>
              <a:rPr lang="en-US" dirty="0"/>
              <a:t> </a:t>
            </a:r>
            <a:r>
              <a:rPr lang="en-US" dirty="0" smtClean="0"/>
              <a:t>TMCI</a:t>
            </a:r>
          </a:p>
          <a:p>
            <a:pPr algn="l">
              <a:buFontTx/>
              <a:buChar char="-"/>
            </a:pPr>
            <a:r>
              <a:rPr lang="en-US" dirty="0"/>
              <a:t> </a:t>
            </a:r>
            <a:r>
              <a:rPr lang="en-US" dirty="0" smtClean="0"/>
              <a:t>longitudinal limitations </a:t>
            </a:r>
            <a:r>
              <a:rPr lang="en-US" dirty="0" smtClean="0">
                <a:sym typeface="Wingdings" pitchFamily="2" charset="2"/>
              </a:rPr>
              <a:t> covered by Elena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600"/>
            <a:ext cx="82296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Space charge is not a limitation for nominal and ultimate LHC parameters</a:t>
            </a:r>
          </a:p>
          <a:p>
            <a:r>
              <a:rPr lang="en-US" sz="2000" dirty="0" smtClean="0"/>
              <a:t>For LIU :</a:t>
            </a:r>
          </a:p>
          <a:p>
            <a:pPr lvl="1"/>
            <a:r>
              <a:rPr lang="en-US" sz="1600" dirty="0" smtClean="0"/>
              <a:t>25 ns (2.2E11p/b at LHC injection with 2.5 mm.mrad)</a:t>
            </a:r>
          </a:p>
          <a:p>
            <a:pPr lvl="1"/>
            <a:r>
              <a:rPr lang="en-US" sz="1600" dirty="0" smtClean="0"/>
              <a:t>50 ns (3.5E11 p/b at LHC injection with 3 </a:t>
            </a:r>
            <a:r>
              <a:rPr lang="en-US" sz="1600" dirty="0" smtClean="0"/>
              <a:t>mm.mrad</a:t>
            </a:r>
            <a:r>
              <a:rPr lang="en-US" sz="1600" dirty="0" smtClean="0"/>
              <a:t>)</a:t>
            </a:r>
          </a:p>
          <a:p>
            <a:r>
              <a:rPr lang="en-US" sz="2000" dirty="0" smtClean="0"/>
              <a:t>Note that the achievable density at SPS extraction is expected to strongly depend on the injected density</a:t>
            </a:r>
            <a:endParaRPr lang="en-US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219200"/>
            <a:ext cx="454660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97400" y="1219200"/>
            <a:ext cx="454660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Electron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25 ns, nominal intensity</a:t>
            </a:r>
          </a:p>
          <a:p>
            <a:pPr lvl="1"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there is electron cloud in the SPS (pressure rise and instability with low vertical chromaticity)</a:t>
            </a:r>
          </a:p>
          <a:p>
            <a:pPr lvl="1"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With typical chromaticity, acceptable beam quality</a:t>
            </a:r>
          </a:p>
          <a:p>
            <a:r>
              <a:rPr lang="en-US" sz="2800" dirty="0" smtClean="0"/>
              <a:t>25 ns, high intensity (ultimate and LIU)</a:t>
            </a:r>
          </a:p>
          <a:p>
            <a:pPr lvl="1"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 baseline: coat large parts of SPS with </a:t>
            </a:r>
            <a:r>
              <a:rPr lang="en-US" sz="2400" dirty="0" err="1" smtClean="0">
                <a:sym typeface="Wingdings" pitchFamily="2" charset="2"/>
              </a:rPr>
              <a:t>aC</a:t>
            </a:r>
            <a:r>
              <a:rPr lang="en-US" sz="2400" dirty="0" smtClean="0">
                <a:sym typeface="Wingdings" pitchFamily="2" charset="2"/>
              </a:rPr>
              <a:t> in LS2</a:t>
            </a:r>
            <a:endParaRPr lang="en-US" sz="2400" dirty="0" smtClean="0"/>
          </a:p>
          <a:p>
            <a:pPr lvl="1">
              <a:buFont typeface="Wingdings"/>
              <a:buChar char="à"/>
            </a:pPr>
            <a:r>
              <a:rPr lang="en-US" sz="2400" dirty="0" smtClean="0"/>
              <a:t>machine studies in 2012 to identify </a:t>
            </a:r>
          </a:p>
          <a:p>
            <a:pPr lvl="1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/>
              <a:t>(1) current intensity limit without coating</a:t>
            </a:r>
          </a:p>
          <a:p>
            <a:pPr lvl="1">
              <a:buNone/>
            </a:pPr>
            <a:r>
              <a:rPr lang="en-US" sz="2400" dirty="0"/>
              <a:t>	</a:t>
            </a:r>
            <a:r>
              <a:rPr lang="en-US" sz="2400" dirty="0" smtClean="0"/>
              <a:t>	(2) possible intermediate solutions (coating only MBB chambers)</a:t>
            </a:r>
            <a:r>
              <a:rPr lang="en-US" sz="2400" dirty="0" smtClean="0"/>
              <a:t>  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Nominal Q26 optics</a:t>
            </a:r>
          </a:p>
          <a:p>
            <a:pPr lvl="1"/>
            <a:r>
              <a:rPr lang="en-US" sz="2000" dirty="0" smtClean="0"/>
              <a:t>Threshold found at 1.6E11 p/b in Q26 with very low positive chromaticity and optimized settings to minimize damping mechanisms</a:t>
            </a:r>
          </a:p>
          <a:p>
            <a:pPr lvl="1"/>
            <a:r>
              <a:rPr lang="en-US" sz="2000" dirty="0"/>
              <a:t>Above the threshold, need to increase </a:t>
            </a:r>
            <a:r>
              <a:rPr lang="en-US" sz="2000" dirty="0" smtClean="0"/>
              <a:t>chromaticity, leading to transverse emittance degradation </a:t>
            </a:r>
            <a:endParaRPr lang="en-US" sz="2000" dirty="0"/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 smtClean="0">
                <a:sym typeface="Wingdings" pitchFamily="2" charset="2"/>
              </a:rPr>
              <a:t>	 TMCI is a limitation for LIU in Q26 for both LHC25 and LHC50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New Q20 optics</a:t>
            </a:r>
          </a:p>
          <a:p>
            <a:pPr lvl="1"/>
            <a:r>
              <a:rPr lang="en-US" sz="2000" dirty="0" smtClean="0"/>
              <a:t>Threshold for Q20 not clearly found yet, despite very high intensities sent into the SPS (~5E11 p/b). However, many other effects can prevent the instability from appearing at such high intensities (e.g. space charge in combination with non </a:t>
            </a:r>
            <a:r>
              <a:rPr lang="en-US" sz="2000" dirty="0" err="1" smtClean="0"/>
              <a:t>linearities</a:t>
            </a:r>
            <a:r>
              <a:rPr lang="en-US" sz="2000" dirty="0" smtClean="0"/>
              <a:t>)</a:t>
            </a:r>
          </a:p>
          <a:p>
            <a:pPr lvl="1">
              <a:buNone/>
            </a:pPr>
            <a:r>
              <a:rPr lang="en-US" sz="2000" dirty="0" smtClean="0">
                <a:sym typeface="Wingdings" pitchFamily="2" charset="2"/>
              </a:rPr>
              <a:t>		 </a:t>
            </a:r>
            <a:r>
              <a:rPr lang="en-US" sz="2400" dirty="0" smtClean="0">
                <a:sym typeface="Wingdings" pitchFamily="2" charset="2"/>
              </a:rPr>
              <a:t>TMCI is not a limitation for LIU in Q20</a:t>
            </a:r>
            <a:endParaRPr lang="en-US" sz="2400" dirty="0">
              <a:sym typeface="Wingdings" pitchFamily="2" charset="2"/>
            </a:endParaRP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1907</TotalTime>
  <Words>175</Words>
  <Application>Microsoft Office PowerPoint</Application>
  <PresentationFormat>On-screen Show (4:3)</PresentationFormat>
  <Paragraphs>33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SPS collective effects Hannes, Gianni, Giovanni, Benoit, Yannis</vt:lpstr>
      <vt:lpstr>Space charge</vt:lpstr>
      <vt:lpstr>Electron cloud</vt:lpstr>
      <vt:lpstr>TMCI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SPS collective effects</dc:title>
  <dc:creator>bsalvant</dc:creator>
  <cp:lastModifiedBy>bsalvant</cp:lastModifiedBy>
  <cp:revision>22</cp:revision>
  <dcterms:created xsi:type="dcterms:W3CDTF">2012-04-23T08:30:55Z</dcterms:created>
  <dcterms:modified xsi:type="dcterms:W3CDTF">2012-04-24T16:18:52Z</dcterms:modified>
</cp:coreProperties>
</file>