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6"/>
  </p:notesMasterIdLst>
  <p:sldIdLst>
    <p:sldId id="256" r:id="rId2"/>
    <p:sldId id="262" r:id="rId3"/>
    <p:sldId id="283" r:id="rId4"/>
    <p:sldId id="261" r:id="rId5"/>
    <p:sldId id="263" r:id="rId6"/>
    <p:sldId id="264" r:id="rId7"/>
    <p:sldId id="276" r:id="rId8"/>
    <p:sldId id="280" r:id="rId9"/>
    <p:sldId id="281" r:id="rId10"/>
    <p:sldId id="265" r:id="rId11"/>
    <p:sldId id="278" r:id="rId12"/>
    <p:sldId id="277" r:id="rId13"/>
    <p:sldId id="279" r:id="rId14"/>
    <p:sldId id="266" r:id="rId15"/>
    <p:sldId id="267" r:id="rId16"/>
    <p:sldId id="272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5" d="100"/>
          <a:sy n="115" d="100"/>
        </p:scale>
        <p:origin x="-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6931A-A5C2-014B-A679-1622DFBD308D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E6135-AB2E-AA4A-B415-83ACEAE65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6135-AB2E-AA4A-B415-83ACEAE6544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CE3887-9249-9249-AE5C-90CC028F9B6F}" type="slidenum">
              <a:rPr lang="en-US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535D-8E6C-4248-A200-B878E882167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7220-AA3C-9F49-9170-9D20A7F5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535D-8E6C-4248-A200-B878E882167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7220-AA3C-9F49-9170-9D20A7F5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535D-8E6C-4248-A200-B878E882167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7220-AA3C-9F49-9170-9D20A7F5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535D-8E6C-4248-A200-B878E882167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7220-AA3C-9F49-9170-9D20A7F5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535D-8E6C-4248-A200-B878E882167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7220-AA3C-9F49-9170-9D20A7F5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535D-8E6C-4248-A200-B878E882167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7220-AA3C-9F49-9170-9D20A7F5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535D-8E6C-4248-A200-B878E882167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7220-AA3C-9F49-9170-9D20A7F5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535D-8E6C-4248-A200-B878E882167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7220-AA3C-9F49-9170-9D20A7F5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535D-8E6C-4248-A200-B878E882167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7220-AA3C-9F49-9170-9D20A7F5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535D-8E6C-4248-A200-B878E882167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7220-AA3C-9F49-9170-9D20A7F5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535D-8E6C-4248-A200-B878E882167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7220-AA3C-9F49-9170-9D20A7F5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535D-8E6C-4248-A200-B878E882167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7220-AA3C-9F49-9170-9D20A7F5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3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yout.gif"/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1002" y="1181997"/>
            <a:ext cx="792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Beam instabilities in the PSB operation with high intensity beams</a:t>
            </a:r>
          </a:p>
          <a:p>
            <a:pPr algn="ctr"/>
            <a:r>
              <a:rPr lang="en-US" sz="2000" dirty="0" smtClean="0"/>
              <a:t>presented by G. Rumolo </a:t>
            </a:r>
          </a:p>
          <a:p>
            <a:pPr algn="ctr"/>
            <a:r>
              <a:rPr lang="en-US" sz="2000" dirty="0" smtClean="0"/>
              <a:t>in collaboration with A. Findlay, B. </a:t>
            </a:r>
            <a:r>
              <a:rPr lang="en-US" sz="2000" dirty="0" err="1" smtClean="0"/>
              <a:t>Mikulec</a:t>
            </a:r>
            <a:r>
              <a:rPr lang="en-US" sz="2000" dirty="0" smtClean="0"/>
              <a:t>, M. Chanel, D. </a:t>
            </a:r>
            <a:r>
              <a:rPr lang="en-US" sz="2000" dirty="0" err="1" smtClean="0"/>
              <a:t>Quatraro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72001" y="3124200"/>
            <a:ext cx="7543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2500" dirty="0" smtClean="0"/>
              <a:t> Observations of </a:t>
            </a:r>
            <a:r>
              <a:rPr lang="en-US" sz="2500" b="1" dirty="0" smtClean="0">
                <a:solidFill>
                  <a:srgbClr val="FF0000"/>
                </a:solidFill>
              </a:rPr>
              <a:t>high-intensity phenomena </a:t>
            </a:r>
            <a:r>
              <a:rPr lang="en-US" sz="2500" dirty="0" smtClean="0"/>
              <a:t>in the PSB</a:t>
            </a:r>
          </a:p>
          <a:p>
            <a:pPr lvl="1">
              <a:buFont typeface="Arial"/>
              <a:buChar char="•"/>
            </a:pPr>
            <a:r>
              <a:rPr lang="en-US" sz="2500" dirty="0" smtClean="0"/>
              <a:t> Head-tail instabilities along the cycle</a:t>
            </a:r>
          </a:p>
          <a:p>
            <a:pPr lvl="1">
              <a:buFont typeface="Arial"/>
              <a:buChar char="•"/>
            </a:pPr>
            <a:r>
              <a:rPr lang="en-US" sz="2500" dirty="0" smtClean="0"/>
              <a:t> Ring 4 losses before extraction</a:t>
            </a:r>
          </a:p>
          <a:p>
            <a:pPr lvl="1"/>
            <a:endParaRPr lang="en-US" sz="2500" dirty="0" smtClean="0"/>
          </a:p>
          <a:p>
            <a:pPr>
              <a:buFont typeface="Lucida Grande"/>
              <a:buChar char="→"/>
            </a:pPr>
            <a:r>
              <a:rPr lang="en-US" sz="2500" dirty="0" smtClean="0"/>
              <a:t> 2010 MDs on </a:t>
            </a:r>
            <a:r>
              <a:rPr lang="en-US" sz="2500" b="1" dirty="0" smtClean="0">
                <a:solidFill>
                  <a:srgbClr val="FF0000"/>
                </a:solidFill>
              </a:rPr>
              <a:t>Ring 4 losses </a:t>
            </a:r>
          </a:p>
          <a:p>
            <a:pPr lvl="1">
              <a:buFont typeface="Arial"/>
              <a:buChar char="•"/>
            </a:pPr>
            <a:r>
              <a:rPr lang="en-US" sz="2500" dirty="0" smtClean="0"/>
              <a:t> Observation</a:t>
            </a:r>
          </a:p>
          <a:p>
            <a:pPr lvl="1">
              <a:buFont typeface="Arial"/>
              <a:buChar char="•"/>
            </a:pPr>
            <a:r>
              <a:rPr lang="en-US" sz="2500" dirty="0" smtClean="0"/>
              <a:t> Correction</a:t>
            </a:r>
          </a:p>
          <a:p>
            <a:endParaRPr lang="en-US" sz="1700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  <p:pic>
        <p:nvPicPr>
          <p:cNvPr id="7" name="Picture 3" descr="cern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LOGO-BE-200x200_jp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4500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=370ms (theory &amp; simulations)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480281" y="995065"/>
            <a:ext cx="79248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/>
              <a:t> </a:t>
            </a:r>
            <a:r>
              <a:rPr lang="en-US" sz="1500" dirty="0" smtClean="0"/>
              <a:t>According to </a:t>
            </a:r>
            <a:r>
              <a:rPr lang="en-US" sz="1500" dirty="0" err="1" smtClean="0">
                <a:solidFill>
                  <a:srgbClr val="FF0000"/>
                </a:solidFill>
              </a:rPr>
              <a:t>Sacherer’s</a:t>
            </a:r>
            <a:r>
              <a:rPr lang="en-US" sz="1500" dirty="0" smtClean="0">
                <a:solidFill>
                  <a:srgbClr val="FF0000"/>
                </a:solidFill>
              </a:rPr>
              <a:t> theory</a:t>
            </a:r>
            <a:r>
              <a:rPr lang="en-US" sz="1500" dirty="0" smtClean="0"/>
              <a:t>, with a chromatic shift of 5 MHz (</a:t>
            </a:r>
            <a:r>
              <a:rPr lang="en-US" sz="1500" dirty="0" smtClean="0">
                <a:latin typeface="Symbol" charset="2"/>
                <a:cs typeface="Symbol" charset="2"/>
              </a:rPr>
              <a:t>x</a:t>
            </a:r>
            <a:r>
              <a:rPr lang="en-US" sz="1500" baseline="-25000" dirty="0" smtClean="0"/>
              <a:t>x</a:t>
            </a:r>
            <a:r>
              <a:rPr lang="en-US" sz="1500" dirty="0" smtClean="0"/>
              <a:t> ≈-1), the first unstable mode is </a:t>
            </a:r>
            <a:r>
              <a:rPr lang="en-US" sz="1500" dirty="0" err="1" smtClean="0"/>
              <a:t>n</a:t>
            </a:r>
            <a:r>
              <a:rPr lang="en-US" sz="1500" dirty="0" smtClean="0"/>
              <a:t>=6 and has a rise time of ~12ms for 500 </a:t>
            </a:r>
            <a:r>
              <a:rPr lang="en-US" sz="1500" dirty="0" err="1" smtClean="0"/>
              <a:t>x</a:t>
            </a:r>
            <a:r>
              <a:rPr lang="en-US" sz="1500" dirty="0" smtClean="0"/>
              <a:t> 10</a:t>
            </a:r>
            <a:r>
              <a:rPr lang="en-US" sz="1500" baseline="30000" dirty="0" smtClean="0"/>
              <a:t>10</a:t>
            </a:r>
            <a:r>
              <a:rPr lang="en-US" sz="1500" dirty="0" smtClean="0"/>
              <a:t> </a:t>
            </a:r>
            <a:r>
              <a:rPr lang="en-US" sz="1500" dirty="0" err="1" smtClean="0"/>
              <a:t>p</a:t>
            </a:r>
            <a:r>
              <a:rPr lang="en-US" sz="1500" dirty="0" smtClean="0"/>
              <a:t> </a:t>
            </a:r>
          </a:p>
          <a:p>
            <a:pPr>
              <a:buFont typeface="Lucida Grande"/>
              <a:buChar char="→"/>
            </a:pPr>
            <a:r>
              <a:rPr lang="en-US" sz="1500" dirty="0" smtClean="0"/>
              <a:t> This mode would appear due to</a:t>
            </a:r>
            <a:r>
              <a:rPr lang="en-US" sz="1500" dirty="0" smtClean="0">
                <a:solidFill>
                  <a:srgbClr val="3366FF"/>
                </a:solidFill>
              </a:rPr>
              <a:t> resistive wall</a:t>
            </a:r>
            <a:r>
              <a:rPr lang="en-US" sz="1500" dirty="0" smtClean="0"/>
              <a:t>, as this is a low frequency impedance that is first sampled at a high value for bunch mode spectra moving to the negative frequencies. </a:t>
            </a:r>
            <a:endParaRPr lang="en-US" sz="1500" b="1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54588"/>
            <a:ext cx="4395129" cy="23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928" y="4091715"/>
            <a:ext cx="4300183" cy="2160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5400000">
            <a:off x="-113505" y="4075907"/>
            <a:ext cx="3429000" cy="1590"/>
          </a:xfrm>
          <a:prstGeom prst="line">
            <a:avLst/>
          </a:prstGeom>
          <a:ln w="25400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8702" y="4647894"/>
            <a:ext cx="304800" cy="304800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32855" y="4297535"/>
            <a:ext cx="1330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660066"/>
                </a:solidFill>
              </a:rPr>
              <a:t>1</a:t>
            </a:r>
            <a:r>
              <a:rPr lang="en-US" sz="1300" baseline="30000" dirty="0" smtClean="0">
                <a:solidFill>
                  <a:srgbClr val="660066"/>
                </a:solidFill>
              </a:rPr>
              <a:t>st</a:t>
            </a:r>
            <a:r>
              <a:rPr lang="en-US" sz="1300" dirty="0" smtClean="0">
                <a:solidFill>
                  <a:srgbClr val="660066"/>
                </a:solidFill>
              </a:rPr>
              <a:t> unstable mode</a:t>
            </a:r>
            <a:endParaRPr lang="en-US" sz="1300" dirty="0">
              <a:solidFill>
                <a:srgbClr val="66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0994" y="2156895"/>
            <a:ext cx="318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Sacherer’s</a:t>
            </a:r>
            <a:r>
              <a:rPr lang="en-US" dirty="0" smtClean="0">
                <a:solidFill>
                  <a:srgbClr val="660066"/>
                </a:solidFill>
              </a:rPr>
              <a:t> theory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52397" y="4507370"/>
            <a:ext cx="1295403" cy="1283832"/>
          </a:xfrm>
          <a:custGeom>
            <a:avLst/>
            <a:gdLst>
              <a:gd name="connsiteX0" fmla="*/ 0 w 1751619"/>
              <a:gd name="connsiteY0" fmla="*/ 0 h 974435"/>
              <a:gd name="connsiteX1" fmla="*/ 1050971 w 1751619"/>
              <a:gd name="connsiteY1" fmla="*/ 76641 h 974435"/>
              <a:gd name="connsiteX2" fmla="*/ 1609300 w 1751619"/>
              <a:gd name="connsiteY2" fmla="*/ 416051 h 974435"/>
              <a:gd name="connsiteX3" fmla="*/ 1751619 w 1751619"/>
              <a:gd name="connsiteY3" fmla="*/ 974435 h 97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619" h="974435">
                <a:moveTo>
                  <a:pt x="0" y="0"/>
                </a:moveTo>
                <a:cubicBezTo>
                  <a:pt x="391377" y="3649"/>
                  <a:pt x="782754" y="7299"/>
                  <a:pt x="1050971" y="76641"/>
                </a:cubicBezTo>
                <a:cubicBezTo>
                  <a:pt x="1319188" y="145983"/>
                  <a:pt x="1492525" y="266419"/>
                  <a:pt x="1609300" y="416051"/>
                </a:cubicBezTo>
                <a:cubicBezTo>
                  <a:pt x="1726075" y="565683"/>
                  <a:pt x="1738847" y="770059"/>
                  <a:pt x="1751619" y="974435"/>
                </a:cubicBezTo>
              </a:path>
            </a:pathLst>
          </a:custGeom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0800000">
            <a:off x="1749195" y="2654587"/>
            <a:ext cx="2289404" cy="1581057"/>
          </a:xfrm>
          <a:custGeom>
            <a:avLst/>
            <a:gdLst>
              <a:gd name="connsiteX0" fmla="*/ 0 w 1751619"/>
              <a:gd name="connsiteY0" fmla="*/ 0 h 974435"/>
              <a:gd name="connsiteX1" fmla="*/ 1050971 w 1751619"/>
              <a:gd name="connsiteY1" fmla="*/ 76641 h 974435"/>
              <a:gd name="connsiteX2" fmla="*/ 1609300 w 1751619"/>
              <a:gd name="connsiteY2" fmla="*/ 416051 h 974435"/>
              <a:gd name="connsiteX3" fmla="*/ 1751619 w 1751619"/>
              <a:gd name="connsiteY3" fmla="*/ 974435 h 97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619" h="974435">
                <a:moveTo>
                  <a:pt x="0" y="0"/>
                </a:moveTo>
                <a:cubicBezTo>
                  <a:pt x="391377" y="3649"/>
                  <a:pt x="782754" y="7299"/>
                  <a:pt x="1050971" y="76641"/>
                </a:cubicBezTo>
                <a:cubicBezTo>
                  <a:pt x="1319188" y="145983"/>
                  <a:pt x="1492525" y="266419"/>
                  <a:pt x="1609300" y="416051"/>
                </a:cubicBezTo>
                <a:cubicBezTo>
                  <a:pt x="1726075" y="565683"/>
                  <a:pt x="1738847" y="770059"/>
                  <a:pt x="1751619" y="974435"/>
                </a:cubicBezTo>
              </a:path>
            </a:pathLst>
          </a:cu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2397" y="5052538"/>
            <a:ext cx="144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Resistive wall impedance</a:t>
            </a:r>
            <a:endParaRPr lang="en-US" sz="1200" dirty="0"/>
          </a:p>
        </p:txBody>
      </p:sp>
      <p:sp>
        <p:nvSpPr>
          <p:cNvPr id="3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eadtailx.png"/>
          <p:cNvPicPr>
            <a:picLocks noChangeAspect="1"/>
          </p:cNvPicPr>
          <p:nvPr/>
        </p:nvPicPr>
        <p:blipFill>
          <a:blip r:embed="rId2"/>
          <a:srcRect l="7159" t="9265" r="5369" b="9265"/>
          <a:stretch>
            <a:fillRect/>
          </a:stretch>
        </p:blipFill>
        <p:spPr>
          <a:xfrm>
            <a:off x="4648200" y="3563562"/>
            <a:ext cx="4001610" cy="2880000"/>
          </a:xfrm>
          <a:prstGeom prst="rect">
            <a:avLst/>
          </a:prstGeom>
        </p:spPr>
      </p:pic>
      <p:pic>
        <p:nvPicPr>
          <p:cNvPr id="25" name="Picture 24" descr="coh-motionx.png"/>
          <p:cNvPicPr>
            <a:picLocks noChangeAspect="1"/>
          </p:cNvPicPr>
          <p:nvPr/>
        </p:nvPicPr>
        <p:blipFill>
          <a:blip r:embed="rId3"/>
          <a:srcRect l="7159" t="9265" r="5369" b="9265"/>
          <a:stretch>
            <a:fillRect/>
          </a:stretch>
        </p:blipFill>
        <p:spPr>
          <a:xfrm>
            <a:off x="228600" y="2819400"/>
            <a:ext cx="4001590" cy="28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=370ms (theory &amp; simulations)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480281" y="995065"/>
            <a:ext cx="79248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/>
              <a:t> </a:t>
            </a:r>
            <a:r>
              <a:rPr lang="en-US" sz="1500" dirty="0" smtClean="0"/>
              <a:t>Like theory, </a:t>
            </a:r>
            <a:r>
              <a:rPr lang="en-US" sz="1500" dirty="0" err="1" smtClean="0"/>
              <a:t>macroparticle</a:t>
            </a:r>
            <a:r>
              <a:rPr lang="en-US" sz="1500" dirty="0" smtClean="0"/>
              <a:t> simulations (not including space charge and using the total wake over several turns) would predict that, with a chromatic shift of 5 MHz (</a:t>
            </a:r>
            <a:r>
              <a:rPr lang="en-US" sz="1500" dirty="0" smtClean="0">
                <a:latin typeface="Symbol" charset="2"/>
                <a:cs typeface="Symbol" charset="2"/>
              </a:rPr>
              <a:t>x</a:t>
            </a:r>
            <a:r>
              <a:rPr lang="en-US" sz="1500" baseline="-25000" dirty="0" smtClean="0"/>
              <a:t>x</a:t>
            </a:r>
            <a:r>
              <a:rPr lang="en-US" sz="1500" dirty="0" smtClean="0"/>
              <a:t> ≈-1), the first unstable mode is </a:t>
            </a:r>
            <a:r>
              <a:rPr lang="en-US" sz="1500" dirty="0" err="1" smtClean="0"/>
              <a:t>n</a:t>
            </a:r>
            <a:r>
              <a:rPr lang="en-US" sz="1500" dirty="0" smtClean="0"/>
              <a:t>=6 and has a rise time of ~10ms for 500 </a:t>
            </a:r>
            <a:r>
              <a:rPr lang="en-US" sz="1500" dirty="0" err="1" smtClean="0"/>
              <a:t>x</a:t>
            </a:r>
            <a:r>
              <a:rPr lang="en-US" sz="1500" dirty="0" smtClean="0"/>
              <a:t> 10</a:t>
            </a:r>
            <a:r>
              <a:rPr lang="en-US" sz="1500" baseline="30000" dirty="0" smtClean="0"/>
              <a:t>10</a:t>
            </a:r>
            <a:r>
              <a:rPr lang="en-US" sz="1500" dirty="0" smtClean="0"/>
              <a:t> </a:t>
            </a:r>
            <a:r>
              <a:rPr lang="en-US" sz="1500" dirty="0" err="1" smtClean="0"/>
              <a:t>p</a:t>
            </a:r>
            <a:r>
              <a:rPr lang="en-US" sz="1500" dirty="0" smtClean="0"/>
              <a:t> </a:t>
            </a:r>
          </a:p>
          <a:p>
            <a:pPr>
              <a:buFont typeface="Lucida Grande"/>
              <a:buChar char="→"/>
            </a:pPr>
            <a:r>
              <a:rPr lang="en-US" sz="1500" dirty="0" smtClean="0"/>
              <a:t> The simulation has considered </a:t>
            </a:r>
            <a:r>
              <a:rPr lang="en-US" sz="1500" dirty="0" smtClean="0">
                <a:solidFill>
                  <a:srgbClr val="3366FF"/>
                </a:solidFill>
              </a:rPr>
              <a:t>classical resistive wall</a:t>
            </a:r>
            <a:r>
              <a:rPr lang="en-US" sz="1500" dirty="0" smtClean="0"/>
              <a:t> as source of excitation</a:t>
            </a:r>
            <a:endParaRPr lang="en-US" sz="1500" b="1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91198" y="5001974"/>
            <a:ext cx="533400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58019" y="4565613"/>
            <a:ext cx="1752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0000FF"/>
                </a:solidFill>
              </a:rPr>
              <a:t>e-folding time ~10ms</a:t>
            </a:r>
            <a:endParaRPr lang="en-US" sz="13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3733800"/>
            <a:ext cx="914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0000FF"/>
                </a:solidFill>
              </a:rPr>
              <a:t>6 nodes</a:t>
            </a:r>
            <a:endParaRPr lang="en-US" sz="13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42050" y="2277332"/>
            <a:ext cx="479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HEADTAIL simulations with multi-turn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nb-res-xcentr.png"/>
          <p:cNvPicPr>
            <a:picLocks noChangeAspect="1"/>
          </p:cNvPicPr>
          <p:nvPr/>
        </p:nvPicPr>
        <p:blipFill>
          <a:blip r:embed="rId2"/>
          <a:srcRect l="7159" t="9265" r="5369" b="9265"/>
          <a:stretch>
            <a:fillRect/>
          </a:stretch>
        </p:blipFill>
        <p:spPr>
          <a:xfrm>
            <a:off x="5919422" y="2130801"/>
            <a:ext cx="3001208" cy="2160000"/>
          </a:xfrm>
          <a:prstGeom prst="rect">
            <a:avLst/>
          </a:prstGeom>
        </p:spPr>
      </p:pic>
      <p:pic>
        <p:nvPicPr>
          <p:cNvPr id="36" name="Picture 35" descr="fewnodes.png"/>
          <p:cNvPicPr>
            <a:picLocks noChangeAspect="1"/>
          </p:cNvPicPr>
          <p:nvPr/>
        </p:nvPicPr>
        <p:blipFill>
          <a:blip r:embed="rId3"/>
          <a:srcRect l="7159" t="9265" r="5011" b="9265"/>
          <a:stretch>
            <a:fillRect/>
          </a:stretch>
        </p:blipFill>
        <p:spPr>
          <a:xfrm>
            <a:off x="5978122" y="4419600"/>
            <a:ext cx="3013478" cy="21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=370ms (theory &amp; simulations)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480281" y="838200"/>
            <a:ext cx="7924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 smtClean="0"/>
          </a:p>
          <a:p>
            <a:pPr>
              <a:buFont typeface="Lucida Grande"/>
              <a:buChar char="→"/>
            </a:pPr>
            <a:r>
              <a:rPr lang="en-US" sz="1500" dirty="0" smtClean="0"/>
              <a:t> Following </a:t>
            </a:r>
            <a:r>
              <a:rPr lang="en-US" sz="1500" dirty="0" err="1" smtClean="0"/>
              <a:t>Sacherer’s</a:t>
            </a:r>
            <a:r>
              <a:rPr lang="en-US" sz="1500" dirty="0" smtClean="0"/>
              <a:t> theory, a </a:t>
            </a:r>
            <a:r>
              <a:rPr lang="en-US" sz="1500" dirty="0" smtClean="0">
                <a:solidFill>
                  <a:srgbClr val="3366FF"/>
                </a:solidFill>
              </a:rPr>
              <a:t>resonator impedance </a:t>
            </a:r>
            <a:r>
              <a:rPr lang="en-US" sz="1500" dirty="0" smtClean="0"/>
              <a:t>source would be expected to be able to excite only modes with </a:t>
            </a:r>
            <a:r>
              <a:rPr lang="en-US" sz="1500" dirty="0" err="1" smtClean="0"/>
              <a:t>n</a:t>
            </a:r>
            <a:r>
              <a:rPr lang="en-US" sz="1500" dirty="0" smtClean="0"/>
              <a:t> above 6</a:t>
            </a:r>
          </a:p>
          <a:p>
            <a:pPr>
              <a:buClr>
                <a:schemeClr val="tx1"/>
              </a:buClr>
              <a:buFont typeface="Lucida Grande"/>
              <a:buChar char="→"/>
            </a:pPr>
            <a:r>
              <a:rPr lang="en-US" sz="1500" b="1" dirty="0" smtClean="0">
                <a:solidFill>
                  <a:srgbClr val="0000FF"/>
                </a:solidFill>
              </a:rPr>
              <a:t> </a:t>
            </a:r>
            <a:r>
              <a:rPr lang="en-US" sz="1500" dirty="0" smtClean="0"/>
              <a:t>However, HEADTAIL simulations reveal a more complex dynamics, with lower order head-tail modes that can be indeed excited by narrow-band resonators….</a:t>
            </a:r>
            <a:endParaRPr lang="en-US" sz="1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50" y="2413667"/>
            <a:ext cx="3380869" cy="1800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5400000">
            <a:off x="1063271" y="3245710"/>
            <a:ext cx="1903771" cy="1588"/>
          </a:xfrm>
          <a:prstGeom prst="line">
            <a:avLst/>
          </a:prstGeom>
          <a:ln w="25400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3945276"/>
            <a:ext cx="154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Resonator impedance</a:t>
            </a:r>
            <a:endParaRPr lang="en-US" sz="1200" dirty="0"/>
          </a:p>
        </p:txBody>
      </p:sp>
      <p:sp>
        <p:nvSpPr>
          <p:cNvPr id="25" name="Freeform 24"/>
          <p:cNvSpPr/>
          <p:nvPr/>
        </p:nvSpPr>
        <p:spPr>
          <a:xfrm>
            <a:off x="175162" y="3733511"/>
            <a:ext cx="1817305" cy="1381363"/>
          </a:xfrm>
          <a:custGeom>
            <a:avLst/>
            <a:gdLst>
              <a:gd name="connsiteX0" fmla="*/ 0 w 1817305"/>
              <a:gd name="connsiteY0" fmla="*/ 142333 h 1381363"/>
              <a:gd name="connsiteX1" fmla="*/ 821071 w 1817305"/>
              <a:gd name="connsiteY1" fmla="*/ 164231 h 1381363"/>
              <a:gd name="connsiteX2" fmla="*/ 1193291 w 1817305"/>
              <a:gd name="connsiteY2" fmla="*/ 481743 h 1381363"/>
              <a:gd name="connsiteX3" fmla="*/ 1335610 w 1817305"/>
              <a:gd name="connsiteY3" fmla="*/ 985384 h 1381363"/>
              <a:gd name="connsiteX4" fmla="*/ 1368452 w 1817305"/>
              <a:gd name="connsiteY4" fmla="*/ 1160564 h 1381363"/>
              <a:gd name="connsiteX5" fmla="*/ 1434138 w 1817305"/>
              <a:gd name="connsiteY5" fmla="*/ 1302897 h 1381363"/>
              <a:gd name="connsiteX6" fmla="*/ 1565510 w 1817305"/>
              <a:gd name="connsiteY6" fmla="*/ 689769 h 1381363"/>
              <a:gd name="connsiteX7" fmla="*/ 1817305 w 1817305"/>
              <a:gd name="connsiteY7" fmla="*/ 0 h 138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7305" h="1381363">
                <a:moveTo>
                  <a:pt x="0" y="142333"/>
                </a:moveTo>
                <a:cubicBezTo>
                  <a:pt x="311094" y="124998"/>
                  <a:pt x="622189" y="107663"/>
                  <a:pt x="821071" y="164231"/>
                </a:cubicBezTo>
                <a:cubicBezTo>
                  <a:pt x="1019953" y="220799"/>
                  <a:pt x="1107534" y="344884"/>
                  <a:pt x="1193291" y="481743"/>
                </a:cubicBezTo>
                <a:cubicBezTo>
                  <a:pt x="1279048" y="618602"/>
                  <a:pt x="1306417" y="872247"/>
                  <a:pt x="1335610" y="985384"/>
                </a:cubicBezTo>
                <a:cubicBezTo>
                  <a:pt x="1364803" y="1098521"/>
                  <a:pt x="1352031" y="1107645"/>
                  <a:pt x="1368452" y="1160564"/>
                </a:cubicBezTo>
                <a:cubicBezTo>
                  <a:pt x="1384873" y="1213483"/>
                  <a:pt x="1401295" y="1381363"/>
                  <a:pt x="1434138" y="1302897"/>
                </a:cubicBezTo>
                <a:cubicBezTo>
                  <a:pt x="1466981" y="1224431"/>
                  <a:pt x="1501649" y="906918"/>
                  <a:pt x="1565510" y="689769"/>
                </a:cubicBezTo>
                <a:cubicBezTo>
                  <a:pt x="1629371" y="472620"/>
                  <a:pt x="1723338" y="236310"/>
                  <a:pt x="1817305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0800000">
            <a:off x="2067757" y="2352148"/>
            <a:ext cx="1817305" cy="1381363"/>
          </a:xfrm>
          <a:custGeom>
            <a:avLst/>
            <a:gdLst>
              <a:gd name="connsiteX0" fmla="*/ 0 w 1817305"/>
              <a:gd name="connsiteY0" fmla="*/ 142333 h 1381363"/>
              <a:gd name="connsiteX1" fmla="*/ 821071 w 1817305"/>
              <a:gd name="connsiteY1" fmla="*/ 164231 h 1381363"/>
              <a:gd name="connsiteX2" fmla="*/ 1193291 w 1817305"/>
              <a:gd name="connsiteY2" fmla="*/ 481743 h 1381363"/>
              <a:gd name="connsiteX3" fmla="*/ 1335610 w 1817305"/>
              <a:gd name="connsiteY3" fmla="*/ 985384 h 1381363"/>
              <a:gd name="connsiteX4" fmla="*/ 1368452 w 1817305"/>
              <a:gd name="connsiteY4" fmla="*/ 1160564 h 1381363"/>
              <a:gd name="connsiteX5" fmla="*/ 1434138 w 1817305"/>
              <a:gd name="connsiteY5" fmla="*/ 1302897 h 1381363"/>
              <a:gd name="connsiteX6" fmla="*/ 1565510 w 1817305"/>
              <a:gd name="connsiteY6" fmla="*/ 689769 h 1381363"/>
              <a:gd name="connsiteX7" fmla="*/ 1817305 w 1817305"/>
              <a:gd name="connsiteY7" fmla="*/ 0 h 138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7305" h="1381363">
                <a:moveTo>
                  <a:pt x="0" y="142333"/>
                </a:moveTo>
                <a:cubicBezTo>
                  <a:pt x="311094" y="124998"/>
                  <a:pt x="622189" y="107663"/>
                  <a:pt x="821071" y="164231"/>
                </a:cubicBezTo>
                <a:cubicBezTo>
                  <a:pt x="1019953" y="220799"/>
                  <a:pt x="1107534" y="344884"/>
                  <a:pt x="1193291" y="481743"/>
                </a:cubicBezTo>
                <a:cubicBezTo>
                  <a:pt x="1279048" y="618602"/>
                  <a:pt x="1306417" y="872247"/>
                  <a:pt x="1335610" y="985384"/>
                </a:cubicBezTo>
                <a:cubicBezTo>
                  <a:pt x="1364803" y="1098521"/>
                  <a:pt x="1352031" y="1107645"/>
                  <a:pt x="1368452" y="1160564"/>
                </a:cubicBezTo>
                <a:cubicBezTo>
                  <a:pt x="1384873" y="1213483"/>
                  <a:pt x="1401295" y="1381363"/>
                  <a:pt x="1434138" y="1302897"/>
                </a:cubicBezTo>
                <a:cubicBezTo>
                  <a:pt x="1466981" y="1224431"/>
                  <a:pt x="1501649" y="906918"/>
                  <a:pt x="1565510" y="689769"/>
                </a:cubicBezTo>
                <a:cubicBezTo>
                  <a:pt x="1629371" y="472620"/>
                  <a:pt x="1723338" y="236310"/>
                  <a:pt x="1817305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8568" y="5233485"/>
            <a:ext cx="4812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The simulations assumed a resonator with parameters:                      </a:t>
            </a:r>
            <a:r>
              <a:rPr lang="en-US" sz="1500" dirty="0" err="1" smtClean="0"/>
              <a:t>R</a:t>
            </a:r>
            <a:r>
              <a:rPr lang="en-US" sz="1500" baseline="-25000" dirty="0" err="1" smtClean="0"/>
              <a:t>t</a:t>
            </a:r>
            <a:r>
              <a:rPr lang="en-US" sz="1500" dirty="0" smtClean="0"/>
              <a:t>=2.5 M</a:t>
            </a:r>
            <a:r>
              <a:rPr lang="en-US" sz="1500" dirty="0" smtClean="0">
                <a:latin typeface="Symbol" charset="2"/>
                <a:cs typeface="Symbol" charset="2"/>
              </a:rPr>
              <a:t>W</a:t>
            </a:r>
            <a:r>
              <a:rPr lang="en-US" sz="1500" dirty="0" smtClean="0"/>
              <a:t>/</a:t>
            </a:r>
            <a:r>
              <a:rPr lang="en-US" sz="1500" dirty="0" err="1" smtClean="0"/>
              <a:t>m</a:t>
            </a:r>
            <a:r>
              <a:rPr lang="en-US" sz="1500" dirty="0" smtClean="0"/>
              <a:t>, </a:t>
            </a:r>
            <a:r>
              <a:rPr lang="en-US" sz="1500" dirty="0" err="1" smtClean="0"/>
              <a:t>f</a:t>
            </a:r>
            <a:r>
              <a:rPr lang="en-US" sz="1500" baseline="-25000" dirty="0" err="1" smtClean="0"/>
              <a:t>r</a:t>
            </a:r>
            <a:r>
              <a:rPr lang="en-US" sz="1500" dirty="0" smtClean="0"/>
              <a:t>=1.6 MHz, Q</a:t>
            </a:r>
            <a:r>
              <a:rPr lang="en-US" sz="1500" smtClean="0"/>
              <a:t>=10</a:t>
            </a:r>
          </a:p>
          <a:p>
            <a:r>
              <a:rPr lang="en-US" sz="1500" dirty="0" smtClean="0"/>
              <a:t>It is interesting to observe that the beam is stable for frequencies around 1.6 MHz (having scanned 1-2 MHz)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7772400" y="4572000"/>
            <a:ext cx="914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0000FF"/>
                </a:solidFill>
              </a:rPr>
              <a:t>2-3 nodes</a:t>
            </a:r>
            <a:endParaRPr lang="en-US" sz="13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800" y="2205954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0000FF"/>
                </a:solidFill>
              </a:rPr>
              <a:t>Strong instability followed by damping</a:t>
            </a:r>
            <a:endParaRPr lang="en-US" sz="1300" dirty="0">
              <a:solidFill>
                <a:srgbClr val="0000FF"/>
              </a:solidFill>
            </a:endParaRPr>
          </a:p>
        </p:txBody>
      </p:sp>
      <p:sp>
        <p:nvSpPr>
          <p:cNvPr id="3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=370ms (theory &amp; simulations)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480281" y="838200"/>
            <a:ext cx="7924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 smtClean="0"/>
          </a:p>
          <a:p>
            <a:pPr>
              <a:buFont typeface="Lucida Grande"/>
              <a:buChar char="→"/>
            </a:pPr>
            <a:r>
              <a:rPr lang="en-US" sz="1500" dirty="0" smtClean="0"/>
              <a:t> Why did we assume a </a:t>
            </a:r>
            <a:r>
              <a:rPr lang="en-US" sz="1500" b="1" dirty="0" smtClean="0">
                <a:solidFill>
                  <a:srgbClr val="FF0000"/>
                </a:solidFill>
              </a:rPr>
              <a:t>narrow-band resonator at 1.6 MHz</a:t>
            </a:r>
            <a:r>
              <a:rPr lang="en-US" sz="1500" dirty="0" smtClean="0"/>
              <a:t> in our simulations?</a:t>
            </a:r>
          </a:p>
          <a:p>
            <a:pPr lvl="1">
              <a:buFont typeface="Wingdings" charset="2"/>
              <a:buChar char="ü"/>
            </a:pPr>
            <a:r>
              <a:rPr lang="en-US" sz="1500" dirty="0" smtClean="0"/>
              <a:t> A line at this frequency had been singled out on a </a:t>
            </a:r>
            <a:r>
              <a:rPr lang="en-US" sz="1500" dirty="0" smtClean="0">
                <a:solidFill>
                  <a:srgbClr val="0000FF"/>
                </a:solidFill>
              </a:rPr>
              <a:t>spectrum analyzer </a:t>
            </a:r>
            <a:r>
              <a:rPr lang="en-US" sz="1500" dirty="0" smtClean="0"/>
              <a:t>during previous instability measurements at the PSB (M. Chanel, C. </a:t>
            </a:r>
            <a:r>
              <a:rPr lang="en-US" sz="1500" dirty="0" err="1" smtClean="0"/>
              <a:t>Carli</a:t>
            </a:r>
            <a:r>
              <a:rPr lang="en-US" sz="1500" dirty="0" smtClean="0"/>
              <a:t>)</a:t>
            </a:r>
          </a:p>
          <a:p>
            <a:pPr lvl="1">
              <a:buFont typeface="Wingdings" charset="2"/>
              <a:buChar char="ü"/>
            </a:pPr>
            <a:r>
              <a:rPr lang="en-US" sz="1500" dirty="0" smtClean="0"/>
              <a:t> This value is also likely to be associated to </a:t>
            </a:r>
            <a:r>
              <a:rPr lang="en-US" sz="1500" dirty="0" smtClean="0">
                <a:solidFill>
                  <a:srgbClr val="0000FF"/>
                </a:solidFill>
              </a:rPr>
              <a:t>the lowest resonance </a:t>
            </a:r>
            <a:r>
              <a:rPr lang="en-US" sz="1500" dirty="0" smtClean="0"/>
              <a:t>due to the unmatched terminations on the </a:t>
            </a:r>
            <a:r>
              <a:rPr lang="en-US" sz="1500" dirty="0" smtClean="0">
                <a:solidFill>
                  <a:srgbClr val="0000FF"/>
                </a:solidFill>
              </a:rPr>
              <a:t>PSB ejection kickers</a:t>
            </a:r>
          </a:p>
          <a:p>
            <a:pPr>
              <a:buFont typeface="Lucida Grande"/>
              <a:buChar char="→"/>
            </a:pPr>
            <a:r>
              <a:rPr lang="en-US" sz="1500" dirty="0" smtClean="0"/>
              <a:t> We are currently trying to calculate the wake field of the kicker from CST-PS (C. </a:t>
            </a:r>
            <a:r>
              <a:rPr lang="en-US" sz="1500" dirty="0" err="1" smtClean="0"/>
              <a:t>Zannini</a:t>
            </a:r>
            <a:r>
              <a:rPr lang="en-US" sz="1500" dirty="0" smtClean="0"/>
              <a:t>)</a:t>
            </a:r>
            <a:endParaRPr lang="en-US" sz="1500" dirty="0"/>
          </a:p>
        </p:txBody>
      </p:sp>
      <p:pic>
        <p:nvPicPr>
          <p:cNvPr id="13" name="Picture 12" descr="TRACE20_160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777" y="3570010"/>
            <a:ext cx="3120000" cy="23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86" y="2920997"/>
            <a:ext cx="1924758" cy="25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230" y="2910562"/>
            <a:ext cx="2380310" cy="25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07605" y="291056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Longitudinal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07605" y="421639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Transverse</a:t>
            </a:r>
            <a:endParaRPr lang="en-US" sz="1200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886" y="5562600"/>
            <a:ext cx="4952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Impedance of a C-magnet kicker with both cables on open circuits. Case of one module of the PSB ejection kicker (G. </a:t>
            </a:r>
            <a:r>
              <a:rPr lang="en-US" sz="1300" dirty="0" err="1" smtClean="0"/>
              <a:t>Nassibian</a:t>
            </a:r>
            <a:r>
              <a:rPr lang="en-US" sz="1300" dirty="0" smtClean="0"/>
              <a:t>,                   F. </a:t>
            </a:r>
            <a:r>
              <a:rPr lang="en-US" sz="1300" dirty="0" err="1" smtClean="0"/>
              <a:t>Sacherer</a:t>
            </a:r>
            <a:r>
              <a:rPr lang="en-US" sz="1300" dirty="0" smtClean="0"/>
              <a:t>, 1979). There is also a reference to this impedance as being responsible for horizontal instabilities in the PSB (H. </a:t>
            </a:r>
            <a:r>
              <a:rPr lang="en-US" sz="1300" dirty="0" err="1" smtClean="0"/>
              <a:t>Schönauer</a:t>
            </a:r>
            <a:r>
              <a:rPr lang="en-US" sz="1300" dirty="0" smtClean="0"/>
              <a:t>)</a:t>
            </a:r>
            <a:endParaRPr lang="en-US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2777541"/>
            <a:ext cx="3032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Measurements of the signal on the cables of the Ring 4 kicker (C. </a:t>
            </a:r>
            <a:r>
              <a:rPr lang="en-US" sz="1300" dirty="0" err="1" smtClean="0"/>
              <a:t>Carli</a:t>
            </a:r>
            <a:r>
              <a:rPr lang="en-US" sz="1300" dirty="0" smtClean="0"/>
              <a:t>, M. Chanel, </a:t>
            </a:r>
            <a:r>
              <a:rPr lang="en-US" sz="1300" i="1" dirty="0" smtClean="0"/>
              <a:t>et al</a:t>
            </a:r>
            <a:r>
              <a:rPr lang="en-US" sz="1300" dirty="0" smtClean="0"/>
              <a:t>, April 2010)</a:t>
            </a:r>
            <a:endParaRPr lang="en-US" sz="1300" dirty="0"/>
          </a:p>
        </p:txBody>
      </p:sp>
      <p:sp>
        <p:nvSpPr>
          <p:cNvPr id="2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=470ms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5065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/>
              <a:t> Also the second instability has the typical head-tail features</a:t>
            </a:r>
          </a:p>
          <a:p>
            <a:pPr>
              <a:buFont typeface="Lucida Grande"/>
              <a:buChar char="→"/>
            </a:pP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The number of nodes is higher (usually 4) and the rise time of this instability is typically longer than for the first one</a:t>
            </a:r>
          </a:p>
          <a:p>
            <a:pPr>
              <a:buFont typeface="Lucida Grande"/>
              <a:buChar char="→"/>
            </a:pPr>
            <a:r>
              <a:rPr lang="en-US" sz="1600" dirty="0" smtClean="0">
                <a:solidFill>
                  <a:srgbClr val="000000"/>
                </a:solidFill>
              </a:rPr>
              <a:t> In 2010 it was also observed like in 2009, and it showed little sensitivity to the mean radial position of the beam 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34" y="2430614"/>
            <a:ext cx="6525958" cy="43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09800"/>
            <a:ext cx="3205161" cy="216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62200" y="5029200"/>
            <a:ext cx="914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0000FF"/>
                </a:solidFill>
              </a:rPr>
              <a:t>4 nodes</a:t>
            </a:r>
            <a:endParaRPr lang="en-US" sz="13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=690ms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792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/>
              <a:t> Hard to recognize a specific head-tail mode from the </a:t>
            </a:r>
            <a:r>
              <a:rPr lang="en-US" sz="1600" dirty="0" smtClean="0">
                <a:latin typeface="Symbol" charset="2"/>
                <a:cs typeface="Symbol" charset="2"/>
              </a:rPr>
              <a:t>D</a:t>
            </a:r>
            <a:r>
              <a:rPr lang="en-US" sz="1600" dirty="0" smtClean="0"/>
              <a:t> signal 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buFont typeface="Lucida Grande"/>
              <a:buChar char="→"/>
            </a:pPr>
            <a:r>
              <a:rPr lang="en-US" sz="1600" dirty="0" smtClean="0">
                <a:solidFill>
                  <a:srgbClr val="000000"/>
                </a:solidFill>
              </a:rPr>
              <a:t> The rise time of this instability is comparable to that of the first one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6496744" cy="4320000"/>
          </a:xfrm>
          <a:prstGeom prst="rect">
            <a:avLst/>
          </a:prstGeom>
        </p:spPr>
      </p:pic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=690ms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5065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/>
              <a:t> Losses at around the same time in the cycle were also observed in Ring 4 at the beginning of our </a:t>
            </a:r>
            <a:r>
              <a:rPr lang="en-US" sz="1600" b="1" dirty="0" smtClean="0">
                <a:solidFill>
                  <a:srgbClr val="FF0000"/>
                </a:solidFill>
              </a:rPr>
              <a:t>MD on July 1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Lucida Grande"/>
              <a:buChar char="→"/>
            </a:pPr>
            <a:r>
              <a:rPr lang="en-US" sz="1600" dirty="0" smtClean="0"/>
              <a:t> They could be efficiently suppressed by </a:t>
            </a:r>
            <a:r>
              <a:rPr lang="en-US" sz="1600" dirty="0" smtClean="0">
                <a:solidFill>
                  <a:srgbClr val="0000FF"/>
                </a:solidFill>
              </a:rPr>
              <a:t>reducing the gain of the phase loop between the cavities (non-</a:t>
            </a:r>
            <a:r>
              <a:rPr lang="en-US" sz="1600" dirty="0" err="1" smtClean="0">
                <a:solidFill>
                  <a:srgbClr val="0000FF"/>
                </a:solidFill>
              </a:rPr>
              <a:t>ppm</a:t>
            </a:r>
            <a:r>
              <a:rPr lang="en-US" sz="1600" dirty="0" smtClean="0">
                <a:solidFill>
                  <a:srgbClr val="0000FF"/>
                </a:solidFill>
              </a:rPr>
              <a:t> hardware change)</a:t>
            </a:r>
            <a:r>
              <a:rPr lang="en-US" sz="1600" dirty="0" smtClean="0"/>
              <a:t>, and increasing the gain of the TFB.</a:t>
            </a:r>
          </a:p>
          <a:p>
            <a:pPr>
              <a:buFont typeface="Lucida Grande"/>
              <a:buChar char="→"/>
            </a:pPr>
            <a:r>
              <a:rPr lang="en-US" sz="1600" dirty="0" smtClean="0"/>
              <a:t> No trace of this instability was observed in the MD of August 19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  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8" name="Picture 7" descr="Transverse-feedback-sett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94" y="2412914"/>
            <a:ext cx="2567711" cy="4320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62334" y="3295563"/>
            <a:ext cx="456696" cy="732089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6"/>
          </p:cNvCxnSpPr>
          <p:nvPr/>
        </p:nvCxnSpPr>
        <p:spPr>
          <a:xfrm flipV="1">
            <a:off x="3619030" y="3295563"/>
            <a:ext cx="800570" cy="3660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22154" y="2988999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Attenuation reduced on the Ring 4</a:t>
            </a:r>
            <a:endParaRPr lang="en-US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4576562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Once the problem of these losses was solved, the beam could be accelerated up until the last few ms. At this point our old friend, </a:t>
            </a:r>
            <a:r>
              <a:rPr lang="en-US" sz="1500" b="1" dirty="0" smtClean="0">
                <a:solidFill>
                  <a:srgbClr val="FF0000"/>
                </a:solidFill>
              </a:rPr>
              <a:t>the loss during the last ms</a:t>
            </a:r>
            <a:r>
              <a:rPr lang="en-US" sz="1500" dirty="0" smtClean="0"/>
              <a:t>, re-appeared (From the PSB   </a:t>
            </a:r>
            <a:r>
              <a:rPr lang="en-US" sz="1500" dirty="0" err="1" smtClean="0"/>
              <a:t>e</a:t>
            </a:r>
            <a:r>
              <a:rPr lang="en-US" sz="1500" dirty="0" smtClean="0"/>
              <a:t>-logbook July 1</a:t>
            </a:r>
            <a:r>
              <a:rPr lang="en-US" sz="1500" baseline="30000" dirty="0" smtClean="0"/>
              <a:t>st</a:t>
            </a:r>
            <a:r>
              <a:rPr lang="en-US" sz="1500" dirty="0" smtClean="0"/>
              <a:t> Morning)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See next slides….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9" name="Snip and Round Single Corner Rectangle 18"/>
          <p:cNvSpPr/>
          <p:nvPr/>
        </p:nvSpPr>
        <p:spPr>
          <a:xfrm>
            <a:off x="4419600" y="4576562"/>
            <a:ext cx="3810000" cy="1477328"/>
          </a:xfrm>
          <a:prstGeom prst="snip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Ring 4 losses before extraction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66710" y="112771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/>
              <a:t> Even with the feedback system on, </a:t>
            </a:r>
            <a:r>
              <a:rPr lang="en-US" sz="1600" dirty="0" smtClean="0">
                <a:solidFill>
                  <a:srgbClr val="FF0000"/>
                </a:solidFill>
              </a:rPr>
              <a:t>Ring 4</a:t>
            </a:r>
            <a:r>
              <a:rPr lang="en-US" sz="1600" dirty="0" smtClean="0"/>
              <a:t> has suffered for years from an </a:t>
            </a:r>
            <a:r>
              <a:rPr lang="en-US" sz="1600" b="1" dirty="0" smtClean="0">
                <a:solidFill>
                  <a:srgbClr val="FF0000"/>
                </a:solidFill>
              </a:rPr>
              <a:t>instability appearing  right before extraction </a:t>
            </a:r>
            <a:r>
              <a:rPr lang="en-US" sz="1600" dirty="0" smtClean="0"/>
              <a:t>for intensities above 800 </a:t>
            </a:r>
            <a:r>
              <a:rPr lang="en-US" sz="1600" dirty="0" err="1" smtClean="0"/>
              <a:t>x</a:t>
            </a:r>
            <a:r>
              <a:rPr lang="en-US" sz="1600" dirty="0" smtClean="0"/>
              <a:t> 10</a:t>
            </a:r>
            <a:r>
              <a:rPr lang="en-US" sz="1600" baseline="30000" dirty="0" smtClean="0"/>
              <a:t>10</a:t>
            </a:r>
            <a:r>
              <a:rPr lang="en-US" sz="1600" dirty="0" smtClean="0"/>
              <a:t> </a:t>
            </a:r>
            <a:r>
              <a:rPr lang="en-US" sz="1600" dirty="0" err="1" smtClean="0"/>
              <a:t>p</a:t>
            </a:r>
            <a:endParaRPr lang="en-US" sz="1600" dirty="0" smtClean="0"/>
          </a:p>
          <a:p>
            <a:pPr>
              <a:buFont typeface="Lucida Grande"/>
              <a:buChar char="→"/>
            </a:pPr>
            <a:r>
              <a:rPr lang="en-US" sz="1600" dirty="0" smtClean="0"/>
              <a:t>This instability would trigger the </a:t>
            </a:r>
            <a:r>
              <a:rPr lang="en-US" sz="1600" dirty="0" err="1" smtClean="0">
                <a:solidFill>
                  <a:srgbClr val="0000FF"/>
                </a:solidFill>
              </a:rPr>
              <a:t>BLMs</a:t>
            </a:r>
            <a:r>
              <a:rPr lang="en-US" sz="1600" dirty="0" smtClean="0">
                <a:solidFill>
                  <a:srgbClr val="0000FF"/>
                </a:solidFill>
              </a:rPr>
              <a:t> on the ejection line </a:t>
            </a:r>
            <a:r>
              <a:rPr lang="en-US" sz="1600" dirty="0" smtClean="0"/>
              <a:t>and stop the beam to ISOLDE</a:t>
            </a:r>
          </a:p>
        </p:txBody>
      </p:sp>
      <p:pic>
        <p:nvPicPr>
          <p:cNvPr id="9" name="Picture 8" descr="Tomoscope-loss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62200"/>
            <a:ext cx="4204800" cy="4320000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>
            <a:off x="5410200" y="3200400"/>
            <a:ext cx="457200" cy="1447800"/>
          </a:xfrm>
          <a:prstGeom prst="rightBrace">
            <a:avLst>
              <a:gd name="adj1" fmla="val 6101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00400" y="4648200"/>
            <a:ext cx="2209800" cy="1588"/>
          </a:xfrm>
          <a:prstGeom prst="line">
            <a:avLst/>
          </a:prstGeom>
          <a:ln w="2540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400" y="3198812"/>
            <a:ext cx="2209800" cy="1588"/>
          </a:xfrm>
          <a:prstGeom prst="line">
            <a:avLst/>
          </a:prstGeom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30702" y="3361255"/>
            <a:ext cx="24274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Losses take place during the last 2 ms. They are associated to bunch shortening, but particles are also lost from the core  </a:t>
            </a:r>
            <a:endParaRPr lang="en-US" sz="1500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Ring 4 losses before extraction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66710" y="1127717"/>
            <a:ext cx="757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>
                <a:solidFill>
                  <a:srgbClr val="000000"/>
                </a:solidFill>
              </a:rPr>
              <a:t> The maximum </a:t>
            </a:r>
            <a:r>
              <a:rPr lang="en-US" sz="1600" b="1" dirty="0" smtClean="0">
                <a:solidFill>
                  <a:srgbClr val="FF0000"/>
                </a:solidFill>
              </a:rPr>
              <a:t>intensity in Ring 4 was limited in operation to 800 </a:t>
            </a:r>
            <a:r>
              <a:rPr lang="en-US" sz="1600" b="1" dirty="0" err="1" smtClean="0">
                <a:solidFill>
                  <a:srgbClr val="FF0000"/>
                </a:solidFill>
              </a:rPr>
              <a:t>x</a:t>
            </a:r>
            <a:r>
              <a:rPr lang="en-US" sz="1600" b="1" dirty="0" smtClean="0">
                <a:solidFill>
                  <a:srgbClr val="FF0000"/>
                </a:solidFill>
              </a:rPr>
              <a:t> 10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Lucida Grande"/>
              <a:buChar char="→"/>
            </a:pPr>
            <a:r>
              <a:rPr lang="en-US" sz="1600" b="1" dirty="0" smtClean="0">
                <a:solidFill>
                  <a:srgbClr val="FF0000"/>
                </a:solidFill>
              </a:rPr>
              <a:t> C04 beam-loading</a:t>
            </a:r>
            <a:r>
              <a:rPr lang="en-US" sz="1600" dirty="0" smtClean="0">
                <a:solidFill>
                  <a:srgbClr val="000000"/>
                </a:solidFill>
              </a:rPr>
              <a:t>, considered a potential responsible,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was excluded during a dedicated MD last February, when C04 was short-circuited and the loss was not cured  </a:t>
            </a:r>
            <a:endParaRPr lang="en-US" sz="1600" dirty="0"/>
          </a:p>
        </p:txBody>
      </p:sp>
      <p:pic>
        <p:nvPicPr>
          <p:cNvPr id="12" name="Picture 11" descr="int-l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3854400" cy="3960000"/>
          </a:xfrm>
          <a:prstGeom prst="rect">
            <a:avLst/>
          </a:prstGeom>
        </p:spPr>
      </p:pic>
      <p:pic>
        <p:nvPicPr>
          <p:cNvPr id="16" name="Picture 15" descr="shapes-lo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438400"/>
            <a:ext cx="3854400" cy="39600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795410" y="4138613"/>
            <a:ext cx="1557390" cy="2583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600" y="4184727"/>
            <a:ext cx="209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Almost half of the bunch is lost just before ejection</a:t>
            </a:r>
            <a:endParaRPr lang="en-US" sz="1400" dirty="0">
              <a:solidFill>
                <a:srgbClr val="3366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244710" y="3631111"/>
            <a:ext cx="1013821" cy="1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Ring 4 losses before extraction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66710" y="1127717"/>
            <a:ext cx="7575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>
                <a:solidFill>
                  <a:srgbClr val="000000"/>
                </a:solidFill>
              </a:rPr>
              <a:t> The Wire Scanner measurements show some bizarre profiles during the instability in both transverse planes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Lucida Grande"/>
              <a:buChar char="→"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The ‘second’ signal on the right side is measured shortly before extraction and could be a sign of instability or </a:t>
            </a:r>
            <a:r>
              <a:rPr lang="en-US" sz="1600" dirty="0" err="1" smtClean="0">
                <a:solidFill>
                  <a:srgbClr val="000000"/>
                </a:solidFill>
              </a:rPr>
              <a:t>emittance</a:t>
            </a:r>
            <a:r>
              <a:rPr lang="en-US" sz="1600" dirty="0" smtClean="0">
                <a:solidFill>
                  <a:srgbClr val="000000"/>
                </a:solidFill>
              </a:rPr>
              <a:t> blow up 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9" name="Picture 8" descr="LossesinH-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67000"/>
            <a:ext cx="4054376" cy="2520000"/>
          </a:xfrm>
          <a:prstGeom prst="rect">
            <a:avLst/>
          </a:prstGeom>
        </p:spPr>
      </p:pic>
      <p:pic>
        <p:nvPicPr>
          <p:cNvPr id="11" name="Picture 10" descr="Vertical-measurements-with-bad-sho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667000"/>
            <a:ext cx="4070360" cy="2520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2095500" y="4914900"/>
            <a:ext cx="1447800" cy="3048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19400" y="4343400"/>
            <a:ext cx="4800600" cy="14478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57912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Extraction, the scan takes ~8ms  to get to this point. The measurement of the ‘extra-beam’ starts ~2ms before.</a:t>
            </a:r>
            <a:endParaRPr lang="en-US" sz="1400" dirty="0">
              <a:solidFill>
                <a:srgbClr val="33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362" y="2343835"/>
            <a:ext cx="8561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H profile</a:t>
            </a:r>
            <a:endParaRPr lang="en-US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4800600" y="2343835"/>
            <a:ext cx="8454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V profile</a:t>
            </a:r>
            <a:endParaRPr lang="en-US" sz="1500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0281" y="441067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 PSB instabilities….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281" y="12192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dirty="0" smtClean="0"/>
              <a:t> The beam is transversely stabilized in the PSB by a </a:t>
            </a:r>
            <a:r>
              <a:rPr lang="en-US" dirty="0" smtClean="0">
                <a:solidFill>
                  <a:srgbClr val="FF0000"/>
                </a:solidFill>
              </a:rPr>
              <a:t>transverse feedback system</a:t>
            </a:r>
          </a:p>
          <a:p>
            <a:pPr>
              <a:buFont typeface="Lucida Grande"/>
              <a:buChar char="→"/>
            </a:pPr>
            <a:r>
              <a:rPr lang="en-US" dirty="0" smtClean="0"/>
              <a:t> In particular, the feedback is necessary in the </a:t>
            </a:r>
            <a:r>
              <a:rPr lang="en-US" dirty="0" smtClean="0">
                <a:solidFill>
                  <a:srgbClr val="FF0000"/>
                </a:solidFill>
              </a:rPr>
              <a:t>horizontal plane </a:t>
            </a:r>
            <a:r>
              <a:rPr lang="en-US" dirty="0" smtClean="0"/>
              <a:t>for high intensity beams (both </a:t>
            </a:r>
            <a:r>
              <a:rPr lang="en-US" dirty="0" err="1" smtClean="0"/>
              <a:t>h</a:t>
            </a:r>
            <a:r>
              <a:rPr lang="en-US" dirty="0" smtClean="0"/>
              <a:t>=1 and </a:t>
            </a:r>
            <a:r>
              <a:rPr lang="en-US" dirty="0" err="1" smtClean="0"/>
              <a:t>h</a:t>
            </a:r>
            <a:r>
              <a:rPr lang="en-US" dirty="0" smtClean="0"/>
              <a:t>=2)</a:t>
            </a:r>
          </a:p>
          <a:p>
            <a:pPr>
              <a:buFont typeface="Lucida Grande"/>
              <a:buChar char="→"/>
            </a:pPr>
            <a:r>
              <a:rPr lang="en-US" dirty="0" smtClean="0"/>
              <a:t> In normal operation, the feedback is off in the vertical plane</a:t>
            </a:r>
          </a:p>
          <a:p>
            <a:pPr>
              <a:buFont typeface="Lucida Grande"/>
              <a:buChar char="→"/>
            </a:pPr>
            <a:endParaRPr lang="en-US" dirty="0" smtClean="0"/>
          </a:p>
          <a:p>
            <a:pPr>
              <a:buFont typeface="Lucida Grande"/>
              <a:buChar char="→"/>
            </a:pPr>
            <a:r>
              <a:rPr lang="en-US" dirty="0" smtClean="0"/>
              <a:t> What happens if the feedback system is switched off also in H?</a:t>
            </a:r>
          </a:p>
          <a:p>
            <a:r>
              <a:rPr lang="en-US" dirty="0" smtClean="0"/>
              <a:t>     </a:t>
            </a:r>
            <a:r>
              <a:rPr lang="en-US" b="1" dirty="0" smtClean="0">
                <a:solidFill>
                  <a:srgbClr val="0000FF"/>
                </a:solidFill>
              </a:rPr>
              <a:t>Depending on the injected intensity, the beam can become unstable at different points along the cycle!  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429000"/>
            <a:ext cx="5283200" cy="2895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4193357"/>
            <a:ext cx="404401" cy="142333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24971" y="4313793"/>
            <a:ext cx="404401" cy="101823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1" y="4686049"/>
            <a:ext cx="316706" cy="70071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133600" y="5105400"/>
            <a:ext cx="1600200" cy="838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4560284" y="5343739"/>
            <a:ext cx="937833" cy="914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5955506" y="4164615"/>
            <a:ext cx="914400" cy="6623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8529" y="6054638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Instability @ </a:t>
            </a:r>
            <a:r>
              <a:rPr lang="en-US" sz="1500" dirty="0" err="1" smtClean="0"/>
              <a:t>c</a:t>
            </a:r>
            <a:r>
              <a:rPr lang="en-US" sz="1500" dirty="0" smtClean="0"/>
              <a:t>=378ms   </a:t>
            </a:r>
            <a:r>
              <a:rPr lang="en-US" sz="1500" dirty="0" err="1" smtClean="0"/>
              <a:t>I</a:t>
            </a:r>
            <a:r>
              <a:rPr lang="en-US" sz="1500" baseline="-25000" dirty="0" err="1" smtClean="0"/>
              <a:t>thr</a:t>
            </a:r>
            <a:r>
              <a:rPr lang="en-US" sz="1500" dirty="0" smtClean="0"/>
              <a:t> ≈ 300 </a:t>
            </a:r>
            <a:r>
              <a:rPr lang="en-US" sz="1500" dirty="0" err="1" smtClean="0"/>
              <a:t>x</a:t>
            </a:r>
            <a:r>
              <a:rPr lang="en-US" sz="1500" dirty="0" smtClean="0"/>
              <a:t> 10</a:t>
            </a:r>
            <a:r>
              <a:rPr lang="en-US" sz="1500" baseline="30000" dirty="0" smtClean="0"/>
              <a:t>10</a:t>
            </a:r>
            <a:r>
              <a:rPr lang="en-US" sz="1500" dirty="0" smtClean="0"/>
              <a:t> </a:t>
            </a:r>
            <a:r>
              <a:rPr lang="en-US" sz="1500" dirty="0" err="1" smtClean="0"/>
              <a:t>p</a:t>
            </a:r>
            <a:endParaRPr lang="en-US" sz="1500" dirty="0"/>
          </a:p>
        </p:txBody>
      </p:sp>
      <p:sp>
        <p:nvSpPr>
          <p:cNvPr id="23" name="TextBox 22"/>
          <p:cNvSpPr txBox="1"/>
          <p:nvPr/>
        </p:nvSpPr>
        <p:spPr>
          <a:xfrm>
            <a:off x="4324971" y="6269856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Instability @ </a:t>
            </a:r>
            <a:r>
              <a:rPr lang="en-US" sz="1500" dirty="0" err="1" smtClean="0"/>
              <a:t>c</a:t>
            </a:r>
            <a:r>
              <a:rPr lang="en-US" sz="1500" dirty="0" smtClean="0"/>
              <a:t>=478ms  </a:t>
            </a:r>
            <a:r>
              <a:rPr lang="en-US" sz="1500" dirty="0" err="1" smtClean="0"/>
              <a:t>I</a:t>
            </a:r>
            <a:r>
              <a:rPr lang="en-US" sz="1500" baseline="-25000" dirty="0" err="1" smtClean="0"/>
              <a:t>thr</a:t>
            </a:r>
            <a:r>
              <a:rPr lang="en-US" sz="1500" dirty="0" smtClean="0"/>
              <a:t> ≈ 500 </a:t>
            </a:r>
            <a:r>
              <a:rPr lang="en-US" sz="1500" dirty="0" err="1" smtClean="0"/>
              <a:t>x</a:t>
            </a:r>
            <a:r>
              <a:rPr lang="en-US" sz="1500" dirty="0" smtClean="0"/>
              <a:t> 10</a:t>
            </a:r>
            <a:r>
              <a:rPr lang="en-US" sz="1500" baseline="30000" dirty="0" smtClean="0"/>
              <a:t>10</a:t>
            </a:r>
            <a:r>
              <a:rPr lang="en-US" sz="1500" dirty="0" smtClean="0"/>
              <a:t> </a:t>
            </a:r>
            <a:r>
              <a:rPr lang="en-US" sz="1500" dirty="0" err="1" smtClean="0"/>
              <a:t>p</a:t>
            </a:r>
            <a:endParaRPr lang="en-US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0971" y="3841450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Instability @ </a:t>
            </a:r>
            <a:r>
              <a:rPr lang="en-US" sz="1500" dirty="0" err="1" smtClean="0"/>
              <a:t>c</a:t>
            </a:r>
            <a:r>
              <a:rPr lang="en-US" sz="1500" dirty="0" smtClean="0"/>
              <a:t>=690ms  </a:t>
            </a:r>
            <a:r>
              <a:rPr lang="en-US" sz="1500" dirty="0" err="1" smtClean="0"/>
              <a:t>I</a:t>
            </a:r>
            <a:r>
              <a:rPr lang="en-US" sz="1500" baseline="-25000" dirty="0" err="1" smtClean="0"/>
              <a:t>thr</a:t>
            </a:r>
            <a:r>
              <a:rPr lang="en-US" sz="1500" dirty="0" smtClean="0"/>
              <a:t> ≈ 400 </a:t>
            </a:r>
            <a:r>
              <a:rPr lang="en-US" sz="1500" dirty="0" err="1" smtClean="0"/>
              <a:t>x</a:t>
            </a:r>
            <a:r>
              <a:rPr lang="en-US" sz="1500" dirty="0" smtClean="0"/>
              <a:t> 10</a:t>
            </a:r>
            <a:r>
              <a:rPr lang="en-US" sz="1500" baseline="30000" dirty="0" smtClean="0"/>
              <a:t>10</a:t>
            </a:r>
            <a:r>
              <a:rPr lang="en-US" sz="1500" dirty="0" smtClean="0"/>
              <a:t> </a:t>
            </a:r>
            <a:r>
              <a:rPr lang="en-US" sz="1500" dirty="0" err="1" smtClean="0"/>
              <a:t>p</a:t>
            </a:r>
            <a:r>
              <a:rPr lang="en-US" sz="1500" dirty="0" smtClean="0"/>
              <a:t> (?)</a:t>
            </a:r>
            <a:endParaRPr 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4729371" y="3700914"/>
            <a:ext cx="172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From D.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Quatraro’s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talk in MSWG, 06/11/2009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905" y="3634973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N.B. Measurements were done on Ring 4, but actually </a:t>
            </a:r>
            <a:r>
              <a:rPr lang="en-US" sz="1400" dirty="0" smtClean="0">
                <a:solidFill>
                  <a:srgbClr val="FF0000"/>
                </a:solidFill>
              </a:rPr>
              <a:t>these instabilities were seen to equally occur on all 4 rings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Ring 4 losses before extraction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66710" y="1127717"/>
            <a:ext cx="7575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>
                <a:solidFill>
                  <a:srgbClr val="000000"/>
                </a:solidFill>
              </a:rPr>
              <a:t> During the </a:t>
            </a:r>
            <a:r>
              <a:rPr lang="en-US" sz="1600" b="1" dirty="0" smtClean="0">
                <a:solidFill>
                  <a:srgbClr val="FF0000"/>
                </a:solidFill>
              </a:rPr>
              <a:t>MD session on July 1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dirty="0" smtClean="0">
                <a:solidFill>
                  <a:srgbClr val="000000"/>
                </a:solidFill>
              </a:rPr>
              <a:t>, after an adjustment of the beam radial position close to extraction (which removed a transient before the </a:t>
            </a:r>
            <a:r>
              <a:rPr lang="en-US" sz="1600" dirty="0" err="1" smtClean="0">
                <a:solidFill>
                  <a:srgbClr val="000000"/>
                </a:solidFill>
              </a:rPr>
              <a:t>synchro</a:t>
            </a:r>
            <a:r>
              <a:rPr lang="en-US" sz="1600" dirty="0" smtClean="0">
                <a:solidFill>
                  <a:srgbClr val="000000"/>
                </a:solidFill>
              </a:rPr>
              <a:t>), we attempted to </a:t>
            </a:r>
            <a:r>
              <a:rPr lang="en-US" sz="1600" b="1" dirty="0" smtClean="0">
                <a:solidFill>
                  <a:srgbClr val="0000FF"/>
                </a:solidFill>
              </a:rPr>
              <a:t>change the working point at extraction </a:t>
            </a:r>
            <a:r>
              <a:rPr lang="en-US" sz="1600" dirty="0" smtClean="0">
                <a:solidFill>
                  <a:srgbClr val="000000"/>
                </a:solidFill>
              </a:rPr>
              <a:t>in order to possibly cure the unstable motion that causes the beam loss </a:t>
            </a:r>
          </a:p>
          <a:p>
            <a:pPr lvl="1">
              <a:buFont typeface="Wingdings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If the loss is caused by some resonance crossing enhanced by the space charge with high intensity, we can hope to move farther away from this resonance</a:t>
            </a: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 If it is a coherent instability in the horizontal plane, we could suppress it by coupling more to the stable vertical plane (setting the tunes closer together)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 descr="R4-Tunes-with-nominal-Q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05200"/>
            <a:ext cx="3078295" cy="28800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056344" y="4460568"/>
            <a:ext cx="685800" cy="484632"/>
          </a:xfrm>
          <a:prstGeom prst="righ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R4-Tunes-with-modified-QC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505200"/>
            <a:ext cx="3078295" cy="28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2800" y="517012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GFA of the Ring 4 Q-strips (BR4.GSQCF) was extended and pulsed close to the end of the cycle. This had the effect of moving the tunes closer together</a:t>
            </a:r>
            <a:endParaRPr lang="en-US" sz="1400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Ring 4 losses before extraction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53870" y="1295400"/>
            <a:ext cx="757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>
                <a:solidFill>
                  <a:srgbClr val="000000"/>
                </a:solidFill>
              </a:rPr>
              <a:t> Et </a:t>
            </a:r>
            <a:r>
              <a:rPr lang="en-US" sz="1600" dirty="0" err="1" smtClean="0">
                <a:solidFill>
                  <a:srgbClr val="000000"/>
                </a:solidFill>
              </a:rPr>
              <a:t>voilà</a:t>
            </a:r>
            <a:r>
              <a:rPr lang="en-US" sz="1600" dirty="0" smtClean="0">
                <a:solidFill>
                  <a:srgbClr val="000000"/>
                </a:solidFill>
              </a:rPr>
              <a:t>!</a:t>
            </a:r>
          </a:p>
          <a:p>
            <a:pPr lvl="1">
              <a:buFont typeface="Lucida Grande"/>
              <a:buChar char="→"/>
            </a:pPr>
            <a:r>
              <a:rPr lang="en-US" sz="1600" dirty="0" smtClean="0">
                <a:solidFill>
                  <a:srgbClr val="000000"/>
                </a:solidFill>
              </a:rPr>
              <a:t> Finally we could accelerate up to almost 1000 </a:t>
            </a:r>
            <a:r>
              <a:rPr lang="en-US" sz="1600" dirty="0" err="1" smtClean="0">
                <a:solidFill>
                  <a:srgbClr val="000000"/>
                </a:solidFill>
              </a:rPr>
              <a:t>x</a:t>
            </a:r>
            <a:r>
              <a:rPr lang="en-US" sz="1600" dirty="0" smtClean="0">
                <a:solidFill>
                  <a:srgbClr val="000000"/>
                </a:solidFill>
              </a:rPr>
              <a:t> 10</a:t>
            </a:r>
            <a:r>
              <a:rPr lang="en-US" sz="1600" baseline="30000" dirty="0" smtClean="0">
                <a:solidFill>
                  <a:srgbClr val="000000"/>
                </a:solidFill>
              </a:rPr>
              <a:t>10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</a:t>
            </a:r>
            <a:r>
              <a:rPr lang="en-US" sz="1600" dirty="0" smtClean="0">
                <a:solidFill>
                  <a:srgbClr val="000000"/>
                </a:solidFill>
              </a:rPr>
              <a:t> in Ring 4 without the </a:t>
            </a:r>
            <a:r>
              <a:rPr lang="en-US" sz="1600" dirty="0" err="1" smtClean="0">
                <a:solidFill>
                  <a:srgbClr val="000000"/>
                </a:solidFill>
              </a:rPr>
              <a:t>BLMs</a:t>
            </a:r>
            <a:r>
              <a:rPr lang="en-US" sz="1600" dirty="0" smtClean="0">
                <a:solidFill>
                  <a:srgbClr val="000000"/>
                </a:solidFill>
              </a:rPr>
              <a:t> being triggered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 descr="BCT13turns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10" y="2728951"/>
            <a:ext cx="2890641" cy="3600000"/>
          </a:xfrm>
          <a:prstGeom prst="rect">
            <a:avLst/>
          </a:prstGeom>
        </p:spPr>
      </p:pic>
      <p:pic>
        <p:nvPicPr>
          <p:cNvPr id="9" name="Picture 8" descr="OPDisplayR4with13tur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27" y="2743200"/>
            <a:ext cx="3688999" cy="3600000"/>
          </a:xfrm>
          <a:prstGeom prst="rect">
            <a:avLst/>
          </a:prstGeom>
        </p:spPr>
      </p:pic>
      <p:sp>
        <p:nvSpPr>
          <p:cNvPr id="11" name="Snip and Round Single Corner Rectangle 10"/>
          <p:cNvSpPr/>
          <p:nvPr/>
        </p:nvSpPr>
        <p:spPr>
          <a:xfrm>
            <a:off x="7010400" y="3886200"/>
            <a:ext cx="609600" cy="990600"/>
          </a:xfrm>
          <a:prstGeom prst="snip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47227" y="2126397"/>
            <a:ext cx="2263173" cy="1912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</p:cNvCxnSpPr>
          <p:nvPr/>
        </p:nvCxnSpPr>
        <p:spPr>
          <a:xfrm rot="5400000">
            <a:off x="2331567" y="2080831"/>
            <a:ext cx="2064602" cy="215573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 Diagonal Corner Rectangle 21"/>
          <p:cNvSpPr/>
          <p:nvPr/>
        </p:nvSpPr>
        <p:spPr>
          <a:xfrm>
            <a:off x="653870" y="1295400"/>
            <a:ext cx="7575730" cy="830997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Ring 4 losses before extraction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705950" y="1171512"/>
            <a:ext cx="7752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/>
              <a:t> We decided to adjust the working point at extraction in all 4 rings using the tune editor instead of the Q-strips</a:t>
            </a:r>
          </a:p>
          <a:p>
            <a:pPr>
              <a:buFont typeface="Lucida Grande"/>
              <a:buChar char="→"/>
            </a:pPr>
            <a:r>
              <a:rPr lang="en-US" sz="1600" dirty="0" smtClean="0"/>
              <a:t> We basically programmed the H and V tunes to be equal at extraction (4.200) to enhance the coupling (they were before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=4.17 and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=4.23) </a:t>
            </a:r>
          </a:p>
          <a:p>
            <a:pPr>
              <a:buFont typeface="Lucida Grande"/>
              <a:buChar char="→"/>
            </a:pPr>
            <a:r>
              <a:rPr lang="en-US" sz="1600" dirty="0" smtClean="0"/>
              <a:t> This could stabilize the beam in Ring 4 and allowed </a:t>
            </a:r>
            <a:r>
              <a:rPr lang="en-US" sz="1600" b="1" dirty="0" smtClean="0">
                <a:solidFill>
                  <a:srgbClr val="FF0000"/>
                </a:solidFill>
              </a:rPr>
              <a:t>extraction of up to 1100 </a:t>
            </a:r>
            <a:r>
              <a:rPr lang="en-US" sz="1600" b="1" dirty="0" err="1" smtClean="0">
                <a:solidFill>
                  <a:srgbClr val="FF0000"/>
                </a:solidFill>
              </a:rPr>
              <a:t>x</a:t>
            </a:r>
            <a:r>
              <a:rPr lang="en-US" sz="1600" b="1" dirty="0" smtClean="0">
                <a:solidFill>
                  <a:srgbClr val="FF0000"/>
                </a:solidFill>
              </a:rPr>
              <a:t> 10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!!! </a:t>
            </a:r>
          </a:p>
        </p:txBody>
      </p:sp>
      <p:pic>
        <p:nvPicPr>
          <p:cNvPr id="7" name="Picture 6" descr="Final-programmed-tu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8" y="2743200"/>
            <a:ext cx="4320000" cy="3240000"/>
          </a:xfrm>
          <a:prstGeom prst="rect">
            <a:avLst/>
          </a:prstGeom>
        </p:spPr>
      </p:pic>
      <p:pic>
        <p:nvPicPr>
          <p:cNvPr id="11" name="Picture 10" descr="Final-measured-tu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002" y="2743200"/>
            <a:ext cx="4330372" cy="3600000"/>
          </a:xfrm>
          <a:prstGeom prst="rect">
            <a:avLst/>
          </a:prstGeom>
          <a:ln w="28575" cmpd="sng">
            <a:noFill/>
          </a:ln>
        </p:spPr>
      </p:pic>
      <p:sp>
        <p:nvSpPr>
          <p:cNvPr id="12" name="Oval 11"/>
          <p:cNvSpPr/>
          <p:nvPr/>
        </p:nvSpPr>
        <p:spPr>
          <a:xfrm>
            <a:off x="5725606" y="4114799"/>
            <a:ext cx="1007181" cy="450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67000" y="4718012"/>
            <a:ext cx="762000" cy="45081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1701891" y="5054254"/>
            <a:ext cx="1027200" cy="990600"/>
          </a:xfrm>
          <a:prstGeom prst="straightConnector1">
            <a:avLst/>
          </a:prstGeom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5431359" y="5355159"/>
            <a:ext cx="1911388" cy="332294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05072" y="6120330"/>
            <a:ext cx="1643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Programmed tunes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5606" y="6477000"/>
            <a:ext cx="1643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Measured tunes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Ring 4 losses before extraction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730971" y="1062025"/>
            <a:ext cx="757573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M. Chanel went then back to the original working points at extraction and enhanced the coupling at extraction by using the skew </a:t>
            </a:r>
            <a:r>
              <a:rPr lang="en-US" sz="1500" dirty="0" err="1" smtClean="0">
                <a:solidFill>
                  <a:srgbClr val="000000"/>
                </a:solidFill>
              </a:rPr>
              <a:t>quadrupole</a:t>
            </a:r>
            <a:r>
              <a:rPr lang="en-US" sz="1500" dirty="0" smtClean="0">
                <a:solidFill>
                  <a:srgbClr val="000000"/>
                </a:solidFill>
              </a:rPr>
              <a:t> BR4.QSKH0 in Ring 4</a:t>
            </a:r>
          </a:p>
          <a:p>
            <a:pPr>
              <a:buFont typeface="Lucida Grande"/>
              <a:buChar char="→"/>
            </a:pPr>
            <a:r>
              <a:rPr lang="en-US" sz="1500" dirty="0" smtClean="0">
                <a:solidFill>
                  <a:srgbClr val="000000"/>
                </a:solidFill>
              </a:rPr>
              <a:t> This setting proved to cure the losses at extraction, too. However, we are presently running with the modified working point at extraction and BR4.QSKH0 set to its original 0.78A </a:t>
            </a:r>
          </a:p>
          <a:p>
            <a:pPr>
              <a:buFont typeface="Lucida Grande"/>
              <a:buChar char="→"/>
            </a:pPr>
            <a:r>
              <a:rPr lang="en-US" sz="1500" dirty="0" smtClean="0">
                <a:solidFill>
                  <a:srgbClr val="000000"/>
                </a:solidFill>
              </a:rPr>
              <a:t> Consequently, we tend to believe that </a:t>
            </a:r>
            <a:r>
              <a:rPr lang="en-US" sz="1500" dirty="0" smtClean="0">
                <a:solidFill>
                  <a:srgbClr val="FF0000"/>
                </a:solidFill>
              </a:rPr>
              <a:t>by bringing the tunes closer together we have actually stabilized the horizontal plane by coupling it to the stable vertical plane</a:t>
            </a:r>
            <a:r>
              <a:rPr lang="en-US" sz="1500" dirty="0" smtClean="0">
                <a:solidFill>
                  <a:srgbClr val="000000"/>
                </a:solidFill>
              </a:rPr>
              <a:t>. </a:t>
            </a:r>
            <a:endParaRPr lang="en-US" sz="1500" dirty="0" smtClean="0">
              <a:solidFill>
                <a:srgbClr val="FF0000"/>
              </a:solidFill>
            </a:endParaRPr>
          </a:p>
        </p:txBody>
      </p:sp>
      <p:pic>
        <p:nvPicPr>
          <p:cNvPr id="14" name="Picture 13" descr="NORMGPS_1.1E13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3639512" cy="3600000"/>
          </a:xfrm>
          <a:prstGeom prst="rect">
            <a:avLst/>
          </a:prstGeom>
        </p:spPr>
      </p:pic>
      <p:pic>
        <p:nvPicPr>
          <p:cNvPr id="16" name="Picture 15" descr="NORMGPS_BLMdisp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19400"/>
            <a:ext cx="4360563" cy="3600000"/>
          </a:xfrm>
          <a:prstGeom prst="rect">
            <a:avLst/>
          </a:prstGeom>
        </p:spPr>
      </p:pic>
      <p:sp>
        <p:nvSpPr>
          <p:cNvPr id="17" name="Snip Diagonal Corner Rectangle 16"/>
          <p:cNvSpPr/>
          <p:nvPr/>
        </p:nvSpPr>
        <p:spPr>
          <a:xfrm>
            <a:off x="2725956" y="3962400"/>
            <a:ext cx="550643" cy="914400"/>
          </a:xfrm>
          <a:prstGeom prst="snip2Diag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724400" y="3505200"/>
            <a:ext cx="1219200" cy="762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3115155" y="5038243"/>
            <a:ext cx="1143000" cy="820113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771902" y="4914902"/>
            <a:ext cx="1905000" cy="609603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76599" y="6172204"/>
            <a:ext cx="3429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1.1 </a:t>
            </a:r>
            <a:r>
              <a:rPr lang="en-US" sz="1500" b="1" dirty="0" err="1" smtClean="0">
                <a:solidFill>
                  <a:srgbClr val="FF0000"/>
                </a:solidFill>
              </a:rPr>
              <a:t>x</a:t>
            </a:r>
            <a:r>
              <a:rPr lang="en-US" sz="1500" b="1" dirty="0" smtClean="0">
                <a:solidFill>
                  <a:srgbClr val="FF0000"/>
                </a:solidFill>
              </a:rPr>
              <a:t> 10</a:t>
            </a:r>
            <a:r>
              <a:rPr lang="en-US" sz="1500" b="1" baseline="30000" dirty="0" smtClean="0">
                <a:solidFill>
                  <a:srgbClr val="FF0000"/>
                </a:solidFill>
              </a:rPr>
              <a:t>13</a:t>
            </a:r>
            <a:r>
              <a:rPr lang="en-US" sz="1500" b="1" dirty="0" smtClean="0">
                <a:solidFill>
                  <a:srgbClr val="FF0000"/>
                </a:solidFill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</a:rPr>
              <a:t>p</a:t>
            </a:r>
            <a:r>
              <a:rPr lang="en-US" sz="1500" b="1" dirty="0" smtClean="0">
                <a:solidFill>
                  <a:srgbClr val="FF0000"/>
                </a:solidFill>
              </a:rPr>
              <a:t> accelerated and extracted with low losses in the ejection line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de-DE" sz="3200" b="1" dirty="0" err="1" smtClean="0">
                <a:latin typeface="Copperplate" pitchFamily="-107" charset="0"/>
              </a:rPr>
              <a:t>Summary</a:t>
            </a:r>
            <a:r>
              <a:rPr lang="de-DE" sz="3200" b="1" dirty="0" smtClean="0">
                <a:latin typeface="Copperplate" pitchFamily="-107" charset="0"/>
              </a:rPr>
              <a:t> &amp; </a:t>
            </a:r>
            <a:r>
              <a:rPr lang="de-DE" sz="3200" b="1" dirty="0" err="1" smtClean="0">
                <a:latin typeface="Copperplate" pitchFamily="-107" charset="0"/>
              </a:rPr>
              <a:t>Conclusions</a:t>
            </a:r>
            <a:endParaRPr lang="de-DE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53340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Several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b="1" dirty="0" err="1" smtClean="0">
                <a:solidFill>
                  <a:schemeClr val="accent2"/>
                </a:solidFill>
                <a:ea typeface="ＭＳ Ｐゴシック" pitchFamily="-109" charset="-128"/>
                <a:cs typeface="ＭＳ Ｐゴシック" pitchFamily="-109" charset="-128"/>
              </a:rPr>
              <a:t>coherent</a:t>
            </a:r>
            <a:r>
              <a:rPr lang="de-DE" sz="1600" b="1" dirty="0" smtClean="0">
                <a:solidFill>
                  <a:schemeClr val="accent2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b="1" dirty="0" err="1" smtClean="0">
                <a:solidFill>
                  <a:schemeClr val="accent2"/>
                </a:solidFill>
                <a:ea typeface="ＭＳ Ｐゴシック" pitchFamily="-109" charset="-128"/>
                <a:cs typeface="ＭＳ Ｐゴシック" pitchFamily="-109" charset="-128"/>
              </a:rPr>
              <a:t>instabilities</a:t>
            </a:r>
            <a:r>
              <a:rPr lang="de-DE" sz="1600" b="1" dirty="0" smtClean="0">
                <a:solidFill>
                  <a:schemeClr val="accent2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have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been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observed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throughout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years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in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PSB,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usually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starting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from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horizontal plane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Up to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highest</a:t>
            </a:r>
            <a:r>
              <a:rPr lang="de-DE" sz="1600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intensities</a:t>
            </a:r>
            <a:r>
              <a:rPr lang="de-DE" sz="1600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that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can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be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produced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in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4 Booster rings 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(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i.e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. 1000 x 10</a:t>
            </a:r>
            <a:r>
              <a:rPr lang="de-DE" sz="1600" baseline="30000" dirty="0" smtClean="0">
                <a:ea typeface="ＭＳ Ｐゴシック" pitchFamily="-109" charset="-128"/>
                <a:cs typeface="ＭＳ Ｐゴシック" pitchFamily="-109" charset="-128"/>
              </a:rPr>
              <a:t>10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p/ring)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those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listed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below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can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be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stabilized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using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Transverse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Feedback System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An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instability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at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about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c=370ms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shows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a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head-tail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pattern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with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2-3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nodes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and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little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(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or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no)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dependence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on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bunch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shape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and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length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.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Seems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to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improve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when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beam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is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radially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moved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inwards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An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instability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at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about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c=407ms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is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correlated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to </a:t>
            </a:r>
            <a:r>
              <a:rPr lang="de-DE" sz="1400" b="1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C16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, and in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particular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with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its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harmonic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change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. A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new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frequency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program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is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under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study</a:t>
            </a:r>
            <a:endParaRPr lang="de-DE" sz="14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An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instability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at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about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c=470ms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exhibits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a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head-tail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pattern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with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4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nodes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and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little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(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or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no)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dependence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on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bunch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shape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and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length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nor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on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MRP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An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instability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at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about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c=690ms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with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no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distinctive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pattern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which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was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stabilized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by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adjusting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gain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of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phase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loop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between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C02 and C04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If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resistive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wall was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responsible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for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these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instabilities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we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would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expect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higher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order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modes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to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be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excited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.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Other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potential </a:t>
            </a:r>
            <a:r>
              <a:rPr lang="de-DE" sz="1600" dirty="0" err="1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impedance</a:t>
            </a:r>
            <a:r>
              <a:rPr lang="de-DE" sz="1600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candidates</a:t>
            </a:r>
            <a:endParaRPr lang="de-DE" sz="1600" dirty="0" smtClean="0">
              <a:solidFill>
                <a:srgbClr val="0000FF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Peaked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impedance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at 1.6 MHz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from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unmatched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terminations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on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extraction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kicker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cables</a:t>
            </a:r>
            <a:endParaRPr lang="de-DE" sz="14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Cavities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(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C16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at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some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specific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dirty="0" err="1" smtClean="0">
                <a:ea typeface="ＭＳ Ｐゴシック" pitchFamily="-109" charset="-128"/>
                <a:cs typeface="ＭＳ Ｐゴシック" pitchFamily="-109" charset="-128"/>
              </a:rPr>
              <a:t>frequency</a:t>
            </a:r>
            <a:r>
              <a:rPr lang="de-DE" sz="1400" dirty="0" smtClean="0">
                <a:ea typeface="ＭＳ Ｐゴシック" pitchFamily="-109" charset="-128"/>
                <a:cs typeface="ＭＳ Ｐゴシック" pitchFamily="-109" charset="-128"/>
              </a:rPr>
              <a:t>?)</a:t>
            </a:r>
          </a:p>
          <a:p>
            <a:pPr>
              <a:lnSpc>
                <a:spcPct val="90000"/>
              </a:lnSpc>
              <a:defRPr/>
            </a:pP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We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would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like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to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identify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, and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possibly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reduce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source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of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these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instabilities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to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gain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more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stability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margin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with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respect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to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PSB </a:t>
            </a:r>
            <a:r>
              <a:rPr lang="de-DE" sz="1600" dirty="0" err="1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intensity</a:t>
            </a:r>
            <a:r>
              <a:rPr lang="de-DE" sz="1600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upgrade</a:t>
            </a:r>
            <a:r>
              <a:rPr lang="de-DE" sz="1600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with</a:t>
            </a:r>
            <a:r>
              <a:rPr lang="de-DE" sz="1600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 Linac4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!</a:t>
            </a:r>
          </a:p>
          <a:p>
            <a:pPr>
              <a:lnSpc>
                <a:spcPct val="90000"/>
              </a:lnSpc>
              <a:defRPr/>
            </a:pP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b="1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Ring4 </a:t>
            </a:r>
            <a:r>
              <a:rPr lang="de-DE" sz="1600" b="1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instability</a:t>
            </a:r>
            <a:r>
              <a:rPr lang="de-DE" sz="1600" b="1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shortly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before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extraction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which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has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been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affecting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performance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of Ring 4 in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last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years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, was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suppressed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by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changing</a:t>
            </a:r>
            <a:r>
              <a:rPr lang="de-DE" sz="1600" b="1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b="1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working</a:t>
            </a:r>
            <a:r>
              <a:rPr lang="de-DE" sz="1600" b="1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point at </a:t>
            </a:r>
            <a:r>
              <a:rPr lang="de-DE" sz="1600" b="1" dirty="0" err="1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extraction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and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enhancing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coupling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between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dirty="0" err="1" smtClean="0"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600" i="1" dirty="0" smtClean="0">
                <a:ea typeface="ＭＳ Ｐゴシック" pitchFamily="-109" charset="-128"/>
                <a:cs typeface="ＭＳ Ｐゴシック" pitchFamily="-109" charset="-128"/>
              </a:rPr>
              <a:t>x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and </a:t>
            </a:r>
            <a:r>
              <a:rPr lang="de-DE" sz="1600" i="1" dirty="0" smtClean="0">
                <a:ea typeface="ＭＳ Ｐゴシック" pitchFamily="-109" charset="-128"/>
                <a:cs typeface="ＭＳ Ｐゴシック" pitchFamily="-109" charset="-128"/>
              </a:rPr>
              <a:t>y</a:t>
            </a:r>
            <a:r>
              <a:rPr lang="de-DE" sz="1600" dirty="0" smtClean="0">
                <a:ea typeface="ＭＳ Ｐゴシック" pitchFamily="-109" charset="-128"/>
                <a:cs typeface="ＭＳ Ｐゴシック" pitchFamily="-109" charset="-128"/>
              </a:rPr>
              <a:t> planes.</a:t>
            </a:r>
          </a:p>
          <a:p>
            <a:pPr>
              <a:lnSpc>
                <a:spcPct val="90000"/>
              </a:lnSpc>
              <a:defRPr/>
            </a:pPr>
            <a:endParaRPr lang="de-DE" sz="1600" dirty="0" smtClean="0">
              <a:ea typeface="+mn-ea"/>
            </a:endParaRPr>
          </a:p>
        </p:txBody>
      </p:sp>
      <p:pic>
        <p:nvPicPr>
          <p:cNvPr id="36868" name="Picture 3" descr="cern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LOGO-BE-200x200_jp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4500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47796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Measured tune spreads in the PSB</a:t>
            </a:r>
          </a:p>
          <a:p>
            <a:r>
              <a:rPr lang="en-US" dirty="0" smtClean="0"/>
              <a:t>C=297ms is close after injection (50 </a:t>
            </a:r>
            <a:r>
              <a:rPr lang="en-US" dirty="0" err="1" smtClean="0"/>
              <a:t>MeV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c</a:t>
            </a:r>
            <a:r>
              <a:rPr lang="en-US" dirty="0" smtClean="0"/>
              <a:t>-timings are @160MeV (lower tune spread due to energy, but shorter bunch)</a:t>
            </a:r>
          </a:p>
          <a:p>
            <a:r>
              <a:rPr lang="en-US" dirty="0" smtClean="0"/>
              <a:t>C=656ms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</a:t>
            </a:r>
            <a:r>
              <a:rPr lang="en-US" dirty="0" smtClean="0">
                <a:sym typeface="Wingdings"/>
              </a:rPr>
              <a:t>=2 is on and bunch has been lengthened</a:t>
            </a:r>
            <a:endParaRPr lang="en-US" dirty="0"/>
          </a:p>
        </p:txBody>
      </p:sp>
      <p:pic>
        <p:nvPicPr>
          <p:cNvPr id="4" name="Picture 3" descr="hortunespreadallnotitle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601"/>
            <a:ext cx="4799823" cy="3600000"/>
          </a:xfrm>
          <a:prstGeom prst="rect">
            <a:avLst/>
          </a:prstGeom>
        </p:spPr>
      </p:pic>
      <p:pic>
        <p:nvPicPr>
          <p:cNvPr id="5" name="Picture 4" descr="vertunespreadallnotitle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4176" y="2895601"/>
            <a:ext cx="4799824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=370ms (I)</a:t>
            </a:r>
            <a:endParaRPr lang="en-US" sz="3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95400"/>
            <a:ext cx="3873334" cy="25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343400"/>
            <a:ext cx="6308571" cy="216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4800600"/>
            <a:ext cx="2133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Taking snapshots of the </a:t>
            </a:r>
            <a:r>
              <a:rPr lang="en-US" sz="15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1500" baseline="-25000" dirty="0" err="1" smtClean="0">
                <a:solidFill>
                  <a:srgbClr val="0000FF"/>
                </a:solidFill>
              </a:rPr>
              <a:t>x,y</a:t>
            </a:r>
            <a:r>
              <a:rPr lang="en-US" sz="1500" dirty="0" smtClean="0">
                <a:solidFill>
                  <a:srgbClr val="0000FF"/>
                </a:solidFill>
              </a:rPr>
              <a:t> signal </a:t>
            </a:r>
            <a:r>
              <a:rPr lang="en-US" sz="1500" dirty="0" smtClean="0"/>
              <a:t>along the bunch while the instability is developing, we can see </a:t>
            </a:r>
            <a:r>
              <a:rPr lang="en-US" sz="1500" b="1" dirty="0" smtClean="0">
                <a:solidFill>
                  <a:srgbClr val="FF0000"/>
                </a:solidFill>
              </a:rPr>
              <a:t>3 nodes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=370ms (II)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480281" y="1219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dirty="0" smtClean="0"/>
              <a:t> In fact, the number of nodes has been found to depend on the beam intensity</a:t>
            </a:r>
            <a:r>
              <a:rPr lang="en-US" b="1" dirty="0" smtClean="0">
                <a:solidFill>
                  <a:srgbClr val="0000FF"/>
                </a:solidFill>
              </a:rPr>
              <a:t>  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15" y="1855624"/>
            <a:ext cx="6299200" cy="223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15" y="4341626"/>
            <a:ext cx="4632760" cy="2160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066800" y="3619500"/>
            <a:ext cx="902434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295" y="3963434"/>
            <a:ext cx="20850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Lower intensity, 3 nodes</a:t>
            </a:r>
            <a:endParaRPr lang="en-US" sz="15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7074634" y="3810000"/>
            <a:ext cx="850166" cy="3693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29500" y="4090824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Higher intensity,  2 nodes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3657600" y="1855624"/>
            <a:ext cx="874715" cy="246529"/>
          </a:xfrm>
          <a:prstGeom prst="snipRound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6630262" y="1844675"/>
            <a:ext cx="874715" cy="246529"/>
          </a:xfrm>
          <a:prstGeom prst="snipRound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93697" y="491597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Decreasing trend of rise times with the bunch intensity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=370ms (III)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480281" y="1219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dirty="0" smtClean="0"/>
              <a:t> Puzzling 2009 observations….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458000"/>
            <a:ext cx="4993548" cy="18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8000"/>
            <a:ext cx="4912707" cy="36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734" y="2047409"/>
            <a:ext cx="3101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The bunch is ~600ns long at </a:t>
            </a:r>
            <a:r>
              <a:rPr lang="en-US" sz="1500" dirty="0" err="1" smtClean="0">
                <a:solidFill>
                  <a:srgbClr val="FF0000"/>
                </a:solidFill>
              </a:rPr>
              <a:t>c</a:t>
            </a:r>
            <a:r>
              <a:rPr lang="en-US" sz="1500" dirty="0" smtClean="0">
                <a:solidFill>
                  <a:srgbClr val="FF0000"/>
                </a:solidFill>
              </a:rPr>
              <a:t>=370ms</a:t>
            </a:r>
            <a:endParaRPr lang="en-US" sz="1500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296" y="3437896"/>
            <a:ext cx="2530588" cy="18000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453349" y="5222536"/>
            <a:ext cx="1280963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36040" y="5246380"/>
            <a:ext cx="31011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Why do we see a </a:t>
            </a:r>
            <a:r>
              <a:rPr lang="en-US" sz="15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1500" dirty="0" smtClean="0">
                <a:solidFill>
                  <a:srgbClr val="0000FF"/>
                </a:solidFill>
              </a:rPr>
              <a:t> signal extending only over ~300ns?</a:t>
            </a:r>
          </a:p>
          <a:p>
            <a:r>
              <a:rPr lang="en-US" sz="1500" dirty="0" smtClean="0">
                <a:solidFill>
                  <a:srgbClr val="0000FF"/>
                </a:solidFill>
              </a:rPr>
              <a:t>The signal comes from a wideband PU (the same used for the feedback) and goes through a BOSS unit</a:t>
            </a:r>
            <a:endParaRPr lang="en-US" sz="1500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>
            <a:stCxn id="16" idx="2"/>
          </p:cNvCxnSpPr>
          <p:nvPr/>
        </p:nvCxnSpPr>
        <p:spPr>
          <a:xfrm rot="5400000">
            <a:off x="1253334" y="2565040"/>
            <a:ext cx="887426" cy="4984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96853" y="2370574"/>
            <a:ext cx="541747" cy="2202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=370ms (IV)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11162" y="109487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2010 measurements </a:t>
            </a:r>
            <a:r>
              <a:rPr lang="en-US" sz="1600" dirty="0" smtClean="0"/>
              <a:t>(Aug 19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 show that, when we catch the instability at the very beginning of the evolution, we may indeed see only a part of the bunch</a:t>
            </a:r>
          </a:p>
          <a:p>
            <a:pPr>
              <a:buFont typeface="Lucida Grande"/>
              <a:buChar char="→"/>
            </a:pPr>
            <a:r>
              <a:rPr lang="en-US" sz="1600" dirty="0" smtClean="0"/>
              <a:t> Later on, the signal gets saturated and its nodes usually become undistinguishable, but it clearly </a:t>
            </a:r>
            <a:r>
              <a:rPr lang="en-US" sz="1600" dirty="0" smtClean="0">
                <a:solidFill>
                  <a:srgbClr val="FF0000"/>
                </a:solidFill>
              </a:rPr>
              <a:t>extends over the whole expected range of the bunch total length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4939" y="6031470"/>
            <a:ext cx="3101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The </a:t>
            </a:r>
            <a:r>
              <a:rPr lang="en-US" sz="1400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D</a:t>
            </a:r>
            <a:r>
              <a:rPr lang="en-US" sz="1400" dirty="0" smtClean="0">
                <a:solidFill>
                  <a:srgbClr val="3366FF"/>
                </a:solidFill>
              </a:rPr>
              <a:t> signal stretches over the bunch core at the beginning, then moves to the whole bunch </a:t>
            </a:r>
          </a:p>
        </p:txBody>
      </p:sp>
      <p:pic>
        <p:nvPicPr>
          <p:cNvPr id="12" name="Picture 11" descr="MRPpositive-c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81" y="2590800"/>
            <a:ext cx="3498795" cy="3600000"/>
          </a:xfrm>
          <a:prstGeom prst="rect">
            <a:avLst/>
          </a:prstGeom>
        </p:spPr>
      </p:pic>
      <p:pic>
        <p:nvPicPr>
          <p:cNvPr id="13" name="Picture 12" descr="nominalMRP-c3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286" y="2209800"/>
            <a:ext cx="3498795" cy="36000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143000" y="3657600"/>
            <a:ext cx="1295400" cy="158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379400" y="5032376"/>
            <a:ext cx="754200" cy="4032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74939" y="4956591"/>
            <a:ext cx="1295400" cy="3176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114800" y="5995823"/>
            <a:ext cx="1295400" cy="389957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5297592" y="6108433"/>
            <a:ext cx="389959" cy="16474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nip Same Side Corner Rectangle 39"/>
          <p:cNvSpPr/>
          <p:nvPr/>
        </p:nvSpPr>
        <p:spPr>
          <a:xfrm>
            <a:off x="5574942" y="6031470"/>
            <a:ext cx="2861020" cy="738664"/>
          </a:xfrm>
          <a:prstGeom prst="snip2SameRect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=370ms (V)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11162" y="1094871"/>
            <a:ext cx="792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/>
              <a:t> What else did we learn from the 2010 MDs?</a:t>
            </a:r>
          </a:p>
          <a:p>
            <a:pPr lvl="1">
              <a:buFont typeface="Wingdings" charset="2"/>
              <a:buChar char="ü"/>
            </a:pPr>
            <a:r>
              <a:rPr lang="en-US" sz="1400" dirty="0" smtClean="0"/>
              <a:t> The </a:t>
            </a:r>
            <a:r>
              <a:rPr lang="en-US" sz="1400" dirty="0" smtClean="0">
                <a:solidFill>
                  <a:srgbClr val="FF0000"/>
                </a:solidFill>
              </a:rPr>
              <a:t>radial position </a:t>
            </a:r>
            <a:r>
              <a:rPr lang="en-US" sz="1400" dirty="0" smtClean="0"/>
              <a:t>of the beam can influence this instability, as the beam tends to become more stable as we move it toward the inside of the machine</a:t>
            </a:r>
          </a:p>
          <a:p>
            <a:pPr lvl="1">
              <a:buFont typeface="Wingdings" charset="2"/>
              <a:buChar char="ü"/>
            </a:pPr>
            <a:r>
              <a:rPr lang="en-US" sz="1400" dirty="0" smtClean="0"/>
              <a:t> Both this instability and the one close to </a:t>
            </a:r>
            <a:r>
              <a:rPr lang="en-US" sz="1400" dirty="0" err="1" smtClean="0"/>
              <a:t>c</a:t>
            </a:r>
            <a:r>
              <a:rPr lang="en-US" sz="1400" dirty="0" smtClean="0"/>
              <a:t>=470ms exhibit </a:t>
            </a:r>
            <a:r>
              <a:rPr lang="en-US" sz="1400" b="1" dirty="0" smtClean="0">
                <a:solidFill>
                  <a:srgbClr val="FF0000"/>
                </a:solidFill>
              </a:rPr>
              <a:t>no strong dependence on the bunch length </a:t>
            </a:r>
            <a:r>
              <a:rPr lang="en-US" sz="1400" b="1" smtClean="0">
                <a:solidFill>
                  <a:srgbClr val="FF0000"/>
                </a:solidFill>
              </a:rPr>
              <a:t>and shape, and on the </a:t>
            </a:r>
            <a:r>
              <a:rPr lang="en-US" sz="1400" b="1" dirty="0" smtClean="0">
                <a:solidFill>
                  <a:srgbClr val="FF0000"/>
                </a:solidFill>
              </a:rPr>
              <a:t>synchrotron tune</a:t>
            </a:r>
            <a:r>
              <a:rPr lang="en-US" sz="1400" dirty="0" smtClean="0"/>
              <a:t>. In fact, by turning on C04+C16 the two instabilities still appear at exactly the same points of the cycle.</a:t>
            </a:r>
          </a:p>
          <a:p>
            <a:pPr lvl="1">
              <a:buFont typeface="Wingdings" charset="2"/>
              <a:buChar char="ü"/>
            </a:pPr>
            <a:r>
              <a:rPr lang="en-US" sz="1400" dirty="0" smtClean="0"/>
              <a:t> A third instability at </a:t>
            </a:r>
            <a:r>
              <a:rPr lang="en-US" sz="1400" dirty="0" smtClean="0">
                <a:solidFill>
                  <a:srgbClr val="0000FF"/>
                </a:solidFill>
              </a:rPr>
              <a:t>around </a:t>
            </a:r>
            <a:r>
              <a:rPr lang="en-US" sz="1400" dirty="0" err="1" smtClean="0">
                <a:solidFill>
                  <a:srgbClr val="0000FF"/>
                </a:solidFill>
              </a:rPr>
              <a:t>c</a:t>
            </a:r>
            <a:r>
              <a:rPr lang="en-US" sz="1400" dirty="0" smtClean="0">
                <a:solidFill>
                  <a:srgbClr val="0000FF"/>
                </a:solidFill>
              </a:rPr>
              <a:t>=407ms </a:t>
            </a:r>
            <a:r>
              <a:rPr lang="en-US" sz="1400" dirty="0" smtClean="0"/>
              <a:t>appears when we switch on C04+C16</a:t>
            </a:r>
            <a:endParaRPr lang="en-US" sz="1400" dirty="0"/>
          </a:p>
        </p:txBody>
      </p:sp>
      <p:pic>
        <p:nvPicPr>
          <p:cNvPr id="15" name="Picture 14" descr="C04-newinstab-c4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0"/>
            <a:ext cx="3012435" cy="3600000"/>
          </a:xfrm>
          <a:prstGeom prst="rect">
            <a:avLst/>
          </a:prstGeom>
        </p:spPr>
      </p:pic>
      <p:pic>
        <p:nvPicPr>
          <p:cNvPr id="16" name="Picture 15" descr="tomoscope-c405-osc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67" y="4848000"/>
            <a:ext cx="3498795" cy="18000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5400000">
            <a:off x="1772844" y="2782043"/>
            <a:ext cx="1407313" cy="12954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600200" y="4133400"/>
            <a:ext cx="228600" cy="304800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3" idx="5"/>
          </p:cNvCxnSpPr>
          <p:nvPr/>
        </p:nvCxnSpPr>
        <p:spPr>
          <a:xfrm rot="16200000" flipH="1">
            <a:off x="3050245" y="3138639"/>
            <a:ext cx="425637" cy="293548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C407-loss-H1H2H16_noTFB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37167" y="3048000"/>
            <a:ext cx="3498795" cy="1800000"/>
          </a:xfrm>
          <a:prstGeom prst="rect">
            <a:avLst/>
          </a:prstGeom>
        </p:spPr>
      </p:pic>
      <p:sp>
        <p:nvSpPr>
          <p:cNvPr id="3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44106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Digression on the instability at </a:t>
            </a:r>
            <a:r>
              <a:rPr lang="en-US" sz="3000" dirty="0" err="1" smtClean="0"/>
              <a:t>c</a:t>
            </a:r>
            <a:r>
              <a:rPr lang="en-US" sz="3000" dirty="0" smtClean="0"/>
              <a:t>=407ms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11162" y="995065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→"/>
            </a:pPr>
            <a:r>
              <a:rPr lang="en-US" sz="1600" dirty="0" smtClean="0"/>
              <a:t> We can clearly see the </a:t>
            </a:r>
            <a:r>
              <a:rPr lang="en-US" sz="1600" dirty="0" smtClean="0">
                <a:solidFill>
                  <a:srgbClr val="FF0000"/>
                </a:solidFill>
              </a:rPr>
              <a:t>instability at </a:t>
            </a:r>
            <a:r>
              <a:rPr lang="en-US" sz="1600" dirty="0" err="1" smtClean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=407ms </a:t>
            </a:r>
            <a:r>
              <a:rPr lang="en-US" sz="1600" dirty="0" smtClean="0"/>
              <a:t>when we keep the horizontal damper on up until </a:t>
            </a:r>
            <a:r>
              <a:rPr lang="en-US" sz="1600" dirty="0" err="1" smtClean="0"/>
              <a:t>c</a:t>
            </a:r>
            <a:r>
              <a:rPr lang="en-US" sz="1600" dirty="0" smtClean="0"/>
              <a:t>=395ms (so that the beam can go through the first instability)   </a:t>
            </a:r>
          </a:p>
          <a:p>
            <a:pPr lvl="1">
              <a:buFont typeface="Wingdings" charset="2"/>
              <a:buChar char="ü"/>
            </a:pPr>
            <a:r>
              <a:rPr lang="en-US" sz="1400" dirty="0" smtClean="0"/>
              <a:t> However, we quickly realized that </a:t>
            </a:r>
            <a:r>
              <a:rPr lang="en-US" sz="1400" b="1" dirty="0" smtClean="0">
                <a:solidFill>
                  <a:srgbClr val="0000FF"/>
                </a:solidFill>
              </a:rPr>
              <a:t>this instability is strictly related to C16</a:t>
            </a:r>
          </a:p>
          <a:p>
            <a:pPr lvl="2">
              <a:buFont typeface="Courier New"/>
              <a:buChar char="o"/>
            </a:pPr>
            <a:r>
              <a:rPr lang="en-US" sz="1400" dirty="0" smtClean="0"/>
              <a:t> </a:t>
            </a:r>
            <a:r>
              <a:rPr lang="en-US" sz="1300" dirty="0" smtClean="0"/>
              <a:t>If C16 is on and with a voltage applied to the gap, we observe the instability</a:t>
            </a:r>
          </a:p>
          <a:p>
            <a:pPr lvl="2">
              <a:buFont typeface="Courier New"/>
              <a:buChar char="o"/>
            </a:pPr>
            <a:r>
              <a:rPr lang="en-US" sz="1300" dirty="0" smtClean="0"/>
              <a:t> If C16 is on with 0 voltage, or it is disabled, or it is “</a:t>
            </a:r>
            <a:r>
              <a:rPr lang="en-US" sz="1300" dirty="0" err="1" smtClean="0"/>
              <a:t>disactuated</a:t>
            </a:r>
            <a:r>
              <a:rPr lang="en-US" sz="1300" dirty="0" smtClean="0"/>
              <a:t>”, the instability disappears (but we observe substantive beam induced voltage, up to 0.14 kV)</a:t>
            </a:r>
          </a:p>
          <a:p>
            <a:pPr lvl="1">
              <a:buFont typeface="Wingdings" charset="2"/>
              <a:buChar char="ü"/>
            </a:pPr>
            <a:r>
              <a:rPr lang="en-US" sz="1400" dirty="0" smtClean="0"/>
              <a:t> It is noted that the instability indeed occurs when there is a </a:t>
            </a:r>
            <a:r>
              <a:rPr lang="en-US" sz="1400" dirty="0" smtClean="0">
                <a:solidFill>
                  <a:srgbClr val="FF0000"/>
                </a:solidFill>
              </a:rPr>
              <a:t>harmonic change in C16</a:t>
            </a:r>
            <a:r>
              <a:rPr lang="en-US" sz="1400" dirty="0" smtClean="0"/>
              <a:t>. Re-programming the C16 frequency function may eliminate the problem. Work ongoing (A. Findlay) –maybe this will also have an influence on the other instabilities??   </a:t>
            </a:r>
            <a:endParaRPr lang="en-US" sz="1400" dirty="0"/>
          </a:p>
        </p:txBody>
      </p:sp>
      <p:pic>
        <p:nvPicPr>
          <p:cNvPr id="12" name="Picture 11" descr="newinst-c4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62" y="3119347"/>
            <a:ext cx="3012435" cy="3600000"/>
          </a:xfrm>
          <a:prstGeom prst="rect">
            <a:avLst/>
          </a:prstGeom>
        </p:spPr>
      </p:pic>
      <p:pic>
        <p:nvPicPr>
          <p:cNvPr id="13" name="Picture 12" descr="C16 Freq, note H change around C4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119347"/>
            <a:ext cx="2966327" cy="3600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729724" y="3886200"/>
            <a:ext cx="262743" cy="537080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92467" y="4191000"/>
            <a:ext cx="3874933" cy="762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r>
              <a:rPr lang="en-US" b="1" dirty="0" smtClean="0"/>
              <a:t>MSWG Meeting, 27 Aug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18140</TotalTime>
  <Words>2570</Words>
  <Application>Microsoft Macintosh PowerPoint</Application>
  <PresentationFormat>On-screen Show (4:3)</PresentationFormat>
  <Paragraphs>170</Paragraphs>
  <Slides>24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Space charge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Summary &amp; 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Giovanni Rumolo</dc:creator>
  <cp:lastModifiedBy>Giovanni Rumolo</cp:lastModifiedBy>
  <cp:revision>213</cp:revision>
  <dcterms:created xsi:type="dcterms:W3CDTF">2012-04-25T06:52:13Z</dcterms:created>
  <dcterms:modified xsi:type="dcterms:W3CDTF">2012-04-25T07:03:07Z</dcterms:modified>
</cp:coreProperties>
</file>