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5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4E5F-E653-419C-A6FF-C048D2EFD766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1"/>
                </a:solidFill>
              </a:rPr>
              <a:t>Collective effects in the SPS and LHC (longitudinal plane)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T. Argyropoulos, T. Bohl, J. E. Muller, </a:t>
            </a:r>
          </a:p>
          <a:p>
            <a:r>
              <a:rPr lang="en-US" sz="2800" dirty="0" smtClean="0"/>
              <a:t>E. </a:t>
            </a:r>
            <a:r>
              <a:rPr lang="en-US" sz="2800" dirty="0" err="1" smtClean="0"/>
              <a:t>Shaposhnikova</a:t>
            </a:r>
            <a:r>
              <a:rPr lang="en-US" sz="2800" dirty="0" smtClean="0"/>
              <a:t> + many other colleagues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Main intensity limitation in the SPS:</a:t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>
                <a:solidFill>
                  <a:schemeClr val="accent1"/>
                </a:solidFill>
              </a:rPr>
              <a:t>longitudinal instability during the ramp 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 descr="C:\MatlabFiles\MD_2010_10_19_analysis\plots\MD13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4533334" cy="3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1676400" y="2362200"/>
            <a:ext cx="838200" cy="762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600200" y="3733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" y="5181600"/>
            <a:ext cx="411480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Small injected bunches are unstable on the 450 </a:t>
            </a:r>
            <a:r>
              <a:rPr lang="en-US" sz="2000" dirty="0" err="1" smtClean="0"/>
              <a:t>GeV</a:t>
            </a:r>
            <a:r>
              <a:rPr lang="en-US" sz="2000" dirty="0" smtClean="0"/>
              <a:t> flat top (50 ns beam)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2209800"/>
            <a:ext cx="312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smtClean="0"/>
              <a:t>Very low intensity threshold - 2x10</a:t>
            </a:r>
            <a:r>
              <a:rPr lang="en-US" sz="2000" baseline="30000" dirty="0" smtClean="0"/>
              <a:t>10</a:t>
            </a:r>
            <a:r>
              <a:rPr lang="en-US" sz="2000" dirty="0" smtClean="0"/>
              <a:t>/bunch (at the end of the ramp), reduces with energy</a:t>
            </a:r>
          </a:p>
          <a:p>
            <a:pPr lvl="1"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Depends on single bunch and total beam intensity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Bunches with smaller longitudinal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are more unstable 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Nominal LHC beam in the SPS</a:t>
            </a:r>
            <a:r>
              <a:rPr lang="en-US" sz="2800" dirty="0" smtClean="0">
                <a:solidFill>
                  <a:schemeClr val="accent1"/>
                </a:solidFill>
              </a:rPr>
              <a:t/>
            </a:r>
            <a:br>
              <a:rPr lang="en-US" sz="2800" dirty="0" smtClean="0">
                <a:solidFill>
                  <a:schemeClr val="accent1"/>
                </a:solidFill>
              </a:rPr>
            </a:br>
            <a:r>
              <a:rPr lang="en-US" sz="2400" dirty="0" smtClean="0">
                <a:solidFill>
                  <a:schemeClr val="accent1"/>
                </a:solidFill>
              </a:rPr>
              <a:t>(25 ns spacing, 1 batch of 72 bunches)</a:t>
            </a:r>
            <a:endParaRPr lang="en-US" sz="2400" dirty="0">
              <a:solidFill>
                <a:schemeClr val="accent1"/>
              </a:solidFill>
            </a:endParaRPr>
          </a:p>
        </p:txBody>
      </p:sp>
      <p:pic>
        <p:nvPicPr>
          <p:cNvPr id="5" name="Picture 3" descr="C:\MatlabFiles\MD_2011_11_07_analysis\analysis_25ns\MD278_bunchLengthAlongCyc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3581400" cy="266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MatlabFiles\MD_2011_11_07_analysis\analysis_25ns\MD277_bunchLengthAlongCyc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86200"/>
            <a:ext cx="35703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MatlabFiles\MD_2011_11_07_analysis\analysis_25ns\MD265_bunchLengthAlongCycle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886200"/>
            <a:ext cx="346126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419600" y="1600200"/>
            <a:ext cx="381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Cures: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4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harmonic RF </a:t>
            </a:r>
            <a:r>
              <a:rPr lang="en-US" dirty="0" smtClean="0"/>
              <a:t>system in the bunch-shortening mode with V</a:t>
            </a:r>
            <a:r>
              <a:rPr lang="en-US" baseline="-25000" dirty="0" smtClean="0"/>
              <a:t>4 </a:t>
            </a:r>
            <a:r>
              <a:rPr lang="en-US" dirty="0" smtClean="0"/>
              <a:t>= V</a:t>
            </a:r>
            <a:r>
              <a:rPr lang="en-US" baseline="-25000" dirty="0" smtClean="0"/>
              <a:t>1</a:t>
            </a:r>
            <a:r>
              <a:rPr lang="en-US" dirty="0" smtClean="0"/>
              <a:t>/10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Controlled long. </a:t>
            </a:r>
            <a:r>
              <a:rPr lang="en-US" dirty="0" err="1" smtClean="0">
                <a:solidFill>
                  <a:srgbClr val="C00000"/>
                </a:solidFill>
              </a:rPr>
              <a:t>emittance</a:t>
            </a:r>
            <a:r>
              <a:rPr lang="en-US" dirty="0" smtClean="0">
                <a:solidFill>
                  <a:srgbClr val="C00000"/>
                </a:solidFill>
              </a:rPr>
              <a:t> blow-up </a:t>
            </a:r>
            <a:r>
              <a:rPr lang="en-US" dirty="0" smtClean="0"/>
              <a:t>(by band-limited </a:t>
            </a:r>
            <a:r>
              <a:rPr lang="en-US" dirty="0" smtClean="0"/>
              <a:t>noise), but then transfer to LHC with limited voltage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Lower transition energy </a:t>
            </a:r>
            <a:r>
              <a:rPr lang="en-US" dirty="0" smtClean="0"/>
              <a:t>(Q20) – under studies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5562600" y="5334000"/>
            <a:ext cx="57419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Q20</a:t>
            </a:r>
          </a:p>
          <a:p>
            <a:r>
              <a:rPr lang="en-US" dirty="0" smtClean="0"/>
              <a:t>2RF</a:t>
            </a:r>
            <a:endParaRPr lang="en-US" dirty="0"/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371600" y="5334000"/>
            <a:ext cx="57419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Q26</a:t>
            </a:r>
          </a:p>
          <a:p>
            <a:r>
              <a:rPr lang="en-US" dirty="0" smtClean="0"/>
              <a:t>2RF</a:t>
            </a:r>
            <a:endParaRPr lang="en-US" dirty="0"/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295400" y="2743200"/>
            <a:ext cx="585417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Q26</a:t>
            </a:r>
          </a:p>
          <a:p>
            <a:r>
              <a:rPr lang="en-US" dirty="0" smtClean="0"/>
              <a:t>1 RF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    Threshold during the 2010 cycle and measurements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Loss of Landau damping in LHC</a:t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(longitudinal plane)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Expected loss of Landau damping during the ramp without controlled longitudinal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blow-up</a:t>
            </a:r>
          </a:p>
          <a:p>
            <a:r>
              <a:rPr lang="en-US" sz="2000" dirty="0" smtClean="0"/>
              <a:t>Single bunch instability observed during the first ramps and on the flat top in 2010 </a:t>
            </a:r>
          </a:p>
          <a:p>
            <a:r>
              <a:rPr lang="en-US" sz="2000" dirty="0" smtClean="0"/>
              <a:t>Un-damped (very slowly damped) injection phase oscillations also observed for multi-bunch 50 ns spaced beam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D9D0-2756-4081-B116-07670B82A730}" type="datetime1">
              <a:rPr lang="en-US" smtClean="0"/>
              <a:pPr/>
              <a:t>4/24/2012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LHC MD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5302-0F95-4FAF-9DC7-28F1FC0E6DF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67000"/>
            <a:ext cx="4267200" cy="2929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Longitudinal instability during LHC ramp  </a:t>
            </a:r>
            <a:endParaRPr lang="en-US" sz="3600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3697360" cy="296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295400"/>
            <a:ext cx="3486426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143000" y="4343400"/>
            <a:ext cx="7315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Dipole mode: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loss of Landau damping on the flat bottom for </a:t>
            </a:r>
            <a:r>
              <a:rPr lang="en-US" dirty="0" err="1" smtClean="0"/>
              <a:t>emittances</a:t>
            </a:r>
            <a:r>
              <a:rPr lang="en-US" dirty="0" smtClean="0"/>
              <a:t>  below </a:t>
            </a:r>
            <a:r>
              <a:rPr lang="en-US" dirty="0" smtClean="0">
                <a:solidFill>
                  <a:srgbClr val="C00000"/>
                </a:solidFill>
              </a:rPr>
              <a:t>0.5 </a:t>
            </a:r>
            <a:r>
              <a:rPr lang="en-US" dirty="0" err="1" smtClean="0">
                <a:solidFill>
                  <a:srgbClr val="C00000"/>
                </a:solidFill>
              </a:rPr>
              <a:t>eVs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(bunch intensity 1.2x10</a:t>
            </a:r>
            <a:r>
              <a:rPr lang="en-US" baseline="30000" dirty="0" smtClean="0"/>
              <a:t>11</a:t>
            </a:r>
            <a:r>
              <a:rPr lang="en-US" dirty="0" smtClean="0"/>
              <a:t>), instability during ramp with threshold decreasing with energy and longitudinal </a:t>
            </a:r>
            <a:r>
              <a:rPr lang="en-US" dirty="0" err="1" smtClean="0"/>
              <a:t>emittance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Cure:</a:t>
            </a:r>
            <a:r>
              <a:rPr lang="en-US" b="1" dirty="0" smtClean="0"/>
              <a:t> </a:t>
            </a:r>
            <a:r>
              <a:rPr lang="en-US" dirty="0" smtClean="0"/>
              <a:t>controlled longitudinal </a:t>
            </a:r>
            <a:r>
              <a:rPr lang="en-US" dirty="0" err="1" smtClean="0"/>
              <a:t>emittance</a:t>
            </a:r>
            <a:r>
              <a:rPr lang="en-US" dirty="0" smtClean="0"/>
              <a:t> blow-up  during ramp to </a:t>
            </a:r>
            <a:r>
              <a:rPr lang="en-US" dirty="0" smtClean="0">
                <a:solidFill>
                  <a:srgbClr val="C00000"/>
                </a:solidFill>
              </a:rPr>
              <a:t>~2eVs</a:t>
            </a:r>
          </a:p>
          <a:p>
            <a:r>
              <a:rPr lang="en-US" dirty="0" smtClean="0"/>
              <a:t>(4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 bunch length of </a:t>
            </a:r>
            <a:r>
              <a:rPr lang="en-US" dirty="0" smtClean="0">
                <a:solidFill>
                  <a:srgbClr val="C00000"/>
                </a:solidFill>
              </a:rPr>
              <a:t>1.2 ns</a:t>
            </a:r>
            <a:r>
              <a:rPr lang="en-US" dirty="0" smtClean="0"/>
              <a:t>) also required for IBS and heating problems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l="27029" r="34190" b="11261"/>
          <a:stretch>
            <a:fillRect/>
          </a:stretch>
        </p:blipFill>
        <p:spPr bwMode="auto">
          <a:xfrm>
            <a:off x="5791200" y="2743200"/>
            <a:ext cx="1524000" cy="304800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9" name="Straight Arrow Connector 8"/>
          <p:cNvCxnSpPr>
            <a:stCxn id="1028" idx="3"/>
          </p:cNvCxnSpPr>
          <p:nvPr/>
        </p:nvCxnSpPr>
        <p:spPr>
          <a:xfrm>
            <a:off x="7315200" y="2895600"/>
            <a:ext cx="381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276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Collective effects in the SPS and LHC (longitudinal plane) </vt:lpstr>
      <vt:lpstr>Main intensity limitation in the SPS: longitudinal instability during the ramp </vt:lpstr>
      <vt:lpstr>Nominal LHC beam in the SPS (25 ns spacing, 1 batch of 72 bunches)</vt:lpstr>
      <vt:lpstr>Loss of Landau damping in LHC (longitudinal plane)</vt:lpstr>
      <vt:lpstr>Longitudinal instability during LHC ramp  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Ultimate intensity in the SPS: longitudinal plane</dc:title>
  <dc:creator>elenas</dc:creator>
  <cp:lastModifiedBy>elenas</cp:lastModifiedBy>
  <cp:revision>47</cp:revision>
  <dcterms:created xsi:type="dcterms:W3CDTF">2010-06-16T14:40:48Z</dcterms:created>
  <dcterms:modified xsi:type="dcterms:W3CDTF">2012-04-24T17:25:19Z</dcterms:modified>
</cp:coreProperties>
</file>