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93" r:id="rId4"/>
    <p:sldId id="294" r:id="rId5"/>
    <p:sldId id="295" r:id="rId6"/>
    <p:sldId id="296" r:id="rId7"/>
    <p:sldId id="292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2AF1"/>
    <a:srgbClr val="00D5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FC25F-F7C4-4E42-A936-7B57DC809683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DC909-6097-0B47-BAB4-718CEC5E2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1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818F8-F7B2-9944-8ED2-B9A05FBD87F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9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4FE23-86C8-AC48-AAEA-6205F07F7762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10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E0380-9307-1B4C-9982-45F5679CE9D8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11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6F1-4609-5146-8635-C0E7B97E00D2}" type="datetimeFigureOut">
              <a:rPr lang="en-US" smtClean="0"/>
              <a:pPr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5E4E2-02DA-8649-B3F8-606F9234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Relationship Id="rId5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5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85" y="1658733"/>
            <a:ext cx="8654143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Some beam-beam effects during the intensity ramp-up 06/04/2012-08/04/2012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T. </a:t>
            </a:r>
            <a:r>
              <a:rPr lang="en-US" sz="2000" dirty="0" smtClean="0">
                <a:solidFill>
                  <a:srgbClr val="0000FF"/>
                </a:solidFill>
              </a:rPr>
              <a:t>Pieloni with many inputs from: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G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r>
              <a:rPr lang="en-US" sz="2000" dirty="0" err="1" smtClean="0">
                <a:solidFill>
                  <a:srgbClr val="0000FF"/>
                </a:solidFill>
              </a:rPr>
              <a:t>Arduini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r>
              <a:rPr lang="en-US" sz="2000" dirty="0" smtClean="0">
                <a:solidFill>
                  <a:srgbClr val="0000FF"/>
                </a:solidFill>
              </a:rPr>
              <a:t> X. </a:t>
            </a:r>
            <a:r>
              <a:rPr lang="en-US" sz="2000" dirty="0" err="1" smtClean="0">
                <a:solidFill>
                  <a:srgbClr val="0000FF"/>
                </a:solidFill>
              </a:rPr>
              <a:t>Buffat</a:t>
            </a:r>
            <a:r>
              <a:rPr lang="en-US" sz="2000" dirty="0" smtClean="0">
                <a:solidFill>
                  <a:srgbClr val="0000FF"/>
                </a:solidFill>
              </a:rPr>
              <a:t>,  W</a:t>
            </a:r>
            <a:r>
              <a:rPr lang="en-US" sz="2000" dirty="0" smtClean="0">
                <a:solidFill>
                  <a:srgbClr val="0000FF"/>
                </a:solidFill>
              </a:rPr>
              <a:t>. Herr, F. </a:t>
            </a:r>
            <a:r>
              <a:rPr lang="en-US" sz="2000" dirty="0" err="1" smtClean="0">
                <a:solidFill>
                  <a:srgbClr val="0000FF"/>
                </a:solidFill>
              </a:rPr>
              <a:t>Roncarolo</a:t>
            </a:r>
            <a:r>
              <a:rPr lang="en-US" sz="2000" dirty="0" smtClean="0">
                <a:solidFill>
                  <a:srgbClr val="0000FF"/>
                </a:solidFill>
              </a:rPr>
              <a:t> and the OP crews on shift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2"/>
          <p:cNvSpPr>
            <a:spLocks noChangeArrowheads="1"/>
          </p:cNvSpPr>
          <p:nvPr/>
        </p:nvSpPr>
        <p:spPr bwMode="auto">
          <a:xfrm>
            <a:off x="0" y="5867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just">
              <a:buFont typeface="Wingdings" pitchFamily="-65" charset="2"/>
              <a:buNone/>
            </a:pPr>
            <a:endParaRPr lang="en-US" sz="2400" b="1" baseline="0" dirty="0">
              <a:solidFill>
                <a:srgbClr val="FF0000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-64721" y="1848491"/>
            <a:ext cx="5157468" cy="3964160"/>
            <a:chOff x="2311036" y="1182824"/>
            <a:chExt cx="4734161" cy="3579813"/>
          </a:xfrm>
        </p:grpSpPr>
        <p:pic>
          <p:nvPicPr>
            <p:cNvPr id="105477" name="Picture 4" descr="cas_or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1036" y="1182824"/>
              <a:ext cx="434405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5478" name="Straight Arrow Connector 6"/>
            <p:cNvCxnSpPr>
              <a:cxnSpLocks noChangeShapeType="1"/>
            </p:cNvCxnSpPr>
            <p:nvPr/>
          </p:nvCxnSpPr>
          <p:spPr bwMode="auto">
            <a:xfrm rot="16200000" flipH="1">
              <a:off x="5633116" y="2974317"/>
              <a:ext cx="205898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arrow" w="med" len="med"/>
              <a:tailEnd type="arrow" w="med" len="med"/>
            </a:ln>
          </p:spPr>
        </p:cxnSp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 rot="16200000">
              <a:off x="5171154" y="2782230"/>
              <a:ext cx="3378200" cy="36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baseline="0" dirty="0">
                  <a:solidFill>
                    <a:srgbClr val="FF0000"/>
                  </a:solidFill>
                </a:rPr>
                <a:t> </a:t>
              </a:r>
              <a:r>
                <a:rPr lang="en-US" b="1" baseline="0" dirty="0" err="1">
                  <a:solidFill>
                    <a:srgbClr val="FF0000"/>
                  </a:solidFill>
                </a:rPr>
                <a:t>d</a:t>
              </a:r>
              <a:r>
                <a:rPr lang="en-US" b="1" baseline="0" dirty="0">
                  <a:solidFill>
                    <a:srgbClr val="FF0000"/>
                  </a:solidFill>
                </a:rPr>
                <a:t> = 0 - 0.4 units of beam size </a:t>
              </a:r>
              <a:endParaRPr lang="en-US" dirty="0"/>
            </a:p>
          </p:txBody>
        </p:sp>
      </p:grp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76200" y="381000"/>
            <a:ext cx="89154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6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Orbit effects different due to </a:t>
            </a:r>
            <a:r>
              <a:rPr lang="en-US" sz="2400" dirty="0" err="1" smtClean="0">
                <a:solidFill>
                  <a:schemeClr val="tx2"/>
                </a:solidFill>
              </a:rPr>
              <a:t>pacman</a:t>
            </a:r>
            <a:r>
              <a:rPr lang="en-US" sz="2400" dirty="0" smtClean="0">
                <a:solidFill>
                  <a:schemeClr val="tx2"/>
                </a:solidFill>
              </a:rPr>
              <a:t> effects and the many long-range add up giving a non negligible </a:t>
            </a:r>
            <a:r>
              <a:rPr lang="en-US" sz="2400" dirty="0" smtClean="0">
                <a:solidFill>
                  <a:schemeClr val="tx2"/>
                </a:solidFill>
              </a:rPr>
              <a:t>effect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-76200" y="5911536"/>
            <a:ext cx="89154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6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0.4 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 offset is </a:t>
            </a:r>
            <a:r>
              <a:rPr lang="en-US" sz="2400" dirty="0" smtClean="0">
                <a:solidFill>
                  <a:srgbClr val="FF0000"/>
                </a:solidFill>
              </a:rPr>
              <a:t>what the experiments will have from LR for nominal LHC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3462" y="3996767"/>
            <a:ext cx="5204551" cy="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</a:pPr>
            <a:r>
              <a:rPr lang="en-US" b="1" baseline="0" dirty="0" smtClean="0">
                <a:solidFill>
                  <a:schemeClr val="accent2"/>
                </a:solidFill>
              </a:rPr>
              <a:t>Small Offsets from long-range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interactions</a:t>
            </a:r>
            <a:endParaRPr lang="en-US" b="1" baseline="0" dirty="0">
              <a:solidFill>
                <a:schemeClr val="accent2"/>
              </a:solidFill>
            </a:endParaRPr>
          </a:p>
        </p:txBody>
      </p:sp>
      <p:pic>
        <p:nvPicPr>
          <p:cNvPr id="12" name="Picture 8" descr="emittancef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900" y="1953966"/>
            <a:ext cx="3389300" cy="13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atex-image-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261" y="4727024"/>
            <a:ext cx="3330339" cy="490658"/>
          </a:xfrm>
          <a:prstGeom prst="rect">
            <a:avLst/>
          </a:prstGeom>
        </p:spPr>
      </p:pic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95% and 75%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-39009" y="1237053"/>
            <a:ext cx="5678319" cy="4180355"/>
            <a:chOff x="510961" y="2057400"/>
            <a:chExt cx="4899239" cy="3606800"/>
          </a:xfrm>
        </p:grpSpPr>
        <p:grpSp>
          <p:nvGrpSpPr>
            <p:cNvPr id="3" name="Group 21"/>
            <p:cNvGrpSpPr/>
            <p:nvPr/>
          </p:nvGrpSpPr>
          <p:grpSpPr>
            <a:xfrm>
              <a:off x="510961" y="2057400"/>
              <a:ext cx="4899239" cy="3606800"/>
              <a:chOff x="4473361" y="1905000"/>
              <a:chExt cx="4899239" cy="3606800"/>
            </a:xfrm>
          </p:grpSpPr>
          <p:pic>
            <p:nvPicPr>
              <p:cNvPr id="109571" name="Picture 10" descr="emittancef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41838" y="1905000"/>
                <a:ext cx="4830762" cy="360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 rot="16200000">
                <a:off x="3426767" y="3408792"/>
                <a:ext cx="2438401" cy="3452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baseline="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Ds</a:t>
                </a:r>
                <a:r>
                  <a:rPr lang="en-US" sz="2000" b="1" baseline="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</a:rPr>
                  <a:t> </a:t>
                </a:r>
                <a:r>
                  <a:rPr lang="en-US" sz="2000" baseline="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</a:rPr>
                  <a:t>/</a:t>
                </a:r>
                <a:r>
                  <a:rPr lang="en-US" sz="2000" b="1" baseline="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</a:rPr>
                  <a:t> </a:t>
                </a:r>
                <a:r>
                  <a:rPr lang="en-US" sz="2000" b="1" baseline="0" dirty="0" err="1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s</a:t>
                </a:r>
                <a:r>
                  <a:rPr lang="en-US" sz="2000" b="1" baseline="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</a:rPr>
                  <a:t> </a:t>
                </a:r>
                <a:r>
                  <a:rPr lang="en-US" sz="2000" b="1" baseline="-2500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</a:rPr>
                  <a:t>0</a:t>
                </a:r>
                <a:r>
                  <a:rPr lang="en-US" sz="200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</a:rPr>
                  <a:t> </a:t>
                </a:r>
                <a:r>
                  <a:rPr lang="en-US" sz="2000" baseline="0" dirty="0">
                    <a:ln>
                      <a:solidFill>
                        <a:schemeClr val="accent4"/>
                      </a:solidFill>
                    </a:ln>
                    <a:solidFill>
                      <a:srgbClr val="000000"/>
                    </a:solidFill>
                  </a:rPr>
                  <a:t>(per turn)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rot="5400000">
              <a:off x="635566" y="4266406"/>
              <a:ext cx="2133600" cy="158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28682" y="2684280"/>
              <a:ext cx="1160406" cy="318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baseline="0" dirty="0" smtClean="0">
                  <a:solidFill>
                    <a:schemeClr val="accent2"/>
                  </a:solidFill>
                </a:rPr>
                <a:t>Maximum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1894628" y="4273670"/>
              <a:ext cx="2133600" cy="158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u="sng" baseline="0" dirty="0" smtClean="0">
                <a:solidFill>
                  <a:srgbClr val="FF0000"/>
                </a:solidFill>
              </a:rPr>
              <a:t>Why 95% and 75%:</a:t>
            </a:r>
            <a:endParaRPr lang="en-US" sz="3600" baseline="0" dirty="0">
              <a:solidFill>
                <a:srgbClr val="FF0000"/>
              </a:solidFill>
            </a:endParaRPr>
          </a:p>
        </p:txBody>
      </p:sp>
      <p:sp>
        <p:nvSpPr>
          <p:cNvPr id="109576" name="Rectangle 12"/>
          <p:cNvSpPr>
            <a:spLocks noChangeArrowheads="1"/>
          </p:cNvSpPr>
          <p:nvPr/>
        </p:nvSpPr>
        <p:spPr bwMode="auto">
          <a:xfrm>
            <a:off x="-436351" y="774858"/>
            <a:ext cx="6014895" cy="53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ctr">
              <a:buFont typeface="Wingdings" pitchFamily="-65" charset="2"/>
              <a:buNone/>
            </a:pPr>
            <a:r>
              <a:rPr lang="en-US" sz="2000" b="1" baseline="0" dirty="0" smtClean="0">
                <a:solidFill>
                  <a:srgbClr val="FF0000"/>
                </a:solidFill>
              </a:rPr>
              <a:t>Offsets </a:t>
            </a:r>
            <a:r>
              <a:rPr lang="en-US" sz="2000" b="1" dirty="0" smtClean="0">
                <a:solidFill>
                  <a:srgbClr val="FF0000"/>
                </a:solidFill>
              </a:rPr>
              <a:t>in collision give </a:t>
            </a:r>
            <a:r>
              <a:rPr lang="en-US" sz="2000" b="1" baseline="0" dirty="0" smtClean="0">
                <a:solidFill>
                  <a:srgbClr val="FF0000"/>
                </a:solidFill>
              </a:rPr>
              <a:t>Slow </a:t>
            </a:r>
            <a:r>
              <a:rPr lang="en-US" sz="2000" b="1" baseline="0" dirty="0" err="1" smtClean="0">
                <a:solidFill>
                  <a:srgbClr val="FF0000"/>
                </a:solidFill>
              </a:rPr>
              <a:t>Emittance</a:t>
            </a:r>
            <a:r>
              <a:rPr lang="en-US" sz="2000" b="1" baseline="0" dirty="0" smtClean="0">
                <a:solidFill>
                  <a:srgbClr val="FF0000"/>
                </a:solidFill>
              </a:rPr>
              <a:t> </a:t>
            </a:r>
            <a:r>
              <a:rPr lang="en-US" sz="2000" b="1" baseline="0" dirty="0" smtClean="0">
                <a:solidFill>
                  <a:srgbClr val="FF0000"/>
                </a:solidFill>
              </a:rPr>
              <a:t>growth</a:t>
            </a:r>
            <a:endParaRPr lang="en-US" sz="2000" b="1" baseline="0" dirty="0">
              <a:solidFill>
                <a:srgbClr val="FF0000"/>
              </a:solidFill>
            </a:endParaRPr>
          </a:p>
        </p:txBody>
      </p:sp>
      <p:pic>
        <p:nvPicPr>
          <p:cNvPr id="29" name="Picture 28" descr="EM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8787" y="1051490"/>
            <a:ext cx="2975510" cy="21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9"/>
          <p:cNvCxnSpPr>
            <a:cxnSpLocks noChangeShapeType="1"/>
          </p:cNvCxnSpPr>
          <p:nvPr/>
        </p:nvCxnSpPr>
        <p:spPr bwMode="auto">
          <a:xfrm rot="5400000">
            <a:off x="6495278" y="2161924"/>
            <a:ext cx="1498520" cy="107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1" name="Rectangle 12"/>
          <p:cNvSpPr>
            <a:spLocks noChangeArrowheads="1"/>
          </p:cNvSpPr>
          <p:nvPr/>
        </p:nvSpPr>
        <p:spPr bwMode="auto">
          <a:xfrm rot="5400000">
            <a:off x="6474823" y="1696327"/>
            <a:ext cx="2015251" cy="3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ctr">
              <a:buFont typeface="Wingdings" pitchFamily="-65" charset="2"/>
              <a:buNone/>
            </a:pPr>
            <a:r>
              <a:rPr lang="en-US" b="1" baseline="0" dirty="0">
                <a:solidFill>
                  <a:srgbClr val="FF0000"/>
                </a:solidFill>
              </a:rPr>
              <a:t>LHC nominal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4583624" y="1804450"/>
            <a:ext cx="19924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baseline="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Symbol" charset="2"/>
                <a:cs typeface="Symbol" charset="2"/>
              </a:rPr>
              <a:t>Ds</a:t>
            </a:r>
            <a:r>
              <a:rPr lang="en-US" sz="2400" b="1" baseline="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/ </a:t>
            </a:r>
            <a:r>
              <a:rPr lang="en-US" sz="2400" b="1" baseline="0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baseline="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2400" b="1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0</a:t>
            </a:r>
            <a:endParaRPr lang="en-US" sz="24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34" name="Picture 33" descr="INT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1915" y="3868566"/>
            <a:ext cx="2955054" cy="22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12"/>
          <p:cNvSpPr>
            <a:spLocks noChangeArrowheads="1"/>
          </p:cNvSpPr>
          <p:nvPr/>
        </p:nvSpPr>
        <p:spPr bwMode="auto">
          <a:xfrm rot="16200000">
            <a:off x="5967339" y="4789359"/>
            <a:ext cx="1878875" cy="3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ctr">
              <a:buFont typeface="Wingdings" pitchFamily="-65" charset="2"/>
              <a:buNone/>
            </a:pPr>
            <a:r>
              <a:rPr lang="en-US" b="1" baseline="0" dirty="0">
                <a:solidFill>
                  <a:srgbClr val="FF0000"/>
                </a:solidFill>
              </a:rPr>
              <a:t>LHC nominal</a:t>
            </a:r>
          </a:p>
        </p:txBody>
      </p:sp>
      <p:cxnSp>
        <p:nvCxnSpPr>
          <p:cNvPr id="36" name="Straight Connector 12"/>
          <p:cNvCxnSpPr>
            <a:cxnSpLocks noChangeShapeType="1"/>
          </p:cNvCxnSpPr>
          <p:nvPr/>
        </p:nvCxnSpPr>
        <p:spPr bwMode="auto">
          <a:xfrm rot="5400000">
            <a:off x="6445081" y="4978999"/>
            <a:ext cx="1498520" cy="10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7" name="Rectangle 36"/>
          <p:cNvSpPr/>
          <p:nvPr/>
        </p:nvSpPr>
        <p:spPr>
          <a:xfrm rot="16200000">
            <a:off x="4621126" y="4587002"/>
            <a:ext cx="18985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baseline="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Symbol" charset="2"/>
                <a:cs typeface="Symbol" charset="2"/>
              </a:rPr>
              <a:t>Ds</a:t>
            </a:r>
            <a:r>
              <a:rPr lang="en-US" sz="2400" b="1" baseline="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/ </a:t>
            </a:r>
            <a:r>
              <a:rPr lang="en-US" sz="2400" b="1" baseline="0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baseline="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2400" b="1" baseline="-2500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0</a:t>
            </a:r>
            <a:endParaRPr lang="en-US" sz="2400" baseline="-250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90410" y="3179855"/>
            <a:ext cx="3816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-65" charset="2"/>
              <a:buNone/>
            </a:pPr>
            <a:r>
              <a:rPr lang="en-US" b="1" baseline="0" dirty="0" smtClean="0">
                <a:solidFill>
                  <a:schemeClr val="tx2"/>
                </a:solidFill>
              </a:rPr>
              <a:t>And strong tune dependency stay away from</a:t>
            </a:r>
            <a:r>
              <a:rPr lang="en-US" b="1" dirty="0" smtClean="0">
                <a:solidFill>
                  <a:schemeClr val="tx2"/>
                </a:solidFill>
              </a:rPr>
              <a:t> 3</a:t>
            </a:r>
            <a:r>
              <a:rPr lang="en-US" b="1" baseline="30000" dirty="0" smtClean="0">
                <a:solidFill>
                  <a:schemeClr val="tx2"/>
                </a:solidFill>
              </a:rPr>
              <a:t>rd</a:t>
            </a:r>
            <a:r>
              <a:rPr lang="en-US" b="1" dirty="0" smtClean="0">
                <a:solidFill>
                  <a:schemeClr val="tx2"/>
                </a:solidFill>
              </a:rPr>
              <a:t> order resonance </a:t>
            </a:r>
            <a:endParaRPr lang="en-US" b="1" baseline="0" dirty="0">
              <a:solidFill>
                <a:schemeClr val="tx2"/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-39009" y="6132280"/>
            <a:ext cx="9183010" cy="3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Reduce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orbit effects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(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passive compensation)</a:t>
            </a:r>
          </a:p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Interplay with parameters to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not enter threshold values and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working point optimization</a:t>
            </a:r>
            <a:endParaRPr lang="en-US" baseline="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567" y="5431412"/>
            <a:ext cx="577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umerical models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show a slow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emittance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growth (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8%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hour for nominal LHC)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4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umifill2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37" y="3746607"/>
            <a:ext cx="5157753" cy="3092861"/>
          </a:xfrm>
          <a:prstGeom prst="rect">
            <a:avLst/>
          </a:prstGeom>
        </p:spPr>
      </p:pic>
      <p:pic>
        <p:nvPicPr>
          <p:cNvPr id="7" name="Picture 6" descr="Lumifill2488b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770" y="725381"/>
            <a:ext cx="5157753" cy="3178823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Fill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2488 and 2489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3859" y="1696538"/>
            <a:ext cx="2947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2488 8</a:t>
            </a:r>
            <a:r>
              <a:rPr lang="en-US" baseline="30000" dirty="0" smtClean="0"/>
              <a:t>th</a:t>
            </a:r>
            <a:r>
              <a:rPr lang="en-US" dirty="0" smtClean="0"/>
              <a:t> April 00:26-05:10</a:t>
            </a:r>
          </a:p>
          <a:p>
            <a:r>
              <a:rPr lang="en-US" dirty="0" smtClean="0"/>
              <a:t>ADT B1H ½ GAIN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726" y="4922741"/>
            <a:ext cx="3054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2489 8</a:t>
            </a:r>
            <a:r>
              <a:rPr lang="en-US" baseline="30000" dirty="0" smtClean="0"/>
              <a:t>th</a:t>
            </a:r>
            <a:r>
              <a:rPr lang="en-US" dirty="0" smtClean="0"/>
              <a:t> April 06:51-11:36</a:t>
            </a:r>
          </a:p>
          <a:p>
            <a:r>
              <a:rPr lang="en-US" dirty="0" smtClean="0"/>
              <a:t>ADT B1H back full GAIN @9:00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546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Bunch by Bunch losses Fill 2488 B2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BCT2488_B2_lu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666" y="890194"/>
            <a:ext cx="8482331" cy="522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6761" y="1715063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IP8</a:t>
            </a:r>
          </a:p>
          <a:p>
            <a:r>
              <a:rPr lang="en-US" dirty="0" smtClean="0">
                <a:solidFill>
                  <a:srgbClr val="00D500"/>
                </a:solidFill>
              </a:rPr>
              <a:t>IP1&amp;5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IP1&amp;5&amp;8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6761" y="4185157"/>
            <a:ext cx="103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ATLAS</a:t>
            </a:r>
          </a:p>
          <a:p>
            <a:r>
              <a:rPr lang="en-US" dirty="0" smtClean="0">
                <a:solidFill>
                  <a:srgbClr val="FF2AF1"/>
                </a:solidFill>
              </a:rPr>
              <a:t>CMS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LHCB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-39009" y="6096635"/>
            <a:ext cx="918301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LHCB leveling drives unstable few bunches of Beam 2</a:t>
            </a:r>
          </a:p>
          <a:p>
            <a:pPr lvl="1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Nothing to do with offset in IP1 &amp; IP5</a:t>
            </a:r>
            <a:endParaRPr lang="en-US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BCT2488_B1_lu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929" y="905772"/>
            <a:ext cx="8847766" cy="5305588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546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Bunch by Bunch losses Fill 2488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6761" y="1946838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IP8</a:t>
            </a:r>
          </a:p>
          <a:p>
            <a:r>
              <a:rPr lang="en-US" dirty="0" smtClean="0">
                <a:solidFill>
                  <a:srgbClr val="00D500"/>
                </a:solidFill>
              </a:rPr>
              <a:t>IP1&amp;5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IP1&amp;5&amp;8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6761" y="4416932"/>
            <a:ext cx="103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ATLAS</a:t>
            </a:r>
          </a:p>
          <a:p>
            <a:r>
              <a:rPr lang="en-US" dirty="0" smtClean="0">
                <a:solidFill>
                  <a:srgbClr val="FF2AF1"/>
                </a:solidFill>
              </a:rPr>
              <a:t>CMS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LHCB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-39009" y="6254242"/>
            <a:ext cx="918301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Instability propagates to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 1 via coupling in IP1 and IP5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Few bunches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of B1 &amp;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B2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unstable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Losses_150_190_s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651" y="3604213"/>
            <a:ext cx="5426119" cy="3253787"/>
          </a:xfrm>
          <a:prstGeom prst="rect">
            <a:avLst/>
          </a:prstGeom>
        </p:spPr>
      </p:pic>
      <p:pic>
        <p:nvPicPr>
          <p:cNvPr id="11" name="Picture 10" descr="Losses_150_190_se_b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651" y="639686"/>
            <a:ext cx="5426119" cy="3253787"/>
          </a:xfrm>
          <a:prstGeom prst="rect">
            <a:avLst/>
          </a:prstGeom>
        </p:spPr>
      </p:pic>
      <p:pic>
        <p:nvPicPr>
          <p:cNvPr id="12" name="Picture 11" descr="Lumifill2488b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468" y="945612"/>
            <a:ext cx="3715264" cy="22897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53328" y="1121755"/>
            <a:ext cx="139054" cy="1866198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261815" y="3835988"/>
            <a:ext cx="5001980" cy="6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During leveling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at IP8 few bunches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start loosing:</a:t>
            </a:r>
          </a:p>
          <a:p>
            <a:pPr lvl="1">
              <a:buFont typeface="Arial"/>
              <a:buChar char="•"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B1: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2 bunches just colliding in IP8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B2: few bunches colliding in IP1-5-8</a:t>
            </a:r>
          </a:p>
          <a:p>
            <a:pPr lvl="1">
              <a:buFont typeface="Wingdings" pitchFamily="-65" charset="2"/>
              <a:buNone/>
              <a:defRPr/>
            </a:pP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Instability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starts with few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bunches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of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B1 &amp; B2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and then propagates to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the other colliding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partners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at the different </a:t>
            </a:r>
            <a:r>
              <a:rPr lang="en-US" baseline="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IPs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8219" y="945612"/>
            <a:ext cx="88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38219" y="4746598"/>
            <a:ext cx="88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 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2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55" y="586235"/>
            <a:ext cx="4887403" cy="293074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Special bunches?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sses_150_190_se_b2_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515" y="3292353"/>
            <a:ext cx="6023530" cy="3612026"/>
          </a:xfrm>
          <a:prstGeom prst="rect">
            <a:avLst/>
          </a:prstGeom>
        </p:spPr>
      </p:pic>
      <p:pic>
        <p:nvPicPr>
          <p:cNvPr id="6" name="Picture 5" descr="Losses_150_190_se_b2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47" y="762000"/>
            <a:ext cx="2336118" cy="1400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3382" y="762000"/>
            <a:ext cx="139054" cy="1400860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95309" y="2162860"/>
            <a:ext cx="3495467" cy="127657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02716" y="2421687"/>
            <a:ext cx="1129493" cy="61184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46215" y="1285228"/>
            <a:ext cx="139054" cy="670890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477554" y="4596210"/>
            <a:ext cx="4887403" cy="6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ctr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These 4 bunches of Beam 2 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Has full  complement of LR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collisions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in IP8</a:t>
            </a:r>
            <a:endParaRPr lang="en-US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1">
              <a:buFont typeface="Wingdings" pitchFamily="-65" charset="2"/>
              <a:buNone/>
              <a:defRPr/>
            </a:pP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1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Any coherent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excitation on 1 beam couples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to the other beam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Instability propagates to colliding pairs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Lumifill2488b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468" y="945612"/>
            <a:ext cx="3715264" cy="22897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98683" y="1121755"/>
            <a:ext cx="139054" cy="1866198"/>
          </a:xfrm>
          <a:prstGeom prst="rect">
            <a:avLst/>
          </a:prstGeom>
          <a:solidFill>
            <a:srgbClr val="FF6600">
              <a:alpha val="32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868497" y="4438603"/>
            <a:ext cx="3976235" cy="6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Beam-beam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couples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the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effect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to many more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bunches</a:t>
            </a:r>
          </a:p>
          <a:p>
            <a:pPr lvl="1">
              <a:buFont typeface="Wingdings" pitchFamily="-65" charset="2"/>
              <a:buNone/>
              <a:defRPr/>
            </a:pPr>
            <a:endParaRPr lang="en-US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1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Still investigating the source of transverse excitation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7" descr="Losses_190_2100_sec_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9343"/>
            <a:ext cx="4868498" cy="3000550"/>
          </a:xfrm>
          <a:prstGeom prst="rect">
            <a:avLst/>
          </a:prstGeom>
        </p:spPr>
      </p:pic>
      <p:pic>
        <p:nvPicPr>
          <p:cNvPr id="9" name="Picture 8" descr="Losses_190_2100_sec_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89935"/>
            <a:ext cx="4868497" cy="29194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38219" y="945612"/>
            <a:ext cx="88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38219" y="4746598"/>
            <a:ext cx="88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 1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546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Tunes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Fill 2488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BBQ_SUSSIX_2488_B2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855" y="880035"/>
            <a:ext cx="6008167" cy="4284991"/>
          </a:xfrm>
          <a:prstGeom prst="rect">
            <a:avLst/>
          </a:prstGeom>
        </p:spPr>
      </p:pic>
      <p:pic>
        <p:nvPicPr>
          <p:cNvPr id="11" name="Picture 10" descr="BBQ_SUSSIX_2488_B1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2711" y="861017"/>
            <a:ext cx="6008167" cy="4284991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5988760"/>
            <a:ext cx="8763411" cy="6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ctr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Clear evidence of beam-beam tune shifts during the leveling test</a:t>
            </a:r>
          </a:p>
          <a:p>
            <a:pPr lvl="1" algn="ctr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but still analysis needed 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1543" y="695369"/>
            <a:ext cx="61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B1 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76957" y="695369"/>
            <a:ext cx="61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B2 V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nch_ev_B1_H_4TeV_F2488_perio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349" y="848171"/>
            <a:ext cx="5225143" cy="2476172"/>
          </a:xfrm>
          <a:prstGeom prst="rect">
            <a:avLst/>
          </a:prstGeom>
        </p:spPr>
      </p:pic>
      <p:pic>
        <p:nvPicPr>
          <p:cNvPr id="4" name="Picture 3" descr="bunch_ev_B1_H_4TeV_F2488_perio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21235" y="823549"/>
            <a:ext cx="5225143" cy="2476172"/>
          </a:xfrm>
          <a:prstGeom prst="rect">
            <a:avLst/>
          </a:prstGeom>
        </p:spPr>
      </p:pic>
      <p:pic>
        <p:nvPicPr>
          <p:cNvPr id="8" name="Picture 7" descr="bunch_ev_B1_H_4TeV_F2488_period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272971"/>
            <a:ext cx="5225143" cy="2476172"/>
          </a:xfrm>
          <a:prstGeom prst="rect">
            <a:avLst/>
          </a:prstGeom>
        </p:spPr>
      </p:pic>
      <p:pic>
        <p:nvPicPr>
          <p:cNvPr id="9" name="Picture 8" descr="bunch_ev_B1_H_4TeV_F2488_period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84950" y="4297163"/>
            <a:ext cx="5225143" cy="2476172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5673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Bunch by bunch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Emittances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B1  </a:t>
            </a:r>
            <a:r>
              <a:rPr lang="en-US" sz="2400" b="1" u="sng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3592" y="57424"/>
            <a:ext cx="96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Fill 2488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3218" y="1601896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75%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1000" y="1432619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100%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44108" y="4627674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100%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1521" y="4472421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75%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66443" y="3490354"/>
            <a:ext cx="7979267" cy="6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No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significant/obvious effects due to offset at </a:t>
            </a:r>
            <a:r>
              <a:rPr lang="en-US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IPs</a:t>
            </a:r>
            <a:endParaRPr lang="en-US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1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Detailed analysis still on-going to relate to bunch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collision schedule and tunes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0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8732"/>
            <a:ext cx="9143999" cy="3624467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Fill 2480 and 2481 Intensities 1.6x10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11 </a:t>
            </a:r>
            <a:r>
              <a:rPr lang="en-US" sz="2400" b="1" dirty="0" smtClean="0">
                <a:solidFill>
                  <a:srgbClr val="0000FF"/>
                </a:solidFill>
              </a:rPr>
              <a:t>damped beams for </a:t>
            </a:r>
            <a:r>
              <a:rPr lang="en-US" sz="2400" b="1" dirty="0" err="1" smtClean="0">
                <a:solidFill>
                  <a:srgbClr val="0000FF"/>
                </a:solidFill>
              </a:rPr>
              <a:t>LHCb</a:t>
            </a:r>
            <a:r>
              <a:rPr lang="en-US" sz="2400" b="1" dirty="0" smtClean="0">
                <a:solidFill>
                  <a:srgbClr val="0000FF"/>
                </a:solidFill>
              </a:rPr>
              <a:t> wrong settings ( head-on collision instead of separated) over night 6/04-07/04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</a:br>
            <a:r>
              <a:rPr lang="en-US" sz="2400" b="1" dirty="0">
                <a:solidFill>
                  <a:srgbClr val="0000FF"/>
                </a:solidFill>
                <a:latin typeface="Symbol" charset="2"/>
                <a:cs typeface="Symbol" charset="2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Symbol" charset="2"/>
                <a:cs typeface="Symbol" charset="2"/>
              </a:rPr>
            </a:b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Fill 2482 </a:t>
            </a:r>
            <a:r>
              <a:rPr lang="en-US" sz="2400" b="1" dirty="0">
                <a:solidFill>
                  <a:srgbClr val="0000FF"/>
                </a:solidFill>
              </a:rPr>
              <a:t>STABLE BEAMS (1.3x10</a:t>
            </a:r>
            <a:r>
              <a:rPr lang="en-US" sz="2400" b="1" baseline="30000" dirty="0">
                <a:solidFill>
                  <a:srgbClr val="0000FF"/>
                </a:solidFill>
              </a:rPr>
              <a:t>11</a:t>
            </a:r>
            <a:r>
              <a:rPr lang="en-US" sz="2400" b="1" dirty="0">
                <a:solidFill>
                  <a:srgbClr val="0000FF"/>
                </a:solidFill>
              </a:rPr>
              <a:t> p/b) and 264 bunches with initial luminosity of &gt;0.9x10</a:t>
            </a:r>
            <a:r>
              <a:rPr lang="en-US" sz="2400" b="1" baseline="30000" dirty="0">
                <a:solidFill>
                  <a:srgbClr val="0000FF"/>
                </a:solidFill>
              </a:rPr>
              <a:t>33 </a:t>
            </a:r>
            <a:r>
              <a:rPr lang="en-US" sz="2400" b="1" dirty="0">
                <a:solidFill>
                  <a:srgbClr val="0000FF"/>
                </a:solidFill>
              </a:rPr>
              <a:t>cm</a:t>
            </a:r>
            <a:r>
              <a:rPr lang="en-US" sz="2400" b="1" baseline="30000" dirty="0">
                <a:solidFill>
                  <a:srgbClr val="0000FF"/>
                </a:solidFill>
              </a:rPr>
              <a:t>-2</a:t>
            </a:r>
            <a:r>
              <a:rPr lang="en-US" sz="2400" b="1" dirty="0">
                <a:solidFill>
                  <a:srgbClr val="0000FF"/>
                </a:solidFill>
              </a:rPr>
              <a:t> s</a:t>
            </a:r>
            <a:r>
              <a:rPr lang="en-US" sz="2400" b="1" baseline="30000" dirty="0">
                <a:solidFill>
                  <a:srgbClr val="0000FF"/>
                </a:solidFill>
              </a:rPr>
              <a:t>-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1 </a:t>
            </a:r>
            <a:r>
              <a:rPr lang="en-US" sz="2400" b="1" dirty="0" smtClean="0">
                <a:solidFill>
                  <a:srgbClr val="0000FF"/>
                </a:solidFill>
              </a:rPr>
              <a:t>morning of 07/04 </a:t>
            </a:r>
            <a:r>
              <a:rPr lang="en-US" sz="2400" baseline="-25000" dirty="0">
                <a:solidFill>
                  <a:srgbClr val="0000FF"/>
                </a:solidFill>
              </a:rPr>
              <a:t/>
            </a:r>
            <a:br>
              <a:rPr lang="en-US" sz="2400" baseline="-25000" dirty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</a:br>
            <a:r>
              <a:rPr lang="en-US" sz="2400" b="1" dirty="0">
                <a:solidFill>
                  <a:srgbClr val="0000FF"/>
                </a:solidFill>
                <a:latin typeface="Symbol" charset="2"/>
                <a:cs typeface="Symbol" charset="2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Symbol" charset="2"/>
                <a:cs typeface="Symbol" charset="2"/>
              </a:rPr>
            </a:br>
            <a:r>
              <a:rPr lang="en-US" sz="2400" b="1" dirty="0">
                <a:solidFill>
                  <a:srgbClr val="0000FF"/>
                </a:solidFill>
              </a:rPr>
              <a:t>Fill </a:t>
            </a:r>
            <a:r>
              <a:rPr lang="en-US" sz="2400" b="1" dirty="0" smtClean="0">
                <a:solidFill>
                  <a:srgbClr val="0000FF"/>
                </a:solidFill>
              </a:rPr>
              <a:t>2488 and Fill 2489 </a:t>
            </a:r>
            <a:r>
              <a:rPr lang="en-US" sz="2400" b="1" dirty="0">
                <a:solidFill>
                  <a:srgbClr val="0000FF"/>
                </a:solidFill>
              </a:rPr>
              <a:t>STABLE BEAMS (1.3x10</a:t>
            </a:r>
            <a:r>
              <a:rPr lang="en-US" sz="2400" b="1" baseline="30000" dirty="0">
                <a:solidFill>
                  <a:srgbClr val="0000FF"/>
                </a:solidFill>
              </a:rPr>
              <a:t>11</a:t>
            </a:r>
            <a:r>
              <a:rPr lang="en-US" sz="2400" b="1" dirty="0">
                <a:solidFill>
                  <a:srgbClr val="0000FF"/>
                </a:solidFill>
              </a:rPr>
              <a:t> p/b) and 264 bunches </a:t>
            </a:r>
            <a:r>
              <a:rPr lang="en-US" sz="2400" b="1" dirty="0" smtClean="0">
                <a:solidFill>
                  <a:srgbClr val="0000FF"/>
                </a:solidFill>
              </a:rPr>
              <a:t>leve</a:t>
            </a:r>
            <a:r>
              <a:rPr lang="en-US" sz="2400" b="1" dirty="0">
                <a:solidFill>
                  <a:srgbClr val="0000FF"/>
                </a:solidFill>
              </a:rPr>
              <a:t>l</a:t>
            </a:r>
            <a:r>
              <a:rPr lang="en-US" sz="2400" b="1" dirty="0" smtClean="0">
                <a:solidFill>
                  <a:srgbClr val="0000FF"/>
                </a:solidFill>
              </a:rPr>
              <a:t>ing tests in IP1 and IP5 on 08/04</a:t>
            </a:r>
            <a:endParaRPr lang="en-US" sz="24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108857"/>
            <a:ext cx="9144000" cy="653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the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fills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1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Bunch by Bunch losses Fill 2489 B1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F2489_B1_Lu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222" y="718571"/>
            <a:ext cx="9144000" cy="5483225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39009" y="6254242"/>
            <a:ext cx="918301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 1 during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95% luminosity test is stable and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no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visible differences in lifetimes 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6761" y="1946838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IP8</a:t>
            </a:r>
          </a:p>
          <a:p>
            <a:r>
              <a:rPr lang="en-US" dirty="0" smtClean="0">
                <a:solidFill>
                  <a:srgbClr val="00D500"/>
                </a:solidFill>
              </a:rPr>
              <a:t>IP1&amp;5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IP1&amp;5&amp;8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6761" y="4416932"/>
            <a:ext cx="103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ATLAS</a:t>
            </a:r>
          </a:p>
          <a:p>
            <a:r>
              <a:rPr lang="en-US" dirty="0" smtClean="0">
                <a:solidFill>
                  <a:srgbClr val="FF2AF1"/>
                </a:solidFill>
              </a:rPr>
              <a:t>CMS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LHCB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2489_B2_Lu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375" y="914400"/>
            <a:ext cx="9144000" cy="5483225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52400" y="1524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Bunch by Bunch losses Fill 2489 B2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-39009" y="6254242"/>
            <a:ext cx="918301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Beam 2 during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95% luminosity test stable and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no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visible differences in lifetimes 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6761" y="1946838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IP8</a:t>
            </a:r>
          </a:p>
          <a:p>
            <a:r>
              <a:rPr lang="en-US" dirty="0" smtClean="0">
                <a:solidFill>
                  <a:srgbClr val="00D500"/>
                </a:solidFill>
              </a:rPr>
              <a:t>IP1&amp;5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IP1&amp;5&amp;8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8099" y="4416932"/>
            <a:ext cx="103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ATLAS</a:t>
            </a:r>
          </a:p>
          <a:p>
            <a:r>
              <a:rPr lang="en-US" dirty="0" smtClean="0">
                <a:solidFill>
                  <a:srgbClr val="FF2AF1"/>
                </a:solidFill>
              </a:rPr>
              <a:t>CMS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LHCB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5469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Tunes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Fill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2489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5988760"/>
            <a:ext cx="8763411" cy="6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ctr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95% leveling almost zero effect on tunes but still data to be analyzed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1543" y="695369"/>
            <a:ext cx="62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B1 H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76957" y="695369"/>
            <a:ext cx="62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B2 H</a:t>
            </a:r>
            <a:endParaRPr lang="en-US" dirty="0"/>
          </a:p>
        </p:txBody>
      </p:sp>
      <p:pic>
        <p:nvPicPr>
          <p:cNvPr id="8" name="Picture 7" descr="BBQ_SUSSIX_2489_B2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65" y="1447304"/>
            <a:ext cx="5945433" cy="4240250"/>
          </a:xfrm>
          <a:prstGeom prst="rect">
            <a:avLst/>
          </a:prstGeom>
        </p:spPr>
      </p:pic>
      <p:pic>
        <p:nvPicPr>
          <p:cNvPr id="9" name="Picture 8" descr="BBQ_SUSSIX_2489_B1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699" y="1447304"/>
            <a:ext cx="5955556" cy="42474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nch_ev_B2_V_4TeV_F2489_period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85098" y="4210443"/>
            <a:ext cx="5450764" cy="2583093"/>
          </a:xfrm>
          <a:prstGeom prst="rect">
            <a:avLst/>
          </a:prstGeom>
        </p:spPr>
      </p:pic>
      <p:pic>
        <p:nvPicPr>
          <p:cNvPr id="10" name="Picture 9" descr="bunch_ev_B2_V_4TeV_F2489_perio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91754" y="806192"/>
            <a:ext cx="5450764" cy="2583093"/>
          </a:xfrm>
          <a:prstGeom prst="rect">
            <a:avLst/>
          </a:prstGeom>
        </p:spPr>
      </p:pic>
      <p:pic>
        <p:nvPicPr>
          <p:cNvPr id="2" name="Picture 1" descr="bunch_ev_B2_V_4TeV_F2489_period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07918" y="4235790"/>
            <a:ext cx="5450764" cy="2583093"/>
          </a:xfrm>
          <a:prstGeom prst="rect">
            <a:avLst/>
          </a:prstGeom>
        </p:spPr>
      </p:pic>
      <p:pic>
        <p:nvPicPr>
          <p:cNvPr id="7" name="Picture 6" descr="bunch_ev_B2_V_4TeV_F2489_period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1174" y="663654"/>
            <a:ext cx="5450764" cy="2583093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9144000" cy="5673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Bunch by bunch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Emittances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B2 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3592" y="57424"/>
            <a:ext cx="96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Fill 2489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3218" y="1601896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9</a:t>
            </a:r>
            <a:r>
              <a:rPr lang="en-US" sz="1600" dirty="0" smtClean="0">
                <a:solidFill>
                  <a:srgbClr val="0000FF"/>
                </a:solidFill>
              </a:rPr>
              <a:t>5%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1000" y="1432619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100%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44108" y="4446249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100%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1521" y="4472421"/>
            <a:ext cx="899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95%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66443" y="3490354"/>
            <a:ext cx="7979267" cy="6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No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significant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effect related to leveling</a:t>
            </a:r>
          </a:p>
          <a:p>
            <a:pPr lvl="1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Detailed analysis still on-going to relate to bunch 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collision schedule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5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06705"/>
            <a:ext cx="8926286" cy="5452757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/>
              <a:buChar char="•"/>
            </a:pPr>
            <a:r>
              <a:rPr lang="en-US" sz="2300" dirty="0" smtClean="0">
                <a:solidFill>
                  <a:srgbClr val="0000FF"/>
                </a:solidFill>
              </a:rPr>
              <a:t> Intense Easter period….</a:t>
            </a:r>
          </a:p>
          <a:p>
            <a:pPr algn="l">
              <a:buFont typeface="Arial"/>
              <a:buChar char="•"/>
            </a:pP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smtClean="0">
                <a:solidFill>
                  <a:srgbClr val="0000FF"/>
                </a:solidFill>
              </a:rPr>
              <a:t>Some features of sudden losses on selective bunches still to be </a:t>
            </a:r>
            <a:r>
              <a:rPr lang="en-US" sz="2300" dirty="0" smtClean="0">
                <a:solidFill>
                  <a:srgbClr val="0000FF"/>
                </a:solidFill>
              </a:rPr>
              <a:t>understood but seems to appear often after hours of stable beams</a:t>
            </a:r>
          </a:p>
          <a:p>
            <a:pPr algn="l"/>
            <a:r>
              <a:rPr lang="en-US" sz="2300" dirty="0" smtClean="0">
                <a:solidFill>
                  <a:srgbClr val="0000FF"/>
                </a:solidFill>
              </a:rPr>
              <a:t> </a:t>
            </a:r>
          </a:p>
          <a:p>
            <a:pPr algn="l">
              <a:buFont typeface="Arial"/>
              <a:buChar char="•"/>
            </a:pPr>
            <a:r>
              <a:rPr lang="en-US" sz="2300" dirty="0" smtClean="0">
                <a:solidFill>
                  <a:srgbClr val="0000FF"/>
                </a:solidFill>
              </a:rPr>
              <a:t>Successful test with static offsets with 75% and 95% luminosity</a:t>
            </a:r>
          </a:p>
          <a:p>
            <a:pPr lvl="1" algn="l">
              <a:buFont typeface="Arial"/>
              <a:buChar char="•"/>
            </a:pP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No visible problems from beam-beam for the test configuration (</a:t>
            </a:r>
            <a:r>
              <a:rPr lang="en-US" sz="2100" dirty="0" err="1" smtClean="0">
                <a:solidFill>
                  <a:srgbClr val="FF0000"/>
                </a:solidFill>
              </a:rPr>
              <a:t>emittances</a:t>
            </a:r>
            <a:r>
              <a:rPr lang="en-US" sz="2100" dirty="0" smtClean="0">
                <a:solidFill>
                  <a:srgbClr val="FF0000"/>
                </a:solidFill>
              </a:rPr>
              <a:t>, lifetimes</a:t>
            </a:r>
            <a:r>
              <a:rPr lang="en-US" sz="2100" dirty="0" smtClean="0">
                <a:solidFill>
                  <a:srgbClr val="FF0000"/>
                </a:solidFill>
              </a:rPr>
              <a:t>)</a:t>
            </a:r>
          </a:p>
          <a:p>
            <a:pPr lvl="1" algn="l">
              <a:buFont typeface="Arial"/>
              <a:buChar char="•"/>
            </a:pPr>
            <a:endParaRPr lang="en-US" sz="2100" dirty="0" smtClean="0">
              <a:solidFill>
                <a:srgbClr val="FF0000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</a:rPr>
              <a:t>Any movement of one beam (leveling) is transferred to the colliding bunches</a:t>
            </a:r>
          </a:p>
          <a:p>
            <a:pPr algn="l">
              <a:buFont typeface="Arial"/>
              <a:buChar char="•"/>
            </a:pPr>
            <a:endParaRPr lang="en-US" sz="2300" dirty="0" smtClean="0">
              <a:solidFill>
                <a:srgbClr val="0000FF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300" dirty="0" smtClean="0">
                <a:solidFill>
                  <a:srgbClr val="0000FF"/>
                </a:solidFill>
              </a:rPr>
              <a:t> Detailed analysis on-going and some observations still to be understood</a:t>
            </a:r>
          </a:p>
          <a:p>
            <a:pPr lvl="1" algn="l">
              <a:buFont typeface="Arial"/>
              <a:buChar char="•"/>
            </a:pPr>
            <a:r>
              <a:rPr lang="en-US" sz="2100" dirty="0" smtClean="0">
                <a:solidFill>
                  <a:srgbClr val="0000FF"/>
                </a:solidFill>
              </a:rPr>
              <a:t>detailed </a:t>
            </a:r>
            <a:r>
              <a:rPr lang="en-US" sz="2100" dirty="0" smtClean="0">
                <a:solidFill>
                  <a:srgbClr val="0000FF"/>
                </a:solidFill>
              </a:rPr>
              <a:t>analysis on-going </a:t>
            </a:r>
          </a:p>
          <a:p>
            <a:pPr lvl="1" algn="l"/>
            <a:endParaRPr lang="en-US" sz="2100" dirty="0" smtClean="0">
              <a:solidFill>
                <a:srgbClr val="0000FF"/>
              </a:solidFill>
            </a:endParaRPr>
          </a:p>
          <a:p>
            <a:pPr algn="l"/>
            <a:endParaRPr lang="en-US" sz="2300" dirty="0" smtClean="0">
              <a:solidFill>
                <a:srgbClr val="0000FF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300" dirty="0" smtClean="0">
                <a:solidFill>
                  <a:srgbClr val="0000FF"/>
                </a:solidFill>
              </a:rPr>
              <a:t>Still many fills to analyze (CMS separated at 2.5 </a:t>
            </a:r>
            <a:r>
              <a:rPr lang="en-US" sz="23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2300" dirty="0" smtClean="0">
                <a:solidFill>
                  <a:srgbClr val="0000FF"/>
                </a:solidFill>
              </a:rPr>
              <a:t> Fill 2505 and Fill2509)</a:t>
            </a:r>
            <a:endParaRPr lang="en-US" sz="2300" dirty="0">
              <a:solidFill>
                <a:srgbClr val="0000FF"/>
              </a:solidFill>
            </a:endParaRPr>
          </a:p>
          <a:p>
            <a:pPr algn="l"/>
            <a:r>
              <a:rPr lang="en-US" sz="2300" dirty="0" smtClean="0">
                <a:solidFill>
                  <a:srgbClr val="0000FF"/>
                </a:solidFill>
              </a:rPr>
              <a:t> 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0"/>
            <a:ext cx="9144000" cy="5673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Summary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4191000" cy="5257800"/>
          </a:xfrm>
        </p:spPr>
        <p:txBody>
          <a:bodyPr/>
          <a:lstStyle/>
          <a:p>
            <a:r>
              <a:rPr lang="en-US" sz="2400" dirty="0" smtClean="0"/>
              <a:t>Instability observed when going in collision (mostly vertical) but still far from head-on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156"/>
            <a:ext cx="8229600" cy="1143000"/>
          </a:xfrm>
        </p:spPr>
        <p:txBody>
          <a:bodyPr/>
          <a:lstStyle/>
          <a:p>
            <a:r>
              <a:rPr lang="en-US" dirty="0" smtClean="0"/>
              <a:t>Fill 2480 with 264 bunches (2480)</a:t>
            </a:r>
            <a:endParaRPr lang="en-US" dirty="0"/>
          </a:p>
        </p:txBody>
      </p:sp>
      <p:pic>
        <p:nvPicPr>
          <p:cNvPr id="21506" name="Picture 2" descr="http://elogbook.cern.ch/eLogbook/attach_reader?attach_id=1233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914400"/>
            <a:ext cx="4610100" cy="3284220"/>
          </a:xfrm>
          <a:prstGeom prst="rect">
            <a:avLst/>
          </a:prstGeom>
          <a:noFill/>
        </p:spPr>
      </p:pic>
      <p:pic>
        <p:nvPicPr>
          <p:cNvPr id="21509" name="Picture 5" descr="\\cern.ch\dfs\Users\a\arduini\Documents\adjust2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7353300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14028" y="6063734"/>
            <a:ext cx="112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G. </a:t>
            </a:r>
            <a:r>
              <a:rPr lang="en-US" dirty="0" err="1" smtClean="0">
                <a:solidFill>
                  <a:srgbClr val="0000FF"/>
                </a:solidFill>
              </a:rPr>
              <a:t>Arduini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363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1025" y="990600"/>
            <a:ext cx="4800600" cy="5257800"/>
          </a:xfrm>
        </p:spPr>
        <p:txBody>
          <a:bodyPr/>
          <a:lstStyle/>
          <a:p>
            <a:r>
              <a:rPr lang="en-US" sz="2400" dirty="0" smtClean="0"/>
              <a:t>Squeeze without tune feedback. Significant reduction of the losses.</a:t>
            </a:r>
          </a:p>
          <a:p>
            <a:r>
              <a:rPr lang="en-US" sz="2400" dirty="0" smtClean="0"/>
              <a:t>Adjust:</a:t>
            </a:r>
          </a:p>
          <a:p>
            <a:pPr lvl="1"/>
            <a:r>
              <a:rPr lang="en-US" sz="2000" dirty="0" smtClean="0"/>
              <a:t>Reduction of chromaticity before going in collision (2 to 1 unit)</a:t>
            </a:r>
          </a:p>
          <a:p>
            <a:pPr lvl="1"/>
            <a:r>
              <a:rPr lang="en-US" sz="2000" dirty="0" smtClean="0"/>
              <a:t>Increase of the damper gain in the vertical plane</a:t>
            </a:r>
          </a:p>
          <a:p>
            <a:r>
              <a:rPr lang="en-US" sz="2400" dirty="0" smtClean="0"/>
              <a:t>Still instability observed (mostly in the H-plane)</a:t>
            </a:r>
          </a:p>
          <a:p>
            <a:r>
              <a:rPr lang="en-US" sz="2400" dirty="0" smtClean="0"/>
              <a:t>Observed also head-on collisions during the “rotation” of the </a:t>
            </a:r>
            <a:r>
              <a:rPr lang="en-US" sz="2400" dirty="0" err="1" smtClean="0"/>
              <a:t>LHCb</a:t>
            </a:r>
            <a:r>
              <a:rPr lang="en-US" sz="2400" dirty="0" smtClean="0"/>
              <a:t> crossing plane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80955"/>
            <a:ext cx="8229600" cy="1143000"/>
          </a:xfrm>
        </p:spPr>
        <p:txBody>
          <a:bodyPr/>
          <a:lstStyle/>
          <a:p>
            <a:r>
              <a:rPr lang="en-US" dirty="0" smtClean="0"/>
              <a:t>Fill2481with 264 bunches (2481)</a:t>
            </a:r>
            <a:endParaRPr lang="en-US" dirty="0"/>
          </a:p>
        </p:txBody>
      </p:sp>
      <p:pic>
        <p:nvPicPr>
          <p:cNvPr id="22532" name="Picture 4" descr="http://elogbook.cern.ch/eLogbook/attach_reader?attach_id=1233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1634066"/>
            <a:ext cx="4610100" cy="32842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14028" y="6063734"/>
            <a:ext cx="112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G. </a:t>
            </a:r>
            <a:r>
              <a:rPr lang="en-US" dirty="0" err="1" smtClean="0">
                <a:solidFill>
                  <a:srgbClr val="0000FF"/>
                </a:solidFill>
              </a:rPr>
              <a:t>Arduini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868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724400"/>
            <a:ext cx="4191000" cy="152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Sudden losses observed in some bunches. Patterns being verified (colliding in IP8)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64022"/>
            <a:ext cx="8229600" cy="1143000"/>
          </a:xfrm>
        </p:spPr>
        <p:txBody>
          <a:bodyPr/>
          <a:lstStyle/>
          <a:p>
            <a:r>
              <a:rPr lang="en-US" dirty="0" smtClean="0"/>
              <a:t>Fills with 264 bunches (2482)</a:t>
            </a:r>
            <a:endParaRPr lang="en-US" dirty="0"/>
          </a:p>
        </p:txBody>
      </p:sp>
      <p:pic>
        <p:nvPicPr>
          <p:cNvPr id="1026" name="Picture 2" descr="http://elogbook.cern.ch/eLogbook/attach_reader?attach_id=1233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6254"/>
            <a:ext cx="4572000" cy="3901440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233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64380" cy="35128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814028" y="6063734"/>
            <a:ext cx="112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G. </a:t>
            </a:r>
            <a:r>
              <a:rPr lang="en-US" dirty="0" err="1" smtClean="0">
                <a:solidFill>
                  <a:srgbClr val="0000FF"/>
                </a:solidFill>
              </a:rPr>
              <a:t>Arduini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651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0" y="108857"/>
            <a:ext cx="9144000" cy="653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losses in 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details B1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>
          <a:xfrm>
            <a:off x="0" y="6107757"/>
            <a:ext cx="9144000" cy="653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Selected bunches start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loosing after 2 hour of stable beams during leveling exercise of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LHCb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Bch1992_2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8898" y="2556933"/>
            <a:ext cx="4734432" cy="3550824"/>
          </a:xfrm>
          <a:prstGeom prst="rect">
            <a:avLst/>
          </a:prstGeom>
        </p:spPr>
      </p:pic>
      <p:pic>
        <p:nvPicPr>
          <p:cNvPr id="6" name="Picture 5" descr="Losses_1805_1817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67735" y="626533"/>
            <a:ext cx="4809067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39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1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21720" y="3285608"/>
            <a:ext cx="5130788" cy="3076143"/>
          </a:xfrm>
          <a:prstGeom prst="rect">
            <a:avLst/>
          </a:prstGeom>
        </p:spPr>
      </p:pic>
      <p:pic>
        <p:nvPicPr>
          <p:cNvPr id="4" name="Picture 3" descr="beam1lossesvstra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03189" y="352677"/>
            <a:ext cx="4097854" cy="3132639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0" y="108857"/>
            <a:ext cx="9144000" cy="653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Losses and filling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scheme B1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>
          <a:xfrm>
            <a:off x="4526712" y="4950527"/>
            <a:ext cx="4617287" cy="18103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bunches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loosing in B1 collide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head-on only in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IP8 while those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 B2 collide also in IP1 and 5…not clear evidence of causes from filling pattern but indication of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LHCb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related….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still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investigating!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beam1lossesvstrains_zo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19592" y="787970"/>
            <a:ext cx="5445105" cy="41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0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0" y="108857"/>
            <a:ext cx="9144000" cy="653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Fills 2488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2489: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Luminosity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leveling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transverse offset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-271743" y="3207577"/>
            <a:ext cx="5219184" cy="3498138"/>
            <a:chOff x="389353" y="1177479"/>
            <a:chExt cx="5219184" cy="3498138"/>
          </a:xfrm>
        </p:grpSpPr>
        <p:grpSp>
          <p:nvGrpSpPr>
            <p:cNvPr id="3" name="Group 26"/>
            <p:cNvGrpSpPr/>
            <p:nvPr/>
          </p:nvGrpSpPr>
          <p:grpSpPr>
            <a:xfrm>
              <a:off x="389353" y="1548618"/>
              <a:ext cx="5219184" cy="3126999"/>
              <a:chOff x="268838" y="1551214"/>
              <a:chExt cx="6334611" cy="3904144"/>
            </a:xfrm>
          </p:grpSpPr>
          <p:pic>
            <p:nvPicPr>
              <p:cNvPr id="12" name="Picture 11" descr="Lumireductionvssep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8838" y="1551214"/>
                <a:ext cx="6334611" cy="3904144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/>
            </p:nvCxnSpPr>
            <p:spPr>
              <a:xfrm rot="5400000">
                <a:off x="263072" y="3438071"/>
                <a:ext cx="3773715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1921258" y="3454406"/>
                <a:ext cx="3773715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711919" y="1179286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95%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81143" y="1177479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dirty="0" smtClean="0"/>
                <a:t>5%</a:t>
              </a:r>
              <a:endParaRPr lang="en-US" dirty="0"/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1192631" y="1538705"/>
            <a:ext cx="2491509" cy="1524000"/>
            <a:chOff x="6477000" y="838200"/>
            <a:chExt cx="2491509" cy="1524000"/>
          </a:xfrm>
        </p:grpSpPr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6767174" y="838200"/>
              <a:ext cx="638848" cy="1270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7533793" y="1092200"/>
              <a:ext cx="638848" cy="1270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>
              <a:off x="6477000" y="1600200"/>
              <a:ext cx="2491509" cy="31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3" name="Plus 22"/>
            <p:cNvSpPr/>
            <p:nvPr/>
          </p:nvSpPr>
          <p:spPr bwMode="auto">
            <a:xfrm>
              <a:off x="7022714" y="1409700"/>
              <a:ext cx="127770" cy="190500"/>
            </a:xfrm>
            <a:prstGeom prst="mathPlus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Plus 23"/>
            <p:cNvSpPr/>
            <p:nvPr/>
          </p:nvSpPr>
          <p:spPr bwMode="auto">
            <a:xfrm>
              <a:off x="7789332" y="1727200"/>
              <a:ext cx="127770" cy="190500"/>
            </a:xfrm>
            <a:prstGeom prst="mathPlus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rot="5400000">
              <a:off x="8524305" y="1632608"/>
              <a:ext cx="317500" cy="13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30" name="Rectangle 4"/>
          <p:cNvSpPr txBox="1">
            <a:spLocks noChangeArrowheads="1"/>
          </p:cNvSpPr>
          <p:nvPr/>
        </p:nvSpPr>
        <p:spPr>
          <a:xfrm>
            <a:off x="4713703" y="4939473"/>
            <a:ext cx="4406924" cy="17662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Different dynamics of particles</a:t>
            </a:r>
          </a:p>
          <a:p>
            <a:pPr lvl="0">
              <a:spcBef>
                <a:spcPct val="0"/>
              </a:spcBef>
              <a:buFont typeface="Arial"/>
              <a:buChar char="•"/>
              <a:defRPr/>
            </a:pPr>
            <a:endParaRPr lang="en-US" sz="3600" b="1" dirty="0" smtClean="0">
              <a:solidFill>
                <a:srgbClr val="0000FF"/>
              </a:solidFill>
            </a:endParaRPr>
          </a:p>
          <a:p>
            <a:pPr lvl="0">
              <a:spcBef>
                <a:spcPct val="0"/>
              </a:spcBef>
              <a:buFont typeface="Arial"/>
              <a:buChar char="•"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 Orbit effects</a:t>
            </a:r>
          </a:p>
          <a:p>
            <a:pPr lvl="0">
              <a:spcBef>
                <a:spcPct val="0"/>
              </a:spcBef>
              <a:buFont typeface="Arial"/>
              <a:buChar char="•"/>
              <a:defRPr/>
            </a:pPr>
            <a:endParaRPr lang="en-US" sz="3600" b="1" dirty="0" smtClean="0">
              <a:solidFill>
                <a:srgbClr val="0000FF"/>
              </a:solidFill>
            </a:endParaRPr>
          </a:p>
          <a:p>
            <a:pPr lvl="0">
              <a:spcBef>
                <a:spcPct val="0"/>
              </a:spcBef>
              <a:buFont typeface="Arial"/>
              <a:buChar char="•"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 Slow </a:t>
            </a:r>
            <a:r>
              <a:rPr lang="en-US" sz="3600" b="1" dirty="0" err="1" smtClean="0">
                <a:solidFill>
                  <a:srgbClr val="0000FF"/>
                </a:solidFill>
              </a:rPr>
              <a:t>emittance</a:t>
            </a:r>
            <a:r>
              <a:rPr lang="en-US" sz="3600" b="1" dirty="0" smtClean="0">
                <a:solidFill>
                  <a:srgbClr val="0000FF"/>
                </a:solidFill>
              </a:rPr>
              <a:t> growth with offsets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lvl="0">
              <a:spcBef>
                <a:spcPct val="0"/>
              </a:spcBef>
              <a:buFont typeface="Arial"/>
              <a:buChar char="•"/>
              <a:defRPr/>
            </a:pPr>
            <a:endParaRPr lang="en-US" sz="36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Passive compensation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32" descr="BBForce_qu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75" y="701855"/>
            <a:ext cx="4267552" cy="2932432"/>
          </a:xfrm>
          <a:prstGeom prst="rect">
            <a:avLst/>
          </a:prstGeom>
        </p:spPr>
      </p:pic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0" y="945509"/>
            <a:ext cx="5196760" cy="5114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IP1 &amp; IP5 request reduced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lumi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to 70-80% </a:t>
            </a:r>
            <a:endParaRPr lang="en-US" sz="2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>
            <a:off x="7148928" y="2145954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 flipH="1" flipV="1">
            <a:off x="7072728" y="1536354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H="1">
            <a:off x="8266845" y="2519163"/>
            <a:ext cx="381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 flipV="1">
            <a:off x="5411910" y="1764954"/>
            <a:ext cx="457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4947440" y="4363019"/>
            <a:ext cx="4385325" cy="5114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Beam-beam Effects </a:t>
            </a:r>
            <a:endParaRPr lang="en-US" sz="2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166064" y="2313141"/>
            <a:ext cx="4090639" cy="3129281"/>
            <a:chOff x="4301893" y="914400"/>
            <a:chExt cx="5223107" cy="3995603"/>
          </a:xfrm>
        </p:grpSpPr>
        <p:pic>
          <p:nvPicPr>
            <p:cNvPr id="19" name="Picture 18" descr="BBForce_qu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1893" y="1320965"/>
              <a:ext cx="5223107" cy="3589038"/>
            </a:xfrm>
            <a:prstGeom prst="rect">
              <a:avLst/>
            </a:prstGeom>
          </p:spPr>
        </p:pic>
        <p:sp>
          <p:nvSpPr>
            <p:cNvPr id="35846" name="Rectangle 37"/>
            <p:cNvSpPr>
              <a:spLocks noChangeArrowheads="1"/>
            </p:cNvSpPr>
            <p:nvPr/>
          </p:nvSpPr>
          <p:spPr bwMode="auto">
            <a:xfrm>
              <a:off x="5418138" y="914400"/>
              <a:ext cx="3270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ctr">
                <a:lnSpc>
                  <a:spcPct val="90000"/>
                </a:lnSpc>
                <a:buClr>
                  <a:srgbClr val="FF0000"/>
                </a:buClr>
                <a:buFont typeface="Wingdings" pitchFamily="-65" charset="2"/>
                <a:buNone/>
              </a:pPr>
              <a:r>
                <a:rPr lang="en-US" sz="2000" baseline="0">
                  <a:solidFill>
                    <a:schemeClr val="accent2"/>
                  </a:solidFill>
                </a:rPr>
                <a:t> Beam-beam force</a:t>
              </a:r>
            </a:p>
          </p:txBody>
        </p:sp>
        <p:sp>
          <p:nvSpPr>
            <p:cNvPr id="35851" name="Line 45"/>
            <p:cNvSpPr>
              <a:spLocks noChangeShapeType="1"/>
            </p:cNvSpPr>
            <p:nvPr/>
          </p:nvSpPr>
          <p:spPr bwMode="auto">
            <a:xfrm>
              <a:off x="7086600" y="2971800"/>
              <a:ext cx="76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Line 46"/>
            <p:cNvSpPr>
              <a:spLocks noChangeShapeType="1"/>
            </p:cNvSpPr>
            <p:nvPr/>
          </p:nvSpPr>
          <p:spPr bwMode="auto">
            <a:xfrm flipH="1" flipV="1">
              <a:off x="7010400" y="23622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5"/>
            <p:cNvSpPr>
              <a:spLocks noChangeShapeType="1"/>
            </p:cNvSpPr>
            <p:nvPr/>
          </p:nvSpPr>
          <p:spPr bwMode="auto">
            <a:xfrm flipH="1">
              <a:off x="8305800" y="3352800"/>
              <a:ext cx="3810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 flipV="1">
              <a:off x="5334000" y="2590800"/>
              <a:ext cx="4572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" name="Picture 25" descr="f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270" y="1399679"/>
            <a:ext cx="6002430" cy="4638731"/>
          </a:xfrm>
          <a:prstGeom prst="rect">
            <a:avLst/>
          </a:prstGeom>
        </p:spPr>
      </p:pic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95% and 75%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-56182" y="1196186"/>
            <a:ext cx="9200182" cy="82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/>
            <a:r>
              <a:rPr lang="en-US" sz="2400" b="1" baseline="0" dirty="0" smtClean="0">
                <a:solidFill>
                  <a:srgbClr val="FF0000"/>
                </a:solidFill>
              </a:rPr>
              <a:t>Different beam-beam dynamics at 0.4 </a:t>
            </a:r>
            <a:r>
              <a:rPr lang="en-US" sz="24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b="1" baseline="0" dirty="0" smtClean="0">
                <a:solidFill>
                  <a:srgbClr val="FF0000"/>
                </a:solidFill>
              </a:rPr>
              <a:t> and 1.2 </a:t>
            </a:r>
            <a:r>
              <a:rPr lang="en-US" sz="2400" b="1" baseline="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endParaRPr lang="en-US" sz="2400" b="1" baseline="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-39009" y="5866399"/>
            <a:ext cx="9183010" cy="3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 algn="ctr">
              <a:buFont typeface="Wingdings" pitchFamily="-65" charset="2"/>
              <a:buNone/>
              <a:defRPr/>
            </a:pP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Depending on the offset the force seen by the other beam is </a:t>
            </a:r>
            <a:r>
              <a:rPr lang="en-US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different</a:t>
            </a:r>
          </a:p>
          <a:p>
            <a:pPr lvl="1" algn="ctr">
              <a:buFont typeface="Wingdings" pitchFamily="-65" charset="2"/>
              <a:buNone/>
              <a:defRPr/>
            </a:pP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Depending on the offset bunches have different tunes</a:t>
            </a:r>
            <a:endParaRPr lang="en-US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91576" y="3791839"/>
            <a:ext cx="527224" cy="265238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43976" y="4645364"/>
            <a:ext cx="527224" cy="265238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1085</Words>
  <Application>Microsoft Macintosh PowerPoint</Application>
  <PresentationFormat>On-screen Show (4:3)</PresentationFormat>
  <Paragraphs>161</Paragraphs>
  <Slides>24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Some beam-beam effects during the intensity ramp-up 06/04/2012-08/04/2012</vt:lpstr>
      <vt:lpstr>Fill 2480 and 2481 Intensities 1.6x1011 damped beams for LHCb wrong settings ( head-on collision instead of separated) over night 6/04-07/04   Fill 2482 STABLE BEAMS (1.3x1011 p/b) and 264 bunches with initial luminosity of &gt;0.9x1033 cm-2 s-1 morning of 07/04    Fill 2488 and Fill 2489 STABLE BEAMS (1.3x1011 p/b) and 264 bunches leveling tests in IP1 and IP5 on 08/04</vt:lpstr>
      <vt:lpstr>Fill 2480 with 264 bunches (2480)</vt:lpstr>
      <vt:lpstr>Fill2481with 264 bunches (2481)</vt:lpstr>
      <vt:lpstr>Fills with 264 bunches (2482)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Test</dc:title>
  <dc:creator>Tatiana Pieloni</dc:creator>
  <cp:lastModifiedBy>Tatiana Pieloni</cp:lastModifiedBy>
  <cp:revision>112</cp:revision>
  <cp:lastPrinted>2012-04-18T06:19:59Z</cp:lastPrinted>
  <dcterms:created xsi:type="dcterms:W3CDTF">2012-04-18T06:09:40Z</dcterms:created>
  <dcterms:modified xsi:type="dcterms:W3CDTF">2012-04-18T06:20:04Z</dcterms:modified>
</cp:coreProperties>
</file>