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9" r:id="rId3"/>
    <p:sldMasterId id="2147483683" r:id="rId4"/>
    <p:sldMasterId id="2147483697" r:id="rId5"/>
    <p:sldMasterId id="2147483711" r:id="rId6"/>
    <p:sldMasterId id="2147483725" r:id="rId7"/>
  </p:sldMasterIdLst>
  <p:notesMasterIdLst>
    <p:notesMasterId r:id="rId41"/>
  </p:notesMasterIdLst>
  <p:handoutMasterIdLst>
    <p:handoutMasterId r:id="rId42"/>
  </p:handoutMasterIdLst>
  <p:sldIdLst>
    <p:sldId id="358" r:id="rId8"/>
    <p:sldId id="374" r:id="rId9"/>
    <p:sldId id="359" r:id="rId10"/>
    <p:sldId id="360" r:id="rId11"/>
    <p:sldId id="375" r:id="rId12"/>
    <p:sldId id="361" r:id="rId13"/>
    <p:sldId id="364" r:id="rId14"/>
    <p:sldId id="366" r:id="rId15"/>
    <p:sldId id="368" r:id="rId16"/>
    <p:sldId id="370" r:id="rId17"/>
    <p:sldId id="383" r:id="rId18"/>
    <p:sldId id="372" r:id="rId19"/>
    <p:sldId id="386" r:id="rId20"/>
    <p:sldId id="391" r:id="rId21"/>
    <p:sldId id="393" r:id="rId22"/>
    <p:sldId id="385" r:id="rId23"/>
    <p:sldId id="403" r:id="rId24"/>
    <p:sldId id="389" r:id="rId25"/>
    <p:sldId id="402" r:id="rId26"/>
    <p:sldId id="390" r:id="rId27"/>
    <p:sldId id="404" r:id="rId28"/>
    <p:sldId id="405" r:id="rId29"/>
    <p:sldId id="392" r:id="rId30"/>
    <p:sldId id="400" r:id="rId31"/>
    <p:sldId id="401" r:id="rId32"/>
    <p:sldId id="283" r:id="rId33"/>
    <p:sldId id="381" r:id="rId34"/>
    <p:sldId id="382" r:id="rId35"/>
    <p:sldId id="377" r:id="rId36"/>
    <p:sldId id="378" r:id="rId37"/>
    <p:sldId id="379" r:id="rId38"/>
    <p:sldId id="380" r:id="rId39"/>
    <p:sldId id="394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1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2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289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346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404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462" algn="l" defTabSz="91411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BD182E"/>
    <a:srgbClr val="18187C"/>
    <a:srgbClr val="456A1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92" autoAdjust="0"/>
    <p:restoredTop sz="94609" autoAdjust="0"/>
  </p:normalViewPr>
  <p:slideViewPr>
    <p:cSldViewPr>
      <p:cViewPr varScale="1">
        <p:scale>
          <a:sx n="107" d="100"/>
          <a:sy n="107" d="100"/>
        </p:scale>
        <p:origin x="-10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E202-9FF3-A74A-99F0-9205FC023797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C77E89-E091-CF46-83F6-22E109D1D1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48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E354-D382-4A4A-9196-30E13D5DEACD}" type="datetimeFigureOut">
              <a:rPr lang="en-US" smtClean="0"/>
              <a:pPr/>
              <a:t>4/18/2012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BDE98-955D-4CDD-A5FC-9872377A7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98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1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7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31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89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46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04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62" algn="l" defTabSz="9141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0FEDC-D381-469F-A056-1363AE5551A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F1A84-B0C5-4CA4-90EA-83A8B2691D1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BDE98-955D-4CDD-A5FC-9872377A7C6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F1A84-B0C5-4CA4-90EA-83A8B2691D1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61947E-78E9-421B-9BDA-F94D2E64080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1"/>
            <a:ext cx="2057400" cy="5851525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  <a:prstGeom prst="rect">
            <a:avLst/>
          </a:prstGeom>
        </p:spPr>
        <p:txBody>
          <a:bodyPr vert="eaVert" lIns="91410" tIns="45706" rIns="91410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Mauro Pivi, CERN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Mauro Pivi, CERN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Mauro Pivi, CERN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lIns="91410" tIns="45706" rIns="91410" bIns="45706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1430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5814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</p:spPr>
        <p:txBody>
          <a:bodyPr lIns="91410" tIns="45706" rIns="91410" bIns="45706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000"/>
            </a:lvl1pPr>
            <a:lvl2pPr marL="457059" indent="0">
              <a:buNone/>
              <a:defRPr sz="1800"/>
            </a:lvl2pPr>
            <a:lvl3pPr marL="914116" indent="0">
              <a:buNone/>
              <a:defRPr sz="1600"/>
            </a:lvl3pPr>
            <a:lvl4pPr marL="1371174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6" indent="0">
              <a:buNone/>
              <a:defRPr sz="1400"/>
            </a:lvl7pPr>
            <a:lvl8pPr marL="3199404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1430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5814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  <a:prstGeom prst="rect">
            <a:avLst/>
          </a:prstGeom>
        </p:spPr>
        <p:txBody>
          <a:bodyPr lIns="91410" tIns="45706" rIns="91410" bIns="45706"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16" indent="0">
              <a:buNone/>
              <a:defRPr sz="1800" b="1"/>
            </a:lvl3pPr>
            <a:lvl4pPr marL="1371174" indent="0">
              <a:buNone/>
              <a:defRPr sz="1600" b="1"/>
            </a:lvl4pPr>
            <a:lvl5pPr marL="1828231" indent="0">
              <a:buNone/>
              <a:defRPr sz="1600" b="1"/>
            </a:lvl5pPr>
            <a:lvl6pPr marL="2285289" indent="0">
              <a:buNone/>
              <a:defRPr sz="1600" b="1"/>
            </a:lvl6pPr>
            <a:lvl7pPr marL="2742346" indent="0">
              <a:buNone/>
              <a:defRPr sz="1600" b="1"/>
            </a:lvl7pPr>
            <a:lvl8pPr marL="3199404" indent="0">
              <a:buNone/>
              <a:defRPr sz="1600" b="1"/>
            </a:lvl8pPr>
            <a:lvl9pPr marL="365646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1430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5814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10" tIns="45706" rIns="91410" bIns="45706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91100" y="11430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91100" y="3581400"/>
            <a:ext cx="40005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63246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143000"/>
            <a:ext cx="40005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59" indent="0" algn="ctr">
              <a:buNone/>
              <a:defRPr/>
            </a:lvl2pPr>
            <a:lvl3pPr marL="914116" indent="0" algn="ctr">
              <a:buNone/>
              <a:defRPr/>
            </a:lvl3pPr>
            <a:lvl4pPr marL="1371174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6" indent="0" algn="ctr">
              <a:buNone/>
              <a:defRPr/>
            </a:lvl7pPr>
            <a:lvl8pPr marL="3199404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Mauro Pivi, CERN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Mauro Pivi, CERN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>
                <a:solidFill>
                  <a:srgbClr val="000000"/>
                </a:solidFill>
              </a:rPr>
              <a:t>Mauro Pivi, CERN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0" cy="5853113"/>
          </a:xfrm>
          <a:prstGeom prst="rect">
            <a:avLst/>
          </a:prstGeom>
        </p:spPr>
        <p:txBody>
          <a:bodyPr lIns="91410" tIns="45706" rIns="91410" bIns="4570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lIns="91410" tIns="45706" rIns="91410" bIns="45706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16" indent="0">
              <a:buNone/>
              <a:defRPr sz="2400"/>
            </a:lvl3pPr>
            <a:lvl4pPr marL="1371174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6" indent="0">
              <a:buNone/>
              <a:defRPr sz="2000"/>
            </a:lvl7pPr>
            <a:lvl8pPr marL="3199404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0" tIns="45706" rIns="91410" bIns="45706"/>
          <a:lstStyle>
            <a:lvl1pPr marL="0" indent="0">
              <a:buNone/>
              <a:defRPr sz="1400"/>
            </a:lvl1pPr>
            <a:lvl2pPr marL="457059" indent="0">
              <a:buNone/>
              <a:defRPr sz="1200"/>
            </a:lvl2pPr>
            <a:lvl3pPr marL="914116" indent="0">
              <a:buNone/>
              <a:defRPr sz="1000"/>
            </a:lvl3pPr>
            <a:lvl4pPr marL="1371174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6" indent="0">
              <a:buNone/>
              <a:defRPr sz="900"/>
            </a:lvl7pPr>
            <a:lvl8pPr marL="3199404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1.png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228600" y="6172200"/>
            <a:ext cx="1066800" cy="382584"/>
          </a:xfrm>
          <a:prstGeom prst="rect">
            <a:avLst/>
          </a:prstGeom>
          <a:noFill/>
        </p:spPr>
      </p:pic>
      <p:pic>
        <p:nvPicPr>
          <p:cNvPr id="6" name="Picture 5" descr="CERN_logo_white.jpg"/>
          <p:cNvPicPr>
            <a:picLocks noChangeAspect="1"/>
          </p:cNvPicPr>
          <p:nvPr userDrawn="1"/>
        </p:nvPicPr>
        <p:blipFill>
          <a:blip r:embed="rId14" cstate="screen"/>
          <a:stretch>
            <a:fillRect/>
          </a:stretch>
        </p:blipFill>
        <p:spPr>
          <a:xfrm>
            <a:off x="8001000" y="5810941"/>
            <a:ext cx="914400" cy="89465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6" y="62293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algn="ctr"/>
            <a:r>
              <a:rPr lang="en-US" dirty="0" smtClean="0"/>
              <a:t>Mauro Pivi, CERN</a:t>
            </a:r>
            <a:endParaRPr lang="en-US" dirty="0"/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2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 lIns="91410" tIns="45706" rIns="91410" bIns="45706"/>
          <a:lstStyle/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3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3" y="1219202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9" descr="CERN_logo_white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063345" y="5810941"/>
            <a:ext cx="914400" cy="894659"/>
          </a:xfrm>
          <a:prstGeom prst="rect">
            <a:avLst/>
          </a:prstGeom>
        </p:spPr>
      </p:pic>
      <p:pic>
        <p:nvPicPr>
          <p:cNvPr id="11" name="Picture 11" descr="SLAC_Logo_hires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" y="6172200"/>
            <a:ext cx="1066800" cy="3825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8" r:id="rId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 flipV="1">
            <a:off x="152400" y="1143000"/>
            <a:ext cx="458788" cy="48006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Blackadder ITC" pitchFamily="82" charset="0"/>
              </a:rPr>
              <a:t>Sasha Novokhatski “ HOM Effects in the Damping Ring”</a:t>
            </a:r>
          </a:p>
        </p:txBody>
      </p:sp>
      <p:pic>
        <p:nvPicPr>
          <p:cNvPr id="1031" name="Picture 7" descr="slacseal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000" y="152400"/>
            <a:ext cx="1004888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1039" name="Picture 15" descr="SuperBLogoSmall"/>
          <p:cNvPicPr>
            <a:picLocks noChangeAspect="1" noChangeArrowheads="1"/>
          </p:cNvPicPr>
          <p:nvPr userDrawn="1"/>
        </p:nvPicPr>
        <p:blipFill>
          <a:blip r:embed="rId16" cstate="screen">
            <a:lum bright="24000" contrast="2000"/>
          </a:blip>
          <a:srcRect/>
          <a:stretch>
            <a:fillRect/>
          </a:stretch>
        </p:blipFill>
        <p:spPr bwMode="auto">
          <a:xfrm>
            <a:off x="152400" y="152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intestaz"/>
          <p:cNvPicPr>
            <a:picLocks noChangeAspect="1" noChangeArrowheads="1"/>
          </p:cNvPicPr>
          <p:nvPr userDrawn="1"/>
        </p:nvPicPr>
        <p:blipFill>
          <a:blip r:embed="rId17" cstate="screen">
            <a:lum bright="18000"/>
          </a:blip>
          <a:srcRect/>
          <a:stretch>
            <a:fillRect/>
          </a:stretch>
        </p:blipFill>
        <p:spPr bwMode="auto">
          <a:xfrm>
            <a:off x="2590800" y="6096000"/>
            <a:ext cx="36020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762000" y="6324600"/>
            <a:ext cx="1600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 flipH="1">
            <a:off x="6477000" y="632460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 flipV="1">
            <a:off x="152400" y="1143000"/>
            <a:ext cx="458788" cy="48006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Blackadder ITC" pitchFamily="82" charset="0"/>
              </a:rPr>
              <a:t>Sasha Novokhatski “ HOM Effects in the Damping Ring”</a:t>
            </a:r>
          </a:p>
        </p:txBody>
      </p:sp>
      <p:pic>
        <p:nvPicPr>
          <p:cNvPr id="1031" name="Picture 7" descr="slacseal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000" y="152400"/>
            <a:ext cx="1004888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1039" name="Picture 15" descr="SuperBLogoSmall"/>
          <p:cNvPicPr>
            <a:picLocks noChangeAspect="1" noChangeArrowheads="1"/>
          </p:cNvPicPr>
          <p:nvPr userDrawn="1"/>
        </p:nvPicPr>
        <p:blipFill>
          <a:blip r:embed="rId16" cstate="screen">
            <a:lum bright="24000" contrast="2000"/>
          </a:blip>
          <a:srcRect/>
          <a:stretch>
            <a:fillRect/>
          </a:stretch>
        </p:blipFill>
        <p:spPr bwMode="auto">
          <a:xfrm>
            <a:off x="152400" y="152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intestaz"/>
          <p:cNvPicPr>
            <a:picLocks noChangeAspect="1" noChangeArrowheads="1"/>
          </p:cNvPicPr>
          <p:nvPr userDrawn="1"/>
        </p:nvPicPr>
        <p:blipFill>
          <a:blip r:embed="rId17" cstate="screen">
            <a:lum bright="18000"/>
          </a:blip>
          <a:srcRect/>
          <a:stretch>
            <a:fillRect/>
          </a:stretch>
        </p:blipFill>
        <p:spPr bwMode="auto">
          <a:xfrm>
            <a:off x="2590800" y="6096000"/>
            <a:ext cx="36020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762000" y="6324600"/>
            <a:ext cx="1600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 flipH="1">
            <a:off x="6477000" y="632460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 flipV="1">
            <a:off x="152400" y="1143000"/>
            <a:ext cx="458788" cy="48006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Blackadder ITC" pitchFamily="82" charset="0"/>
              </a:rPr>
              <a:t>Sasha Novokhatski “ HOM Effects in the Damping Ring”</a:t>
            </a:r>
          </a:p>
        </p:txBody>
      </p:sp>
      <p:pic>
        <p:nvPicPr>
          <p:cNvPr id="1031" name="Picture 7" descr="slacseal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000" y="152400"/>
            <a:ext cx="1004888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1039" name="Picture 15" descr="SuperBLogoSmall"/>
          <p:cNvPicPr>
            <a:picLocks noChangeAspect="1" noChangeArrowheads="1"/>
          </p:cNvPicPr>
          <p:nvPr userDrawn="1"/>
        </p:nvPicPr>
        <p:blipFill>
          <a:blip r:embed="rId16" cstate="screen">
            <a:lum bright="24000" contrast="2000"/>
          </a:blip>
          <a:srcRect/>
          <a:stretch>
            <a:fillRect/>
          </a:stretch>
        </p:blipFill>
        <p:spPr bwMode="auto">
          <a:xfrm>
            <a:off x="152400" y="152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intestaz"/>
          <p:cNvPicPr>
            <a:picLocks noChangeAspect="1" noChangeArrowheads="1"/>
          </p:cNvPicPr>
          <p:nvPr userDrawn="1"/>
        </p:nvPicPr>
        <p:blipFill>
          <a:blip r:embed="rId17" cstate="screen">
            <a:lum bright="18000"/>
          </a:blip>
          <a:srcRect/>
          <a:stretch>
            <a:fillRect/>
          </a:stretch>
        </p:blipFill>
        <p:spPr bwMode="auto">
          <a:xfrm>
            <a:off x="2590800" y="6096000"/>
            <a:ext cx="36020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762000" y="6324600"/>
            <a:ext cx="1600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 flipH="1">
            <a:off x="6477000" y="632460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0"/>
            <a:ext cx="6324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1430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 flipV="1">
            <a:off x="152400" y="1143000"/>
            <a:ext cx="458788" cy="48006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Blackadder ITC" pitchFamily="82" charset="0"/>
              </a:rPr>
              <a:t>Sasha Novokhatski “ HOM Effects in the Damping Ring”</a:t>
            </a:r>
          </a:p>
        </p:txBody>
      </p:sp>
      <p:pic>
        <p:nvPicPr>
          <p:cNvPr id="1031" name="Picture 7" descr="slacseal"/>
          <p:cNvPicPr>
            <a:picLocks noChangeAspect="1" noChangeArrowheads="1"/>
          </p:cNvPicPr>
          <p:nvPr userDrawn="1"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8001000" y="152400"/>
            <a:ext cx="1004888" cy="914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</p:pic>
      <p:pic>
        <p:nvPicPr>
          <p:cNvPr id="1039" name="Picture 15" descr="SuperBLogoSmall"/>
          <p:cNvPicPr>
            <a:picLocks noChangeAspect="1" noChangeArrowheads="1"/>
          </p:cNvPicPr>
          <p:nvPr userDrawn="1"/>
        </p:nvPicPr>
        <p:blipFill>
          <a:blip r:embed="rId16" cstate="screen">
            <a:lum bright="24000" contrast="2000"/>
          </a:blip>
          <a:srcRect/>
          <a:stretch>
            <a:fillRect/>
          </a:stretch>
        </p:blipFill>
        <p:spPr bwMode="auto">
          <a:xfrm>
            <a:off x="152400" y="152400"/>
            <a:ext cx="152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intestaz"/>
          <p:cNvPicPr>
            <a:picLocks noChangeAspect="1" noChangeArrowheads="1"/>
          </p:cNvPicPr>
          <p:nvPr userDrawn="1"/>
        </p:nvPicPr>
        <p:blipFill>
          <a:blip r:embed="rId17" cstate="screen">
            <a:lum bright="18000"/>
          </a:blip>
          <a:srcRect/>
          <a:stretch>
            <a:fillRect/>
          </a:stretch>
        </p:blipFill>
        <p:spPr bwMode="auto">
          <a:xfrm>
            <a:off x="2590800" y="6096000"/>
            <a:ext cx="360203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1" name="Line 17"/>
          <p:cNvSpPr>
            <a:spLocks noChangeShapeType="1"/>
          </p:cNvSpPr>
          <p:nvPr userDrawn="1"/>
        </p:nvSpPr>
        <p:spPr bwMode="auto">
          <a:xfrm>
            <a:off x="762000" y="6324600"/>
            <a:ext cx="16002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1042" name="Line 18"/>
          <p:cNvSpPr>
            <a:spLocks noChangeShapeType="1"/>
          </p:cNvSpPr>
          <p:nvPr userDrawn="1"/>
        </p:nvSpPr>
        <p:spPr bwMode="auto">
          <a:xfrm flipH="1">
            <a:off x="6477000" y="6324600"/>
            <a:ext cx="1905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990033"/>
          </a:solidFill>
          <a:latin typeface="Monotype Corsiva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36866" y="6229350"/>
            <a:ext cx="39449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 algn="ctr"/>
            <a:r>
              <a:rPr lang="en-US" dirty="0" smtClean="0">
                <a:solidFill>
                  <a:srgbClr val="000000"/>
                </a:solidFill>
              </a:rPr>
              <a:t>Mauro Pivi, CERN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2" y="990600"/>
            <a:ext cx="8574088" cy="0"/>
          </a:xfrm>
          <a:prstGeom prst="line">
            <a:avLst/>
          </a:prstGeom>
          <a:noFill/>
          <a:ln w="38100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 lIns="91410" tIns="45706" rIns="91410" bIns="45706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3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3" y="1219202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9" descr="CERN_logo_white.jpg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8063345" y="5810941"/>
            <a:ext cx="914400" cy="894659"/>
          </a:xfrm>
          <a:prstGeom prst="rect">
            <a:avLst/>
          </a:prstGeom>
        </p:spPr>
      </p:pic>
      <p:pic>
        <p:nvPicPr>
          <p:cNvPr id="11" name="Picture 11" descr="SLAC_Logo_hires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28600" y="6172200"/>
            <a:ext cx="1066800" cy="3825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059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116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174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231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793" indent="-342793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19" indent="-28566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646" indent="-228529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02" indent="-228529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760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818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876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934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991" indent="-228529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6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4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3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457200" y="2416178"/>
            <a:ext cx="8305800" cy="1698625"/>
          </a:xfrm>
          <a:noFill/>
          <a:ln>
            <a:miter lim="800000"/>
            <a:headEnd/>
            <a:tailEnd/>
          </a:ln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Overview of HOM Damping in PEP-II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990600" y="4495800"/>
            <a:ext cx="7086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10" tIns="45706" rIns="91410" bIns="45706"/>
          <a:lstStyle/>
          <a:p>
            <a:pPr algn="ctr">
              <a:spcBef>
                <a:spcPct val="20000"/>
              </a:spcBef>
            </a:pPr>
            <a:r>
              <a:rPr lang="en-US" sz="2400" dirty="0" smtClean="0"/>
              <a:t>Mauro Pivi, SLAC while at CERN</a:t>
            </a:r>
          </a:p>
          <a:p>
            <a:pPr algn="ctr">
              <a:spcBef>
                <a:spcPct val="20000"/>
              </a:spcBef>
            </a:pPr>
            <a:endParaRPr lang="en-US" sz="2400" dirty="0" smtClean="0"/>
          </a:p>
          <a:p>
            <a:pPr algn="ctr">
              <a:spcBef>
                <a:spcPct val="20000"/>
              </a:spcBef>
            </a:pPr>
            <a:r>
              <a:rPr lang="en-US" sz="2400" dirty="0" smtClean="0"/>
              <a:t>ICE Meeting, CERN</a:t>
            </a:r>
          </a:p>
          <a:p>
            <a:pPr algn="ctr">
              <a:spcBef>
                <a:spcPct val="20000"/>
              </a:spcBef>
            </a:pPr>
            <a:r>
              <a:rPr lang="en-US" dirty="0" smtClean="0"/>
              <a:t>April 18,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778" name="Picture 2" descr="antena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8200" y="1143000"/>
            <a:ext cx="8153400" cy="56165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17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HOMs go through RF screens</a:t>
            </a:r>
          </a:p>
        </p:txBody>
      </p:sp>
      <p:pic>
        <p:nvPicPr>
          <p:cNvPr id="331780" name="Picture 4" descr="Antenn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86200" y="5334000"/>
            <a:ext cx="1295400" cy="10366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1781" name="Line 5"/>
          <p:cNvSpPr>
            <a:spLocks noChangeShapeType="1"/>
          </p:cNvSpPr>
          <p:nvPr/>
        </p:nvSpPr>
        <p:spPr bwMode="auto">
          <a:xfrm flipV="1">
            <a:off x="5181600" y="4495800"/>
            <a:ext cx="6096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1782" name="Picture 6" descr="Spectrum"/>
          <p:cNvPicPr>
            <a:picLocks noChangeAspect="1" noChangeArrowheads="1"/>
          </p:cNvPicPr>
          <p:nvPr/>
        </p:nvPicPr>
        <p:blipFill>
          <a:blip r:embed="rId5" cstate="screen"/>
          <a:srcRect l="3918" r="22205" b="42424"/>
          <a:stretch>
            <a:fillRect/>
          </a:stretch>
        </p:blipFill>
        <p:spPr bwMode="auto">
          <a:xfrm>
            <a:off x="838200" y="2895600"/>
            <a:ext cx="2994025" cy="3124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3886200" y="5334000"/>
            <a:ext cx="669925" cy="244475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 b="1"/>
              <a:t>antenna</a:t>
            </a:r>
          </a:p>
        </p:txBody>
      </p:sp>
      <p:pic>
        <p:nvPicPr>
          <p:cNvPr id="331784" name="Picture 8" descr="P4090034m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77000" y="4114800"/>
            <a:ext cx="2667000" cy="17954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31785" name="Line 9"/>
          <p:cNvSpPr>
            <a:spLocks noChangeShapeType="1"/>
          </p:cNvSpPr>
          <p:nvPr/>
        </p:nvSpPr>
        <p:spPr bwMode="auto">
          <a:xfrm>
            <a:off x="6705600" y="838200"/>
            <a:ext cx="990600" cy="411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1905000" y="4343400"/>
            <a:ext cx="1376363" cy="304800"/>
          </a:xfrm>
          <a:prstGeom prst="rect">
            <a:avLst/>
          </a:prstGeom>
          <a:solidFill>
            <a:srgbClr val="FFFF99"/>
          </a:solidFill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RF spectrum</a:t>
            </a:r>
          </a:p>
        </p:txBody>
      </p:sp>
      <p:sp>
        <p:nvSpPr>
          <p:cNvPr id="331787" name="Text Box 11"/>
          <p:cNvSpPr txBox="1">
            <a:spLocks noChangeArrowheads="1"/>
          </p:cNvSpPr>
          <p:nvPr/>
        </p:nvSpPr>
        <p:spPr bwMode="auto">
          <a:xfrm>
            <a:off x="7086600" y="5943600"/>
            <a:ext cx="1147763" cy="304800"/>
          </a:xfrm>
          <a:prstGeom prst="rect">
            <a:avLst/>
          </a:prstGeom>
          <a:solidFill>
            <a:srgbClr val="FFFF99"/>
          </a:solidFill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/>
              <a:t>RF screens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 gap ring may be a reason for the beam instability</a:t>
            </a:r>
            <a:r>
              <a:rPr lang="en-US" sz="4000"/>
              <a:t> </a:t>
            </a:r>
          </a:p>
        </p:txBody>
      </p:sp>
      <p:pic>
        <p:nvPicPr>
          <p:cNvPr id="338952" name="Picture 8" descr="IMG_0169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295400"/>
            <a:ext cx="4027488" cy="4724400"/>
          </a:xfrm>
          <a:prstGeom prst="rect">
            <a:avLst/>
          </a:prstGeom>
          <a:noFill/>
        </p:spPr>
      </p:pic>
      <p:pic>
        <p:nvPicPr>
          <p:cNvPr id="338953" name="Picture 9" descr="IMG_0187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91138" y="2590800"/>
            <a:ext cx="3852862" cy="1568450"/>
          </a:xfrm>
          <a:prstGeom prst="rect">
            <a:avLst/>
          </a:prstGeom>
          <a:noFill/>
        </p:spPr>
      </p:pic>
      <p:sp>
        <p:nvSpPr>
          <p:cNvPr id="338954" name="Line 10"/>
          <p:cNvSpPr>
            <a:spLocks noChangeShapeType="1"/>
          </p:cNvSpPr>
          <p:nvPr/>
        </p:nvSpPr>
        <p:spPr bwMode="auto">
          <a:xfrm flipH="1" flipV="1">
            <a:off x="6477000" y="3886200"/>
            <a:ext cx="914400" cy="1295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955" name="Text Box 11"/>
          <p:cNvSpPr txBox="1">
            <a:spLocks noChangeArrowheads="1"/>
          </p:cNvSpPr>
          <p:nvPr/>
        </p:nvSpPr>
        <p:spPr bwMode="auto">
          <a:xfrm>
            <a:off x="6096000" y="5105400"/>
            <a:ext cx="212725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Breakdowns traces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Fast Instability and </a:t>
            </a:r>
            <a:br>
              <a:rPr lang="en-US" sz="3600"/>
            </a:br>
            <a:r>
              <a:rPr lang="en-US" sz="3600"/>
              <a:t>vacuum spikes</a:t>
            </a:r>
          </a:p>
        </p:txBody>
      </p:sp>
      <p:pic>
        <p:nvPicPr>
          <p:cNvPr id="336900" name="Picture 4" descr="LER1980sm_Page_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0" y="1295400"/>
            <a:ext cx="4800600" cy="4154488"/>
          </a:xfrm>
          <a:prstGeom prst="rect">
            <a:avLst/>
          </a:prstGeom>
          <a:noFill/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4038600" y="5638800"/>
            <a:ext cx="996950" cy="5191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6600CC"/>
                </a:solidFill>
              </a:rPr>
              <a:t>abort</a:t>
            </a: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 flipH="1" flipV="1">
            <a:off x="4648200" y="3200400"/>
            <a:ext cx="0" cy="2514600"/>
          </a:xfrm>
          <a:prstGeom prst="line">
            <a:avLst/>
          </a:prstGeom>
          <a:noFill/>
          <a:ln w="127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6904" name="Picture 8" descr="REFL0013a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38800" y="2130425"/>
            <a:ext cx="3505200" cy="2630488"/>
          </a:xfrm>
          <a:prstGeom prst="rect">
            <a:avLst/>
          </a:prstGeom>
          <a:noFill/>
        </p:spPr>
      </p:pic>
      <p:sp>
        <p:nvSpPr>
          <p:cNvPr id="336905" name="Line 9"/>
          <p:cNvSpPr>
            <a:spLocks noChangeShapeType="1"/>
          </p:cNvSpPr>
          <p:nvPr/>
        </p:nvSpPr>
        <p:spPr bwMode="auto">
          <a:xfrm flipV="1">
            <a:off x="4876800" y="4038600"/>
            <a:ext cx="2590800" cy="1600200"/>
          </a:xfrm>
          <a:prstGeom prst="line">
            <a:avLst/>
          </a:prstGeom>
          <a:noFill/>
          <a:ln w="12700">
            <a:solidFill>
              <a:srgbClr val="6600CC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6172200" y="3048000"/>
            <a:ext cx="62865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folHlink"/>
                </a:solidFill>
              </a:rPr>
              <a:t>LER</a:t>
            </a:r>
          </a:p>
        </p:txBody>
      </p:sp>
      <p:sp>
        <p:nvSpPr>
          <p:cNvPr id="336907" name="Text Box 11"/>
          <p:cNvSpPr txBox="1">
            <a:spLocks noChangeArrowheads="1"/>
          </p:cNvSpPr>
          <p:nvPr/>
        </p:nvSpPr>
        <p:spPr bwMode="auto">
          <a:xfrm>
            <a:off x="7737475" y="3846513"/>
            <a:ext cx="98425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6600CC"/>
                </a:solidFill>
              </a:rPr>
              <a:t>vacuum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Mauro Pivi, CERN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screen"/>
          <a:srcRect l="18000" t="12276" r="16750" b="1870"/>
          <a:stretch>
            <a:fillRect/>
          </a:stretch>
        </p:blipFill>
        <p:spPr bwMode="auto">
          <a:xfrm>
            <a:off x="152400" y="0"/>
            <a:ext cx="8991600" cy="682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14400" y="5934670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 smtClean="0">
                <a:solidFill>
                  <a:srgbClr val="333399"/>
                </a:solidFill>
                <a:latin typeface="Arial"/>
              </a:rPr>
              <a:t>Wake fields transfer energy to resonance HOMs excited in the closed volumes of shielded bellows. 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0864" y="966000"/>
            <a:ext cx="2341336" cy="15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914400"/>
            <a:ext cx="144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Simulated magnetic energy density (MAFIA)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801589" y="3237012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Temperature ©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6096000" cy="762000"/>
          </a:xfrm>
        </p:spPr>
        <p:txBody>
          <a:bodyPr/>
          <a:lstStyle/>
          <a:p>
            <a:r>
              <a:rPr lang="en-US" sz="3600"/>
              <a:t>Main HOM Source are Collimators</a:t>
            </a:r>
          </a:p>
        </p:txBody>
      </p:sp>
      <p:pic>
        <p:nvPicPr>
          <p:cNvPr id="355331" name="Picture 3" descr="OldMAC0008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3581400"/>
            <a:ext cx="2852738" cy="2144713"/>
          </a:xfrm>
          <a:prstGeom prst="rect">
            <a:avLst/>
          </a:prstGeom>
          <a:noFill/>
        </p:spPr>
      </p:pic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6172200" y="5638800"/>
            <a:ext cx="2152650" cy="3048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0000"/>
                </a:solidFill>
              </a:rPr>
              <a:t>MAC Review</a:t>
            </a:r>
          </a:p>
        </p:txBody>
      </p:sp>
      <p:pic>
        <p:nvPicPr>
          <p:cNvPr id="355333" name="Picture 5" descr="FOAA003f1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00200" y="1219200"/>
            <a:ext cx="27511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5334" name="Picture 6" descr="FOAA003f1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8200" y="4419600"/>
            <a:ext cx="4419600" cy="1485900"/>
          </a:xfrm>
          <a:prstGeom prst="rect">
            <a:avLst/>
          </a:prstGeom>
          <a:noFill/>
        </p:spPr>
      </p:pic>
      <p:pic>
        <p:nvPicPr>
          <p:cNvPr id="355335" name="Picture 7" descr="OldMAC00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791200" y="1295400"/>
            <a:ext cx="284797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</a:t>
            </a:r>
            <a:r>
              <a:rPr lang="en-US" dirty="0" smtClean="0"/>
              <a:t>can </a:t>
            </a:r>
            <a:r>
              <a:rPr lang="en-US" dirty="0"/>
              <a:t>do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848600" cy="3200400"/>
          </a:xfrm>
        </p:spPr>
        <p:txBody>
          <a:bodyPr/>
          <a:lstStyle/>
          <a:p>
            <a:r>
              <a:rPr lang="en-US" dirty="0"/>
              <a:t>There is only one </a:t>
            </a:r>
            <a:r>
              <a:rPr lang="en-US" dirty="0" smtClean="0"/>
              <a:t>way:</a:t>
            </a:r>
            <a:endParaRPr lang="en-US" dirty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/>
              <a:t>		</a:t>
            </a:r>
            <a:r>
              <a:rPr lang="en-US" dirty="0" smtClean="0"/>
              <a:t>extract HOM </a:t>
            </a:r>
            <a:r>
              <a:rPr lang="en-US" dirty="0"/>
              <a:t>power </a:t>
            </a:r>
            <a:r>
              <a:rPr lang="en-US" dirty="0" smtClean="0"/>
              <a:t>from the beam pipe by specially designed water-cooled RF absorbers, before HOM reach sensitive components</a:t>
            </a:r>
            <a:endParaRPr lang="en-US" dirty="0"/>
          </a:p>
          <a:p>
            <a:pPr>
              <a:buFontTx/>
              <a:buNone/>
            </a:pP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324600"/>
            <a:ext cx="3944937" cy="476250"/>
          </a:xfrm>
        </p:spPr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979832" y="-382368"/>
            <a:ext cx="5181600" cy="807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86400" y="5867400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Weathersby</a:t>
            </a:r>
            <a:r>
              <a:rPr lang="en-US" sz="1400" dirty="0" smtClean="0"/>
              <a:t>, SLAC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46475"/>
            <a:ext cx="9144000" cy="553970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3000" b="1" dirty="0" smtClean="0">
                <a:latin typeface="+mj-lt"/>
              </a:rPr>
              <a:t>HOM absorber in PEP-II arc antechamber</a:t>
            </a:r>
            <a:endParaRPr lang="en-US" sz="3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57950"/>
            <a:ext cx="3944937" cy="476250"/>
          </a:xfrm>
        </p:spPr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0" y="1143000"/>
            <a:ext cx="4267200" cy="462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3400" y="2286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HOM damping following absorber installation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58674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Temperature reduction at TSP feed-through downstream 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438400" y="6457950"/>
            <a:ext cx="3944937" cy="476250"/>
          </a:xfrm>
        </p:spPr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205441" y="62441"/>
            <a:ext cx="299931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14950" y="1035570"/>
            <a:ext cx="2990850" cy="20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126444" y="3962400"/>
            <a:ext cx="229144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43800" y="3505200"/>
            <a:ext cx="1524000" cy="243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6" name="Picture 6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12019" y="3505200"/>
            <a:ext cx="3155581" cy="256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19800" y="64740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Weathersby</a:t>
            </a:r>
            <a:r>
              <a:rPr lang="en-US" sz="1400" dirty="0" smtClean="0"/>
              <a:t>, SLAC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5906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Q2 bellow with tiles fully exposed to beam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3124200"/>
            <a:ext cx="43652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HOM 10 kW deposited in Q2 bellow area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46475"/>
            <a:ext cx="9144000" cy="61552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3400" b="1" dirty="0" smtClean="0">
                <a:latin typeface="+mj-lt"/>
              </a:rPr>
              <a:t>Bellows in the Interaction Region area: Q2</a:t>
            </a:r>
            <a:endParaRPr lang="en-US" sz="3400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38600" y="6096000"/>
            <a:ext cx="42049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Absorption  spectra analysis. </a:t>
            </a:r>
            <a:r>
              <a:rPr lang="en-US" sz="1400" u="sng" dirty="0" smtClean="0"/>
              <a:t>High monopole value</a:t>
            </a:r>
            <a:endParaRPr lang="en-US" sz="1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743200" y="6457950"/>
            <a:ext cx="3944937" cy="476250"/>
          </a:xfrm>
        </p:spPr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81600" y="1219200"/>
            <a:ext cx="3719982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9600" y="4267200"/>
            <a:ext cx="4191000" cy="219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295400" y="914400"/>
            <a:ext cx="2428876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46475"/>
            <a:ext cx="9144000" cy="61552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3400" b="1" dirty="0" smtClean="0">
                <a:latin typeface="+mj-lt"/>
              </a:rPr>
              <a:t>Bellows in the Interaction Region area: Q2</a:t>
            </a:r>
            <a:endParaRPr lang="en-US" sz="34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426720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Spectral mode analysis for new bellow. Reduced monopole.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762001" y="3429000"/>
            <a:ext cx="3886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New Q2 bellow, coupling slots and </a:t>
            </a:r>
            <a:r>
              <a:rPr lang="en-US" sz="2000" dirty="0" err="1" smtClean="0"/>
              <a:t>ceralloy</a:t>
            </a:r>
            <a:r>
              <a:rPr lang="en-US" sz="2000" dirty="0" smtClean="0"/>
              <a:t> tiles behind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962400" y="5692914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Absorption </a:t>
            </a:r>
            <a:r>
              <a:rPr lang="en-US" sz="2000" dirty="0" err="1" smtClean="0"/>
              <a:t>vs</a:t>
            </a:r>
            <a:r>
              <a:rPr lang="en-US" sz="2000" dirty="0" smtClean="0"/>
              <a:t> slot length for dipole and </a:t>
            </a:r>
            <a:r>
              <a:rPr lang="en-US" sz="2000" dirty="0" err="1" smtClean="0"/>
              <a:t>quadrupole</a:t>
            </a:r>
            <a:r>
              <a:rPr lang="en-US" sz="2000" dirty="0" smtClean="0"/>
              <a:t> modes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19800" y="64740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S. </a:t>
            </a:r>
            <a:r>
              <a:rPr lang="en-US" sz="1400" dirty="0" err="1" smtClean="0"/>
              <a:t>Weathersby</a:t>
            </a:r>
            <a:r>
              <a:rPr lang="en-US" sz="1400" dirty="0" smtClean="0"/>
              <a:t>, SLAC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219200"/>
            <a:ext cx="8077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4500" y="217857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smtClean="0">
                <a:solidFill>
                  <a:srgbClr val="002060"/>
                </a:solidFill>
              </a:rPr>
              <a:t>S. </a:t>
            </a:r>
            <a:r>
              <a:rPr lang="en-US" sz="2800" i="1" u="sng" dirty="0" err="1" smtClean="0">
                <a:solidFill>
                  <a:srgbClr val="002060"/>
                </a:solidFill>
              </a:rPr>
              <a:t>NovoKhatski</a:t>
            </a:r>
            <a:endParaRPr lang="en-US" sz="2800" i="1" u="sng" dirty="0">
              <a:solidFill>
                <a:srgbClr val="00206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219200" y="142876"/>
            <a:ext cx="6781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86" tIns="43243" rIns="86486" bIns="43243" anchor="ctr"/>
          <a:lstStyle/>
          <a:p>
            <a:pPr algn="ctr" defTabSz="914403"/>
            <a:r>
              <a:rPr lang="en-US" sz="3400" b="1" dirty="0" smtClean="0"/>
              <a:t>On behalf of</a:t>
            </a:r>
            <a:endParaRPr lang="en-US" sz="34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47800" y="3369040"/>
            <a:ext cx="2209800" cy="0"/>
          </a:xfrm>
          <a:prstGeom prst="line">
            <a:avLst/>
          </a:prstGeom>
          <a:ln w="38100">
            <a:solidFill>
              <a:srgbClr val="A5002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Mauro Pivi, CERN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324600" y="22860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Q2 bellow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2297668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Old Q2 bellow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36866" y="6381750"/>
            <a:ext cx="3944937" cy="476250"/>
          </a:xfrm>
        </p:spPr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24400" y="762000"/>
            <a:ext cx="3505200" cy="285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1010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New optimized high efficiency absorbing device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44958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Long coupling slots, and tiles brazed to copper with cooling line, dimensions in inches</a:t>
            </a:r>
            <a:endParaRPr lang="en-US" dirty="0"/>
          </a:p>
        </p:txBody>
      </p:sp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4800" y="1600200"/>
            <a:ext cx="3886200" cy="28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81600" y="3772161"/>
            <a:ext cx="3429000" cy="262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4800" y="54965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 smtClean="0"/>
              <a:t>J.Seeman</a:t>
            </a:r>
            <a:r>
              <a:rPr lang="en-US" sz="1400" dirty="0" smtClean="0"/>
              <a:t>, S. </a:t>
            </a:r>
            <a:r>
              <a:rPr lang="en-US" sz="1400" dirty="0" err="1" smtClean="0"/>
              <a:t>Novokhatski</a:t>
            </a:r>
            <a:r>
              <a:rPr lang="en-US" sz="1400" dirty="0" smtClean="0"/>
              <a:t>, S. </a:t>
            </a:r>
            <a:r>
              <a:rPr lang="en-US" sz="1400" dirty="0" err="1" smtClean="0"/>
              <a:t>Weathersby</a:t>
            </a:r>
            <a:r>
              <a:rPr lang="en-US" sz="1400" dirty="0" smtClean="0"/>
              <a:t>, N. Kurita and N. </a:t>
            </a:r>
            <a:r>
              <a:rPr lang="en-US" sz="1400" dirty="0" err="1" smtClean="0"/>
              <a:t>Reeck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458200" y="1524000"/>
            <a:ext cx="99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54%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88%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89%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Mauro Pivi, CERN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screen"/>
          <a:srcRect l="18000" t="23983" r="16000" b="1870"/>
          <a:stretch>
            <a:fillRect/>
          </a:stretch>
        </p:blipFill>
        <p:spPr bwMode="auto">
          <a:xfrm>
            <a:off x="457200" y="1066800"/>
            <a:ext cx="8458200" cy="547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21848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 smtClean="0"/>
              <a:t>Developed high efficiency HOMs absorbers for different cross sections and installed 25 in the rings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2488" y="663575"/>
            <a:ext cx="7437437" cy="588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816840" y="2087380"/>
            <a:ext cx="609600" cy="29418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48200" y="3124200"/>
            <a:ext cx="990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3733800"/>
            <a:ext cx="990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0"/>
            <a:ext cx="8534400" cy="615525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3400" b="1" dirty="0" smtClean="0">
                <a:latin typeface="+mj-lt"/>
              </a:rPr>
              <a:t>Properties of ceramic tiles</a:t>
            </a:r>
            <a:endParaRPr lang="en-US" sz="34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836866" y="6534150"/>
            <a:ext cx="3944937" cy="476250"/>
          </a:xfrm>
        </p:spPr>
        <p:txBody>
          <a:bodyPr/>
          <a:lstStyle/>
          <a:p>
            <a:r>
              <a:rPr lang="en-US" dirty="0" smtClean="0"/>
              <a:t>Mauro Pivi, CERN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-7495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Collective Effects </a:t>
            </a:r>
            <a:r>
              <a:rPr lang="en-US" sz="3200" b="1" dirty="0" smtClean="0"/>
              <a:t>test set-up (n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 1) in PEP-II: controlling HOM</a:t>
            </a:r>
            <a:endParaRPr lang="en-US" sz="3200" b="1" dirty="0"/>
          </a:p>
        </p:txBody>
      </p:sp>
      <p:pic>
        <p:nvPicPr>
          <p:cNvPr id="4" name="Picture 10" descr="IMG_049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7186" y="2026356"/>
            <a:ext cx="3759642" cy="2819400"/>
          </a:xfrm>
          <a:prstGeom prst="rect">
            <a:avLst/>
          </a:prstGeom>
          <a:noFill/>
        </p:spPr>
      </p:pic>
      <p:pic>
        <p:nvPicPr>
          <p:cNvPr id="5" name="Picture 4" descr="P10100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07828" y="2034292"/>
            <a:ext cx="3750372" cy="2812779"/>
          </a:xfrm>
          <a:prstGeom prst="rect">
            <a:avLst/>
          </a:prstGeom>
          <a:noFill/>
        </p:spPr>
      </p:pic>
      <p:sp>
        <p:nvSpPr>
          <p:cNvPr id="6" name="Date Placeholder 3"/>
          <p:cNvSpPr txBox="1">
            <a:spLocks/>
          </p:cNvSpPr>
          <p:nvPr/>
        </p:nvSpPr>
        <p:spPr bwMode="auto">
          <a:xfrm>
            <a:off x="495300" y="6934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endParaRPr kumimoji="0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38200" y="5007944"/>
            <a:ext cx="1524249" cy="174281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498974" y="5308421"/>
            <a:ext cx="184442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Verdana" pitchFamily="34" charset="0"/>
              </a:rPr>
              <a:t>sample surface exposed to SR and to electron cloud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33600" y="5094993"/>
            <a:ext cx="143986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00000"/>
                </a:solidFill>
                <a:latin typeface="Verdana" pitchFamily="34" charset="0"/>
              </a:rPr>
              <a:t>PEP-II LER side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1828799" y="5958590"/>
            <a:ext cx="457199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2" name="Picture 48" descr="PC09274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572000" y="4921956"/>
            <a:ext cx="1219200" cy="1496291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Line 51"/>
          <p:cNvSpPr>
            <a:spLocks noChangeShapeType="1"/>
          </p:cNvSpPr>
          <p:nvPr/>
        </p:nvSpPr>
        <p:spPr bwMode="auto">
          <a:xfrm flipV="1">
            <a:off x="2286000" y="6019800"/>
            <a:ext cx="1630816" cy="54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1030069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0" indent="-165100">
              <a:buFont typeface="Arial" pitchFamily="34" charset="0"/>
              <a:buChar char="•"/>
            </a:pPr>
            <a:r>
              <a:rPr lang="en-US" dirty="0" smtClean="0"/>
              <a:t>Samples moved by manipulators to face the interior of the vacuum chamber</a:t>
            </a:r>
          </a:p>
          <a:p>
            <a:pPr marL="165100" indent="-165100">
              <a:buFont typeface="Arial" pitchFamily="34" charset="0"/>
              <a:buChar char="•"/>
            </a:pPr>
            <a:r>
              <a:rPr lang="en-US" dirty="0" smtClean="0"/>
              <a:t>Must avoid beam HOM into the 2 manipulators: assure perfect contact of the samples to the chamber wall, together with the use of RF seal springs</a:t>
            </a:r>
            <a:endParaRPr lang="en-US" dirty="0"/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V="1">
            <a:off x="3901190" y="5562600"/>
            <a:ext cx="143281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2667000" y="3429000"/>
            <a:ext cx="914401" cy="13716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154" name="Picture 2" descr="C:\Documents and Settings\User\Favorites\My Documents\Dropbox\Public\immagini\P8152654.JPG"/>
          <p:cNvPicPr>
            <a:picLocks noChangeAspect="1" noChangeArrowheads="1"/>
          </p:cNvPicPr>
          <p:nvPr/>
        </p:nvPicPr>
        <p:blipFill>
          <a:blip r:embed="rId7" cstate="screen">
            <a:lum bright="20000"/>
          </a:blip>
          <a:srcRect/>
          <a:stretch>
            <a:fillRect/>
          </a:stretch>
        </p:blipFill>
        <p:spPr bwMode="auto">
          <a:xfrm>
            <a:off x="6324600" y="4953000"/>
            <a:ext cx="2133600" cy="1936044"/>
          </a:xfrm>
          <a:prstGeom prst="rect">
            <a:avLst/>
          </a:prstGeom>
          <a:noFill/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6233410" y="4923020"/>
            <a:ext cx="2362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srgbClr val="000000"/>
                </a:solidFill>
                <a:latin typeface="Verdana" pitchFamily="34" charset="0"/>
              </a:rPr>
              <a:t>Cu-Be  Ag coated RF seal</a:t>
            </a:r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 flipH="1" flipV="1">
            <a:off x="5257800" y="59436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eaLnBrk="0" hangingPunct="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Mauro Pivi, CERN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-762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Collective Effects test </a:t>
            </a:r>
            <a:r>
              <a:rPr lang="en-US" sz="3200" b="1" dirty="0" smtClean="0"/>
              <a:t>set-up (n</a:t>
            </a:r>
            <a:r>
              <a:rPr lang="en-US" sz="3200" b="1" baseline="30000" dirty="0" smtClean="0"/>
              <a:t>o</a:t>
            </a:r>
            <a:r>
              <a:rPr lang="en-US" sz="3200" b="1" dirty="0" smtClean="0"/>
              <a:t> 3) in PEP-II: controlling HOM</a:t>
            </a:r>
            <a:endParaRPr lang="en-US" sz="3200" b="1" dirty="0"/>
          </a:p>
        </p:txBody>
      </p:sp>
      <p:pic>
        <p:nvPicPr>
          <p:cNvPr id="4" name="Picture 2" descr="IMG_044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1600200"/>
            <a:ext cx="2895600" cy="2171700"/>
          </a:xfrm>
          <a:prstGeom prst="rect">
            <a:avLst/>
          </a:prstGeom>
          <a:noFill/>
        </p:spPr>
      </p:pic>
      <p:pic>
        <p:nvPicPr>
          <p:cNvPr id="5" name="Picture 4" descr="P1013963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24200" y="1219200"/>
            <a:ext cx="3758330" cy="2819400"/>
          </a:xfrm>
          <a:prstGeom prst="rect">
            <a:avLst/>
          </a:prstGeom>
          <a:noFill/>
        </p:spPr>
      </p:pic>
      <p:pic>
        <p:nvPicPr>
          <p:cNvPr id="50178" name="Picture 2" descr="C:\Documents and Settings\User\Favorites\My Documents\Dropbox\Public\immagini\IMG_0315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6200000">
            <a:off x="6695339" y="1549251"/>
            <a:ext cx="2641302" cy="2133600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flipV="1">
            <a:off x="4495800" y="2362200"/>
            <a:ext cx="3124200" cy="68580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200" y="4191000"/>
            <a:ext cx="8915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dirty="0" smtClean="0"/>
              <a:t>Holes in the wall to measure electron cloud current</a:t>
            </a:r>
          </a:p>
          <a:p>
            <a:pPr marL="225425" lvl="0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dirty="0" smtClean="0"/>
              <a:t>Need to avoid propagation of HOM through holes: holes size designed to damp beam RF</a:t>
            </a:r>
          </a:p>
          <a:p>
            <a:pPr marL="225425" lvl="0" indent="-225425">
              <a:spcAft>
                <a:spcPts val="600"/>
              </a:spcAft>
              <a:buFont typeface="Arial" pitchFamily="34" charset="0"/>
              <a:buChar char="•"/>
            </a:pPr>
            <a:r>
              <a:rPr lang="en-US" sz="2100" dirty="0" smtClean="0">
                <a:solidFill>
                  <a:srgbClr val="C00000"/>
                </a:solidFill>
              </a:rPr>
              <a:t>OUTCOME</a:t>
            </a:r>
            <a:r>
              <a:rPr lang="en-US" sz="2100" dirty="0" smtClean="0"/>
              <a:t>:  No HOM issues in electron cloud set-ups. Smooth operations of PEP-II + new break-through findings from tests.</a:t>
            </a:r>
          </a:p>
          <a:p>
            <a:pPr lvl="0">
              <a:spcAft>
                <a:spcPts val="600"/>
              </a:spcAft>
              <a:buFont typeface="Arial" pitchFamily="34" charset="0"/>
              <a:buChar char="•"/>
            </a:pPr>
            <a:endParaRPr lang="en-US" sz="2100" dirty="0"/>
          </a:p>
        </p:txBody>
      </p:sp>
      <p:sp>
        <p:nvSpPr>
          <p:cNvPr id="24" name="TextBox 23"/>
          <p:cNvSpPr txBox="1"/>
          <p:nvPr/>
        </p:nvSpPr>
        <p:spPr>
          <a:xfrm>
            <a:off x="4267200" y="1295400"/>
            <a:ext cx="2590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Chicane inner view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19210" y="131164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Chamber inner view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1219200"/>
            <a:ext cx="3082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Chicane installed in PEP-II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1"/>
            <a:ext cx="8534400" cy="707886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algn="ctr"/>
            <a:r>
              <a:rPr lang="en-US" sz="4000" b="1" dirty="0" smtClean="0">
                <a:latin typeface="+mj-lt"/>
              </a:rPr>
              <a:t>Summary</a:t>
            </a:r>
            <a:endParaRPr lang="en-US" sz="4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6200" y="1066800"/>
            <a:ext cx="9067800" cy="4708953"/>
          </a:xfrm>
          <a:prstGeom prst="rect">
            <a:avLst/>
          </a:prstGeom>
          <a:noFill/>
        </p:spPr>
        <p:txBody>
          <a:bodyPr wrap="square" lIns="91410" tIns="45706" rIns="91410" bIns="45706" rtlCol="0">
            <a:spAutoFit/>
          </a:bodyPr>
          <a:lstStyle/>
          <a:p>
            <a:pPr marL="687175" lvl="1" indent="-230116">
              <a:spcAft>
                <a:spcPts val="1200"/>
              </a:spcAft>
              <a:buFont typeface="Arial" pitchFamily="34" charset="0"/>
              <a:buChar char="•"/>
              <a:tabLst>
                <a:tab pos="914116" algn="l"/>
              </a:tabLst>
            </a:pPr>
            <a:r>
              <a:rPr lang="en-US" sz="2400" dirty="0" smtClean="0"/>
              <a:t>As bunch currents increase, became </a:t>
            </a:r>
            <a:r>
              <a:rPr lang="en-US" sz="2400" dirty="0" smtClean="0"/>
              <a:t>clear</a:t>
            </a:r>
            <a:r>
              <a:rPr lang="en-US" sz="2400" dirty="0" smtClean="0"/>
              <a:t> that </a:t>
            </a:r>
            <a:r>
              <a:rPr lang="en-US" sz="2400" dirty="0" smtClean="0"/>
              <a:t>wake field effects have been </a:t>
            </a:r>
            <a:r>
              <a:rPr lang="en-US" sz="2400" dirty="0" smtClean="0"/>
              <a:t>underestimated during machine design</a:t>
            </a:r>
            <a:endParaRPr lang="en-US" sz="2400" dirty="0" smtClean="0"/>
          </a:p>
          <a:p>
            <a:pPr marL="687175" lvl="1" indent="-230116">
              <a:spcAft>
                <a:spcPts val="1200"/>
              </a:spcAft>
              <a:buFont typeface="Arial" pitchFamily="34" charset="0"/>
              <a:buChar char="•"/>
              <a:tabLst>
                <a:tab pos="914116" algn="l"/>
              </a:tabLst>
            </a:pPr>
            <a:r>
              <a:rPr lang="en-US" sz="2400" dirty="0" smtClean="0"/>
              <a:t>Important understanding of HOMs in accelerators achieved</a:t>
            </a:r>
          </a:p>
          <a:p>
            <a:pPr marL="687175" lvl="1" indent="-230116">
              <a:spcAft>
                <a:spcPts val="1200"/>
              </a:spcAft>
              <a:buFont typeface="Arial" pitchFamily="34" charset="0"/>
              <a:buChar char="•"/>
              <a:tabLst>
                <a:tab pos="914116" algn="l"/>
              </a:tabLst>
            </a:pPr>
            <a:r>
              <a:rPr lang="en-US" sz="2400" dirty="0" smtClean="0"/>
              <a:t>Collimators identified as source of HOMs heating</a:t>
            </a:r>
          </a:p>
          <a:p>
            <a:pPr marL="687175" lvl="1" indent="-230116">
              <a:spcAft>
                <a:spcPts val="1200"/>
              </a:spcAft>
              <a:buFont typeface="Arial" pitchFamily="34" charset="0"/>
              <a:buChar char="•"/>
              <a:tabLst>
                <a:tab pos="914116" algn="l"/>
              </a:tabLst>
            </a:pPr>
            <a:r>
              <a:rPr lang="en-US" sz="2400" dirty="0" smtClean="0"/>
              <a:t>Developed devices to selectively couple dipole and </a:t>
            </a:r>
            <a:r>
              <a:rPr lang="en-US" sz="2400" dirty="0" err="1" smtClean="0"/>
              <a:t>quadrupole</a:t>
            </a:r>
            <a:r>
              <a:rPr lang="en-US" sz="2400" dirty="0" smtClean="0"/>
              <a:t> modes and discourage monopole mode coupling</a:t>
            </a:r>
          </a:p>
          <a:p>
            <a:pPr marL="687175" lvl="1" indent="-230116">
              <a:spcAft>
                <a:spcPts val="1200"/>
              </a:spcAft>
              <a:buFont typeface="Arial" pitchFamily="34" charset="0"/>
              <a:buChar char="•"/>
              <a:tabLst>
                <a:tab pos="914116" algn="l"/>
              </a:tabLst>
            </a:pPr>
            <a:r>
              <a:rPr lang="en-US" sz="2400" dirty="0" smtClean="0"/>
              <a:t>PEP-II collider ended at nearly twice the design current and 4X the design luminosity. </a:t>
            </a:r>
          </a:p>
          <a:p>
            <a:pPr marL="1144232" lvl="2" indent="-230116">
              <a:spcAft>
                <a:spcPts val="1200"/>
              </a:spcAft>
              <a:tabLst>
                <a:tab pos="914116" algn="l"/>
              </a:tabLst>
            </a:pPr>
            <a:r>
              <a:rPr lang="en-US" sz="2400" dirty="0" smtClean="0"/>
              <a:t>- Beam current = 3 A and L = 1.2 </a:t>
            </a:r>
            <a:r>
              <a:rPr lang="en-US" sz="2400" dirty="0" smtClean="0">
                <a:sym typeface="Mathematica1"/>
              </a:rPr>
              <a:t> </a:t>
            </a:r>
            <a:r>
              <a:rPr lang="en-US" sz="2400" dirty="0" smtClean="0"/>
              <a:t>10</a:t>
            </a:r>
            <a:r>
              <a:rPr lang="en-US" sz="2400" baseline="30000" dirty="0" smtClean="0"/>
              <a:t>34 </a:t>
            </a:r>
            <a:r>
              <a:rPr lang="en-US" sz="2400" dirty="0" smtClean="0"/>
              <a:t>cm</a:t>
            </a:r>
            <a:r>
              <a:rPr lang="en-US" sz="2400" baseline="30000" dirty="0" smtClean="0"/>
              <a:t>-2 </a:t>
            </a:r>
            <a:r>
              <a:rPr lang="en-US" sz="2400" dirty="0" smtClean="0"/>
              <a:t>s</a:t>
            </a:r>
            <a:r>
              <a:rPr lang="en-US" sz="2400" baseline="30000" dirty="0" smtClean="0"/>
              <a:t>-1</a:t>
            </a:r>
          </a:p>
          <a:p>
            <a:pPr marL="687175" lvl="1" indent="-230116">
              <a:spcAft>
                <a:spcPts val="1200"/>
              </a:spcAft>
              <a:buFont typeface="Arial" pitchFamily="34" charset="0"/>
              <a:buChar char="•"/>
              <a:tabLst>
                <a:tab pos="914116" algn="l"/>
              </a:tabLst>
            </a:pPr>
            <a:r>
              <a:rPr lang="en-US" sz="2400" dirty="0" smtClean="0"/>
              <a:t>HOM have been a limitation to further increase current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7239002" y="6400800"/>
            <a:ext cx="1066800" cy="304800"/>
          </a:xfrm>
          <a:prstGeom prst="rect">
            <a:avLst/>
          </a:prstGeom>
        </p:spPr>
        <p:txBody>
          <a:bodyPr lIns="91410" tIns="45706" rIns="91410" bIns="45706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fld id="{6E967C7B-C73B-4CA0-8068-EC418A72ED4B}" type="slidenum">
              <a:rPr lang="en-US" sz="1400" smtClean="0">
                <a:solidFill>
                  <a:srgbClr val="000000"/>
                </a:solidFill>
              </a:rPr>
              <a:pPr algn="r"/>
              <a:t>26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6324600" cy="1066800"/>
          </a:xfrm>
        </p:spPr>
        <p:txBody>
          <a:bodyPr/>
          <a:lstStyle/>
          <a:p>
            <a:r>
              <a:rPr lang="en-US" dirty="0"/>
              <a:t>Main </a:t>
            </a:r>
            <a:r>
              <a:rPr lang="en-US" dirty="0" smtClean="0"/>
              <a:t>High Order Modes (HOM) </a:t>
            </a:r>
            <a:r>
              <a:rPr lang="en-US" dirty="0"/>
              <a:t>Effects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153400" cy="4724400"/>
          </a:xfrm>
        </p:spPr>
        <p:txBody>
          <a:bodyPr/>
          <a:lstStyle/>
          <a:p>
            <a:pPr lvl="1"/>
            <a:r>
              <a:rPr lang="en-US" dirty="0">
                <a:solidFill>
                  <a:srgbClr val="009900"/>
                </a:solidFill>
              </a:rPr>
              <a:t>Heating of vacuum elements</a:t>
            </a:r>
          </a:p>
          <a:p>
            <a:pPr lvl="2"/>
            <a:r>
              <a:rPr lang="en-US" dirty="0">
                <a:solidFill>
                  <a:srgbClr val="009900"/>
                </a:solidFill>
              </a:rPr>
              <a:t>Temperature and vacuum rise</a:t>
            </a:r>
          </a:p>
          <a:p>
            <a:pPr lvl="3"/>
            <a:r>
              <a:rPr lang="en-US" dirty="0">
                <a:solidFill>
                  <a:srgbClr val="009900"/>
                </a:solidFill>
              </a:rPr>
              <a:t>Deformations and vacuum leaks</a:t>
            </a:r>
          </a:p>
          <a:p>
            <a:pPr lvl="3"/>
            <a:r>
              <a:rPr lang="en-US" dirty="0">
                <a:solidFill>
                  <a:srgbClr val="009900"/>
                </a:solidFill>
              </a:rPr>
              <a:t>Decreasing pumping speed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Breakdowns and multipacting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Vacuum leaks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Melting thin shielded fingers</a:t>
            </a:r>
          </a:p>
          <a:p>
            <a:pPr lvl="3"/>
            <a:r>
              <a:rPr lang="en-US" dirty="0">
                <a:solidFill>
                  <a:srgbClr val="FF0000"/>
                </a:solidFill>
              </a:rPr>
              <a:t>Longitudinal instabilities</a:t>
            </a:r>
          </a:p>
          <a:p>
            <a:pPr lvl="1"/>
            <a:r>
              <a:rPr lang="en-US" dirty="0">
                <a:solidFill>
                  <a:srgbClr val="660066"/>
                </a:solidFill>
              </a:rPr>
              <a:t>Electromagnetic waves outside vacuum chamber </a:t>
            </a:r>
          </a:p>
          <a:p>
            <a:pPr lvl="3"/>
            <a:r>
              <a:rPr lang="en-US" dirty="0">
                <a:solidFill>
                  <a:srgbClr val="660066"/>
                </a:solidFill>
              </a:rPr>
              <a:t>Interaction with high sensitive electronics</a:t>
            </a:r>
          </a:p>
          <a:p>
            <a:pPr lvl="1"/>
            <a:endParaRPr lang="en-US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from PEP-II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153400" cy="4267200"/>
          </a:xfrm>
        </p:spPr>
        <p:txBody>
          <a:bodyPr/>
          <a:lstStyle/>
          <a:p>
            <a:r>
              <a:rPr lang="en-US" dirty="0"/>
              <a:t>A very small gap in a vacuum chamber is the source of high intensity wake fields, which cause electric breakdowns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6324600" cy="1066800"/>
          </a:xfrm>
        </p:spPr>
        <p:txBody>
          <a:bodyPr/>
          <a:lstStyle/>
          <a:p>
            <a:r>
              <a:rPr lang="en-US" sz="4000"/>
              <a:t>HOMs with transverse components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534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Wake fields, which have transverse components  may penetrate through small slits of shielded fingers to vacuum valves volumes and excite high voltage resonance fields, which may destroy the fingers</a:t>
            </a:r>
            <a:endParaRPr lang="en-US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ChangeArrowheads="1"/>
          </p:cNvSpPr>
          <p:nvPr/>
        </p:nvSpPr>
        <p:spPr bwMode="auto">
          <a:xfrm>
            <a:off x="1219200" y="142876"/>
            <a:ext cx="6781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6486" tIns="43243" rIns="86486" bIns="43243" anchor="ctr"/>
          <a:lstStyle/>
          <a:p>
            <a:pPr algn="ctr" defTabSz="914403"/>
            <a:r>
              <a:rPr lang="en-US" sz="3400" b="1" dirty="0" err="1" smtClean="0"/>
              <a:t>Linac</a:t>
            </a:r>
            <a:r>
              <a:rPr lang="en-US" sz="3400" b="1" dirty="0" smtClean="0"/>
              <a:t> and PEP-II</a:t>
            </a:r>
            <a:endParaRPr lang="en-US" sz="3400" b="1" dirty="0"/>
          </a:p>
        </p:txBody>
      </p:sp>
      <p:pic>
        <p:nvPicPr>
          <p:cNvPr id="98309" name="Picture 5" descr="slac_experiment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8600" y="1905000"/>
            <a:ext cx="8584870" cy="318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5638800" cy="1066800"/>
          </a:xfrm>
        </p:spPr>
        <p:txBody>
          <a:bodyPr/>
          <a:lstStyle/>
          <a:p>
            <a:r>
              <a:rPr lang="en-US"/>
              <a:t>Wake fields outside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53400" cy="2057400"/>
          </a:xfrm>
        </p:spPr>
        <p:txBody>
          <a:bodyPr/>
          <a:lstStyle/>
          <a:p>
            <a:r>
              <a:rPr lang="en-US" dirty="0">
                <a:solidFill>
                  <a:srgbClr val="6600CC"/>
                </a:solidFill>
              </a:rPr>
              <a:t>Wake fields can go outside the vacuum chamber through heating wires of </a:t>
            </a:r>
            <a:r>
              <a:rPr lang="en-US" dirty="0" smtClean="0">
                <a:solidFill>
                  <a:srgbClr val="6600CC"/>
                </a:solidFill>
              </a:rPr>
              <a:t>Titanium Sublimation Pumps (TSP).</a:t>
            </a:r>
            <a:endParaRPr lang="en-US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Wake fields 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>
              <a:solidFill>
                <a:srgbClr val="3333CC"/>
              </a:solidFill>
            </a:endParaRPr>
          </a:p>
          <a:p>
            <a:r>
              <a:rPr lang="en-US" dirty="0">
                <a:solidFill>
                  <a:srgbClr val="3333CC"/>
                </a:solidFill>
              </a:rPr>
              <a:t>Other possibilities for wakes to go outside is to escaped from the vacuum pumps through RF screens</a:t>
            </a:r>
          </a:p>
          <a:p>
            <a:pPr>
              <a:buFontTx/>
              <a:buNone/>
            </a:pPr>
            <a:endParaRPr lang="en-US" dirty="0">
              <a:solidFill>
                <a:srgbClr val="66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Temperature raise 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Propagating in the vacuum chamber wake fields may transfer energy to resonance High Order Modes (HOMs) excited in the closed volumes of shielded bellows. </a:t>
            </a:r>
          </a:p>
          <a:p>
            <a:r>
              <a:rPr lang="en-US" dirty="0"/>
              <a:t>Main effect is the </a:t>
            </a:r>
            <a:r>
              <a:rPr lang="en-US" dirty="0">
                <a:solidFill>
                  <a:srgbClr val="CC3300"/>
                </a:solidFill>
              </a:rPr>
              <a:t>temperature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Mauro Pivi, CERN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77EEF-616C-4986-8B59-71EB15D903F7}" type="slidenum">
              <a:rPr lang="en-US"/>
              <a:pPr/>
              <a:t>4</a:t>
            </a:fld>
            <a:endParaRPr lang="en-US"/>
          </a:p>
        </p:txBody>
      </p:sp>
      <p:pic>
        <p:nvPicPr>
          <p:cNvPr id="99332" name="Picture 4" descr="PEP-II OverView Color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295400"/>
            <a:ext cx="6400800" cy="4724400"/>
          </a:xfrm>
          <a:prstGeom prst="rect">
            <a:avLst/>
          </a:prstGeom>
          <a:noFill/>
        </p:spPr>
      </p:pic>
      <p:sp>
        <p:nvSpPr>
          <p:cNvPr id="99333" name="Rectangle 5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86486" tIns="43243" rIns="86486" bIns="43243" numCol="1" anchor="t" anchorCtr="0" compatLnSpc="1">
            <a:prstTxWarp prst="textNoShape">
              <a:avLst/>
            </a:prstTxWarp>
          </a:bodyPr>
          <a:lstStyle/>
          <a:p>
            <a:r>
              <a:rPr lang="en-US" sz="3400" b="1" dirty="0">
                <a:latin typeface="Arial" charset="0"/>
              </a:rPr>
              <a:t>Layout of the PEP-II Ring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98679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9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274040" y="397739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3.1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Luminosity and electromagnetic fields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8153400" cy="2209800"/>
          </a:xfrm>
        </p:spPr>
        <p:txBody>
          <a:bodyPr/>
          <a:lstStyle/>
          <a:p>
            <a:r>
              <a:rPr lang="en-US" dirty="0" smtClean="0"/>
              <a:t>PEP-II: high </a:t>
            </a:r>
            <a:r>
              <a:rPr lang="en-US" dirty="0"/>
              <a:t>current beams of very short bunches to achieve </a:t>
            </a:r>
            <a:r>
              <a:rPr lang="en-US" dirty="0" smtClean="0"/>
              <a:t>very </a:t>
            </a:r>
            <a:r>
              <a:rPr lang="en-US" dirty="0"/>
              <a:t>high luminosity</a:t>
            </a:r>
          </a:p>
          <a:p>
            <a:r>
              <a:rPr lang="en-US" dirty="0">
                <a:solidFill>
                  <a:srgbClr val="6600CC"/>
                </a:solidFill>
              </a:rPr>
              <a:t>These beams carry high intensity electromagnetic fields</a:t>
            </a:r>
            <a:r>
              <a:rPr lang="en-US" dirty="0"/>
              <a:t>.</a:t>
            </a:r>
          </a:p>
        </p:txBody>
      </p:sp>
      <p:graphicFrame>
        <p:nvGraphicFramePr>
          <p:cNvPr id="279566" name="Object 14"/>
          <p:cNvGraphicFramePr>
            <a:graphicFrameLocks noChangeAspect="1"/>
          </p:cNvGraphicFramePr>
          <p:nvPr/>
        </p:nvGraphicFramePr>
        <p:xfrm>
          <a:off x="822325" y="3517900"/>
          <a:ext cx="8372475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4" imgW="3149280" imgH="482400" progId="Equation.DSMT4">
                  <p:embed/>
                </p:oleObj>
              </mc:Choice>
              <mc:Fallback>
                <p:oleObj name="Equation" r:id="rId4" imgW="3149280" imgH="4824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3517900"/>
                        <a:ext cx="8372475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72" name="Text Box 20"/>
          <p:cNvSpPr txBox="1">
            <a:spLocks noChangeArrowheads="1"/>
          </p:cNvSpPr>
          <p:nvPr/>
        </p:nvSpPr>
        <p:spPr bwMode="auto">
          <a:xfrm>
            <a:off x="3048000" y="3124200"/>
            <a:ext cx="363855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333399"/>
                </a:solidFill>
              </a:rPr>
              <a:t>Electric field at the beam pipe wall</a:t>
            </a:r>
          </a:p>
        </p:txBody>
      </p:sp>
      <p:sp>
        <p:nvSpPr>
          <p:cNvPr id="279573" name="Text Box 21"/>
          <p:cNvSpPr txBox="1">
            <a:spLocks noChangeArrowheads="1"/>
          </p:cNvSpPr>
          <p:nvPr/>
        </p:nvSpPr>
        <p:spPr bwMode="auto">
          <a:xfrm>
            <a:off x="609600" y="4768850"/>
            <a:ext cx="8458200" cy="36933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CC3300"/>
                </a:solidFill>
              </a:rPr>
              <a:t>Fields near </a:t>
            </a:r>
            <a:r>
              <a:rPr lang="en-US" dirty="0">
                <a:solidFill>
                  <a:srgbClr val="CC3300"/>
                </a:solidFill>
              </a:rPr>
              <a:t>a sharp metal corner </a:t>
            </a:r>
            <a:r>
              <a:rPr lang="en-US" dirty="0" smtClean="0">
                <a:solidFill>
                  <a:srgbClr val="CC3300"/>
                </a:solidFill>
              </a:rPr>
              <a:t>may </a:t>
            </a:r>
            <a:r>
              <a:rPr lang="en-US" dirty="0">
                <a:solidFill>
                  <a:srgbClr val="CC3300"/>
                </a:solidFill>
              </a:rPr>
              <a:t>exceed the breakdown threshold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/>
        </p:nvGraphicFramePr>
        <p:xfrm>
          <a:off x="4038600" y="5334000"/>
          <a:ext cx="11811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3" name="Equation" r:id="rId6" imgW="444240" imgH="190440" progId="Equation.DSMT4">
                  <p:embed/>
                </p:oleObj>
              </mc:Choice>
              <mc:Fallback>
                <p:oleObj name="Equation" r:id="rId6" imgW="44424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334000"/>
                        <a:ext cx="11811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281834" y="5486400"/>
            <a:ext cx="2505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C3300"/>
                </a:solidFill>
              </a:rPr>
              <a:t>HOM power scales as:</a:t>
            </a:r>
            <a:endParaRPr lang="en-US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Bunch field spectrum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143000"/>
            <a:ext cx="8153400" cy="1371600"/>
          </a:xfrm>
        </p:spPr>
        <p:txBody>
          <a:bodyPr/>
          <a:lstStyle/>
          <a:p>
            <a:r>
              <a:rPr lang="en-US"/>
              <a:t>Field spectrum goes to higher frequency with shorter bunches exponentially</a:t>
            </a:r>
          </a:p>
        </p:txBody>
      </p:sp>
      <p:pic>
        <p:nvPicPr>
          <p:cNvPr id="322564" name="Picture 4" descr="Fig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5800" y="2587356"/>
            <a:ext cx="4495800" cy="3889644"/>
          </a:xfrm>
          <a:prstGeom prst="rect">
            <a:avLst/>
          </a:prstGeom>
          <a:noFill/>
        </p:spPr>
      </p:pic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5029200" y="2163580"/>
            <a:ext cx="388620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</a:rPr>
              <a:t>Beam spectrum (12 mm bunch)</a:t>
            </a: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990600" y="3124200"/>
            <a:ext cx="3303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>
              <a:tabLst>
                <a:tab pos="1485900" algn="ctr"/>
                <a:tab pos="2971800" algn="r"/>
              </a:tabLst>
            </a:pPr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lang="en-US" sz="900">
              <a:solidFill>
                <a:srgbClr val="000000"/>
              </a:solidFill>
            </a:endParaRPr>
          </a:p>
          <a:p>
            <a:pPr algn="just" eaLnBrk="0" hangingPunct="0">
              <a:tabLst>
                <a:tab pos="1485900" algn="ctr"/>
                <a:tab pos="2971800" algn="r"/>
              </a:tabLst>
            </a:pPr>
            <a:r>
              <a:rPr lang="en-US" sz="2000">
                <a:solidFill>
                  <a:srgbClr val="333399"/>
                </a:solidFill>
                <a:cs typeface="Times New Roman" pitchFamily="18" charset="0"/>
              </a:rPr>
              <a:t>Bunch spacing resonances</a:t>
            </a:r>
            <a:r>
              <a:rPr lang="en-US" sz="20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 sz="2000">
              <a:solidFill>
                <a:srgbClr val="000000"/>
              </a:solidFill>
            </a:endParaRPr>
          </a:p>
          <a:p>
            <a:pPr algn="just" eaLnBrk="0" hangingPunct="0">
              <a:tabLst>
                <a:tab pos="1485900" algn="ctr"/>
                <a:tab pos="2971800" algn="r"/>
              </a:tabLst>
            </a:pPr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	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22567" name="Object 7"/>
          <p:cNvGraphicFramePr>
            <a:graphicFrameLocks noChangeAspect="1"/>
          </p:cNvGraphicFramePr>
          <p:nvPr/>
        </p:nvGraphicFramePr>
        <p:xfrm>
          <a:off x="1066800" y="3810000"/>
          <a:ext cx="32766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2" name="Equation" r:id="rId5" imgW="1473120" imgH="431640" progId="Equation.DSMT4">
                  <p:embed/>
                </p:oleObj>
              </mc:Choice>
              <mc:Fallback>
                <p:oleObj name="Equation" r:id="rId5" imgW="14731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3276600" cy="96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2568" name="Object 8"/>
          <p:cNvGraphicFramePr>
            <a:graphicFrameLocks noChangeAspect="1"/>
          </p:cNvGraphicFramePr>
          <p:nvPr/>
        </p:nvGraphicFramePr>
        <p:xfrm>
          <a:off x="1143000" y="5181600"/>
          <a:ext cx="31242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7" imgW="1460160" imgH="431640" progId="Equation.DSMT4">
                  <p:embed/>
                </p:oleObj>
              </mc:Choice>
              <mc:Fallback>
                <p:oleObj name="Equation" r:id="rId7" imgW="146016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3124200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9" name="Rectangle 9"/>
          <p:cNvSpPr>
            <a:spLocks noChangeArrowheads="1"/>
          </p:cNvSpPr>
          <p:nvPr/>
        </p:nvSpPr>
        <p:spPr bwMode="auto">
          <a:xfrm>
            <a:off x="1447800" y="4800600"/>
            <a:ext cx="188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r>
              <a:rPr lang="en-US" sz="2000">
                <a:solidFill>
                  <a:srgbClr val="660033"/>
                </a:solidFill>
                <a:cs typeface="Times New Roman" pitchFamily="18" charset="0"/>
              </a:rPr>
              <a:t>Bunch spacing</a:t>
            </a:r>
            <a:r>
              <a:rPr lang="en-US" sz="10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322570" name="Object 10"/>
          <p:cNvGraphicFramePr>
            <a:graphicFrameLocks noChangeAspect="1"/>
          </p:cNvGraphicFramePr>
          <p:nvPr/>
        </p:nvGraphicFramePr>
        <p:xfrm>
          <a:off x="1752600" y="2190750"/>
          <a:ext cx="22098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4" name="Equation" r:id="rId9" imgW="914400" imgH="380880" progId="Equation.DSMT4">
                  <p:embed/>
                </p:oleObj>
              </mc:Choice>
              <mc:Fallback>
                <p:oleObj name="Equation" r:id="rId9" imgW="914400" imgH="3808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90750"/>
                        <a:ext cx="220980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544" name="Picture 8" descr="GapBreak"/>
          <p:cNvPicPr>
            <a:picLocks noChangeAspect="1" noChangeArrowheads="1"/>
          </p:cNvPicPr>
          <p:nvPr/>
        </p:nvPicPr>
        <p:blipFill>
          <a:blip r:embed="rId3" cstate="screen"/>
          <a:srcRect l="5061"/>
          <a:stretch>
            <a:fillRect/>
          </a:stretch>
        </p:blipFill>
        <p:spPr bwMode="auto">
          <a:xfrm>
            <a:off x="4648200" y="3505200"/>
            <a:ext cx="3255963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Small Gap, Breakdowns and Temperature Oscillations</a:t>
            </a:r>
          </a:p>
        </p:txBody>
      </p:sp>
      <p:pic>
        <p:nvPicPr>
          <p:cNvPr id="321539" name="Picture 3" descr="Fig01"/>
          <p:cNvPicPr>
            <a:picLocks noChangeAspect="1" noChangeArrowheads="1"/>
          </p:cNvPicPr>
          <p:nvPr/>
        </p:nvPicPr>
        <p:blipFill>
          <a:blip r:embed="rId4" cstate="screen"/>
          <a:srcRect l="2528" t="12355" r="4214"/>
          <a:stretch>
            <a:fillRect/>
          </a:stretch>
        </p:blipFill>
        <p:spPr bwMode="auto">
          <a:xfrm>
            <a:off x="609600" y="3657600"/>
            <a:ext cx="3863975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0" name="Picture 4" descr="ga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35763" y="1371600"/>
            <a:ext cx="24082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1" name="Picture 5" descr="m10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048000" y="121920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1542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2362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i="1" dirty="0" smtClean="0"/>
              <a:t>Very small gaps are the source of high intensity wake fields causing electric breakdowns</a:t>
            </a:r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6689725" y="4916488"/>
            <a:ext cx="1863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Breakdowns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Wake field Evidence from PEP-II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90600"/>
            <a:ext cx="8153400" cy="4876800"/>
          </a:xfrm>
        </p:spPr>
        <p:txBody>
          <a:bodyPr/>
          <a:lstStyle/>
          <a:p>
            <a:r>
              <a:rPr lang="en-US" sz="2200"/>
              <a:t>Shielded fingers of some vacuum valves were destroyed by breakdowns of intensive HOMs excited in the valve cavity</a:t>
            </a:r>
            <a:r>
              <a:rPr lang="en-US" sz="2400"/>
              <a:t>.</a:t>
            </a:r>
          </a:p>
        </p:txBody>
      </p:sp>
      <p:pic>
        <p:nvPicPr>
          <p:cNvPr id="284676" name="Picture 4" descr="VV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08575" y="2133600"/>
            <a:ext cx="3795713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4679" name="Picture 7" descr="217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62000" y="2170113"/>
            <a:ext cx="4267200" cy="3863975"/>
          </a:xfrm>
          <a:prstGeom prst="rect">
            <a:avLst/>
          </a:prstGeom>
          <a:noFill/>
        </p:spPr>
      </p:pic>
      <p:sp>
        <p:nvSpPr>
          <p:cNvPr id="284680" name="Line 8"/>
          <p:cNvSpPr>
            <a:spLocks noChangeShapeType="1"/>
          </p:cNvSpPr>
          <p:nvPr/>
        </p:nvSpPr>
        <p:spPr bwMode="auto">
          <a:xfrm>
            <a:off x="2743200" y="1447800"/>
            <a:ext cx="76200" cy="220980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81" name="Line 9"/>
          <p:cNvSpPr>
            <a:spLocks noChangeShapeType="1"/>
          </p:cNvSpPr>
          <p:nvPr/>
        </p:nvSpPr>
        <p:spPr bwMode="auto">
          <a:xfrm>
            <a:off x="3048000" y="1447800"/>
            <a:ext cx="3124200" cy="2514600"/>
          </a:xfrm>
          <a:prstGeom prst="line">
            <a:avLst/>
          </a:prstGeom>
          <a:noFill/>
          <a:ln w="38100">
            <a:solidFill>
              <a:srgbClr val="FF0000"/>
            </a:solidFill>
            <a:prstDash val="lg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0"/>
            <a:ext cx="6248400" cy="1143000"/>
          </a:xfrm>
        </p:spPr>
        <p:txBody>
          <a:bodyPr/>
          <a:lstStyle/>
          <a:p>
            <a:r>
              <a:rPr lang="en-US" sz="3200" dirty="0"/>
              <a:t>HOM leaking from TSP heater connector</a:t>
            </a:r>
          </a:p>
        </p:txBody>
      </p:sp>
      <p:pic>
        <p:nvPicPr>
          <p:cNvPr id="329731" name="Picture 3" descr="IMAG001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14400" y="1600200"/>
            <a:ext cx="4495800" cy="4425950"/>
          </a:xfrm>
          <a:prstGeom prst="rect">
            <a:avLst/>
          </a:prstGeom>
          <a:noFill/>
        </p:spPr>
      </p:pic>
      <p:pic>
        <p:nvPicPr>
          <p:cNvPr id="329732" name="Picture 4" descr="FULL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48400" y="3276600"/>
            <a:ext cx="2667000" cy="2441575"/>
          </a:xfrm>
          <a:prstGeom prst="rect">
            <a:avLst/>
          </a:prstGeom>
          <a:noFill/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6477000" y="5715000"/>
            <a:ext cx="2017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/>
              <a:t>HOM spectrum from</a:t>
            </a:r>
          </a:p>
          <a:p>
            <a:pPr algn="l"/>
            <a:r>
              <a:rPr lang="en-US" sz="1600" dirty="0"/>
              <a:t>Spectrum analyzer</a:t>
            </a:r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 flipH="1" flipV="1">
            <a:off x="4572000" y="5638800"/>
            <a:ext cx="1905000" cy="4572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5410200" y="5410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/>
              <a:t>antenna</a:t>
            </a:r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 flipH="1" flipV="1">
            <a:off x="3962400" y="5029200"/>
            <a:ext cx="1676400" cy="381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7" name="Text Box 9"/>
          <p:cNvSpPr txBox="1">
            <a:spLocks noChangeArrowheads="1"/>
          </p:cNvSpPr>
          <p:nvPr/>
        </p:nvSpPr>
        <p:spPr bwMode="auto">
          <a:xfrm>
            <a:off x="5486400" y="1219200"/>
            <a:ext cx="365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 smtClean="0">
                <a:solidFill>
                  <a:srgbClr val="6600CC"/>
                </a:solidFill>
                <a:latin typeface="Arial"/>
              </a:rPr>
              <a:t>Wake fields can leave the vacuum chamber through heating wires of Titanium Sublimation Pumps (TSP) </a:t>
            </a:r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 flipH="1">
            <a:off x="3886200" y="2819400"/>
            <a:ext cx="3124200" cy="1143000"/>
          </a:xfrm>
          <a:prstGeom prst="line">
            <a:avLst/>
          </a:prstGeom>
          <a:noFill/>
          <a:ln w="38100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/>
      <p:bldP spid="329734" grpId="0" animBg="1"/>
      <p:bldP spid="329735" grpId="0"/>
      <p:bldP spid="329736" grpId="0" animBg="1"/>
      <p:bldP spid="32973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Monotype Corsiv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12171</TotalTime>
  <Words>895</Words>
  <Application>Microsoft Office PowerPoint</Application>
  <PresentationFormat>On-screen Show (4:3)</PresentationFormat>
  <Paragraphs>174</Paragraphs>
  <Slides>33</Slides>
  <Notes>33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6_Default Design</vt:lpstr>
      <vt:lpstr>Equation</vt:lpstr>
      <vt:lpstr>Overview of HOM Damping in PEP-II</vt:lpstr>
      <vt:lpstr>PowerPoint Presentation</vt:lpstr>
      <vt:lpstr>PowerPoint Presentation</vt:lpstr>
      <vt:lpstr>Layout of the PEP-II Ring</vt:lpstr>
      <vt:lpstr>Luminosity and electromagnetic fields</vt:lpstr>
      <vt:lpstr>Bunch field spectrum</vt:lpstr>
      <vt:lpstr>Small Gap, Breakdowns and Temperature Oscillations</vt:lpstr>
      <vt:lpstr>Wake field Evidence from PEP-II</vt:lpstr>
      <vt:lpstr>HOM leaking from TSP heater connector</vt:lpstr>
      <vt:lpstr>HOMs go through RF screens</vt:lpstr>
      <vt:lpstr>A gap ring may be a reason for the beam instability </vt:lpstr>
      <vt:lpstr>Fast Instability and  vacuum spikes</vt:lpstr>
      <vt:lpstr>PowerPoint Presentation</vt:lpstr>
      <vt:lpstr>Main HOM Source are Collimators</vt:lpstr>
      <vt:lpstr>What we can 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 High Order Modes (HOM) Effects</vt:lpstr>
      <vt:lpstr>Examples from PEP-II</vt:lpstr>
      <vt:lpstr>HOMs with transverse components</vt:lpstr>
      <vt:lpstr>Wake fields outside</vt:lpstr>
      <vt:lpstr>Wake fields </vt:lpstr>
      <vt:lpstr>Temperature raise </vt:lpstr>
      <vt:lpstr>PowerPoint Presentation</vt:lpstr>
    </vt:vector>
  </TitlesOfParts>
  <Company>Stanford Linear Accelerator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Mauro Pivi</cp:lastModifiedBy>
  <cp:revision>644</cp:revision>
  <dcterms:created xsi:type="dcterms:W3CDTF">2008-11-05T19:53:02Z</dcterms:created>
  <dcterms:modified xsi:type="dcterms:W3CDTF">2012-04-18T06:45:42Z</dcterms:modified>
</cp:coreProperties>
</file>