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7" r:id="rId3"/>
    <p:sldId id="266" r:id="rId4"/>
    <p:sldId id="265" r:id="rId5"/>
    <p:sldId id="260" r:id="rId6"/>
    <p:sldId id="261" r:id="rId7"/>
    <p:sldId id="262" r:id="rId8"/>
    <p:sldId id="263" r:id="rId9"/>
    <p:sldId id="257" r:id="rId10"/>
    <p:sldId id="258"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9" autoAdjust="0"/>
    <p:restoredTop sz="90241" autoAdjust="0"/>
  </p:normalViewPr>
  <p:slideViewPr>
    <p:cSldViewPr>
      <p:cViewPr varScale="1">
        <p:scale>
          <a:sx n="120" d="100"/>
          <a:sy n="120" d="100"/>
        </p:scale>
        <p:origin x="-94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11.wmf"/><Relationship Id="rId1" Type="http://schemas.openxmlformats.org/officeDocument/2006/relationships/image" Target="../media/image21.wmf"/><Relationship Id="rId4" Type="http://schemas.openxmlformats.org/officeDocument/2006/relationships/image" Target="../media/image2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2E8B33-3FB6-4B86-8331-2BC73954D15B}" type="datetimeFigureOut">
              <a:rPr lang="en-US" smtClean="0"/>
              <a:pPr/>
              <a:t>1/27/2012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7B74A0-F234-4B80-BD57-2393034DF3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7B74A0-F234-4B80-BD57-2393034DF3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Again, we can simulate</a:t>
            </a:r>
            <a:r>
              <a:rPr lang="en-US" baseline="0" dirty="0" smtClean="0"/>
              <a:t> the s21 scattering parameter. Fritz carried-out a manual optimization of the circuit’s parameters so that the simulation and measurement are in good agreement.</a:t>
            </a:r>
            <a:endParaRPr lang="en-US" dirty="0"/>
          </a:p>
        </p:txBody>
      </p:sp>
      <p:sp>
        <p:nvSpPr>
          <p:cNvPr id="4" name="Slide Number Placeholder 3"/>
          <p:cNvSpPr>
            <a:spLocks noGrp="1"/>
          </p:cNvSpPr>
          <p:nvPr>
            <p:ph type="sldNum" sz="quarter" idx="10"/>
          </p:nvPr>
        </p:nvSpPr>
        <p:spPr/>
        <p:txBody>
          <a:bodyPr/>
          <a:lstStyle/>
          <a:p>
            <a:fld id="{D87B74A0-F234-4B80-BD57-2393034DF3A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Bench</a:t>
            </a:r>
            <a:r>
              <a:rPr lang="en-US" baseline="0" dirty="0" smtClean="0"/>
              <a:t> measurements are very intricate. To the new comer it is very hard to make sense out of the curves we observe. The simple model we present here helps reproduce some of the curves.</a:t>
            </a:r>
          </a:p>
          <a:p>
            <a:endParaRPr lang="en-US" dirty="0"/>
          </a:p>
        </p:txBody>
      </p:sp>
      <p:sp>
        <p:nvSpPr>
          <p:cNvPr id="4" name="Slide Number Placeholder 3"/>
          <p:cNvSpPr>
            <a:spLocks noGrp="1"/>
          </p:cNvSpPr>
          <p:nvPr>
            <p:ph type="sldNum" sz="quarter" idx="10"/>
          </p:nvPr>
        </p:nvSpPr>
        <p:spPr/>
        <p:txBody>
          <a:bodyPr/>
          <a:lstStyle/>
          <a:p>
            <a:fld id="{D87B74A0-F234-4B80-BD57-2393034DF3AC}"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Impedance</a:t>
            </a:r>
            <a:r>
              <a:rPr lang="en-US" baseline="0" dirty="0" smtClean="0"/>
              <a:t> bench measurements are very intricate and difficult to understand. In this presentation, I present a simple model that help explain these measurements. The very same modeling approach is used to reproduce transmission measurements on the VMTSA and resonant measurements on the MKDV.</a:t>
            </a:r>
            <a:endParaRPr lang="en-US" dirty="0" smtClean="0"/>
          </a:p>
          <a:p>
            <a:endParaRPr lang="en-US" dirty="0"/>
          </a:p>
        </p:txBody>
      </p:sp>
      <p:sp>
        <p:nvSpPr>
          <p:cNvPr id="4" name="Slide Number Placeholder 3"/>
          <p:cNvSpPr>
            <a:spLocks noGrp="1"/>
          </p:cNvSpPr>
          <p:nvPr>
            <p:ph type="sldNum" sz="quarter" idx="10"/>
          </p:nvPr>
        </p:nvSpPr>
        <p:spPr/>
        <p:txBody>
          <a:bodyPr/>
          <a:lstStyle/>
          <a:p>
            <a:fld id="{D87B74A0-F234-4B80-BD57-2393034DF3A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typical transmission</a:t>
            </a:r>
            <a:r>
              <a:rPr lang="en-US" baseline="0" dirty="0" smtClean="0"/>
              <a:t> curve we obtained recently for the VMTSA. We were wondering where these undulations come from.</a:t>
            </a:r>
          </a:p>
        </p:txBody>
      </p:sp>
      <p:sp>
        <p:nvSpPr>
          <p:cNvPr id="4" name="Slide Number Placeholder 3"/>
          <p:cNvSpPr>
            <a:spLocks noGrp="1"/>
          </p:cNvSpPr>
          <p:nvPr>
            <p:ph type="sldNum" sz="quarter" idx="10"/>
          </p:nvPr>
        </p:nvSpPr>
        <p:spPr/>
        <p:txBody>
          <a:bodyPr/>
          <a:lstStyle/>
          <a:p>
            <a:fld id="{D87B74A0-F234-4B80-BD57-2393034DF3A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addition to the transmission wire method,</a:t>
            </a:r>
            <a:r>
              <a:rPr lang="en-US" baseline="0" dirty="0" smtClean="0"/>
              <a:t> the resonant method provides these kind of curves. For me it was not clear why we observe such curves.</a:t>
            </a:r>
            <a:endParaRPr lang="en-US" dirty="0"/>
          </a:p>
        </p:txBody>
      </p:sp>
      <p:sp>
        <p:nvSpPr>
          <p:cNvPr id="4" name="Slide Number Placeholder 3"/>
          <p:cNvSpPr>
            <a:spLocks noGrp="1"/>
          </p:cNvSpPr>
          <p:nvPr>
            <p:ph type="sldNum" sz="quarter" idx="10"/>
          </p:nvPr>
        </p:nvSpPr>
        <p:spPr/>
        <p:txBody>
          <a:bodyPr/>
          <a:lstStyle/>
          <a:p>
            <a:fld id="{D87B74A0-F234-4B80-BD57-2393034DF3A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simple model we propose relies on the ABCD matrix formalism. In</a:t>
            </a:r>
            <a:r>
              <a:rPr lang="en-US" baseline="0" dirty="0" smtClean="0"/>
              <a:t> bench measurements we are usually interested in measuring the scattering parameter s21. But we first propose to build the model using ABCD matrices. Because such matrices can be cascaded, we can assemble the model bit by bit. In the end, we come back to the scattering parameter s21 by relying on standard conversion formula between ABCD and the scattering matrix.</a:t>
            </a:r>
            <a:endParaRPr lang="en-US" dirty="0"/>
          </a:p>
        </p:txBody>
      </p:sp>
      <p:sp>
        <p:nvSpPr>
          <p:cNvPr id="4" name="Slide Number Placeholder 3"/>
          <p:cNvSpPr>
            <a:spLocks noGrp="1"/>
          </p:cNvSpPr>
          <p:nvPr>
            <p:ph type="sldNum" sz="quarter" idx="10"/>
          </p:nvPr>
        </p:nvSpPr>
        <p:spPr/>
        <p:txBody>
          <a:bodyPr/>
          <a:lstStyle/>
          <a:p>
            <a:fld id="{D87B74A0-F234-4B80-BD57-2393034DF3A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the heart</a:t>
            </a:r>
            <a:r>
              <a:rPr lang="en-US" baseline="0" dirty="0" smtClean="0"/>
              <a:t> of the model, we consider that the device under test can be viewed as a transmission line. The ABCD matrix of a transmission line is given here.</a:t>
            </a:r>
            <a:endParaRPr lang="en-US" dirty="0"/>
          </a:p>
        </p:txBody>
      </p:sp>
      <p:sp>
        <p:nvSpPr>
          <p:cNvPr id="4" name="Slide Number Placeholder 3"/>
          <p:cNvSpPr>
            <a:spLocks noGrp="1"/>
          </p:cNvSpPr>
          <p:nvPr>
            <p:ph type="sldNum" sz="quarter" idx="10"/>
          </p:nvPr>
        </p:nvSpPr>
        <p:spPr/>
        <p:txBody>
          <a:bodyPr/>
          <a:lstStyle/>
          <a:p>
            <a:fld id="{D87B74A0-F234-4B80-BD57-2393034DF3A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the model</a:t>
            </a:r>
            <a:r>
              <a:rPr lang="en-US" baseline="0" dirty="0" smtClean="0"/>
              <a:t> for transmission measurements using matching resistors. The DUT is viewed as a transmission line which is embedded in between imperfect matching resistors. We also have parasite capacity due to the small hole in the SUCOBOX. We first compute the compound ABCD matrix then convert to the s21 scattering parameter.</a:t>
            </a:r>
            <a:endParaRPr lang="en-US" dirty="0"/>
          </a:p>
        </p:txBody>
      </p:sp>
      <p:sp>
        <p:nvSpPr>
          <p:cNvPr id="4" name="Slide Number Placeholder 3"/>
          <p:cNvSpPr>
            <a:spLocks noGrp="1"/>
          </p:cNvSpPr>
          <p:nvPr>
            <p:ph type="sldNum" sz="quarter" idx="10"/>
          </p:nvPr>
        </p:nvSpPr>
        <p:spPr/>
        <p:txBody>
          <a:bodyPr/>
          <a:lstStyle/>
          <a:p>
            <a:fld id="{D87B74A0-F234-4B80-BD57-2393034DF3A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s21 scattering</a:t>
            </a:r>
            <a:r>
              <a:rPr lang="en-US" baseline="0" dirty="0" smtClean="0"/>
              <a:t> parameter can then be simulated. The DUT length is not very clear and we corrected the value to improve the match. But at least qualitatively, the simulation and measurement are in agreement.</a:t>
            </a:r>
            <a:endParaRPr lang="en-US" dirty="0"/>
          </a:p>
        </p:txBody>
      </p:sp>
      <p:sp>
        <p:nvSpPr>
          <p:cNvPr id="4" name="Slide Number Placeholder 3"/>
          <p:cNvSpPr>
            <a:spLocks noGrp="1"/>
          </p:cNvSpPr>
          <p:nvPr>
            <p:ph type="sldNum" sz="quarter" idx="10"/>
          </p:nvPr>
        </p:nvSpPr>
        <p:spPr/>
        <p:txBody>
          <a:bodyPr/>
          <a:lstStyle/>
          <a:p>
            <a:fld id="{D87B74A0-F234-4B80-BD57-2393034DF3A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Here is the model</a:t>
            </a:r>
            <a:r>
              <a:rPr lang="en-US" baseline="0" dirty="0" smtClean="0"/>
              <a:t> for resonant measurements using weak coupling capacitors. The DUT is viewed as a transmission line which is embedded in between coupling capacitors. We also have parasite capacity due to the connectors. We first compute the compound ABCD matrix then convert to the s21 scattering parameter.</a:t>
            </a:r>
            <a:endParaRPr lang="en-US" dirty="0" smtClean="0"/>
          </a:p>
          <a:p>
            <a:endParaRPr lang="en-US" dirty="0"/>
          </a:p>
        </p:txBody>
      </p:sp>
      <p:sp>
        <p:nvSpPr>
          <p:cNvPr id="4" name="Slide Number Placeholder 3"/>
          <p:cNvSpPr>
            <a:spLocks noGrp="1"/>
          </p:cNvSpPr>
          <p:nvPr>
            <p:ph type="sldNum" sz="quarter" idx="10"/>
          </p:nvPr>
        </p:nvSpPr>
        <p:spPr/>
        <p:txBody>
          <a:bodyPr/>
          <a:lstStyle/>
          <a:p>
            <a:fld id="{D87B74A0-F234-4B80-BD57-2393034DF3A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C09DF2-27A5-4BF7-B3BF-4F9C275B490C}" type="datetimeFigureOut">
              <a:rPr lang="en-US" smtClean="0"/>
              <a:pPr/>
              <a:t>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DCA190-FF19-4640-849F-4BCF8041946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C09DF2-27A5-4BF7-B3BF-4F9C275B490C}" type="datetimeFigureOut">
              <a:rPr lang="en-US" smtClean="0"/>
              <a:pPr/>
              <a:t>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DCA190-FF19-4640-849F-4BCF8041946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C09DF2-27A5-4BF7-B3BF-4F9C275B490C}" type="datetimeFigureOut">
              <a:rPr lang="en-US" smtClean="0"/>
              <a:pPr/>
              <a:t>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DCA190-FF19-4640-849F-4BCF8041946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C09DF2-27A5-4BF7-B3BF-4F9C275B490C}" type="datetimeFigureOut">
              <a:rPr lang="en-US" smtClean="0"/>
              <a:pPr/>
              <a:t>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DCA190-FF19-4640-849F-4BCF8041946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C09DF2-27A5-4BF7-B3BF-4F9C275B490C}" type="datetimeFigureOut">
              <a:rPr lang="en-US" smtClean="0"/>
              <a:pPr/>
              <a:t>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DCA190-FF19-4640-849F-4BCF8041946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C09DF2-27A5-4BF7-B3BF-4F9C275B490C}" type="datetimeFigureOut">
              <a:rPr lang="en-US" smtClean="0"/>
              <a:pPr/>
              <a:t>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DCA190-FF19-4640-849F-4BCF8041946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C09DF2-27A5-4BF7-B3BF-4F9C275B490C}" type="datetimeFigureOut">
              <a:rPr lang="en-US" smtClean="0"/>
              <a:pPr/>
              <a:t>1/27/2012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DCA190-FF19-4640-849F-4BCF8041946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C09DF2-27A5-4BF7-B3BF-4F9C275B490C}" type="datetimeFigureOut">
              <a:rPr lang="en-US" smtClean="0"/>
              <a:pPr/>
              <a:t>1/27/2012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DCA190-FF19-4640-849F-4BCF8041946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C09DF2-27A5-4BF7-B3BF-4F9C275B490C}" type="datetimeFigureOut">
              <a:rPr lang="en-US" smtClean="0"/>
              <a:pPr/>
              <a:t>1/27/2012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DCA190-FF19-4640-849F-4BCF8041946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C09DF2-27A5-4BF7-B3BF-4F9C275B490C}" type="datetimeFigureOut">
              <a:rPr lang="en-US" smtClean="0"/>
              <a:pPr/>
              <a:t>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DCA190-FF19-4640-849F-4BCF8041946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C09DF2-27A5-4BF7-B3BF-4F9C275B490C}" type="datetimeFigureOut">
              <a:rPr lang="en-US" smtClean="0"/>
              <a:pPr/>
              <a:t>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DCA190-FF19-4640-849F-4BCF8041946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C09DF2-27A5-4BF7-B3BF-4F9C275B490C}" type="datetimeFigureOut">
              <a:rPr lang="en-US" smtClean="0"/>
              <a:pPr/>
              <a:t>1/27/2012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DCA190-FF19-4640-849F-4BCF8041946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5.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 Id="rId9"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notesSlide" Target="../notesSlides/notesSlide7.xml"/><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 Id="rId9" Type="http://schemas.openxmlformats.org/officeDocument/2006/relationships/oleObject" Target="../embeddings/oleObject13.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notesSlide" Target="../notesSlides/notesSlide8.xml"/><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image" Target="../media/image20.e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20.bin"/><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Small step towards understanding bench measurements’ curves</a:t>
            </a:r>
            <a:endParaRPr lang="en-US" dirty="0"/>
          </a:p>
        </p:txBody>
      </p:sp>
      <p:sp>
        <p:nvSpPr>
          <p:cNvPr id="3" name="Subtitle 2"/>
          <p:cNvSpPr>
            <a:spLocks noGrp="1"/>
          </p:cNvSpPr>
          <p:nvPr>
            <p:ph type="subTitle" idx="1"/>
          </p:nvPr>
        </p:nvSpPr>
        <p:spPr/>
        <p:txBody>
          <a:bodyPr/>
          <a:lstStyle/>
          <a:p>
            <a:r>
              <a:rPr lang="en-US" dirty="0" smtClean="0"/>
              <a:t>Jean-Luc Nougaret with a lot of help from Fritz Caspers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Content Placeholder 51" descr="comparaisonSimulationABCD.png"/>
          <p:cNvPicPr>
            <a:picLocks noGrp="1" noChangeAspect="1"/>
          </p:cNvPicPr>
          <p:nvPr>
            <p:ph idx="1"/>
          </p:nvPr>
        </p:nvPicPr>
        <p:blipFill>
          <a:blip r:embed="rId3" cstate="print"/>
          <a:stretch>
            <a:fillRect/>
          </a:stretch>
        </p:blipFill>
        <p:spPr>
          <a:xfrm>
            <a:off x="318092" y="914400"/>
            <a:ext cx="8216308" cy="5695492"/>
          </a:xfrm>
        </p:spPr>
      </p:pic>
      <p:sp>
        <p:nvSpPr>
          <p:cNvPr id="2" name="Title 1"/>
          <p:cNvSpPr>
            <a:spLocks noGrp="1"/>
          </p:cNvSpPr>
          <p:nvPr>
            <p:ph type="title"/>
          </p:nvPr>
        </p:nvSpPr>
        <p:spPr/>
        <p:txBody>
          <a:bodyPr>
            <a:normAutofit/>
          </a:bodyPr>
          <a:lstStyle/>
          <a:p>
            <a:r>
              <a:rPr lang="en-US" dirty="0" smtClean="0"/>
              <a:t>Resonance comparison</a:t>
            </a:r>
            <a:endParaRPr lang="en-US" dirty="0"/>
          </a:p>
        </p:txBody>
      </p:sp>
      <p:grpSp>
        <p:nvGrpSpPr>
          <p:cNvPr id="3" name="Group 45"/>
          <p:cNvGrpSpPr/>
          <p:nvPr/>
        </p:nvGrpSpPr>
        <p:grpSpPr>
          <a:xfrm>
            <a:off x="2590800" y="3429000"/>
            <a:ext cx="3505200" cy="1295400"/>
            <a:chOff x="2819400" y="3886200"/>
            <a:chExt cx="3505200" cy="1295400"/>
          </a:xfrm>
        </p:grpSpPr>
        <p:sp>
          <p:nvSpPr>
            <p:cNvPr id="5" name="Can 4"/>
            <p:cNvSpPr/>
            <p:nvPr/>
          </p:nvSpPr>
          <p:spPr>
            <a:xfrm>
              <a:off x="4267200" y="3886200"/>
              <a:ext cx="381000" cy="1295400"/>
            </a:xfrm>
            <a:prstGeom prst="can">
              <a:avLst/>
            </a:prstGeom>
            <a:solidFill>
              <a:schemeClr val="bg1"/>
            </a:solidFill>
            <a:ln>
              <a:solidFill>
                <a:schemeClr val="tx1"/>
              </a:solidFill>
            </a:ln>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flipH="1">
              <a:off x="3200400" y="4495800"/>
              <a:ext cx="609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029200" y="4495800"/>
              <a:ext cx="685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429000" y="44958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410200" y="44958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47244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410200" y="47244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352800" y="48768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3352800" y="48768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3429000" y="48768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3276600" y="48768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334000" y="48768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5334000" y="48768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5410200" y="48768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5257800" y="48768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352800" y="46482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352800" y="47244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334000" y="46482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334000" y="47244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200400" y="44196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124200" y="44196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2971800" y="44958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791200" y="44196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715000" y="44196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5791200" y="44958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4038600" y="4343400"/>
              <a:ext cx="914400" cy="369332"/>
            </a:xfrm>
            <a:prstGeom prst="rect">
              <a:avLst/>
            </a:prstGeom>
            <a:noFill/>
          </p:spPr>
          <p:txBody>
            <a:bodyPr wrap="square" rtlCol="0">
              <a:spAutoFit/>
            </a:bodyPr>
            <a:lstStyle/>
            <a:p>
              <a:r>
                <a:rPr lang="en-US" dirty="0" smtClean="0"/>
                <a:t>MKDV</a:t>
              </a:r>
              <a:endParaRPr lang="en-US" dirty="0"/>
            </a:p>
          </p:txBody>
        </p:sp>
        <p:sp>
          <p:nvSpPr>
            <p:cNvPr id="41" name="TextBox 40"/>
            <p:cNvSpPr txBox="1"/>
            <p:nvPr/>
          </p:nvSpPr>
          <p:spPr>
            <a:xfrm>
              <a:off x="2819400" y="4114800"/>
              <a:ext cx="838200" cy="369332"/>
            </a:xfrm>
            <a:prstGeom prst="rect">
              <a:avLst/>
            </a:prstGeom>
            <a:noFill/>
          </p:spPr>
          <p:txBody>
            <a:bodyPr wrap="square" rtlCol="0">
              <a:spAutoFit/>
            </a:bodyPr>
            <a:lstStyle/>
            <a:p>
              <a:r>
                <a:rPr lang="en-US" dirty="0" smtClean="0"/>
                <a:t>0.02pF</a:t>
              </a:r>
              <a:endParaRPr lang="en-US" dirty="0"/>
            </a:p>
          </p:txBody>
        </p:sp>
        <p:sp>
          <p:nvSpPr>
            <p:cNvPr id="42" name="TextBox 41"/>
            <p:cNvSpPr txBox="1"/>
            <p:nvPr/>
          </p:nvSpPr>
          <p:spPr>
            <a:xfrm>
              <a:off x="5486400" y="4114800"/>
              <a:ext cx="838200" cy="369332"/>
            </a:xfrm>
            <a:prstGeom prst="rect">
              <a:avLst/>
            </a:prstGeom>
            <a:noFill/>
          </p:spPr>
          <p:txBody>
            <a:bodyPr wrap="square" rtlCol="0">
              <a:spAutoFit/>
            </a:bodyPr>
            <a:lstStyle/>
            <a:p>
              <a:r>
                <a:rPr lang="en-US" dirty="0" smtClean="0"/>
                <a:t>0.02pF</a:t>
              </a:r>
              <a:endParaRPr lang="en-US" dirty="0"/>
            </a:p>
          </p:txBody>
        </p:sp>
        <p:sp>
          <p:nvSpPr>
            <p:cNvPr id="43" name="TextBox 42"/>
            <p:cNvSpPr txBox="1"/>
            <p:nvPr/>
          </p:nvSpPr>
          <p:spPr>
            <a:xfrm>
              <a:off x="2895600" y="4572000"/>
              <a:ext cx="838200" cy="369332"/>
            </a:xfrm>
            <a:prstGeom prst="rect">
              <a:avLst/>
            </a:prstGeom>
            <a:noFill/>
          </p:spPr>
          <p:txBody>
            <a:bodyPr wrap="square" rtlCol="0">
              <a:spAutoFit/>
            </a:bodyPr>
            <a:lstStyle/>
            <a:p>
              <a:r>
                <a:rPr lang="en-US" dirty="0" smtClean="0"/>
                <a:t>1pF</a:t>
              </a:r>
              <a:endParaRPr lang="en-US" dirty="0"/>
            </a:p>
          </p:txBody>
        </p:sp>
        <p:sp>
          <p:nvSpPr>
            <p:cNvPr id="44" name="TextBox 43"/>
            <p:cNvSpPr txBox="1"/>
            <p:nvPr/>
          </p:nvSpPr>
          <p:spPr>
            <a:xfrm>
              <a:off x="5410200" y="4572000"/>
              <a:ext cx="838200" cy="369332"/>
            </a:xfrm>
            <a:prstGeom prst="rect">
              <a:avLst/>
            </a:prstGeom>
            <a:noFill/>
          </p:spPr>
          <p:txBody>
            <a:bodyPr wrap="square" rtlCol="0">
              <a:spAutoFit/>
            </a:bodyPr>
            <a:lstStyle/>
            <a:p>
              <a:r>
                <a:rPr lang="en-US" dirty="0" smtClean="0"/>
                <a:t>1pF</a:t>
              </a:r>
              <a:endParaRPr lang="en-US" dirty="0"/>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simple ABCD model of a transmission line with frequency-dependant losses and surrounding components can reproduce these two kinds of curves (transmission, resonance) for two cases.</a:t>
            </a:r>
          </a:p>
          <a:p>
            <a:r>
              <a:rPr lang="en-US" dirty="0" smtClean="0"/>
              <a:t>This is only a small and first step towards understanding bench measurements.</a:t>
            </a:r>
          </a:p>
          <a:p>
            <a:r>
              <a:rPr lang="en-US" dirty="0" smtClean="0"/>
              <a:t>Still some work to do to reproduce the latest </a:t>
            </a:r>
            <a:r>
              <a:rPr lang="en-US" smtClean="0"/>
              <a:t>VMTSA curves…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We propose a simple modeling approach which can reproduce the measurement curves of two different kinds of measurements performed recently:</a:t>
            </a:r>
          </a:p>
          <a:p>
            <a:pPr lvl="1"/>
            <a:r>
              <a:rPr lang="en-US" dirty="0" smtClean="0"/>
              <a:t>Transmission measurements on the VMTSA</a:t>
            </a:r>
          </a:p>
          <a:p>
            <a:pPr lvl="1"/>
            <a:r>
              <a:rPr lang="en-US" dirty="0" smtClean="0"/>
              <a:t>Resonant measurements on the MKDV</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transmission curve</a:t>
            </a:r>
            <a:endParaRPr lang="en-US" dirty="0"/>
          </a:p>
        </p:txBody>
      </p:sp>
      <p:pic>
        <p:nvPicPr>
          <p:cNvPr id="6" name="Content Placeholder 5" descr="WIRE-BANDE-CUIVRE-TWO-TIER-MATCHED.BMP"/>
          <p:cNvPicPr>
            <a:picLocks noGrp="1" noChangeAspect="1"/>
          </p:cNvPicPr>
          <p:nvPr>
            <p:ph idx="1"/>
          </p:nvPr>
        </p:nvPicPr>
        <p:blipFill>
          <a:blip r:embed="rId3" cstate="print"/>
          <a:stretch>
            <a:fillRect/>
          </a:stretch>
        </p:blipFill>
        <p:spPr>
          <a:xfrm>
            <a:off x="762000" y="1219200"/>
            <a:ext cx="7468699" cy="5397302"/>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of resonant measurement</a:t>
            </a:r>
            <a:endParaRPr lang="en-US" dirty="0"/>
          </a:p>
        </p:txBody>
      </p:sp>
      <p:pic>
        <p:nvPicPr>
          <p:cNvPr id="4" name="Picture 3" descr="2-WIRE-RESONANT-VERT-S21-MACRO-CONFIG.BMP"/>
          <p:cNvPicPr>
            <a:picLocks noChangeAspect="1"/>
          </p:cNvPicPr>
          <p:nvPr/>
        </p:nvPicPr>
        <p:blipFill>
          <a:blip r:embed="rId3" cstate="print"/>
          <a:stretch>
            <a:fillRect/>
          </a:stretch>
        </p:blipFill>
        <p:spPr>
          <a:xfrm>
            <a:off x="685800" y="1143000"/>
            <a:ext cx="7467600" cy="539650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ABCD matrix formalism reminder</a:t>
            </a:r>
            <a:endParaRPr lang="en-US" dirty="0"/>
          </a:p>
        </p:txBody>
      </p:sp>
      <p:sp>
        <p:nvSpPr>
          <p:cNvPr id="3" name="Content Placeholder 2"/>
          <p:cNvSpPr>
            <a:spLocks noGrp="1"/>
          </p:cNvSpPr>
          <p:nvPr>
            <p:ph idx="1"/>
          </p:nvPr>
        </p:nvSpPr>
        <p:spPr/>
        <p:txBody>
          <a:bodyPr>
            <a:normAutofit/>
          </a:bodyPr>
          <a:lstStyle/>
          <a:p>
            <a:r>
              <a:rPr lang="en-US" dirty="0"/>
              <a:t>S</a:t>
            </a:r>
            <a:r>
              <a:rPr lang="en-US" dirty="0" smtClean="0"/>
              <a:t>cattering and ABCD matrices</a:t>
            </a:r>
          </a:p>
          <a:p>
            <a:endParaRPr lang="en-US" dirty="0"/>
          </a:p>
          <a:p>
            <a:endParaRPr lang="en-US" dirty="0" smtClean="0"/>
          </a:p>
          <a:p>
            <a:r>
              <a:rPr lang="en-US" dirty="0" smtClean="0"/>
              <a:t>ABCD matrices can be cascaded</a:t>
            </a:r>
          </a:p>
          <a:p>
            <a:endParaRPr lang="en-US" dirty="0"/>
          </a:p>
          <a:p>
            <a:endParaRPr lang="en-US" dirty="0" smtClean="0"/>
          </a:p>
          <a:p>
            <a:r>
              <a:rPr lang="en-US" dirty="0" smtClean="0"/>
              <a:t>One can convert ABCD into scattering matrix</a:t>
            </a:r>
          </a:p>
          <a:p>
            <a:pPr>
              <a:buNone/>
            </a:pPr>
            <a:endParaRPr lang="en-US" dirty="0"/>
          </a:p>
        </p:txBody>
      </p:sp>
      <p:graphicFrame>
        <p:nvGraphicFramePr>
          <p:cNvPr id="4" name="Object 3"/>
          <p:cNvGraphicFramePr>
            <a:graphicFrameLocks noChangeAspect="1"/>
          </p:cNvGraphicFramePr>
          <p:nvPr/>
        </p:nvGraphicFramePr>
        <p:xfrm>
          <a:off x="609600" y="5715000"/>
          <a:ext cx="3352800" cy="889662"/>
        </p:xfrm>
        <a:graphic>
          <a:graphicData uri="http://schemas.openxmlformats.org/presentationml/2006/ole">
            <p:oleObj spid="_x0000_s5122" name="Equation" r:id="rId4" imgW="1625400" imgH="431640" progId="Equation.3">
              <p:embed/>
            </p:oleObj>
          </a:graphicData>
        </a:graphic>
      </p:graphicFrame>
      <p:graphicFrame>
        <p:nvGraphicFramePr>
          <p:cNvPr id="5" name="Object 4"/>
          <p:cNvGraphicFramePr>
            <a:graphicFrameLocks noChangeAspect="1"/>
          </p:cNvGraphicFramePr>
          <p:nvPr/>
        </p:nvGraphicFramePr>
        <p:xfrm>
          <a:off x="1600200" y="2286000"/>
          <a:ext cx="6120063" cy="1066800"/>
        </p:xfrm>
        <a:graphic>
          <a:graphicData uri="http://schemas.openxmlformats.org/presentationml/2006/ole">
            <p:oleObj spid="_x0000_s5123" name="Equation" r:id="rId5" imgW="2768400" imgH="482400" progId="Equation.3">
              <p:embed/>
            </p:oleObj>
          </a:graphicData>
        </a:graphic>
      </p:graphicFrame>
      <p:grpSp>
        <p:nvGrpSpPr>
          <p:cNvPr id="30" name="Group 29"/>
          <p:cNvGrpSpPr/>
          <p:nvPr/>
        </p:nvGrpSpPr>
        <p:grpSpPr>
          <a:xfrm>
            <a:off x="4953000" y="3962400"/>
            <a:ext cx="3733800" cy="874931"/>
            <a:chOff x="3810000" y="3886200"/>
            <a:chExt cx="3733800" cy="874931"/>
          </a:xfrm>
        </p:grpSpPr>
        <p:sp>
          <p:nvSpPr>
            <p:cNvPr id="6" name="Rectangle 5"/>
            <p:cNvSpPr/>
            <p:nvPr/>
          </p:nvSpPr>
          <p:spPr>
            <a:xfrm>
              <a:off x="4572000" y="4114800"/>
              <a:ext cx="762000" cy="609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791200" y="4114800"/>
              <a:ext cx="762000" cy="609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5334000" y="4267200"/>
              <a:ext cx="457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334000" y="4572000"/>
              <a:ext cx="457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114800" y="4267200"/>
              <a:ext cx="457200" cy="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114800" y="4572000"/>
              <a:ext cx="457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553200" y="4267200"/>
              <a:ext cx="457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553200" y="4572000"/>
              <a:ext cx="457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5" name="Object 14"/>
            <p:cNvGraphicFramePr>
              <a:graphicFrameLocks noChangeAspect="1"/>
            </p:cNvGraphicFramePr>
            <p:nvPr/>
          </p:nvGraphicFramePr>
          <p:xfrm>
            <a:off x="4648200" y="4191000"/>
            <a:ext cx="622300" cy="482600"/>
          </p:xfrm>
          <a:graphic>
            <a:graphicData uri="http://schemas.openxmlformats.org/presentationml/2006/ole">
              <p:oleObj spid="_x0000_s5124" name="Equation" r:id="rId6" imgW="622080" imgH="482400" progId="Equation.3">
                <p:embed/>
              </p:oleObj>
            </a:graphicData>
          </a:graphic>
        </p:graphicFrame>
        <p:graphicFrame>
          <p:nvGraphicFramePr>
            <p:cNvPr id="5126" name="Object 6"/>
            <p:cNvGraphicFramePr>
              <a:graphicFrameLocks noChangeAspect="1"/>
            </p:cNvGraphicFramePr>
            <p:nvPr/>
          </p:nvGraphicFramePr>
          <p:xfrm>
            <a:off x="5848350" y="4191000"/>
            <a:ext cx="660400" cy="482600"/>
          </p:xfrm>
          <a:graphic>
            <a:graphicData uri="http://schemas.openxmlformats.org/presentationml/2006/ole">
              <p:oleObj spid="_x0000_s5126" name="Equation" r:id="rId7" imgW="660240" imgH="482400" progId="Equation.3">
                <p:embed/>
              </p:oleObj>
            </a:graphicData>
          </a:graphic>
        </p:graphicFrame>
        <p:sp>
          <p:nvSpPr>
            <p:cNvPr id="18" name="TextBox 17"/>
            <p:cNvSpPr txBox="1"/>
            <p:nvPr/>
          </p:nvSpPr>
          <p:spPr>
            <a:xfrm>
              <a:off x="3962400" y="4191000"/>
              <a:ext cx="533400" cy="369332"/>
            </a:xfrm>
            <a:prstGeom prst="rect">
              <a:avLst/>
            </a:prstGeom>
            <a:noFill/>
          </p:spPr>
          <p:txBody>
            <a:bodyPr wrap="square" rtlCol="0">
              <a:spAutoFit/>
            </a:bodyPr>
            <a:lstStyle/>
            <a:p>
              <a:r>
                <a:rPr lang="en-US" dirty="0" smtClean="0"/>
                <a:t>V</a:t>
              </a:r>
              <a:r>
                <a:rPr lang="en-US" baseline="-25000" dirty="0" smtClean="0"/>
                <a:t>1</a:t>
              </a:r>
              <a:endParaRPr lang="en-US" baseline="-25000" dirty="0"/>
            </a:p>
          </p:txBody>
        </p:sp>
        <p:sp>
          <p:nvSpPr>
            <p:cNvPr id="20" name="TextBox 19"/>
            <p:cNvSpPr txBox="1"/>
            <p:nvPr/>
          </p:nvSpPr>
          <p:spPr>
            <a:xfrm>
              <a:off x="6553200" y="4191000"/>
              <a:ext cx="533400" cy="369332"/>
            </a:xfrm>
            <a:prstGeom prst="rect">
              <a:avLst/>
            </a:prstGeom>
            <a:noFill/>
          </p:spPr>
          <p:txBody>
            <a:bodyPr wrap="square" rtlCol="0">
              <a:spAutoFit/>
            </a:bodyPr>
            <a:lstStyle/>
            <a:p>
              <a:r>
                <a:rPr lang="en-US" dirty="0" smtClean="0"/>
                <a:t>V</a:t>
              </a:r>
              <a:r>
                <a:rPr lang="en-US" baseline="-25000" dirty="0"/>
                <a:t>3</a:t>
              </a:r>
            </a:p>
          </p:txBody>
        </p:sp>
        <p:sp>
          <p:nvSpPr>
            <p:cNvPr id="21" name="TextBox 20"/>
            <p:cNvSpPr txBox="1"/>
            <p:nvPr/>
          </p:nvSpPr>
          <p:spPr>
            <a:xfrm>
              <a:off x="5334000" y="4191000"/>
              <a:ext cx="533400" cy="369332"/>
            </a:xfrm>
            <a:prstGeom prst="rect">
              <a:avLst/>
            </a:prstGeom>
            <a:noFill/>
          </p:spPr>
          <p:txBody>
            <a:bodyPr wrap="square" rtlCol="0">
              <a:spAutoFit/>
            </a:bodyPr>
            <a:lstStyle/>
            <a:p>
              <a:r>
                <a:rPr lang="en-US" dirty="0" smtClean="0"/>
                <a:t>V</a:t>
              </a:r>
              <a:r>
                <a:rPr lang="en-US" baseline="-25000" dirty="0"/>
                <a:t>2</a:t>
              </a:r>
            </a:p>
          </p:txBody>
        </p:sp>
        <p:sp>
          <p:nvSpPr>
            <p:cNvPr id="22" name="TextBox 21"/>
            <p:cNvSpPr txBox="1"/>
            <p:nvPr/>
          </p:nvSpPr>
          <p:spPr>
            <a:xfrm>
              <a:off x="3810000" y="4114800"/>
              <a:ext cx="533400" cy="646331"/>
            </a:xfrm>
            <a:prstGeom prst="rect">
              <a:avLst/>
            </a:prstGeom>
            <a:noFill/>
          </p:spPr>
          <p:txBody>
            <a:bodyPr wrap="square" rtlCol="0">
              <a:spAutoFit/>
            </a:bodyPr>
            <a:lstStyle/>
            <a:p>
              <a:r>
                <a:rPr lang="en-US" dirty="0" smtClean="0"/>
                <a:t>+</a:t>
              </a:r>
            </a:p>
            <a:p>
              <a:r>
                <a:rPr lang="en-US" dirty="0"/>
                <a:t>-</a:t>
              </a:r>
            </a:p>
          </p:txBody>
        </p:sp>
        <p:sp>
          <p:nvSpPr>
            <p:cNvPr id="23" name="TextBox 22"/>
            <p:cNvSpPr txBox="1"/>
            <p:nvPr/>
          </p:nvSpPr>
          <p:spPr>
            <a:xfrm>
              <a:off x="7010400" y="4114800"/>
              <a:ext cx="533400" cy="646331"/>
            </a:xfrm>
            <a:prstGeom prst="rect">
              <a:avLst/>
            </a:prstGeom>
            <a:noFill/>
          </p:spPr>
          <p:txBody>
            <a:bodyPr wrap="square" rtlCol="0">
              <a:spAutoFit/>
            </a:bodyPr>
            <a:lstStyle/>
            <a:p>
              <a:r>
                <a:rPr lang="en-US" dirty="0" smtClean="0"/>
                <a:t>+</a:t>
              </a:r>
            </a:p>
            <a:p>
              <a:r>
                <a:rPr lang="en-US" dirty="0"/>
                <a:t>-</a:t>
              </a:r>
            </a:p>
          </p:txBody>
        </p:sp>
        <p:sp>
          <p:nvSpPr>
            <p:cNvPr id="25" name="TextBox 24"/>
            <p:cNvSpPr txBox="1"/>
            <p:nvPr/>
          </p:nvSpPr>
          <p:spPr>
            <a:xfrm>
              <a:off x="3962400" y="3886200"/>
              <a:ext cx="533400" cy="369332"/>
            </a:xfrm>
            <a:prstGeom prst="rect">
              <a:avLst/>
            </a:prstGeom>
            <a:noFill/>
          </p:spPr>
          <p:txBody>
            <a:bodyPr wrap="square" rtlCol="0">
              <a:spAutoFit/>
            </a:bodyPr>
            <a:lstStyle/>
            <a:p>
              <a:r>
                <a:rPr lang="en-US" dirty="0" smtClean="0"/>
                <a:t>I</a:t>
              </a:r>
              <a:r>
                <a:rPr lang="en-US" baseline="-25000" dirty="0"/>
                <a:t>1</a:t>
              </a:r>
            </a:p>
          </p:txBody>
        </p:sp>
        <p:sp>
          <p:nvSpPr>
            <p:cNvPr id="26" name="TextBox 25"/>
            <p:cNvSpPr txBox="1"/>
            <p:nvPr/>
          </p:nvSpPr>
          <p:spPr>
            <a:xfrm>
              <a:off x="5334000" y="3886200"/>
              <a:ext cx="533400" cy="369332"/>
            </a:xfrm>
            <a:prstGeom prst="rect">
              <a:avLst/>
            </a:prstGeom>
            <a:noFill/>
          </p:spPr>
          <p:txBody>
            <a:bodyPr wrap="square" rtlCol="0">
              <a:spAutoFit/>
            </a:bodyPr>
            <a:lstStyle/>
            <a:p>
              <a:r>
                <a:rPr lang="en-US" dirty="0" smtClean="0"/>
                <a:t>I</a:t>
              </a:r>
              <a:r>
                <a:rPr lang="en-US" baseline="-25000" dirty="0" smtClean="0"/>
                <a:t>2</a:t>
              </a:r>
              <a:endParaRPr lang="en-US" baseline="-25000" dirty="0"/>
            </a:p>
          </p:txBody>
        </p:sp>
        <p:sp>
          <p:nvSpPr>
            <p:cNvPr id="27" name="TextBox 26"/>
            <p:cNvSpPr txBox="1"/>
            <p:nvPr/>
          </p:nvSpPr>
          <p:spPr>
            <a:xfrm>
              <a:off x="6629400" y="3886200"/>
              <a:ext cx="533400" cy="369332"/>
            </a:xfrm>
            <a:prstGeom prst="rect">
              <a:avLst/>
            </a:prstGeom>
            <a:noFill/>
          </p:spPr>
          <p:txBody>
            <a:bodyPr wrap="square" rtlCol="0">
              <a:spAutoFit/>
            </a:bodyPr>
            <a:lstStyle/>
            <a:p>
              <a:r>
                <a:rPr lang="en-US" dirty="0" smtClean="0"/>
                <a:t>I</a:t>
              </a:r>
              <a:r>
                <a:rPr lang="en-US" baseline="-25000" dirty="0" smtClean="0"/>
                <a:t>3</a:t>
              </a:r>
              <a:endParaRPr lang="en-US" baseline="-25000" dirty="0"/>
            </a:p>
          </p:txBody>
        </p:sp>
        <p:cxnSp>
          <p:nvCxnSpPr>
            <p:cNvPr id="28" name="Straight Connector 27"/>
            <p:cNvCxnSpPr/>
            <p:nvPr/>
          </p:nvCxnSpPr>
          <p:spPr>
            <a:xfrm>
              <a:off x="5334000" y="4267200"/>
              <a:ext cx="457200" cy="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6553200" y="4267200"/>
              <a:ext cx="457200" cy="0"/>
            </a:xfrm>
            <a:prstGeom prst="line">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31" name="Object 30"/>
          <p:cNvGraphicFramePr>
            <a:graphicFrameLocks noChangeAspect="1"/>
          </p:cNvGraphicFramePr>
          <p:nvPr/>
        </p:nvGraphicFramePr>
        <p:xfrm>
          <a:off x="533400" y="3962400"/>
          <a:ext cx="4211053" cy="1066800"/>
        </p:xfrm>
        <a:graphic>
          <a:graphicData uri="http://schemas.openxmlformats.org/presentationml/2006/ole">
            <p:oleObj spid="_x0000_s5127" name="Equation" r:id="rId8" imgW="1904760" imgH="482400" progId="Equation.3">
              <p:embed/>
            </p:oleObj>
          </a:graphicData>
        </a:graphic>
      </p:graphicFrame>
      <p:grpSp>
        <p:nvGrpSpPr>
          <p:cNvPr id="70" name="Group 69"/>
          <p:cNvGrpSpPr/>
          <p:nvPr/>
        </p:nvGrpSpPr>
        <p:grpSpPr>
          <a:xfrm>
            <a:off x="6324600" y="5867400"/>
            <a:ext cx="1676400" cy="609600"/>
            <a:chOff x="6324600" y="5867400"/>
            <a:chExt cx="1676400" cy="609600"/>
          </a:xfrm>
        </p:grpSpPr>
        <p:cxnSp>
          <p:nvCxnSpPr>
            <p:cNvPr id="56" name="Straight Connector 55"/>
            <p:cNvCxnSpPr/>
            <p:nvPr/>
          </p:nvCxnSpPr>
          <p:spPr>
            <a:xfrm>
              <a:off x="6324600" y="6019800"/>
              <a:ext cx="457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6781800" y="5867400"/>
              <a:ext cx="762000" cy="609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p:cNvCxnSpPr/>
            <p:nvPr/>
          </p:nvCxnSpPr>
          <p:spPr>
            <a:xfrm>
              <a:off x="6324600" y="6324600"/>
              <a:ext cx="457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543800" y="60198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7543800" y="63246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42" name="Object 6"/>
            <p:cNvGraphicFramePr>
              <a:graphicFrameLocks noChangeAspect="1"/>
            </p:cNvGraphicFramePr>
            <p:nvPr/>
          </p:nvGraphicFramePr>
          <p:xfrm>
            <a:off x="6838950" y="5943600"/>
            <a:ext cx="660400" cy="482600"/>
          </p:xfrm>
          <a:graphic>
            <a:graphicData uri="http://schemas.openxmlformats.org/presentationml/2006/ole">
              <p:oleObj spid="_x0000_s5129" name="Equation" r:id="rId9" imgW="660240" imgH="482400" progId="Equation.3">
                <p:embed/>
              </p:oleObj>
            </a:graphicData>
          </a:graphic>
        </p:graphicFrame>
        <p:sp>
          <p:nvSpPr>
            <p:cNvPr id="59" name="Rectangle 58"/>
            <p:cNvSpPr/>
            <p:nvPr/>
          </p:nvSpPr>
          <p:spPr>
            <a:xfrm>
              <a:off x="7924800" y="6096000"/>
              <a:ext cx="76200" cy="1524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Connector 61"/>
            <p:cNvCxnSpPr>
              <a:endCxn id="59" idx="2"/>
            </p:cNvCxnSpPr>
            <p:nvPr/>
          </p:nvCxnSpPr>
          <p:spPr>
            <a:xfrm flipV="1">
              <a:off x="7924800" y="6248400"/>
              <a:ext cx="381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endCxn id="59" idx="0"/>
            </p:cNvCxnSpPr>
            <p:nvPr/>
          </p:nvCxnSpPr>
          <p:spPr>
            <a:xfrm>
              <a:off x="7924800" y="6019800"/>
              <a:ext cx="381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rot="5400000">
              <a:off x="6492240" y="5952744"/>
              <a:ext cx="76200" cy="152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Representation of a transmission line</a:t>
            </a:r>
            <a:endParaRPr lang="en-US" dirty="0"/>
          </a:p>
        </p:txBody>
      </p:sp>
      <p:graphicFrame>
        <p:nvGraphicFramePr>
          <p:cNvPr id="2050" name="Content Placeholder 96"/>
          <p:cNvGraphicFramePr>
            <a:graphicFrameLocks noChangeAspect="1"/>
          </p:cNvGraphicFramePr>
          <p:nvPr>
            <p:ph idx="1"/>
          </p:nvPr>
        </p:nvGraphicFramePr>
        <p:xfrm>
          <a:off x="194531" y="2593975"/>
          <a:ext cx="8803420" cy="2816225"/>
        </p:xfrm>
        <a:graphic>
          <a:graphicData uri="http://schemas.openxmlformats.org/presentationml/2006/ole">
            <p:oleObj spid="_x0000_s2050" name="Equation" r:id="rId4" imgW="5041800" imgH="1612800" progId="Equation.3">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Transmission measurement setup</a:t>
            </a:r>
            <a:endParaRPr lang="en-US" dirty="0"/>
          </a:p>
        </p:txBody>
      </p:sp>
      <p:graphicFrame>
        <p:nvGraphicFramePr>
          <p:cNvPr id="97" name="Content Placeholder 96"/>
          <p:cNvGraphicFramePr>
            <a:graphicFrameLocks noChangeAspect="1"/>
          </p:cNvGraphicFramePr>
          <p:nvPr>
            <p:ph idx="1"/>
          </p:nvPr>
        </p:nvGraphicFramePr>
        <p:xfrm>
          <a:off x="657225" y="2678113"/>
          <a:ext cx="8002588" cy="3603625"/>
        </p:xfrm>
        <a:graphic>
          <a:graphicData uri="http://schemas.openxmlformats.org/presentationml/2006/ole">
            <p:oleObj spid="_x0000_s3074" name="Equation" r:id="rId4" imgW="4736880" imgH="2133360" progId="Equation.3">
              <p:embed/>
            </p:oleObj>
          </a:graphicData>
        </a:graphic>
      </p:graphicFrame>
      <p:grpSp>
        <p:nvGrpSpPr>
          <p:cNvPr id="88" name="Group 87"/>
          <p:cNvGrpSpPr/>
          <p:nvPr/>
        </p:nvGrpSpPr>
        <p:grpSpPr>
          <a:xfrm>
            <a:off x="4724400" y="1676400"/>
            <a:ext cx="4191000" cy="1466850"/>
            <a:chOff x="4724400" y="1676400"/>
            <a:chExt cx="4191000" cy="1466850"/>
          </a:xfrm>
        </p:grpSpPr>
        <p:sp>
          <p:nvSpPr>
            <p:cNvPr id="35" name="Can 34"/>
            <p:cNvSpPr/>
            <p:nvPr/>
          </p:nvSpPr>
          <p:spPr>
            <a:xfrm>
              <a:off x="6629400" y="1676400"/>
              <a:ext cx="381000" cy="1295400"/>
            </a:xfrm>
            <a:prstGeom prst="can">
              <a:avLst/>
            </a:prstGeom>
            <a:solidFill>
              <a:schemeClr val="bg1"/>
            </a:solidFill>
            <a:ln>
              <a:solidFill>
                <a:schemeClr val="tx1"/>
              </a:solidFill>
            </a:ln>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p:cNvCxnSpPr/>
            <p:nvPr/>
          </p:nvCxnSpPr>
          <p:spPr>
            <a:xfrm flipH="1">
              <a:off x="5943600" y="2286000"/>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467600" y="2286000"/>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5181600" y="23622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105400" y="23622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a:off x="4876800" y="2438400"/>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6553200" y="2133600"/>
              <a:ext cx="762000" cy="369332"/>
            </a:xfrm>
            <a:prstGeom prst="rect">
              <a:avLst/>
            </a:prstGeom>
            <a:noFill/>
          </p:spPr>
          <p:txBody>
            <a:bodyPr wrap="square" rtlCol="0">
              <a:spAutoFit/>
            </a:bodyPr>
            <a:lstStyle/>
            <a:p>
              <a:r>
                <a:rPr lang="en-US" dirty="0" smtClean="0"/>
                <a:t>, </a:t>
              </a:r>
              <a:r>
                <a:rPr lang="el-GR" dirty="0" smtClean="0"/>
                <a:t>γ</a:t>
              </a:r>
              <a:endParaRPr lang="en-US" dirty="0"/>
            </a:p>
          </p:txBody>
        </p:sp>
        <p:graphicFrame>
          <p:nvGraphicFramePr>
            <p:cNvPr id="1027" name="Object 3"/>
            <p:cNvGraphicFramePr>
              <a:graphicFrameLocks noChangeAspect="1"/>
            </p:cNvGraphicFramePr>
            <p:nvPr/>
          </p:nvGraphicFramePr>
          <p:xfrm>
            <a:off x="6324600" y="2133600"/>
            <a:ext cx="285750" cy="342900"/>
          </p:xfrm>
          <a:graphic>
            <a:graphicData uri="http://schemas.openxmlformats.org/presentationml/2006/ole">
              <p:oleObj spid="_x0000_s3075" name="Equation" r:id="rId5" imgW="190440" imgH="228600" progId="Equation.3">
                <p:embed/>
              </p:oleObj>
            </a:graphicData>
          </a:graphic>
        </p:graphicFrame>
        <p:graphicFrame>
          <p:nvGraphicFramePr>
            <p:cNvPr id="1029" name="Object 5"/>
            <p:cNvGraphicFramePr>
              <a:graphicFrameLocks noChangeAspect="1"/>
            </p:cNvGraphicFramePr>
            <p:nvPr/>
          </p:nvGraphicFramePr>
          <p:xfrm>
            <a:off x="4724400" y="1828800"/>
            <a:ext cx="612775" cy="379412"/>
          </p:xfrm>
          <a:graphic>
            <a:graphicData uri="http://schemas.openxmlformats.org/presentationml/2006/ole">
              <p:oleObj spid="_x0000_s3077" name="Equation" r:id="rId6" imgW="368280" imgH="228600" progId="Equation.3">
                <p:embed/>
              </p:oleObj>
            </a:graphicData>
          </a:graphic>
        </p:graphicFrame>
        <p:grpSp>
          <p:nvGrpSpPr>
            <p:cNvPr id="84" name="Group 83"/>
            <p:cNvGrpSpPr/>
            <p:nvPr/>
          </p:nvGrpSpPr>
          <p:grpSpPr>
            <a:xfrm>
              <a:off x="4800600" y="2209800"/>
              <a:ext cx="609600" cy="76200"/>
              <a:chOff x="5562600" y="2895600"/>
              <a:chExt cx="609600" cy="76200"/>
            </a:xfrm>
          </p:grpSpPr>
          <p:cxnSp>
            <p:nvCxnSpPr>
              <p:cNvPr id="70" name="Straight Connector 69"/>
              <p:cNvCxnSpPr/>
              <p:nvPr/>
            </p:nvCxnSpPr>
            <p:spPr>
              <a:xfrm>
                <a:off x="5562600" y="29718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56388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57150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V="1">
                <a:off x="57912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58674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59436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60198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6096000" y="29718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6" name="Straight Connector 85"/>
            <p:cNvCxnSpPr/>
            <p:nvPr/>
          </p:nvCxnSpPr>
          <p:spPr>
            <a:xfrm flipH="1">
              <a:off x="5181600" y="2438400"/>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V="1">
              <a:off x="4876800" y="22860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V="1">
              <a:off x="5410200" y="22860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H="1">
              <a:off x="5410200" y="22860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Arc 94"/>
            <p:cNvSpPr/>
            <p:nvPr/>
          </p:nvSpPr>
          <p:spPr>
            <a:xfrm>
              <a:off x="54864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 name="Arc 95"/>
            <p:cNvSpPr/>
            <p:nvPr/>
          </p:nvSpPr>
          <p:spPr>
            <a:xfrm flipH="1">
              <a:off x="54864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 name="Arc 97"/>
            <p:cNvSpPr/>
            <p:nvPr/>
          </p:nvSpPr>
          <p:spPr>
            <a:xfrm>
              <a:off x="56388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Arc 98"/>
            <p:cNvSpPr/>
            <p:nvPr/>
          </p:nvSpPr>
          <p:spPr>
            <a:xfrm flipH="1">
              <a:off x="56388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 name="Arc 99"/>
            <p:cNvSpPr/>
            <p:nvPr/>
          </p:nvSpPr>
          <p:spPr>
            <a:xfrm>
              <a:off x="57912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Arc 100"/>
            <p:cNvSpPr/>
            <p:nvPr/>
          </p:nvSpPr>
          <p:spPr>
            <a:xfrm flipH="1">
              <a:off x="57912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2" name="Straight Connector 101"/>
            <p:cNvCxnSpPr>
              <a:endCxn id="100" idx="2"/>
            </p:cNvCxnSpPr>
            <p:nvPr/>
          </p:nvCxnSpPr>
          <p:spPr>
            <a:xfrm flipH="1">
              <a:off x="5943600" y="22860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8001000" y="23622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7924800" y="23622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flipH="1">
              <a:off x="7696200" y="2438400"/>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0" name="Group 109"/>
            <p:cNvGrpSpPr/>
            <p:nvPr/>
          </p:nvGrpSpPr>
          <p:grpSpPr>
            <a:xfrm>
              <a:off x="7620000" y="2209800"/>
              <a:ext cx="609600" cy="76200"/>
              <a:chOff x="5562600" y="2895600"/>
              <a:chExt cx="609600" cy="76200"/>
            </a:xfrm>
          </p:grpSpPr>
          <p:cxnSp>
            <p:nvCxnSpPr>
              <p:cNvPr id="111" name="Straight Connector 110"/>
              <p:cNvCxnSpPr/>
              <p:nvPr/>
            </p:nvCxnSpPr>
            <p:spPr>
              <a:xfrm>
                <a:off x="5562600" y="29718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flipV="1">
                <a:off x="56388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57150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V="1">
                <a:off x="57912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58674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V="1">
                <a:off x="59436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60198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6096000" y="29718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9" name="Straight Connector 118"/>
            <p:cNvCxnSpPr/>
            <p:nvPr/>
          </p:nvCxnSpPr>
          <p:spPr>
            <a:xfrm flipH="1">
              <a:off x="8001000" y="2438400"/>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flipV="1">
              <a:off x="7696200" y="22860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V="1">
              <a:off x="8229600" y="22860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flipH="1">
              <a:off x="8229600" y="22860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Arc 122"/>
            <p:cNvSpPr/>
            <p:nvPr/>
          </p:nvSpPr>
          <p:spPr>
            <a:xfrm>
              <a:off x="83058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Arc 123"/>
            <p:cNvSpPr/>
            <p:nvPr/>
          </p:nvSpPr>
          <p:spPr>
            <a:xfrm flipH="1">
              <a:off x="83058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5" name="Arc 124"/>
            <p:cNvSpPr/>
            <p:nvPr/>
          </p:nvSpPr>
          <p:spPr>
            <a:xfrm>
              <a:off x="84582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6" name="Arc 125"/>
            <p:cNvSpPr/>
            <p:nvPr/>
          </p:nvSpPr>
          <p:spPr>
            <a:xfrm flipH="1">
              <a:off x="84582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7" name="Arc 126"/>
            <p:cNvSpPr/>
            <p:nvPr/>
          </p:nvSpPr>
          <p:spPr>
            <a:xfrm>
              <a:off x="86106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8" name="Arc 127"/>
            <p:cNvSpPr/>
            <p:nvPr/>
          </p:nvSpPr>
          <p:spPr>
            <a:xfrm flipH="1">
              <a:off x="86106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29" name="Straight Connector 128"/>
            <p:cNvCxnSpPr/>
            <p:nvPr/>
          </p:nvCxnSpPr>
          <p:spPr>
            <a:xfrm flipH="1">
              <a:off x="8763000" y="22860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079" name="Object 7"/>
            <p:cNvGraphicFramePr>
              <a:graphicFrameLocks noChangeAspect="1"/>
            </p:cNvGraphicFramePr>
            <p:nvPr/>
          </p:nvGraphicFramePr>
          <p:xfrm>
            <a:off x="5410200" y="1828800"/>
            <a:ext cx="739775" cy="400050"/>
          </p:xfrm>
          <a:graphic>
            <a:graphicData uri="http://schemas.openxmlformats.org/presentationml/2006/ole">
              <p:oleObj spid="_x0000_s3079" name="Equation" r:id="rId7" imgW="444240" imgH="241200" progId="Equation.3">
                <p:embed/>
              </p:oleObj>
            </a:graphicData>
          </a:graphic>
        </p:graphicFrame>
        <p:graphicFrame>
          <p:nvGraphicFramePr>
            <p:cNvPr id="3080" name="Object 8"/>
            <p:cNvGraphicFramePr>
              <a:graphicFrameLocks noChangeAspect="1"/>
            </p:cNvGraphicFramePr>
            <p:nvPr/>
          </p:nvGraphicFramePr>
          <p:xfrm>
            <a:off x="4943475" y="2438400"/>
            <a:ext cx="760413" cy="400050"/>
          </p:xfrm>
          <a:graphic>
            <a:graphicData uri="http://schemas.openxmlformats.org/presentationml/2006/ole">
              <p:oleObj spid="_x0000_s3080" name="Equation" r:id="rId8" imgW="457200" imgH="241200" progId="Equation.3">
                <p:embed/>
              </p:oleObj>
            </a:graphicData>
          </a:graphic>
        </p:graphicFrame>
        <p:cxnSp>
          <p:nvCxnSpPr>
            <p:cNvPr id="59" name="Straight Connector 58"/>
            <p:cNvCxnSpPr/>
            <p:nvPr/>
          </p:nvCxnSpPr>
          <p:spPr>
            <a:xfrm>
              <a:off x="6019800" y="22860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019800" y="25146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943600" y="26670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5943600" y="26670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a:off x="6019800" y="26670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H="1">
              <a:off x="5867400" y="26670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5943600" y="24384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5943600" y="25146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7" name="Group 86"/>
            <p:cNvGrpSpPr/>
            <p:nvPr/>
          </p:nvGrpSpPr>
          <p:grpSpPr>
            <a:xfrm>
              <a:off x="7424928" y="2286000"/>
              <a:ext cx="228600" cy="457200"/>
              <a:chOff x="7467600" y="2286000"/>
              <a:chExt cx="228600" cy="457200"/>
            </a:xfrm>
          </p:grpSpPr>
          <p:cxnSp>
            <p:nvCxnSpPr>
              <p:cNvPr id="71" name="Straight Connector 70"/>
              <p:cNvCxnSpPr/>
              <p:nvPr/>
            </p:nvCxnSpPr>
            <p:spPr>
              <a:xfrm>
                <a:off x="7543800" y="26670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5" name="Group 84"/>
              <p:cNvGrpSpPr/>
              <p:nvPr/>
            </p:nvGrpSpPr>
            <p:grpSpPr>
              <a:xfrm>
                <a:off x="7467600" y="2286000"/>
                <a:ext cx="228600" cy="457200"/>
                <a:chOff x="7467600" y="2286000"/>
                <a:chExt cx="228600" cy="457200"/>
              </a:xfrm>
            </p:grpSpPr>
            <p:cxnSp>
              <p:nvCxnSpPr>
                <p:cNvPr id="68" name="Straight Connector 67"/>
                <p:cNvCxnSpPr/>
                <p:nvPr/>
              </p:nvCxnSpPr>
              <p:spPr>
                <a:xfrm>
                  <a:off x="7620000" y="22860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7620000" y="25146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7543800" y="26670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a:off x="7620000" y="26670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7467600" y="26670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7543800" y="24384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7543800" y="25146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aphicFrame>
          <p:nvGraphicFramePr>
            <p:cNvPr id="3081" name="Object 9"/>
            <p:cNvGraphicFramePr>
              <a:graphicFrameLocks noChangeAspect="1"/>
            </p:cNvGraphicFramePr>
            <p:nvPr/>
          </p:nvGraphicFramePr>
          <p:xfrm>
            <a:off x="5759450" y="2743200"/>
            <a:ext cx="823913" cy="400050"/>
          </p:xfrm>
          <a:graphic>
            <a:graphicData uri="http://schemas.openxmlformats.org/presentationml/2006/ole">
              <p:oleObj spid="_x0000_s3081" name="Equation" r:id="rId9" imgW="495000" imgH="241200" progId="Equation.3">
                <p:embed/>
              </p:oleObj>
            </a:graphicData>
          </a:graphic>
        </p:graphicFrame>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10" name="Picture 14"/>
          <p:cNvPicPr>
            <a:picLocks noChangeAspect="1" noChangeArrowheads="1"/>
          </p:cNvPicPr>
          <p:nvPr/>
        </p:nvPicPr>
        <p:blipFill>
          <a:blip r:embed="rId4" cstate="print"/>
          <a:srcRect/>
          <a:stretch>
            <a:fillRect/>
          </a:stretch>
        </p:blipFill>
        <p:spPr bwMode="auto">
          <a:xfrm>
            <a:off x="762000" y="1371600"/>
            <a:ext cx="6629400" cy="4972050"/>
          </a:xfrm>
          <a:prstGeom prst="rect">
            <a:avLst/>
          </a:prstGeom>
          <a:noFill/>
          <a:ln w="9525">
            <a:noFill/>
            <a:miter lim="800000"/>
            <a:headEnd/>
            <a:tailEnd/>
          </a:ln>
          <a:effectLst/>
        </p:spPr>
      </p:pic>
      <p:sp>
        <p:nvSpPr>
          <p:cNvPr id="2" name="Title 1"/>
          <p:cNvSpPr>
            <a:spLocks noGrp="1"/>
          </p:cNvSpPr>
          <p:nvPr>
            <p:ph type="title"/>
          </p:nvPr>
        </p:nvSpPr>
        <p:spPr/>
        <p:txBody>
          <a:bodyPr>
            <a:normAutofit/>
          </a:bodyPr>
          <a:lstStyle/>
          <a:p>
            <a:r>
              <a:rPr lang="en-US" dirty="0" smtClean="0"/>
              <a:t>Transmission comparison</a:t>
            </a:r>
            <a:endParaRPr lang="en-US" dirty="0"/>
          </a:p>
        </p:txBody>
      </p:sp>
      <p:sp>
        <p:nvSpPr>
          <p:cNvPr id="101" name="TextBox 100"/>
          <p:cNvSpPr txBox="1"/>
          <p:nvPr/>
        </p:nvSpPr>
        <p:spPr>
          <a:xfrm>
            <a:off x="3657600" y="3048000"/>
            <a:ext cx="1066800" cy="369332"/>
          </a:xfrm>
          <a:prstGeom prst="rect">
            <a:avLst/>
          </a:prstGeom>
          <a:noFill/>
        </p:spPr>
        <p:txBody>
          <a:bodyPr wrap="square" rtlCol="0">
            <a:spAutoFit/>
          </a:bodyPr>
          <a:lstStyle/>
          <a:p>
            <a:r>
              <a:rPr lang="en-US" dirty="0" smtClean="0"/>
              <a:t>= 0.76m!</a:t>
            </a:r>
            <a:endParaRPr lang="en-US" dirty="0"/>
          </a:p>
        </p:txBody>
      </p:sp>
      <p:graphicFrame>
        <p:nvGraphicFramePr>
          <p:cNvPr id="4103" name="Object 7"/>
          <p:cNvGraphicFramePr>
            <a:graphicFrameLocks noChangeAspect="1"/>
          </p:cNvGraphicFramePr>
          <p:nvPr/>
        </p:nvGraphicFramePr>
        <p:xfrm>
          <a:off x="3505200" y="3048000"/>
          <a:ext cx="228600" cy="330200"/>
        </p:xfrm>
        <a:graphic>
          <a:graphicData uri="http://schemas.openxmlformats.org/presentationml/2006/ole">
            <p:oleObj spid="_x0000_s4103" name="Equation" r:id="rId5" imgW="114120" imgH="164880" progId="Equation.3">
              <p:embed/>
            </p:oleObj>
          </a:graphicData>
        </a:graphic>
      </p:graphicFrame>
      <p:grpSp>
        <p:nvGrpSpPr>
          <p:cNvPr id="102" name="Group 101"/>
          <p:cNvGrpSpPr/>
          <p:nvPr/>
        </p:nvGrpSpPr>
        <p:grpSpPr>
          <a:xfrm>
            <a:off x="1960563" y="2209800"/>
            <a:ext cx="4211637" cy="1435100"/>
            <a:chOff x="4703763" y="1676400"/>
            <a:chExt cx="4211637" cy="1435100"/>
          </a:xfrm>
        </p:grpSpPr>
        <p:sp>
          <p:nvSpPr>
            <p:cNvPr id="103" name="Can 102"/>
            <p:cNvSpPr/>
            <p:nvPr/>
          </p:nvSpPr>
          <p:spPr>
            <a:xfrm>
              <a:off x="6629400" y="1676400"/>
              <a:ext cx="381000" cy="1295400"/>
            </a:xfrm>
            <a:prstGeom prst="can">
              <a:avLst/>
            </a:prstGeom>
            <a:solidFill>
              <a:schemeClr val="bg1"/>
            </a:solidFill>
            <a:ln>
              <a:solidFill>
                <a:schemeClr val="tx1"/>
              </a:solidFill>
            </a:ln>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4" name="Straight Connector 103"/>
            <p:cNvCxnSpPr/>
            <p:nvPr/>
          </p:nvCxnSpPr>
          <p:spPr>
            <a:xfrm flipH="1">
              <a:off x="5943600" y="2286000"/>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7467600" y="2286000"/>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5181600" y="23622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5105400" y="23622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flipH="1">
              <a:off x="4876800" y="2438400"/>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p:nvSpPr>
          <p:spPr>
            <a:xfrm>
              <a:off x="6553200" y="2133600"/>
              <a:ext cx="762000" cy="369332"/>
            </a:xfrm>
            <a:prstGeom prst="rect">
              <a:avLst/>
            </a:prstGeom>
            <a:noFill/>
          </p:spPr>
          <p:txBody>
            <a:bodyPr wrap="square" rtlCol="0">
              <a:spAutoFit/>
            </a:bodyPr>
            <a:lstStyle/>
            <a:p>
              <a:endParaRPr lang="en-US" dirty="0"/>
            </a:p>
          </p:txBody>
        </p:sp>
        <p:graphicFrame>
          <p:nvGraphicFramePr>
            <p:cNvPr id="111" name="Object 5"/>
            <p:cNvGraphicFramePr>
              <a:graphicFrameLocks noChangeAspect="1"/>
            </p:cNvGraphicFramePr>
            <p:nvPr/>
          </p:nvGraphicFramePr>
          <p:xfrm>
            <a:off x="4703763" y="1870075"/>
            <a:ext cx="655637" cy="295275"/>
          </p:xfrm>
          <a:graphic>
            <a:graphicData uri="http://schemas.openxmlformats.org/presentationml/2006/ole">
              <p:oleObj spid="_x0000_s4105" name="Equation" r:id="rId6" imgW="393480" imgH="177480" progId="Equation.3">
                <p:embed/>
              </p:oleObj>
            </a:graphicData>
          </a:graphic>
        </p:graphicFrame>
        <p:grpSp>
          <p:nvGrpSpPr>
            <p:cNvPr id="112" name="Group 83"/>
            <p:cNvGrpSpPr/>
            <p:nvPr/>
          </p:nvGrpSpPr>
          <p:grpSpPr>
            <a:xfrm>
              <a:off x="4800600" y="2209800"/>
              <a:ext cx="609600" cy="76200"/>
              <a:chOff x="5562600" y="2895600"/>
              <a:chExt cx="609600" cy="76200"/>
            </a:xfrm>
          </p:grpSpPr>
          <p:cxnSp>
            <p:nvCxnSpPr>
              <p:cNvPr id="168" name="Straight Connector 167"/>
              <p:cNvCxnSpPr/>
              <p:nvPr/>
            </p:nvCxnSpPr>
            <p:spPr>
              <a:xfrm>
                <a:off x="5562600" y="29718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56388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57150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flipV="1">
                <a:off x="57912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58674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flipV="1">
                <a:off x="59436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a:off x="60198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a:off x="6096000" y="29718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3" name="Straight Connector 112"/>
            <p:cNvCxnSpPr/>
            <p:nvPr/>
          </p:nvCxnSpPr>
          <p:spPr>
            <a:xfrm flipH="1">
              <a:off x="5181600" y="2438400"/>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V="1">
              <a:off x="4876800" y="22860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V="1">
              <a:off x="5410200" y="22860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H="1">
              <a:off x="5410200" y="22860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7" name="Arc 116"/>
            <p:cNvSpPr/>
            <p:nvPr/>
          </p:nvSpPr>
          <p:spPr>
            <a:xfrm>
              <a:off x="54864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Arc 117"/>
            <p:cNvSpPr/>
            <p:nvPr/>
          </p:nvSpPr>
          <p:spPr>
            <a:xfrm flipH="1">
              <a:off x="54864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9" name="Arc 118"/>
            <p:cNvSpPr/>
            <p:nvPr/>
          </p:nvSpPr>
          <p:spPr>
            <a:xfrm>
              <a:off x="56388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0" name="Arc 119"/>
            <p:cNvSpPr/>
            <p:nvPr/>
          </p:nvSpPr>
          <p:spPr>
            <a:xfrm flipH="1">
              <a:off x="56388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Arc 120"/>
            <p:cNvSpPr/>
            <p:nvPr/>
          </p:nvSpPr>
          <p:spPr>
            <a:xfrm>
              <a:off x="57912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2" name="Arc 121"/>
            <p:cNvSpPr/>
            <p:nvPr/>
          </p:nvSpPr>
          <p:spPr>
            <a:xfrm flipH="1">
              <a:off x="57912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23" name="Straight Connector 122"/>
            <p:cNvCxnSpPr>
              <a:endCxn id="121" idx="2"/>
            </p:cNvCxnSpPr>
            <p:nvPr/>
          </p:nvCxnSpPr>
          <p:spPr>
            <a:xfrm flipH="1">
              <a:off x="5943600" y="22860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8001000" y="23622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7924800" y="23622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flipH="1">
              <a:off x="7696200" y="2438400"/>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7" name="Group 109"/>
            <p:cNvGrpSpPr/>
            <p:nvPr/>
          </p:nvGrpSpPr>
          <p:grpSpPr>
            <a:xfrm>
              <a:off x="7620000" y="2209800"/>
              <a:ext cx="609600" cy="76200"/>
              <a:chOff x="5562600" y="2895600"/>
              <a:chExt cx="609600" cy="76200"/>
            </a:xfrm>
          </p:grpSpPr>
          <p:cxnSp>
            <p:nvCxnSpPr>
              <p:cNvPr id="160" name="Straight Connector 159"/>
              <p:cNvCxnSpPr/>
              <p:nvPr/>
            </p:nvCxnSpPr>
            <p:spPr>
              <a:xfrm>
                <a:off x="5562600" y="29718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flipV="1">
                <a:off x="56388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a:off x="57150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a:xfrm flipV="1">
                <a:off x="57912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a:off x="58674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flipV="1">
                <a:off x="59436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a:off x="6019800" y="28956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a:off x="6096000" y="29718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28" name="Straight Connector 127"/>
            <p:cNvCxnSpPr/>
            <p:nvPr/>
          </p:nvCxnSpPr>
          <p:spPr>
            <a:xfrm flipH="1">
              <a:off x="8001000" y="2438400"/>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V="1">
              <a:off x="7696200" y="22860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flipV="1">
              <a:off x="8229600" y="22860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flipH="1">
              <a:off x="8229600" y="22860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2" name="Arc 131"/>
            <p:cNvSpPr/>
            <p:nvPr/>
          </p:nvSpPr>
          <p:spPr>
            <a:xfrm>
              <a:off x="83058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3" name="Arc 132"/>
            <p:cNvSpPr/>
            <p:nvPr/>
          </p:nvSpPr>
          <p:spPr>
            <a:xfrm flipH="1">
              <a:off x="83058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4" name="Arc 133"/>
            <p:cNvSpPr/>
            <p:nvPr/>
          </p:nvSpPr>
          <p:spPr>
            <a:xfrm>
              <a:off x="84582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5" name="Arc 134"/>
            <p:cNvSpPr/>
            <p:nvPr/>
          </p:nvSpPr>
          <p:spPr>
            <a:xfrm flipH="1">
              <a:off x="84582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6" name="Arc 135"/>
            <p:cNvSpPr/>
            <p:nvPr/>
          </p:nvSpPr>
          <p:spPr>
            <a:xfrm>
              <a:off x="86106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7" name="Arc 136"/>
            <p:cNvSpPr/>
            <p:nvPr/>
          </p:nvSpPr>
          <p:spPr>
            <a:xfrm flipH="1">
              <a:off x="8610600" y="2209800"/>
              <a:ext cx="152400" cy="1524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38" name="Straight Connector 137"/>
            <p:cNvCxnSpPr/>
            <p:nvPr/>
          </p:nvCxnSpPr>
          <p:spPr>
            <a:xfrm flipH="1">
              <a:off x="8763000" y="22860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40" name="Object 8"/>
            <p:cNvGraphicFramePr>
              <a:graphicFrameLocks noChangeAspect="1"/>
            </p:cNvGraphicFramePr>
            <p:nvPr/>
          </p:nvGraphicFramePr>
          <p:xfrm>
            <a:off x="4967288" y="2468563"/>
            <a:ext cx="714375" cy="336550"/>
          </p:xfrm>
          <a:graphic>
            <a:graphicData uri="http://schemas.openxmlformats.org/presentationml/2006/ole">
              <p:oleObj spid="_x0000_s4107" name="Equation" r:id="rId7" imgW="431640" imgH="203040" progId="Equation.3">
                <p:embed/>
              </p:oleObj>
            </a:graphicData>
          </a:graphic>
        </p:graphicFrame>
        <p:cxnSp>
          <p:nvCxnSpPr>
            <p:cNvPr id="141" name="Straight Connector 140"/>
            <p:cNvCxnSpPr/>
            <p:nvPr/>
          </p:nvCxnSpPr>
          <p:spPr>
            <a:xfrm>
              <a:off x="6019800" y="22860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6019800" y="25146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a:off x="5943600" y="26670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flipH="1">
              <a:off x="5943600" y="26670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H="1">
              <a:off x="6019800" y="26670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H="1">
              <a:off x="5867400" y="26670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5943600" y="24384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5943600" y="25146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9" name="Group 86"/>
            <p:cNvGrpSpPr/>
            <p:nvPr/>
          </p:nvGrpSpPr>
          <p:grpSpPr>
            <a:xfrm>
              <a:off x="7424928" y="2286000"/>
              <a:ext cx="228600" cy="457200"/>
              <a:chOff x="7467600" y="2286000"/>
              <a:chExt cx="228600" cy="457200"/>
            </a:xfrm>
          </p:grpSpPr>
          <p:cxnSp>
            <p:nvCxnSpPr>
              <p:cNvPr id="151" name="Straight Connector 150"/>
              <p:cNvCxnSpPr/>
              <p:nvPr/>
            </p:nvCxnSpPr>
            <p:spPr>
              <a:xfrm>
                <a:off x="7543800" y="26670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2" name="Group 84"/>
              <p:cNvGrpSpPr/>
              <p:nvPr/>
            </p:nvGrpSpPr>
            <p:grpSpPr>
              <a:xfrm>
                <a:off x="7467600" y="2286000"/>
                <a:ext cx="228600" cy="457200"/>
                <a:chOff x="7467600" y="2286000"/>
                <a:chExt cx="228600" cy="457200"/>
              </a:xfrm>
            </p:grpSpPr>
            <p:cxnSp>
              <p:nvCxnSpPr>
                <p:cNvPr id="153" name="Straight Connector 152"/>
                <p:cNvCxnSpPr/>
                <p:nvPr/>
              </p:nvCxnSpPr>
              <p:spPr>
                <a:xfrm>
                  <a:off x="7620000" y="22860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a:off x="7620000" y="25146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flipH="1">
                  <a:off x="7543800" y="26670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flipH="1">
                  <a:off x="7620000" y="26670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H="1">
                  <a:off x="7467600" y="26670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7543800" y="24384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7543800" y="25146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aphicFrame>
          <p:nvGraphicFramePr>
            <p:cNvPr id="150" name="Object 9"/>
            <p:cNvGraphicFramePr>
              <a:graphicFrameLocks noChangeAspect="1"/>
            </p:cNvGraphicFramePr>
            <p:nvPr/>
          </p:nvGraphicFramePr>
          <p:xfrm>
            <a:off x="5800725" y="2774950"/>
            <a:ext cx="739775" cy="336550"/>
          </p:xfrm>
          <a:graphic>
            <a:graphicData uri="http://schemas.openxmlformats.org/presentationml/2006/ole">
              <p:oleObj spid="_x0000_s4108" name="Equation" r:id="rId8" imgW="444240" imgH="203040" progId="Equation.3">
                <p:embed/>
              </p:oleObj>
            </a:graphicData>
          </a:graphic>
        </p:graphicFrame>
      </p:grpSp>
      <p:sp>
        <p:nvSpPr>
          <p:cNvPr id="176" name="Rectangle 175"/>
          <p:cNvSpPr/>
          <p:nvPr/>
        </p:nvSpPr>
        <p:spPr>
          <a:xfrm>
            <a:off x="3657600" y="2667000"/>
            <a:ext cx="861518" cy="369332"/>
          </a:xfrm>
          <a:prstGeom prst="rect">
            <a:avLst/>
          </a:prstGeom>
        </p:spPr>
        <p:txBody>
          <a:bodyPr wrap="none">
            <a:spAutoFit/>
          </a:bodyPr>
          <a:lstStyle/>
          <a:p>
            <a:r>
              <a:rPr lang="en-US" dirty="0" smtClean="0"/>
              <a:t>VMTSA</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Resonant measurement setup</a:t>
            </a:r>
            <a:endParaRPr lang="en-US" dirty="0"/>
          </a:p>
        </p:txBody>
      </p:sp>
      <p:grpSp>
        <p:nvGrpSpPr>
          <p:cNvPr id="3" name="Group 64"/>
          <p:cNvGrpSpPr/>
          <p:nvPr/>
        </p:nvGrpSpPr>
        <p:grpSpPr>
          <a:xfrm>
            <a:off x="5181600" y="1676400"/>
            <a:ext cx="3505200" cy="1295400"/>
            <a:chOff x="2057400" y="2209800"/>
            <a:chExt cx="3505200" cy="1295400"/>
          </a:xfrm>
        </p:grpSpPr>
        <p:sp>
          <p:nvSpPr>
            <p:cNvPr id="35" name="Can 34"/>
            <p:cNvSpPr/>
            <p:nvPr/>
          </p:nvSpPr>
          <p:spPr>
            <a:xfrm>
              <a:off x="3505200" y="2209800"/>
              <a:ext cx="381000" cy="1295400"/>
            </a:xfrm>
            <a:prstGeom prst="can">
              <a:avLst/>
            </a:prstGeom>
            <a:solidFill>
              <a:schemeClr val="bg1"/>
            </a:solidFill>
            <a:ln>
              <a:solidFill>
                <a:schemeClr val="tx1"/>
              </a:solidFill>
            </a:ln>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p:cNvCxnSpPr/>
            <p:nvPr/>
          </p:nvCxnSpPr>
          <p:spPr>
            <a:xfrm flipH="1">
              <a:off x="2438400" y="2819400"/>
              <a:ext cx="609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267200" y="2819400"/>
              <a:ext cx="685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667000" y="28194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648200" y="28194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2667000" y="30480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648200" y="30480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590800" y="32004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2590800" y="32004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a:off x="2667000" y="32004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2514600" y="32004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4572000" y="32004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4572000" y="32004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a:off x="4648200" y="32004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4495800" y="3200400"/>
              <a:ext cx="76200" cy="76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590800" y="29718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590800" y="30480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4572000" y="29718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4572000" y="30480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2438400" y="27432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2362200" y="27432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a:off x="2209800" y="28194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5029200" y="27432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4953000" y="2743200"/>
              <a:ext cx="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H="1">
              <a:off x="5029200" y="2819400"/>
              <a:ext cx="152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3429000" y="2667000"/>
              <a:ext cx="762000" cy="369332"/>
            </a:xfrm>
            <a:prstGeom prst="rect">
              <a:avLst/>
            </a:prstGeom>
            <a:noFill/>
          </p:spPr>
          <p:txBody>
            <a:bodyPr wrap="square" rtlCol="0">
              <a:spAutoFit/>
            </a:bodyPr>
            <a:lstStyle/>
            <a:p>
              <a:r>
                <a:rPr lang="en-US" dirty="0" smtClean="0"/>
                <a:t>, </a:t>
              </a:r>
              <a:r>
                <a:rPr lang="el-GR" dirty="0" smtClean="0"/>
                <a:t>γ</a:t>
              </a:r>
              <a:endParaRPr lang="en-US" dirty="0"/>
            </a:p>
          </p:txBody>
        </p:sp>
        <p:sp>
          <p:nvSpPr>
            <p:cNvPr id="61" name="TextBox 60"/>
            <p:cNvSpPr txBox="1"/>
            <p:nvPr/>
          </p:nvSpPr>
          <p:spPr>
            <a:xfrm>
              <a:off x="2057400" y="2438400"/>
              <a:ext cx="838200" cy="369332"/>
            </a:xfrm>
            <a:prstGeom prst="rect">
              <a:avLst/>
            </a:prstGeom>
            <a:noFill/>
          </p:spPr>
          <p:txBody>
            <a:bodyPr wrap="square" rtlCol="0">
              <a:spAutoFit/>
            </a:bodyPr>
            <a:lstStyle/>
            <a:p>
              <a:endParaRPr lang="en-US" dirty="0"/>
            </a:p>
          </p:txBody>
        </p:sp>
        <p:sp>
          <p:nvSpPr>
            <p:cNvPr id="62" name="TextBox 61"/>
            <p:cNvSpPr txBox="1"/>
            <p:nvPr/>
          </p:nvSpPr>
          <p:spPr>
            <a:xfrm>
              <a:off x="4724400" y="2438400"/>
              <a:ext cx="838200" cy="369332"/>
            </a:xfrm>
            <a:prstGeom prst="rect">
              <a:avLst/>
            </a:prstGeom>
            <a:noFill/>
          </p:spPr>
          <p:txBody>
            <a:bodyPr wrap="square" rtlCol="0">
              <a:spAutoFit/>
            </a:bodyPr>
            <a:lstStyle/>
            <a:p>
              <a:endParaRPr lang="en-US" dirty="0"/>
            </a:p>
          </p:txBody>
        </p:sp>
        <p:sp>
          <p:nvSpPr>
            <p:cNvPr id="63" name="TextBox 62"/>
            <p:cNvSpPr txBox="1"/>
            <p:nvPr/>
          </p:nvSpPr>
          <p:spPr>
            <a:xfrm>
              <a:off x="2133600" y="2895600"/>
              <a:ext cx="838200" cy="369332"/>
            </a:xfrm>
            <a:prstGeom prst="rect">
              <a:avLst/>
            </a:prstGeom>
            <a:noFill/>
          </p:spPr>
          <p:txBody>
            <a:bodyPr wrap="square" rtlCol="0">
              <a:spAutoFit/>
            </a:bodyPr>
            <a:lstStyle/>
            <a:p>
              <a:endParaRPr lang="en-US" dirty="0"/>
            </a:p>
          </p:txBody>
        </p:sp>
        <p:sp>
          <p:nvSpPr>
            <p:cNvPr id="64" name="TextBox 63"/>
            <p:cNvSpPr txBox="1"/>
            <p:nvPr/>
          </p:nvSpPr>
          <p:spPr>
            <a:xfrm>
              <a:off x="4648200" y="2895600"/>
              <a:ext cx="838200" cy="369332"/>
            </a:xfrm>
            <a:prstGeom prst="rect">
              <a:avLst/>
            </a:prstGeom>
            <a:noFill/>
          </p:spPr>
          <p:txBody>
            <a:bodyPr wrap="square" rtlCol="0">
              <a:spAutoFit/>
            </a:bodyPr>
            <a:lstStyle/>
            <a:p>
              <a:endParaRPr lang="en-US" dirty="0"/>
            </a:p>
          </p:txBody>
        </p:sp>
      </p:grpSp>
      <p:graphicFrame>
        <p:nvGraphicFramePr>
          <p:cNvPr id="97" name="Content Placeholder 96"/>
          <p:cNvGraphicFramePr>
            <a:graphicFrameLocks noChangeAspect="1"/>
          </p:cNvGraphicFramePr>
          <p:nvPr>
            <p:ph idx="1"/>
          </p:nvPr>
        </p:nvGraphicFramePr>
        <p:xfrm>
          <a:off x="631825" y="2620963"/>
          <a:ext cx="7878763" cy="3467100"/>
        </p:xfrm>
        <a:graphic>
          <a:graphicData uri="http://schemas.openxmlformats.org/presentationml/2006/ole">
            <p:oleObj spid="_x0000_s1026" name="Equation" r:id="rId4" imgW="5194080" imgH="2286000" progId="Equation.3">
              <p:embed/>
            </p:oleObj>
          </a:graphicData>
        </a:graphic>
      </p:graphicFrame>
      <p:graphicFrame>
        <p:nvGraphicFramePr>
          <p:cNvPr id="1027" name="Object 3"/>
          <p:cNvGraphicFramePr>
            <a:graphicFrameLocks noChangeAspect="1"/>
          </p:cNvGraphicFramePr>
          <p:nvPr/>
        </p:nvGraphicFramePr>
        <p:xfrm>
          <a:off x="6324600" y="2133600"/>
          <a:ext cx="285750" cy="342900"/>
        </p:xfrm>
        <a:graphic>
          <a:graphicData uri="http://schemas.openxmlformats.org/presentationml/2006/ole">
            <p:oleObj spid="_x0000_s1027" name="Equation" r:id="rId5" imgW="190440" imgH="228600" progId="Equation.3">
              <p:embed/>
            </p:oleObj>
          </a:graphicData>
        </a:graphic>
      </p:graphicFrame>
      <p:graphicFrame>
        <p:nvGraphicFramePr>
          <p:cNvPr id="1028" name="Object 4"/>
          <p:cNvGraphicFramePr>
            <a:graphicFrameLocks noChangeAspect="1"/>
          </p:cNvGraphicFramePr>
          <p:nvPr/>
        </p:nvGraphicFramePr>
        <p:xfrm>
          <a:off x="5021263" y="2276475"/>
          <a:ext cx="760412" cy="401638"/>
        </p:xfrm>
        <a:graphic>
          <a:graphicData uri="http://schemas.openxmlformats.org/presentationml/2006/ole">
            <p:oleObj spid="_x0000_s1028" name="Equation" r:id="rId6" imgW="457200" imgH="241200" progId="Equation.3">
              <p:embed/>
            </p:oleObj>
          </a:graphicData>
        </a:graphic>
      </p:graphicFrame>
      <p:graphicFrame>
        <p:nvGraphicFramePr>
          <p:cNvPr id="1029" name="Object 5"/>
          <p:cNvGraphicFramePr>
            <a:graphicFrameLocks noChangeAspect="1"/>
          </p:cNvGraphicFramePr>
          <p:nvPr/>
        </p:nvGraphicFramePr>
        <p:xfrm>
          <a:off x="5010150" y="1819275"/>
          <a:ext cx="782638" cy="401638"/>
        </p:xfrm>
        <a:graphic>
          <a:graphicData uri="http://schemas.openxmlformats.org/presentationml/2006/ole">
            <p:oleObj spid="_x0000_s1029" name="Equation" r:id="rId7" imgW="469800" imgH="241200" progId="Equation.3">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5729</TotalTime>
  <Words>609</Words>
  <Application>Microsoft Office PowerPoint</Application>
  <PresentationFormat>On-screen Show (4:3)</PresentationFormat>
  <Paragraphs>65</Paragraphs>
  <Slides>11</Slides>
  <Notes>11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4" baseType="lpstr">
      <vt:lpstr>Office Theme</vt:lpstr>
      <vt:lpstr>Equation</vt:lpstr>
      <vt:lpstr>Microsoft Equation 3.0</vt:lpstr>
      <vt:lpstr>Small step towards understanding bench measurements’ curves</vt:lpstr>
      <vt:lpstr>Outline</vt:lpstr>
      <vt:lpstr>Example of transmission curve</vt:lpstr>
      <vt:lpstr>Example of resonant measurement</vt:lpstr>
      <vt:lpstr>ABCD matrix formalism reminder</vt:lpstr>
      <vt:lpstr>Representation of a transmission line</vt:lpstr>
      <vt:lpstr>Transmission measurement setup</vt:lpstr>
      <vt:lpstr>Transmission comparison</vt:lpstr>
      <vt:lpstr>Resonant measurement setup</vt:lpstr>
      <vt:lpstr>Resonance comparison</vt:lpstr>
      <vt:lpstr>Conclusion</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nougaret</dc:creator>
  <cp:lastModifiedBy>nougaret</cp:lastModifiedBy>
  <cp:revision>616</cp:revision>
  <dcterms:created xsi:type="dcterms:W3CDTF">2012-01-20T11:34:07Z</dcterms:created>
  <dcterms:modified xsi:type="dcterms:W3CDTF">2012-01-27T10:20:57Z</dcterms:modified>
</cp:coreProperties>
</file>