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79FDD-F213-4AE0-B93F-133BE49488AA}" type="datetimeFigureOut">
              <a:rPr lang="en-GB" smtClean="0"/>
              <a:pPr/>
              <a:t>12/01/2012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D10284-76E0-4575-A894-3230B90D37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79FDD-F213-4AE0-B93F-133BE49488AA}" type="datetimeFigureOut">
              <a:rPr lang="en-GB" smtClean="0"/>
              <a:pPr/>
              <a:t>12/01/2012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D10284-76E0-4575-A894-3230B90D37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79FDD-F213-4AE0-B93F-133BE49488AA}" type="datetimeFigureOut">
              <a:rPr lang="en-GB" smtClean="0"/>
              <a:pPr/>
              <a:t>12/01/2012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D10284-76E0-4575-A894-3230B90D37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79FDD-F213-4AE0-B93F-133BE49488AA}" type="datetimeFigureOut">
              <a:rPr lang="en-GB" smtClean="0"/>
              <a:pPr/>
              <a:t>12/01/2012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D10284-76E0-4575-A894-3230B90D37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79FDD-F213-4AE0-B93F-133BE49488AA}" type="datetimeFigureOut">
              <a:rPr lang="en-GB" smtClean="0"/>
              <a:pPr/>
              <a:t>12/01/2012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D10284-76E0-4575-A894-3230B90D37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79FDD-F213-4AE0-B93F-133BE49488AA}" type="datetimeFigureOut">
              <a:rPr lang="en-GB" smtClean="0"/>
              <a:pPr/>
              <a:t>12/01/2012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D10284-76E0-4575-A894-3230B90D37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79FDD-F213-4AE0-B93F-133BE49488AA}" type="datetimeFigureOut">
              <a:rPr lang="en-GB" smtClean="0"/>
              <a:pPr/>
              <a:t>12/01/2012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D10284-76E0-4575-A894-3230B90D37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79FDD-F213-4AE0-B93F-133BE49488AA}" type="datetimeFigureOut">
              <a:rPr lang="en-GB" smtClean="0"/>
              <a:pPr/>
              <a:t>12/01/2012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D10284-76E0-4575-A894-3230B90D37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79FDD-F213-4AE0-B93F-133BE49488AA}" type="datetimeFigureOut">
              <a:rPr lang="en-GB" smtClean="0"/>
              <a:pPr/>
              <a:t>12/01/2012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D10284-76E0-4575-A894-3230B90D37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79FDD-F213-4AE0-B93F-133BE49488AA}" type="datetimeFigureOut">
              <a:rPr lang="en-GB" smtClean="0"/>
              <a:pPr/>
              <a:t>12/01/2012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D10284-76E0-4575-A894-3230B90D37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79FDD-F213-4AE0-B93F-133BE49488AA}" type="datetimeFigureOut">
              <a:rPr lang="en-GB" smtClean="0"/>
              <a:pPr/>
              <a:t>12/01/2012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D10284-76E0-4575-A894-3230B90D37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5617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20377BC-18DF-4A4C-BC31-A4CD309C1CC5}" type="slidenum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-27384"/>
            <a:ext cx="9144000" cy="935038"/>
          </a:xfrm>
          <a:prstGeom prst="rect">
            <a:avLst/>
          </a:prstGeom>
          <a:gradFill rotWithShape="0">
            <a:gsLst>
              <a:gs pos="0">
                <a:srgbClr val="000080"/>
              </a:gs>
              <a:gs pos="100000">
                <a:srgbClr val="00003B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 userDrawn="1"/>
        </p:nvSpPr>
        <p:spPr bwMode="auto">
          <a:xfrm>
            <a:off x="0" y="6453188"/>
            <a:ext cx="9144000" cy="404812"/>
          </a:xfrm>
          <a:prstGeom prst="rect">
            <a:avLst/>
          </a:prstGeom>
          <a:gradFill rotWithShape="0">
            <a:gsLst>
              <a:gs pos="0">
                <a:srgbClr val="000080"/>
              </a:gs>
              <a:gs pos="100000">
                <a:srgbClr val="00003B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" name="Picture 0" descr="images.jpg"/>
          <p:cNvPicPr>
            <a:picLocks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5492"/>
            <a:ext cx="665163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20"/>
          <p:cNvSpPr txBox="1">
            <a:spLocks noChangeArrowheads="1"/>
          </p:cNvSpPr>
          <p:nvPr userDrawn="1"/>
        </p:nvSpPr>
        <p:spPr bwMode="auto">
          <a:xfrm>
            <a:off x="6156325" y="6494463"/>
            <a:ext cx="28797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fld id="{19AD28CE-8449-49A1-8FDC-456DE93BA806}" type="slidenum">
              <a:rPr lang="en-US" sz="1000" b="1" u="none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pPr algn="r" eaLnBrk="1" hangingPunct="1">
                <a:defRPr/>
              </a:pPr>
              <a:t>‹#›</a:t>
            </a:fld>
            <a:endParaRPr lang="en-US" sz="1000" b="1" u="none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2" name="Picture 11"/>
          <p:cNvPicPr/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786710" y="0"/>
            <a:ext cx="1357290" cy="714356"/>
          </a:xfrm>
          <a:prstGeom prst="rect">
            <a:avLst/>
          </a:prstGeom>
          <a:noFill/>
        </p:spPr>
      </p:pic>
      <p:sp>
        <p:nvSpPr>
          <p:cNvPr id="13" name="Text Box 6"/>
          <p:cNvSpPr txBox="1">
            <a:spLocks noChangeArrowheads="1"/>
          </p:cNvSpPr>
          <p:nvPr userDrawn="1"/>
        </p:nvSpPr>
        <p:spPr bwMode="auto">
          <a:xfrm>
            <a:off x="1187624" y="44450"/>
            <a:ext cx="73448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CH" sz="1800" b="1" dirty="0">
                <a:solidFill>
                  <a:schemeClr val="bg1"/>
                </a:solidFill>
                <a:latin typeface="Arial" charset="0"/>
              </a:rPr>
              <a:t>   </a:t>
            </a:r>
            <a:r>
              <a:rPr lang="fr-CH" sz="1800" b="0" dirty="0" smtClean="0">
                <a:solidFill>
                  <a:schemeClr val="bg1"/>
                </a:solidFill>
                <a:latin typeface="Arial" charset="0"/>
              </a:rPr>
              <a:t>Mark Gallilee </a:t>
            </a:r>
            <a:r>
              <a:rPr lang="fr-CH" sz="1800" b="0" baseline="0" dirty="0" smtClean="0">
                <a:solidFill>
                  <a:schemeClr val="bg1"/>
                </a:solidFill>
                <a:latin typeface="Arial" charset="0"/>
              </a:rPr>
              <a:t>                    </a:t>
            </a:r>
            <a:r>
              <a:rPr lang="fr-CH" sz="1800" b="0" dirty="0" smtClean="0">
                <a:solidFill>
                  <a:schemeClr val="bg1"/>
                </a:solidFill>
              </a:rPr>
              <a:t>TE-VSC                     Jan</a:t>
            </a:r>
            <a:r>
              <a:rPr lang="fr-CH" sz="1800" b="0" baseline="0" dirty="0" smtClean="0">
                <a:solidFill>
                  <a:schemeClr val="bg1"/>
                </a:solidFill>
              </a:rPr>
              <a:t> 12</a:t>
            </a:r>
            <a:r>
              <a:rPr lang="fr-CH" sz="1800" b="0" dirty="0" smtClean="0">
                <a:solidFill>
                  <a:schemeClr val="bg1"/>
                </a:solidFill>
              </a:rPr>
              <a:t>, 2012</a:t>
            </a:r>
            <a:endParaRPr lang="fr-CH" sz="1800" b="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133600"/>
            <a:ext cx="8401434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51520" y="413792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STEP 1 – Inject Neon to 1.2 </a:t>
            </a:r>
            <a:r>
              <a:rPr lang="en-US" sz="2400" b="1" kern="0" dirty="0" err="1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bara</a:t>
            </a: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1000" y="2133600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8305800" y="2133600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2400" y="17642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Neon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8153400" y="1752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Neon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5562600" y="2667000"/>
            <a:ext cx="990600" cy="4571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457200" y="3276600"/>
            <a:ext cx="7391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Mechanical considerations when </a:t>
            </a:r>
            <a:r>
              <a:rPr lang="en-US" dirty="0" err="1" smtClean="0">
                <a:solidFill>
                  <a:schemeClr val="tx2"/>
                </a:solidFill>
              </a:rPr>
              <a:t>pressurising</a:t>
            </a:r>
            <a:r>
              <a:rPr lang="en-US" dirty="0" smtClean="0">
                <a:solidFill>
                  <a:schemeClr val="tx2"/>
                </a:solidFill>
              </a:rPr>
              <a:t> to 0.2 bar differential (1.2 </a:t>
            </a:r>
            <a:r>
              <a:rPr lang="en-US" dirty="0" err="1" smtClean="0">
                <a:solidFill>
                  <a:schemeClr val="tx2"/>
                </a:solidFill>
              </a:rPr>
              <a:t>bara</a:t>
            </a:r>
            <a:r>
              <a:rPr lang="en-US" dirty="0" smtClean="0">
                <a:solidFill>
                  <a:schemeClr val="tx2"/>
                </a:solidFill>
              </a:rPr>
              <a:t>) with Neon.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1. Chambers – even in worst case of 0.5 bar differential (burst disc pressure), these chambers are used every day in a 1 bar differential (vacuum) environment.  Neon injections are a well known practice for the vacuum group.</a:t>
            </a:r>
            <a:endParaRPr lang="en-GB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251520" y="413792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STEP 2 – Remove chambers from 16.5 m to 18.5 m</a:t>
            </a: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6325" y="990600"/>
            <a:ext cx="6924675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1490662" y="2709862"/>
            <a:ext cx="3124200" cy="1523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438400" y="2895600"/>
            <a:ext cx="228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28800" y="31242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CT2 protection &amp; temp support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4419600"/>
            <a:ext cx="7391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Mechanical considerations when removing “forward chambers”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1. Load conditions have now changed, therefore both bellows modules at 16.5 m and 18.5 m need to be supported vertically and longitudinally before removal of “forward chambers” in order to protect RF fingers and bellow integrity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6" name="Isosceles Triangle 15"/>
          <p:cNvSpPr/>
          <p:nvPr/>
        </p:nvSpPr>
        <p:spPr>
          <a:xfrm>
            <a:off x="3886200" y="2590800"/>
            <a:ext cx="152400" cy="152400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Isosceles Triangle 16"/>
          <p:cNvSpPr/>
          <p:nvPr/>
        </p:nvSpPr>
        <p:spPr>
          <a:xfrm>
            <a:off x="6629400" y="2590800"/>
            <a:ext cx="152400" cy="152400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09600" y="2350532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1000" y="1981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Neon</a:t>
            </a:r>
            <a:endParaRPr lang="en-GB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8077200" y="2286000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924800" y="1905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Neon</a:t>
            </a:r>
            <a:endParaRPr lang="en-GB" dirty="0"/>
          </a:p>
        </p:txBody>
      </p:sp>
      <p:cxnSp>
        <p:nvCxnSpPr>
          <p:cNvPr id="23" name="Straight Arrow Connector 22"/>
          <p:cNvCxnSpPr>
            <a:endCxn id="16" idx="3"/>
          </p:cNvCxnSpPr>
          <p:nvPr/>
        </p:nvCxnSpPr>
        <p:spPr>
          <a:xfrm flipH="1" flipV="1">
            <a:off x="3962400" y="2743200"/>
            <a:ext cx="838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7" idx="3"/>
          </p:cNvCxnSpPr>
          <p:nvPr/>
        </p:nvCxnSpPr>
        <p:spPr>
          <a:xfrm flipV="1">
            <a:off x="6248400" y="2743200"/>
            <a:ext cx="4572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876800" y="34406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Temp. vertical supports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38600" y="2362200"/>
            <a:ext cx="457200" cy="762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4419600" y="2075766"/>
            <a:ext cx="381000" cy="2864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648200" y="17526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Longitudinal restraints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705600" y="2286000"/>
            <a:ext cx="457200" cy="762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Arrow Connector 29"/>
          <p:cNvCxnSpPr>
            <a:endCxn id="28" idx="0"/>
          </p:cNvCxnSpPr>
          <p:nvPr/>
        </p:nvCxnSpPr>
        <p:spPr>
          <a:xfrm>
            <a:off x="5715000" y="2057400"/>
            <a:ext cx="1219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251520" y="413792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STEP 3 – Cap 16.5 m module</a:t>
            </a: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6325" y="838200"/>
            <a:ext cx="6924675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1490662" y="2557462"/>
            <a:ext cx="3124200" cy="1523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438400" y="2743200"/>
            <a:ext cx="228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28800" y="29718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CT2 protection &amp; temp support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4244876"/>
            <a:ext cx="762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Mechanical considerations when capping the 16.5 m module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1. Neon pressure is &gt; 1 </a:t>
            </a:r>
            <a:r>
              <a:rPr lang="en-US" dirty="0" err="1" smtClean="0">
                <a:solidFill>
                  <a:schemeClr val="tx2"/>
                </a:solidFill>
              </a:rPr>
              <a:t>bara</a:t>
            </a:r>
            <a:r>
              <a:rPr lang="en-US" dirty="0" smtClean="0">
                <a:solidFill>
                  <a:schemeClr val="tx2"/>
                </a:solidFill>
              </a:rPr>
              <a:t> (baseline is 1.2 </a:t>
            </a:r>
            <a:r>
              <a:rPr lang="en-US" dirty="0" err="1" smtClean="0">
                <a:solidFill>
                  <a:schemeClr val="tx2"/>
                </a:solidFill>
              </a:rPr>
              <a:t>bara</a:t>
            </a:r>
            <a:r>
              <a:rPr lang="en-US" dirty="0" smtClean="0">
                <a:solidFill>
                  <a:schemeClr val="tx2"/>
                </a:solidFill>
              </a:rPr>
              <a:t>) in the 16.5 m module during the intervention.  In the worst case, the pressure could be 0.5 bar differential acting on a 160 mm diameter leading to a longitudinal force of 1000 N (400 N at 1.2 </a:t>
            </a:r>
            <a:r>
              <a:rPr lang="en-US" dirty="0" err="1" smtClean="0">
                <a:solidFill>
                  <a:schemeClr val="tx2"/>
                </a:solidFill>
              </a:rPr>
              <a:t>bara</a:t>
            </a:r>
            <a:r>
              <a:rPr lang="en-US" dirty="0" smtClean="0">
                <a:solidFill>
                  <a:schemeClr val="tx2"/>
                </a:solidFill>
              </a:rPr>
              <a:t>).  The “CT2 protection and temp. support” will react this force longitudinally.  The 312 mm long module at 16.5 m also requires a longitudinal restraint to maintain integrity of its bellows and RF fingers.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7" name="Isosceles Triangle 16"/>
          <p:cNvSpPr/>
          <p:nvPr/>
        </p:nvSpPr>
        <p:spPr>
          <a:xfrm>
            <a:off x="6629400" y="2438400"/>
            <a:ext cx="152400" cy="152400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495800" y="2286000"/>
            <a:ext cx="76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09600" y="2198132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1000" y="1828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Neon</a:t>
            </a:r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8077200" y="2133600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924800" y="1752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Neon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4038600" y="2209800"/>
            <a:ext cx="457200" cy="762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6248400" y="2590800"/>
            <a:ext cx="4572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876800" y="3288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Temp. vertical supports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22" name="Isosceles Triangle 21"/>
          <p:cNvSpPr/>
          <p:nvPr/>
        </p:nvSpPr>
        <p:spPr>
          <a:xfrm>
            <a:off x="3886200" y="2438400"/>
            <a:ext cx="152400" cy="152400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3962400" y="2590800"/>
            <a:ext cx="838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705600" y="2209800"/>
            <a:ext cx="457200" cy="762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4419600" y="1923366"/>
            <a:ext cx="381000" cy="2864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648200" y="16002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Longitudinal restraints </a:t>
            </a:r>
            <a:endParaRPr lang="en-GB" dirty="0">
              <a:solidFill>
                <a:schemeClr val="tx2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5715000" y="1905000"/>
            <a:ext cx="1219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251520" y="413792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STEP 4 – Cap 18.5 m module</a:t>
            </a: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6325" y="838200"/>
            <a:ext cx="6924675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1490662" y="2557462"/>
            <a:ext cx="3124200" cy="1523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438400" y="2743200"/>
            <a:ext cx="228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28800" y="29718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CT2 protection &amp; temp support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4244876"/>
            <a:ext cx="7391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Mechanical considerations when capping the 18.5 m module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1. Neon pressure is &gt; 1 </a:t>
            </a:r>
            <a:r>
              <a:rPr lang="en-US" dirty="0" err="1" smtClean="0">
                <a:solidFill>
                  <a:schemeClr val="tx2"/>
                </a:solidFill>
              </a:rPr>
              <a:t>bara</a:t>
            </a:r>
            <a:r>
              <a:rPr lang="en-US" dirty="0" smtClean="0">
                <a:solidFill>
                  <a:schemeClr val="tx2"/>
                </a:solidFill>
              </a:rPr>
              <a:t> (baseline is 1.2 </a:t>
            </a:r>
            <a:r>
              <a:rPr lang="en-US" dirty="0" err="1" smtClean="0">
                <a:solidFill>
                  <a:schemeClr val="tx2"/>
                </a:solidFill>
              </a:rPr>
              <a:t>bara</a:t>
            </a:r>
            <a:r>
              <a:rPr lang="en-US" dirty="0" smtClean="0">
                <a:solidFill>
                  <a:schemeClr val="tx2"/>
                </a:solidFill>
              </a:rPr>
              <a:t>) in the 18.5m module during the intervention.  In the worst case, the pressure could be 0.5 bar differential acting on a 100 mm diameter leading to a longitudinal force of 400 N (160 N at 1.2 </a:t>
            </a:r>
            <a:r>
              <a:rPr lang="en-US" dirty="0" err="1" smtClean="0">
                <a:solidFill>
                  <a:schemeClr val="tx2"/>
                </a:solidFill>
              </a:rPr>
              <a:t>bara</a:t>
            </a:r>
            <a:r>
              <a:rPr lang="en-US" dirty="0" smtClean="0">
                <a:solidFill>
                  <a:schemeClr val="tx2"/>
                </a:solidFill>
              </a:rPr>
              <a:t>).  This force will be tied back to the Fixed Iron Nose to maintain integrity of the bellows during  the intervention.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6" name="Isosceles Triangle 15"/>
          <p:cNvSpPr/>
          <p:nvPr/>
        </p:nvSpPr>
        <p:spPr>
          <a:xfrm>
            <a:off x="3886200" y="2438400"/>
            <a:ext cx="152400" cy="152400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Isosceles Triangle 16"/>
          <p:cNvSpPr/>
          <p:nvPr/>
        </p:nvSpPr>
        <p:spPr>
          <a:xfrm>
            <a:off x="6629400" y="2438400"/>
            <a:ext cx="152400" cy="152400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495800" y="2286000"/>
            <a:ext cx="76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09600" y="2198132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1000" y="1828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Neon</a:t>
            </a:r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8077200" y="2133600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924800" y="1752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Neon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4038600" y="2209800"/>
            <a:ext cx="457200" cy="762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4038600" y="2590800"/>
            <a:ext cx="838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248400" y="2590800"/>
            <a:ext cx="4572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876800" y="3288268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Temp. vertical supports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705600" y="2209800"/>
            <a:ext cx="457200" cy="762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6553200" y="2286000"/>
            <a:ext cx="76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4419600" y="1923366"/>
            <a:ext cx="381000" cy="2864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648200" y="16002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Longitudinal restraints </a:t>
            </a:r>
            <a:endParaRPr lang="en-GB" dirty="0">
              <a:solidFill>
                <a:schemeClr val="tx2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5715000" y="1905000"/>
            <a:ext cx="1219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369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mgallile</dc:creator>
  <cp:lastModifiedBy>mgallile</cp:lastModifiedBy>
  <cp:revision>16</cp:revision>
  <dcterms:created xsi:type="dcterms:W3CDTF">2012-01-11T06:42:05Z</dcterms:created>
  <dcterms:modified xsi:type="dcterms:W3CDTF">2012-01-12T09:08:08Z</dcterms:modified>
</cp:coreProperties>
</file>