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7" r:id="rId3"/>
    <p:sldId id="259" r:id="rId4"/>
    <p:sldId id="258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42" autoAdjust="0"/>
  </p:normalViewPr>
  <p:slideViewPr>
    <p:cSldViewPr snapToGrid="0">
      <p:cViewPr varScale="1">
        <p:scale>
          <a:sx n="127" d="100"/>
          <a:sy n="127" d="100"/>
        </p:scale>
        <p:origin x="-115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CC9D-F2F9-4091-BFA8-21496E153DB9}" type="datetimeFigureOut">
              <a:rPr lang="en-GB" smtClean="0"/>
              <a:pPr/>
              <a:t>21/09/2011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4BD0-8138-4205-B510-BC7E83E0A3E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380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CC9D-F2F9-4091-BFA8-21496E153DB9}" type="datetimeFigureOut">
              <a:rPr lang="en-GB" smtClean="0"/>
              <a:pPr/>
              <a:t>21/09/2011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4BD0-8138-4205-B510-BC7E83E0A3E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458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CC9D-F2F9-4091-BFA8-21496E153DB9}" type="datetimeFigureOut">
              <a:rPr lang="en-GB" smtClean="0"/>
              <a:pPr/>
              <a:t>21/09/2011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4BD0-8138-4205-B510-BC7E83E0A3E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848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CC9D-F2F9-4091-BFA8-21496E153DB9}" type="datetimeFigureOut">
              <a:rPr lang="en-GB" smtClean="0"/>
              <a:pPr/>
              <a:t>21/09/2011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4BD0-8138-4205-B510-BC7E83E0A3E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610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CC9D-F2F9-4091-BFA8-21496E153DB9}" type="datetimeFigureOut">
              <a:rPr lang="en-GB" smtClean="0"/>
              <a:pPr/>
              <a:t>21/09/2011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4BD0-8138-4205-B510-BC7E83E0A3E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764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CC9D-F2F9-4091-BFA8-21496E153DB9}" type="datetimeFigureOut">
              <a:rPr lang="en-GB" smtClean="0"/>
              <a:pPr/>
              <a:t>21/09/2011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4BD0-8138-4205-B510-BC7E83E0A3E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909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CC9D-F2F9-4091-BFA8-21496E153DB9}" type="datetimeFigureOut">
              <a:rPr lang="en-GB" smtClean="0"/>
              <a:pPr/>
              <a:t>21/09/2011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4BD0-8138-4205-B510-BC7E83E0A3E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038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CC9D-F2F9-4091-BFA8-21496E153DB9}" type="datetimeFigureOut">
              <a:rPr lang="en-GB" smtClean="0"/>
              <a:pPr/>
              <a:t>21/09/2011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4BD0-8138-4205-B510-BC7E83E0A3E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331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CC9D-F2F9-4091-BFA8-21496E153DB9}" type="datetimeFigureOut">
              <a:rPr lang="en-GB" smtClean="0"/>
              <a:pPr/>
              <a:t>21/09/2011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4BD0-8138-4205-B510-BC7E83E0A3E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523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CC9D-F2F9-4091-BFA8-21496E153DB9}" type="datetimeFigureOut">
              <a:rPr lang="en-GB" smtClean="0"/>
              <a:pPr/>
              <a:t>21/09/2011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4BD0-8138-4205-B510-BC7E83E0A3E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72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CC9D-F2F9-4091-BFA8-21496E153DB9}" type="datetimeFigureOut">
              <a:rPr lang="en-GB" smtClean="0"/>
              <a:pPr/>
              <a:t>21/09/2011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4BD0-8138-4205-B510-BC7E83E0A3E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149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9CC9D-F2F9-4091-BFA8-21496E153DB9}" type="datetimeFigureOut">
              <a:rPr lang="en-GB" smtClean="0"/>
              <a:pPr/>
              <a:t>21/09/2011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54BD0-8138-4205-B510-BC7E83E0A3E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022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04144"/>
            <a:ext cx="7772400" cy="2106118"/>
          </a:xfrm>
        </p:spPr>
        <p:txBody>
          <a:bodyPr>
            <a:normAutofit/>
          </a:bodyPr>
          <a:lstStyle/>
          <a:p>
            <a:r>
              <a:rPr lang="en-GB" sz="3200" dirty="0" smtClean="0"/>
              <a:t>A brief summary of the proposal for the new </a:t>
            </a:r>
            <a:br>
              <a:rPr lang="en-GB" sz="3200" dirty="0" smtClean="0"/>
            </a:br>
            <a:r>
              <a:rPr lang="en-GB" sz="3200" dirty="0" smtClean="0"/>
              <a:t>PS dedicated tune pick-up</a:t>
            </a:r>
            <a:endParaRPr lang="en-GB" sz="3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4032354"/>
            <a:ext cx="7772400" cy="964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 smtClean="0"/>
              <a:t>C. Boccard, M. Gasior, A. Nosych</a:t>
            </a:r>
          </a:p>
          <a:p>
            <a:r>
              <a:rPr lang="en-GB" sz="1800" dirty="0" smtClean="0"/>
              <a:t>BE-BI-QP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498275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6136" y="3573016"/>
            <a:ext cx="2895885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52169" y="398386"/>
            <a:ext cx="3240000" cy="328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2616" y="980728"/>
            <a:ext cx="5040000" cy="183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19" y="2955115"/>
            <a:ext cx="5040000" cy="188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19" y="5250951"/>
            <a:ext cx="5040000" cy="1235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519" y="0"/>
            <a:ext cx="79928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Available slot length:   1050 mm </a:t>
            </a:r>
          </a:p>
          <a:p>
            <a:r>
              <a:rPr lang="en-US" sz="1400" b="1" dirty="0" smtClean="0"/>
              <a:t>Tapered.   </a:t>
            </a:r>
          </a:p>
          <a:p>
            <a:r>
              <a:rPr lang="en-US" sz="1400" b="1" dirty="0" smtClean="0"/>
              <a:t>Ellipse-circle transition angle/length: 45</a:t>
            </a:r>
            <a:r>
              <a:rPr lang="en-US" sz="1400" b="1" baseline="30000" dirty="0" smtClean="0"/>
              <a:t>o</a:t>
            </a:r>
            <a:r>
              <a:rPr lang="en-US" sz="1400" b="1" dirty="0" smtClean="0"/>
              <a:t>/39 mm      Electrode </a:t>
            </a:r>
            <a:r>
              <a:rPr lang="en-US" sz="1400" b="1" dirty="0"/>
              <a:t>length: </a:t>
            </a:r>
            <a:r>
              <a:rPr lang="en-US" sz="1400" b="1" dirty="0" smtClean="0"/>
              <a:t>775 mm</a:t>
            </a:r>
          </a:p>
        </p:txBody>
      </p:sp>
      <p:sp>
        <p:nvSpPr>
          <p:cNvPr id="7" name="Rectangle 6"/>
          <p:cNvSpPr/>
          <p:nvPr/>
        </p:nvSpPr>
        <p:spPr>
          <a:xfrm>
            <a:off x="6605983" y="3773890"/>
            <a:ext cx="37382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 smtClean="0"/>
              <a:t>45</a:t>
            </a:r>
            <a:r>
              <a:rPr lang="en-GB" sz="1000" b="1" baseline="30000" dirty="0" smtClean="0"/>
              <a:t>O</a:t>
            </a:r>
            <a:endParaRPr lang="en-GB" sz="1000" b="1" baseline="30000" dirty="0"/>
          </a:p>
        </p:txBody>
      </p:sp>
      <p:sp>
        <p:nvSpPr>
          <p:cNvPr id="18" name="Rectangle 17"/>
          <p:cNvSpPr/>
          <p:nvPr/>
        </p:nvSpPr>
        <p:spPr>
          <a:xfrm>
            <a:off x="5940152" y="5991091"/>
            <a:ext cx="3161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/>
              <a:t>50</a:t>
            </a:r>
            <a:endParaRPr lang="en-GB" sz="1000" b="1" baseline="30000" dirty="0"/>
          </a:p>
        </p:txBody>
      </p:sp>
      <p:sp>
        <p:nvSpPr>
          <p:cNvPr id="19" name="Rectangle 18"/>
          <p:cNvSpPr/>
          <p:nvPr/>
        </p:nvSpPr>
        <p:spPr>
          <a:xfrm>
            <a:off x="7052063" y="6306374"/>
            <a:ext cx="3161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 smtClean="0"/>
              <a:t>50</a:t>
            </a:r>
            <a:endParaRPr lang="en-GB" sz="1000" b="1" baseline="300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971319" y="5301208"/>
            <a:ext cx="3600400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 rot="16200000">
            <a:off x="5525134" y="5069905"/>
            <a:ext cx="5838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 smtClean="0"/>
              <a:t>D = 146</a:t>
            </a:r>
            <a:endParaRPr lang="en-GB" sz="1000" b="1" baseline="30000" dirty="0"/>
          </a:p>
        </p:txBody>
      </p:sp>
      <p:sp>
        <p:nvSpPr>
          <p:cNvPr id="24" name="Rectangle 23"/>
          <p:cNvSpPr/>
          <p:nvPr/>
        </p:nvSpPr>
        <p:spPr>
          <a:xfrm rot="16200000">
            <a:off x="6705567" y="4777998"/>
            <a:ext cx="5838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 smtClean="0"/>
              <a:t>D = 224</a:t>
            </a:r>
            <a:endParaRPr lang="en-GB" sz="1000" b="1" baseline="30000" dirty="0"/>
          </a:p>
        </p:txBody>
      </p:sp>
      <p:sp>
        <p:nvSpPr>
          <p:cNvPr id="25" name="Rectangle 24"/>
          <p:cNvSpPr/>
          <p:nvPr/>
        </p:nvSpPr>
        <p:spPr>
          <a:xfrm>
            <a:off x="2483768" y="5054987"/>
            <a:ext cx="6190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/>
              <a:t>775 mm</a:t>
            </a:r>
            <a:endParaRPr lang="en-GB" sz="1000" b="1" baseline="300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011848" y="6309320"/>
            <a:ext cx="633789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899935" y="5980449"/>
            <a:ext cx="633789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55576" y="6552595"/>
            <a:ext cx="4032448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483768" y="6545458"/>
            <a:ext cx="6190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/>
              <a:t>872 mm</a:t>
            </a:r>
            <a:endParaRPr lang="en-GB" sz="1000" b="1" baseline="30000" dirty="0"/>
          </a:p>
        </p:txBody>
      </p:sp>
      <p:sp>
        <p:nvSpPr>
          <p:cNvPr id="33" name="Rectangle 32"/>
          <p:cNvSpPr/>
          <p:nvPr/>
        </p:nvSpPr>
        <p:spPr>
          <a:xfrm>
            <a:off x="8264142" y="1845404"/>
            <a:ext cx="28725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 smtClean="0"/>
              <a:t>17</a:t>
            </a:r>
            <a:endParaRPr lang="en-GB" sz="800" b="1" baseline="30000" dirty="0"/>
          </a:p>
        </p:txBody>
      </p:sp>
      <p:sp>
        <p:nvSpPr>
          <p:cNvPr id="34" name="Rectangle 33"/>
          <p:cNvSpPr/>
          <p:nvPr/>
        </p:nvSpPr>
        <p:spPr>
          <a:xfrm>
            <a:off x="8461206" y="1484784"/>
            <a:ext cx="28725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 smtClean="0"/>
              <a:t>20</a:t>
            </a:r>
            <a:endParaRPr lang="en-GB" sz="800" b="1" baseline="30000" dirty="0"/>
          </a:p>
        </p:txBody>
      </p:sp>
      <p:sp>
        <p:nvSpPr>
          <p:cNvPr id="35" name="Rectangle 34"/>
          <p:cNvSpPr/>
          <p:nvPr/>
        </p:nvSpPr>
        <p:spPr>
          <a:xfrm>
            <a:off x="7308304" y="2412006"/>
            <a:ext cx="28725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 smtClean="0"/>
              <a:t>73</a:t>
            </a:r>
            <a:endParaRPr lang="en-GB" sz="800" b="1" baseline="30000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7380312" y="2102685"/>
            <a:ext cx="0" cy="894267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8264142" y="2033779"/>
            <a:ext cx="235021" cy="615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8551400" y="1700228"/>
            <a:ext cx="213132" cy="72588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7740352" y="1412776"/>
            <a:ext cx="676190" cy="17749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7444443" y="1269340"/>
            <a:ext cx="65594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 smtClean="0"/>
              <a:t>2 mm thick</a:t>
            </a:r>
            <a:endParaRPr lang="en-GB" sz="800" b="1" baseline="30000" dirty="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6533724" y="4221088"/>
            <a:ext cx="518339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6627300" y="4221088"/>
            <a:ext cx="3161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/>
              <a:t>39</a:t>
            </a:r>
            <a:endParaRPr lang="en-GB" sz="1000" b="1" baseline="30000" dirty="0"/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6372200" y="1517740"/>
            <a:ext cx="0" cy="1032078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6372200" y="1887241"/>
            <a:ext cx="36580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 smtClean="0"/>
              <a:t>79.8</a:t>
            </a:r>
            <a:endParaRPr lang="en-GB" sz="800" b="1" baseline="30000" dirty="0"/>
          </a:p>
        </p:txBody>
      </p:sp>
      <p:cxnSp>
        <p:nvCxnSpPr>
          <p:cNvPr id="53" name="Straight Arrow Connector 52"/>
          <p:cNvCxnSpPr/>
          <p:nvPr/>
        </p:nvCxnSpPr>
        <p:spPr>
          <a:xfrm flipH="1" flipV="1">
            <a:off x="6372200" y="1517740"/>
            <a:ext cx="995975" cy="51603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6372200" y="2060848"/>
            <a:ext cx="995975" cy="48897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6896012" y="1916832"/>
            <a:ext cx="41229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b="1" dirty="0" smtClean="0"/>
              <a:t>52.6</a:t>
            </a:r>
            <a:r>
              <a:rPr lang="en-GB" sz="800" b="1" baseline="30000" dirty="0" smtClean="0"/>
              <a:t>O</a:t>
            </a:r>
            <a:endParaRPr lang="en-GB" sz="800" b="1" baseline="30000" dirty="0"/>
          </a:p>
        </p:txBody>
      </p:sp>
    </p:spTree>
    <p:extLst>
      <p:ext uri="{BB962C8B-B14F-4D97-AF65-F5344CB8AC3E}">
        <p14:creationId xmlns:p14="http://schemas.microsoft.com/office/powerpoint/2010/main" val="32369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05905" y="196139"/>
            <a:ext cx="3156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5 ns bunch </a:t>
            </a:r>
            <a:r>
              <a:rPr lang="en-US" sz="1400" b="1" dirty="0" smtClean="0"/>
              <a:t>(≈ shortest in the machine)</a:t>
            </a:r>
            <a:endParaRPr lang="en-US" sz="1400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4540860" y="204901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</a:t>
            </a:r>
            <a:r>
              <a:rPr lang="en-US" sz="1400" b="1" dirty="0" smtClean="0"/>
              <a:t> ns bunch </a:t>
            </a:r>
            <a:r>
              <a:rPr lang="en-US" sz="1400" b="1" dirty="0" smtClean="0"/>
              <a:t>(exaggerated to magnify impedance issues)</a:t>
            </a:r>
            <a:endParaRPr lang="en-US" sz="1400" b="1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9224" y="776419"/>
            <a:ext cx="3780000" cy="1973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9224" y="2749802"/>
            <a:ext cx="3780000" cy="189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9224" y="4952118"/>
            <a:ext cx="3780000" cy="190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47104" y="800374"/>
            <a:ext cx="3780000" cy="192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47104" y="2979302"/>
            <a:ext cx="3780000" cy="166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47104" y="5116903"/>
            <a:ext cx="3780000" cy="1576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41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E:\CST\PS Stripline\PSSv4_Beta1_Bunch1ns_electrodes_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817" y="902960"/>
            <a:ext cx="4320000" cy="190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CST\PS Stripline\PSSv4_Beta1_Bunch5ns_electrodes_0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0" y="902960"/>
            <a:ext cx="4320000" cy="190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5905" y="196139"/>
            <a:ext cx="3156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5 ns bunch </a:t>
            </a:r>
            <a:r>
              <a:rPr lang="en-US" sz="1400" b="1" dirty="0" smtClean="0"/>
              <a:t>(≈ shortest in the machine)</a:t>
            </a:r>
            <a:endParaRPr lang="en-US" sz="14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540860" y="204901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</a:t>
            </a:r>
            <a:r>
              <a:rPr lang="en-US" sz="1400" b="1" dirty="0" smtClean="0"/>
              <a:t> ns bunch </a:t>
            </a:r>
            <a:r>
              <a:rPr lang="en-US" sz="1400" b="1" dirty="0" smtClean="0"/>
              <a:t>(exaggerated to magnify impedance issues)</a:t>
            </a:r>
            <a:endParaRPr lang="en-US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421376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1" y="12904"/>
            <a:ext cx="3096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Available slot length:   1050 mm </a:t>
            </a:r>
          </a:p>
          <a:p>
            <a:endParaRPr lang="en-US" sz="1400" b="1" dirty="0" smtClean="0"/>
          </a:p>
          <a:p>
            <a:r>
              <a:rPr lang="en-US" sz="1400" b="1" dirty="0" smtClean="0"/>
              <a:t>Electrode </a:t>
            </a:r>
            <a:r>
              <a:rPr lang="en-US" sz="1400" b="1" dirty="0"/>
              <a:t>length: </a:t>
            </a:r>
            <a:r>
              <a:rPr lang="en-US" sz="1400" b="1" dirty="0" smtClean="0"/>
              <a:t>853 mm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46520" y="225472"/>
            <a:ext cx="319748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24" y="980728"/>
            <a:ext cx="5400000" cy="182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24" y="3068960"/>
            <a:ext cx="5400000" cy="178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5229200"/>
            <a:ext cx="5400000" cy="1445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540080" y="5301208"/>
            <a:ext cx="4320480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68272" y="5054987"/>
            <a:ext cx="6190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/>
              <a:t>853 mm</a:t>
            </a:r>
            <a:endParaRPr lang="en-GB" sz="1000" b="1" baseline="300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60432" y="6597352"/>
            <a:ext cx="4887632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268272" y="6567155"/>
            <a:ext cx="6190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/>
              <a:t>950 mm</a:t>
            </a:r>
            <a:endParaRPr lang="en-GB" sz="1000" b="1" baseline="300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6176" y="3573376"/>
            <a:ext cx="2276034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766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936" y="440566"/>
            <a:ext cx="3780000" cy="2097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936" y="2600806"/>
            <a:ext cx="3780000" cy="204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936" y="4709717"/>
            <a:ext cx="3780000" cy="204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15032" y="542994"/>
            <a:ext cx="3780000" cy="20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15032" y="4581129"/>
            <a:ext cx="3780000" cy="205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15032" y="2564904"/>
            <a:ext cx="3780000" cy="204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5905" y="119066"/>
            <a:ext cx="3156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5 ns bunch </a:t>
            </a:r>
            <a:r>
              <a:rPr lang="en-US" sz="1400" b="1" dirty="0" smtClean="0"/>
              <a:t>(≈ shortest in the machine)</a:t>
            </a:r>
            <a:endParaRPr lang="en-US" sz="1400" b="1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4540860" y="127828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</a:t>
            </a:r>
            <a:r>
              <a:rPr lang="en-US" sz="1400" b="1" dirty="0" smtClean="0"/>
              <a:t> ns bunch </a:t>
            </a:r>
            <a:r>
              <a:rPr lang="en-US" sz="1400" b="1" dirty="0" smtClean="0"/>
              <a:t>(exaggerated to magnify impedance issues)</a:t>
            </a:r>
            <a:endParaRPr lang="en-US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7711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8" y="1196752"/>
            <a:ext cx="4320000" cy="23350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936" y="1196752"/>
            <a:ext cx="4320000" cy="23350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5905" y="119066"/>
            <a:ext cx="3156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5 ns bunch </a:t>
            </a:r>
            <a:r>
              <a:rPr lang="en-US" sz="1400" b="1" dirty="0" smtClean="0"/>
              <a:t>(≈ shortest in the machine)</a:t>
            </a:r>
            <a:endParaRPr lang="en-US" sz="1400" b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4540860" y="127828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</a:t>
            </a:r>
            <a:r>
              <a:rPr lang="en-US" sz="1400" b="1" dirty="0" smtClean="0"/>
              <a:t> ns bunch </a:t>
            </a:r>
            <a:r>
              <a:rPr lang="en-US" sz="1400" b="1" dirty="0" smtClean="0"/>
              <a:t>(exaggerated to magnify impedance issues)</a:t>
            </a:r>
            <a:endParaRPr lang="en-US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154581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47721" y="113944"/>
            <a:ext cx="1462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Tapered version</a:t>
            </a:r>
          </a:p>
          <a:p>
            <a:endParaRPr lang="en-US" sz="14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865720" y="126504"/>
            <a:ext cx="1412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/>
              <a:t>Barrel version</a:t>
            </a:r>
            <a:endParaRPr lang="en-US" sz="1400" b="1" dirty="0" smtClean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72579" y="3736298"/>
            <a:ext cx="4429821" cy="240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498" y="1004712"/>
            <a:ext cx="4143367" cy="2242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2509" y="3665095"/>
            <a:ext cx="4352487" cy="2548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114" y="1004710"/>
            <a:ext cx="4523278" cy="223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82508" y="6154570"/>
            <a:ext cx="454998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400" b="1" dirty="0" smtClean="0"/>
          </a:p>
          <a:p>
            <a:endParaRPr lang="en-US" sz="1400" b="1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3188326" y="142384"/>
            <a:ext cx="20841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(exaggerated 1 ns bunch)</a:t>
            </a:r>
            <a:endParaRPr lang="en-US" sz="1000" b="1" dirty="0" smtClean="0"/>
          </a:p>
        </p:txBody>
      </p:sp>
    </p:spTree>
    <p:extLst>
      <p:ext uri="{BB962C8B-B14F-4D97-AF65-F5344CB8AC3E}">
        <p14:creationId xmlns:p14="http://schemas.microsoft.com/office/powerpoint/2010/main" val="127837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167</Words>
  <Application>Microsoft Office PowerPoint</Application>
  <PresentationFormat>On-screen Show (4:3)</PresentationFormat>
  <Paragraphs>36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A brief summary of the proposal for the new  PS dedicated tune pick-up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anosych</dc:creator>
  <cp:lastModifiedBy>mgasior</cp:lastModifiedBy>
  <cp:revision>28</cp:revision>
  <dcterms:created xsi:type="dcterms:W3CDTF">2011-07-29T15:46:33Z</dcterms:created>
  <dcterms:modified xsi:type="dcterms:W3CDTF">2011-09-21T08:59:06Z</dcterms:modified>
</cp:coreProperties>
</file>