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764" r:id="rId2"/>
  </p:sldMasterIdLst>
  <p:notesMasterIdLst>
    <p:notesMasterId r:id="rId41"/>
  </p:notesMasterIdLst>
  <p:handoutMasterIdLst>
    <p:handoutMasterId r:id="rId42"/>
  </p:handoutMasterIdLst>
  <p:sldIdLst>
    <p:sldId id="269" r:id="rId3"/>
    <p:sldId id="366" r:id="rId4"/>
    <p:sldId id="311" r:id="rId5"/>
    <p:sldId id="420" r:id="rId6"/>
    <p:sldId id="419" r:id="rId7"/>
    <p:sldId id="422" r:id="rId8"/>
    <p:sldId id="427" r:id="rId9"/>
    <p:sldId id="430" r:id="rId10"/>
    <p:sldId id="390" r:id="rId11"/>
    <p:sldId id="391" r:id="rId12"/>
    <p:sldId id="398" r:id="rId13"/>
    <p:sldId id="425" r:id="rId14"/>
    <p:sldId id="341" r:id="rId15"/>
    <p:sldId id="424" r:id="rId16"/>
    <p:sldId id="448" r:id="rId17"/>
    <p:sldId id="433" r:id="rId18"/>
    <p:sldId id="436" r:id="rId19"/>
    <p:sldId id="437" r:id="rId20"/>
    <p:sldId id="389" r:id="rId21"/>
    <p:sldId id="429" r:id="rId22"/>
    <p:sldId id="428" r:id="rId23"/>
    <p:sldId id="394" r:id="rId24"/>
    <p:sldId id="336" r:id="rId25"/>
    <p:sldId id="435" r:id="rId26"/>
    <p:sldId id="292" r:id="rId27"/>
    <p:sldId id="442" r:id="rId28"/>
    <p:sldId id="406" r:id="rId29"/>
    <p:sldId id="393" r:id="rId30"/>
    <p:sldId id="449" r:id="rId31"/>
    <p:sldId id="439" r:id="rId32"/>
    <p:sldId id="438" r:id="rId33"/>
    <p:sldId id="413" r:id="rId34"/>
    <p:sldId id="385" r:id="rId35"/>
    <p:sldId id="444" r:id="rId36"/>
    <p:sldId id="445" r:id="rId37"/>
    <p:sldId id="446" r:id="rId38"/>
    <p:sldId id="414" r:id="rId39"/>
    <p:sldId id="432" r:id="rId40"/>
  </p:sldIdLst>
  <p:sldSz cx="9144000" cy="6858000" type="screen4x3"/>
  <p:notesSz cx="6727825" cy="98599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0066CC"/>
    <a:srgbClr val="FFE1FF"/>
    <a:srgbClr val="008000"/>
    <a:srgbClr val="FFCC00"/>
    <a:srgbClr val="FEF0F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1192" y="40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1588" y="0"/>
            <a:ext cx="291465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FD73DF3-8021-F540-93A4-DABA73C78085}" type="datetime1">
              <a:rPr lang="en-US"/>
              <a:pPr>
                <a:defRPr/>
              </a:pPr>
              <a:t>1/18/11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4663"/>
            <a:ext cx="29146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1588" y="9364663"/>
            <a:ext cx="29146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999D467-F10B-224F-B07C-787CCD686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23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625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6625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17AFF40-9DC5-5A48-9555-3AF230EE9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615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7EAAA-4844-4410-8985-7A34949292B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22C413-AEDA-9F4A-B312-6873D4356BAF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23F94E0-DF57-FC47-9A5B-C2B4CC3902EA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C45042-F67E-3F4C-BE97-7BEF34C25081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A18110-D530-BF46-B675-0CFD1C1DEFD9}" type="slidenum">
              <a:rPr lang="sk-SK" sz="1200"/>
              <a:pPr eaLnBrk="1" hangingPunct="1"/>
              <a:t>20</a:t>
            </a:fld>
            <a:endParaRPr lang="sk-SK" sz="1200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49300"/>
            <a:ext cx="4929188" cy="3697288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AC07AD-3169-044F-ADC2-CC2C04AB9FAD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F62BA8-9BC0-CE41-972D-555703F0C4E8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2862B6A-3341-0A46-8D25-16BC4C96271B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1461B28-9167-5746-B6F3-0626138B87DD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508000" y="26670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17036" r="86945" b="74222"/>
          <a:stretch>
            <a:fillRect/>
          </a:stretch>
        </p:blipFill>
        <p:spPr bwMode="auto">
          <a:xfrm>
            <a:off x="8159750" y="69850"/>
            <a:ext cx="9382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30200" y="62182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2011-01-09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781300" y="6243638"/>
            <a:ext cx="42878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EUROnu, RAL, Summary Beta Beams, Elena Wildner</a:t>
            </a:r>
            <a:endParaRPr lang="en-US" b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CEC414-0C8A-3246-B9AC-05E957F33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2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2011-01-09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EUROnu, RAL, Summary Beta Beams, Elena Wildner</a:t>
            </a:r>
            <a:endParaRPr lang="sv-S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048E-920C-784D-BAA4-BEACD37C4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3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2011-01-09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EUROnu, RAL, Summary Beta Beams, Elena Wildner</a:t>
            </a: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CC6BA-0C7D-724C-8EB3-1158202A0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47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2011-01-09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EUROnu, RAL, Summary Beta Beams, Elena Wildner</a:t>
            </a:r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395B-64B7-D548-A60C-9BA19AEDA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46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2011-01-09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EUROnu, RAL, Summary Beta Beams, Elena Wildner</a:t>
            </a: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1C4F-729E-FE41-B52E-E6E70145B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11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2011-01-09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EUROnu, RAL, Summary Beta Beams, Elena Wildner</a:t>
            </a: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9521-43FC-0747-B4B5-0FC646509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2011-01-09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EUROnu, RAL, Summary Beta Beams, Elena Wildner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39660-0244-224C-9280-A8D441735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37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2011-01-09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EUROnu, RAL, Summary Beta Beams, Elena Wildner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39C22-21F2-0D47-A049-EAD22951E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0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760413" y="228600"/>
            <a:ext cx="69850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17036" r="86945" b="74222"/>
          <a:stretch>
            <a:fillRect/>
          </a:stretch>
        </p:blipFill>
        <p:spPr bwMode="auto">
          <a:xfrm>
            <a:off x="8159750" y="69850"/>
            <a:ext cx="9382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056437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2011-01-09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38F510-6BC1-104E-9EC6-F04542D46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2474913" y="6438900"/>
            <a:ext cx="4391025" cy="2460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EUROnu, RAL, Summary Beta Beams, Elena Wildner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760413" y="228600"/>
            <a:ext cx="69850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17036" r="86945" b="74222"/>
          <a:stretch>
            <a:fillRect/>
          </a:stretch>
        </p:blipFill>
        <p:spPr bwMode="auto">
          <a:xfrm>
            <a:off x="8159750" y="69850"/>
            <a:ext cx="9382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474913" y="6438900"/>
            <a:ext cx="4391025" cy="2460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EUROnu, RAL, Summary Beta Beams, Elena Wildner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7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2011-01-09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EUROnu, RAL, Summary Beta Beams, Elena Wildner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E705D-1B86-DA4B-BC2A-ECB3F7291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9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056437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2011-01-09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EUROnu, RAL, Summary Beta Beams, Elena Wildner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E91EB-AB07-F845-9280-BC8CAA842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2011-01-09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EUROnu, RAL, Summary Beta Beams, Elena Wildner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F58A6-38BA-FA46-9F72-41B2DB9CD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9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2011-01-09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EUROnu, RAL, Summary Beta Beams, Elena Wildner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1770C-B818-5F49-8D17-862B22AF5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3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2011-01-09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EUROnu, RAL, Summary Beta Beams, Elena Wildner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70395-C81A-8A4B-8A88-0CF86FE0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2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2011-01-09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EUROnu, RAL, Summary Beta Beams, Elena Wildner</a:t>
            </a: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34DF-852E-1342-985D-E7339AB56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1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77813"/>
            <a:ext cx="70564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Garamond" charset="0"/>
              </a:defRPr>
            </a:lvl1pPr>
          </a:lstStyle>
          <a:p>
            <a:pPr>
              <a:defRPr/>
            </a:pPr>
            <a:r>
              <a:rPr lang="en-US" smtClean="0"/>
              <a:t>2011-01-09</a:t>
            </a: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6438900"/>
            <a:ext cx="45815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 smtClean="0">
                <a:latin typeface="Garamond" charset="0"/>
              </a:defRPr>
            </a:lvl1pPr>
          </a:lstStyle>
          <a:p>
            <a:pPr>
              <a:defRPr/>
            </a:pPr>
            <a:r>
              <a:rPr lang="en-US" smtClean="0"/>
              <a:t>EUROnu, RAL, Summary Beta Beams, Elena Wildner</a:t>
            </a: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Garamond" charset="0"/>
              </a:defRPr>
            </a:lvl1pPr>
          </a:lstStyle>
          <a:p>
            <a:pPr>
              <a:defRPr/>
            </a:pPr>
            <a:fld id="{C7D617E1-159E-8745-A0B5-977026DAF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760413" y="228600"/>
            <a:ext cx="69850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17036" r="86945" b="74222"/>
          <a:stretch>
            <a:fillRect/>
          </a:stretch>
        </p:blipFill>
        <p:spPr bwMode="auto">
          <a:xfrm>
            <a:off x="8159750" y="69850"/>
            <a:ext cx="9382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57" r:id="rId4"/>
    <p:sldLayoutId id="2147483958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0"/>
        <a:buChar char="n"/>
        <a:defRPr sz="2600">
          <a:solidFill>
            <a:schemeClr val="tx1"/>
          </a:solidFill>
          <a:latin typeface="+mn-lt"/>
          <a:ea typeface="ＭＳ Ｐゴシック" pitchFamily="-107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ＭＳ Ｐゴシック" pitchFamily="-107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2011-01-09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EUROnu, RAL, Summary Beta Beams, Elena Wildner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6021AB7-9BD9-7F42-94E6-E79A08F34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17036" r="86945" b="74222"/>
          <a:stretch>
            <a:fillRect/>
          </a:stretch>
        </p:blipFill>
        <p:spPr bwMode="auto">
          <a:xfrm>
            <a:off x="8159750" y="69850"/>
            <a:ext cx="9382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3" Type="http://schemas.openxmlformats.org/officeDocument/2006/relationships/oleObject" Target="../embeddings/oleObject4.bin"/><Relationship Id="rId14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.bin"/><Relationship Id="rId8" Type="http://schemas.openxmlformats.org/officeDocument/2006/relationships/image" Target="../media/image10.wmf"/><Relationship Id="rId9" Type="http://schemas.openxmlformats.org/officeDocument/2006/relationships/oleObject" Target="../embeddings/oleObject2.bin"/><Relationship Id="rId10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file:///\\localhost\Users\wildner\Documents\EUROnu%20Mid%20Term\!OLE_LINK1" TargetMode="External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image" Target="../media/image27.emf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 b="0">
              <a:latin typeface="Garamond" charset="0"/>
            </a:endParaRPr>
          </a:p>
        </p:txBody>
      </p:sp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839CD7-2F9B-6948-B90C-3B5FBD5C7BC1}" type="slidenum">
              <a:rPr lang="en-US" sz="1200">
                <a:latin typeface="Garamond" charset="0"/>
              </a:rPr>
              <a:pPr eaLnBrk="1" hangingPunct="1"/>
              <a:t>1</a:t>
            </a:fld>
            <a:endParaRPr lang="en-US" sz="1200">
              <a:latin typeface="Garamond" charset="0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87513" y="4678363"/>
            <a:ext cx="6677025" cy="6731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>
                <a:solidFill>
                  <a:srgbClr val="8447FF"/>
                </a:solidFill>
                <a:latin typeface="Times New Roman" charset="0"/>
                <a:cs typeface="Times New Roman" charset="0"/>
              </a:rPr>
              <a:t>Elena Wildner, CERN, For WP4</a:t>
            </a:r>
          </a:p>
          <a:p>
            <a:pPr eaLnBrk="1" hangingPunct="1">
              <a:buFont typeface="Wingdings" charset="0"/>
              <a:buNone/>
            </a:pPr>
            <a:endParaRPr lang="en-US" sz="2400">
              <a:solidFill>
                <a:srgbClr val="8447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1508" name="Slide Number Placeholder 8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0715F6B-01ED-B94F-B8D7-30C5B9BB420F}" type="slidenum">
              <a:rPr lang="en-US" sz="1200">
                <a:latin typeface="Garamond" charset="0"/>
              </a:rPr>
              <a:pPr algn="r" eaLnBrk="1" hangingPunct="1"/>
              <a:t>1</a:t>
            </a:fld>
            <a:endParaRPr lang="en-US" sz="1200">
              <a:latin typeface="Garamond" charset="0"/>
            </a:endParaRPr>
          </a:p>
        </p:txBody>
      </p:sp>
      <p:sp>
        <p:nvSpPr>
          <p:cNvPr id="21509" name="Date Placeholder 1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pic>
        <p:nvPicPr>
          <p:cNvPr id="21510" name="Picture 30" descr="betanuTop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71775"/>
            <a:ext cx="81264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aramond" charset="0"/>
              </a:rPr>
              <a:t>Milestones (contd &amp; Deliverables)</a:t>
            </a:r>
          </a:p>
        </p:txBody>
      </p:sp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8D931B-252B-6746-87A4-1D1203242EA4}" type="slidenum">
              <a:rPr lang="en-US" sz="1200">
                <a:latin typeface="Garamond" charset="0"/>
              </a:rPr>
              <a:pPr eaLnBrk="1" hangingPunct="1"/>
              <a:t>10</a:t>
            </a:fld>
            <a:endParaRPr lang="en-US" sz="1200">
              <a:latin typeface="Garamond" charset="0"/>
            </a:endParaRPr>
          </a:p>
        </p:txBody>
      </p:sp>
      <p:sp>
        <p:nvSpPr>
          <p:cNvPr id="40964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33425" y="2297113"/>
          <a:ext cx="8145463" cy="503237"/>
        </p:xfrm>
        <a:graphic>
          <a:graphicData uri="http://schemas.openxmlformats.org/drawingml/2006/table">
            <a:tbl>
              <a:tblPr/>
              <a:tblGrid>
                <a:gridCol w="1628775"/>
                <a:gridCol w="3263900"/>
                <a:gridCol w="636588"/>
                <a:gridCol w="985837"/>
                <a:gridCol w="1630363"/>
              </a:tblGrid>
              <a:tr h="503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6.3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Scenarios for the B and Li Beta Beams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6,4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24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Report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reviewed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57238" y="1108075"/>
          <a:ext cx="8097837" cy="428625"/>
        </p:xfrm>
        <a:graphic>
          <a:graphicData uri="http://schemas.openxmlformats.org/drawingml/2006/table">
            <a:tbl>
              <a:tblPr/>
              <a:tblGrid>
                <a:gridCol w="1619250"/>
                <a:gridCol w="3249612"/>
                <a:gridCol w="623888"/>
                <a:gridCol w="985837"/>
                <a:gridCol w="161925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6.4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Physics performance of all facilities with update of fluxes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6,5,4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24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Report reviewed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93" name="Rectangle 13"/>
          <p:cNvSpPr>
            <a:spLocks noChangeArrowheads="1"/>
          </p:cNvSpPr>
          <p:nvPr/>
        </p:nvSpPr>
        <p:spPr bwMode="auto">
          <a:xfrm>
            <a:off x="735013" y="1530350"/>
            <a:ext cx="81311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latin typeface="Calibri" charset="0"/>
                <a:cs typeface="Calibri" charset="0"/>
              </a:rPr>
              <a:t>Results from the barrier bucket study, (B and Li) with very high intensities in the decay ring that we (WP4) have not yet confirmed by calculations (ongoing). </a:t>
            </a:r>
            <a:r>
              <a:rPr lang="en-US" sz="1400" b="1">
                <a:solidFill>
                  <a:srgbClr val="C00000"/>
                </a:solidFill>
                <a:latin typeface="Calibri" charset="0"/>
                <a:cs typeface="Calibri" charset="0"/>
              </a:rPr>
              <a:t>For He and Ne we stay with the original basic parameters. New: cocktail approach!</a:t>
            </a:r>
            <a:endParaRPr lang="en-US" sz="1000" b="1">
              <a:solidFill>
                <a:srgbClr val="C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40994" name="Rectangle 15"/>
          <p:cNvSpPr>
            <a:spLocks noChangeArrowheads="1"/>
          </p:cNvSpPr>
          <p:nvPr/>
        </p:nvSpPr>
        <p:spPr bwMode="auto">
          <a:xfrm>
            <a:off x="763588" y="2855913"/>
            <a:ext cx="8185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latin typeface="Calibri" charset="0"/>
                <a:cs typeface="Calibri" charset="0"/>
              </a:rPr>
              <a:t>Scenarios developed with WP6: RF studies and and collective effects, need to check all machines </a:t>
            </a:r>
          </a:p>
          <a:p>
            <a:pPr eaLnBrk="0" hangingPunct="0"/>
            <a:endParaRPr lang="en-US" sz="1000" b="1">
              <a:latin typeface="Calibri" charset="0"/>
              <a:cs typeface="Calibri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33425" y="3409950"/>
          <a:ext cx="8156575" cy="492125"/>
        </p:xfrm>
        <a:graphic>
          <a:graphicData uri="http://schemas.openxmlformats.org/drawingml/2006/table">
            <a:tbl>
              <a:tblPr/>
              <a:tblGrid>
                <a:gridCol w="1631950"/>
                <a:gridCol w="3236913"/>
                <a:gridCol w="636587"/>
                <a:gridCol w="1019175"/>
                <a:gridCol w="1631950"/>
              </a:tblGrid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D8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Collection device construction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15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Prototype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35013" y="4232275"/>
          <a:ext cx="8166100" cy="549275"/>
        </p:xfrm>
        <a:graphic>
          <a:graphicData uri="http://schemas.openxmlformats.org/drawingml/2006/table">
            <a:tbl>
              <a:tblPr/>
              <a:tblGrid>
                <a:gridCol w="1633537"/>
                <a:gridCol w="3257550"/>
                <a:gridCol w="636588"/>
                <a:gridCol w="1004887"/>
                <a:gridCol w="1633538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D12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Report on the experimental validation of the collection device for Li-8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15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Prototype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36600" y="5126038"/>
          <a:ext cx="8199438" cy="384175"/>
        </p:xfrm>
        <a:graphic>
          <a:graphicData uri="http://schemas.openxmlformats.org/drawingml/2006/table">
            <a:tbl>
              <a:tblPr/>
              <a:tblGrid>
                <a:gridCol w="735013"/>
                <a:gridCol w="4176712"/>
                <a:gridCol w="647700"/>
                <a:gridCol w="1000125"/>
                <a:gridCol w="1639888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D13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Bunching performance evaluation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Report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37" name="Rectangle 19"/>
          <p:cNvSpPr>
            <a:spLocks noChangeArrowheads="1"/>
          </p:cNvSpPr>
          <p:nvPr/>
        </p:nvSpPr>
        <p:spPr bwMode="auto">
          <a:xfrm>
            <a:off x="735013" y="3927475"/>
            <a:ext cx="241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Calibri" charset="0"/>
              </a:rPr>
              <a:t>Device constructed.</a:t>
            </a:r>
          </a:p>
        </p:txBody>
      </p:sp>
      <p:sp>
        <p:nvSpPr>
          <p:cNvPr id="41038" name="Rectangle 20"/>
          <p:cNvSpPr>
            <a:spLocks noChangeArrowheads="1"/>
          </p:cNvSpPr>
          <p:nvPr/>
        </p:nvSpPr>
        <p:spPr bwMode="auto">
          <a:xfrm>
            <a:off x="746125" y="5526088"/>
            <a:ext cx="8039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Calibri" charset="0"/>
              </a:rPr>
              <a:t>Beam extraction for 2011</a:t>
            </a:r>
          </a:p>
        </p:txBody>
      </p:sp>
      <p:sp>
        <p:nvSpPr>
          <p:cNvPr id="41039" name="Rectangle 19"/>
          <p:cNvSpPr>
            <a:spLocks noChangeArrowheads="1"/>
          </p:cNvSpPr>
          <p:nvPr/>
        </p:nvSpPr>
        <p:spPr bwMode="auto">
          <a:xfrm>
            <a:off x="763588" y="4808538"/>
            <a:ext cx="241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latin typeface="Calibri" charset="0"/>
              </a:rPr>
              <a:t>Report imminent</a:t>
            </a:r>
          </a:p>
        </p:txBody>
      </p:sp>
      <p:pic>
        <p:nvPicPr>
          <p:cNvPr id="4104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9500"/>
            <a:ext cx="6223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160588"/>
            <a:ext cx="6223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4198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95A7BA-EBF9-CC46-A197-3626BE2DBC9B}" type="slidenum">
              <a:rPr lang="en-US" sz="1200">
                <a:latin typeface="Garamond" charset="0"/>
              </a:rPr>
              <a:pPr eaLnBrk="1" hangingPunct="1"/>
              <a:t>11</a:t>
            </a:fld>
            <a:endParaRPr lang="en-US" sz="1200">
              <a:latin typeface="Garamond" charset="0"/>
            </a:endParaRP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New associated Partners</a:t>
            </a:r>
          </a:p>
        </p:txBody>
      </p:sp>
      <p:sp>
        <p:nvSpPr>
          <p:cNvPr id="41989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660A00A-E8C6-CA4F-84DB-FD94B62E99E8}" type="slidenum">
              <a:rPr lang="en-US" sz="1200">
                <a:latin typeface="Garamond" charset="0"/>
              </a:rPr>
              <a:pPr algn="r" eaLnBrk="1" hangingPunct="1"/>
              <a:t>11</a:t>
            </a:fld>
            <a:endParaRPr lang="en-US" sz="1200">
              <a:latin typeface="Garamond" charset="0"/>
            </a:endParaRPr>
          </a:p>
        </p:txBody>
      </p:sp>
      <p:sp>
        <p:nvSpPr>
          <p:cNvPr id="419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169863" y="1757363"/>
            <a:ext cx="9313863" cy="3508375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800">
                <a:latin typeface="Arial" charset="0"/>
                <a:ea typeface="ＭＳ Ｐゴシック" charset="0"/>
              </a:rPr>
              <a:t>GSI, Darmstadt (O. Boine-Frankenheim, C. Dimopoulou)</a:t>
            </a:r>
          </a:p>
          <a:p>
            <a:pPr lvl="2">
              <a:lnSpc>
                <a:spcPct val="8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Cooling and Internal Gas Targets for production ring</a:t>
            </a:r>
          </a:p>
          <a:p>
            <a:pPr lvl="1">
              <a:lnSpc>
                <a:spcPct val="80000"/>
              </a:lnSpc>
            </a:pPr>
            <a:r>
              <a:rPr lang="en-US" sz="2800">
                <a:latin typeface="Arial" charset="0"/>
                <a:ea typeface="ＭＳ Ｐゴシック" charset="0"/>
              </a:rPr>
              <a:t>Technical University of Aachen, Aachen (A.Stahl)</a:t>
            </a:r>
          </a:p>
          <a:p>
            <a:pPr lvl="2">
              <a:lnSpc>
                <a:spcPct val="8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Production Ring lattice. Target simulations for production and cooling</a:t>
            </a:r>
          </a:p>
          <a:p>
            <a:pPr lvl="1">
              <a:lnSpc>
                <a:spcPct val="80000"/>
              </a:lnSpc>
            </a:pPr>
            <a:r>
              <a:rPr lang="en-US" sz="2800">
                <a:latin typeface="Arial" charset="0"/>
                <a:ea typeface="ＭＳ Ｐゴシック" charset="0"/>
              </a:rPr>
              <a:t>Weizmann Institue of Science, Revohot (M. Hass)</a:t>
            </a:r>
          </a:p>
          <a:p>
            <a:pPr lvl="2">
              <a:lnSpc>
                <a:spcPct val="8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Isotope production (essentially 6He and 8Li )</a:t>
            </a:r>
          </a:p>
          <a:p>
            <a:pPr lvl="1">
              <a:lnSpc>
                <a:spcPct val="80000"/>
              </a:lnSpc>
            </a:pPr>
            <a:endParaRPr lang="en-US" sz="2800">
              <a:latin typeface="Arial" charset="0"/>
              <a:ea typeface="ＭＳ Ｐゴシック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2800">
                <a:latin typeface="Arial" charset="0"/>
                <a:ea typeface="ＭＳ Ｐゴシック" charset="0"/>
              </a:rPr>
              <a:t>		</a:t>
            </a:r>
            <a:br>
              <a:rPr lang="en-US" sz="2800">
                <a:latin typeface="Arial" charset="0"/>
                <a:ea typeface="ＭＳ Ｐゴシック" charset="0"/>
              </a:rPr>
            </a:br>
            <a:endParaRPr lang="en-US" sz="280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4403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B7B146-9E34-D945-85F0-5C519C764DC2}" type="slidenum">
              <a:rPr lang="en-US" sz="1200">
                <a:latin typeface="Garamond" charset="0"/>
              </a:rPr>
              <a:pPr eaLnBrk="1" hangingPunct="1"/>
              <a:t>12</a:t>
            </a:fld>
            <a:endParaRPr lang="en-US" sz="1200">
              <a:latin typeface="Garamond" charset="0"/>
            </a:endParaRP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Outreach</a:t>
            </a:r>
          </a:p>
        </p:txBody>
      </p:sp>
      <p:sp>
        <p:nvSpPr>
          <p:cNvPr id="44037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183D2A-052F-E74F-82F6-A227F2FDB46F}" type="slidenum">
              <a:rPr lang="en-US" sz="1200">
                <a:latin typeface="Garamond" charset="0"/>
              </a:rPr>
              <a:pPr algn="r" eaLnBrk="1" hangingPunct="1"/>
              <a:t>12</a:t>
            </a:fld>
            <a:endParaRPr lang="en-US" sz="1200">
              <a:latin typeface="Garamond" charset="0"/>
            </a:endParaRPr>
          </a:p>
        </p:txBody>
      </p:sp>
      <p:sp>
        <p:nvSpPr>
          <p:cNvPr id="440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0458" y="1540508"/>
            <a:ext cx="8524875" cy="5100638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400" dirty="0" err="1">
                <a:latin typeface="Arial" charset="0"/>
                <a:ea typeface="ＭＳ Ｐゴシック" charset="0"/>
              </a:rPr>
              <a:t>Nufact</a:t>
            </a:r>
            <a:r>
              <a:rPr lang="en-US" sz="2400" dirty="0">
                <a:latin typeface="Arial" charset="0"/>
                <a:ea typeface="ＭＳ Ｐゴシック" charset="0"/>
              </a:rPr>
              <a:t> 2009 and 2010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European Strategy For Future Neutrino Physics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, (2009</a:t>
            </a:r>
            <a:r>
              <a:rPr lang="en-US" sz="2400" dirty="0">
                <a:latin typeface="Arial" charset="0"/>
                <a:ea typeface="ＭＳ Ｐゴシック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Neutrino schools, </a:t>
            </a:r>
            <a:r>
              <a:rPr lang="en-US" sz="2400" dirty="0" err="1">
                <a:latin typeface="Arial" charset="0"/>
                <a:ea typeface="ＭＳ Ｐゴシック" charset="0"/>
              </a:rPr>
              <a:t>Fermilab</a:t>
            </a:r>
            <a:r>
              <a:rPr lang="en-US" sz="2400" dirty="0">
                <a:latin typeface="Arial" charset="0"/>
                <a:ea typeface="ＭＳ Ｐゴシック" charset="0"/>
              </a:rPr>
              <a:t> (2009) and JPARC (2010)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IPAC 2010, Kyoto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Epiphany Conference 2009, Krakow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NOW2010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Neutrino2010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Seminar, Uppsala (2009)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Seminar, GSI (2010)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Seminar, INFN (2010)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Seminar, LNCMI (2011)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latin typeface="Arial" charset="0"/>
                <a:ea typeface="ＭＳ Ｐゴシック" charset="0"/>
              </a:rPr>
              <a:t>		</a:t>
            </a:r>
            <a:r>
              <a:rPr lang="en-US" sz="1600" dirty="0">
                <a:latin typeface="Arial" charset="0"/>
                <a:ea typeface="ＭＳ Ｐゴシック" charset="0"/>
              </a:rPr>
              <a:t/>
            </a:r>
            <a:br>
              <a:rPr lang="en-US" sz="1600" dirty="0">
                <a:latin typeface="Arial" charset="0"/>
                <a:ea typeface="ＭＳ Ｐゴシック" charset="0"/>
              </a:rPr>
            </a:br>
            <a:endParaRPr lang="en-US" sz="16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460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19288" y="6438900"/>
            <a:ext cx="4581525" cy="234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145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810A49D-E765-F344-9E3F-1BAEB77E2DD9}" type="slidenum">
              <a:rPr lang="en-US" sz="1200">
                <a:latin typeface="Garamond" charset="0"/>
              </a:rPr>
              <a:pPr eaLnBrk="1" hangingPunct="1"/>
              <a:t>13</a:t>
            </a:fld>
            <a:endParaRPr lang="en-US" sz="1200">
              <a:latin typeface="Garamond" charset="0"/>
            </a:endParaRPr>
          </a:p>
        </p:txBody>
      </p:sp>
      <p:sp>
        <p:nvSpPr>
          <p:cNvPr id="46084" name="Title 1"/>
          <p:cNvSpPr txBox="1">
            <a:spLocks/>
          </p:cNvSpPr>
          <p:nvPr/>
        </p:nvSpPr>
        <p:spPr bwMode="auto">
          <a:xfrm>
            <a:off x="1116013" y="-217488"/>
            <a:ext cx="7772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latin typeface="Garamond" charset="0"/>
              </a:rPr>
              <a:t>Ion Cocktails 1 (From WP6)</a:t>
            </a:r>
          </a:p>
        </p:txBody>
      </p:sp>
      <p:pic>
        <p:nvPicPr>
          <p:cNvPr id="4608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138238"/>
            <a:ext cx="65627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3268663" y="2128838"/>
            <a:ext cx="1219200" cy="4429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Arrow Connector 11"/>
          <p:cNvCxnSpPr>
            <a:stCxn id="13" idx="1"/>
          </p:cNvCxnSpPr>
          <p:nvPr/>
        </p:nvCxnSpPr>
        <p:spPr>
          <a:xfrm rot="10800000" flipV="1">
            <a:off x="4487863" y="1836738"/>
            <a:ext cx="1447800" cy="527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35663" y="1666875"/>
            <a:ext cx="2195512" cy="338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000000"/>
                </a:solidFill>
              </a:rPr>
              <a:t>Less collective effects</a:t>
            </a:r>
          </a:p>
        </p:txBody>
      </p:sp>
      <p:sp>
        <p:nvSpPr>
          <p:cNvPr id="14" name="Oval 13"/>
          <p:cNvSpPr/>
          <p:nvPr/>
        </p:nvSpPr>
        <p:spPr>
          <a:xfrm>
            <a:off x="3227388" y="3968750"/>
            <a:ext cx="1219200" cy="4429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5" name="Straight Arrow Connector 14"/>
          <p:cNvCxnSpPr>
            <a:stCxn id="16" idx="1"/>
            <a:endCxn id="14" idx="6"/>
          </p:cNvCxnSpPr>
          <p:nvPr/>
        </p:nvCxnSpPr>
        <p:spPr>
          <a:xfrm rot="10800000" flipV="1">
            <a:off x="4446588" y="3748088"/>
            <a:ext cx="1408112" cy="441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54700" y="3578225"/>
            <a:ext cx="2308225" cy="338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000000"/>
                </a:solidFill>
              </a:rPr>
              <a:t>Less collective effects</a:t>
            </a:r>
          </a:p>
        </p:txBody>
      </p:sp>
      <p:sp>
        <p:nvSpPr>
          <p:cNvPr id="17" name="Oval 16"/>
          <p:cNvSpPr/>
          <p:nvPr/>
        </p:nvSpPr>
        <p:spPr>
          <a:xfrm>
            <a:off x="3278188" y="1387475"/>
            <a:ext cx="1219200" cy="442913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8" name="Straight Arrow Connector 17"/>
          <p:cNvCxnSpPr>
            <a:stCxn id="19" idx="1"/>
          </p:cNvCxnSpPr>
          <p:nvPr/>
        </p:nvCxnSpPr>
        <p:spPr>
          <a:xfrm rot="10800000" flipV="1">
            <a:off x="4524375" y="974725"/>
            <a:ext cx="1304925" cy="666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29300" y="803275"/>
            <a:ext cx="2689225" cy="342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000000"/>
                </a:solidFill>
              </a:rPr>
              <a:t>Collective effects important</a:t>
            </a:r>
          </a:p>
        </p:txBody>
      </p:sp>
      <p:sp>
        <p:nvSpPr>
          <p:cNvPr id="20" name="Oval 19"/>
          <p:cNvSpPr/>
          <p:nvPr/>
        </p:nvSpPr>
        <p:spPr>
          <a:xfrm>
            <a:off x="3287713" y="5453063"/>
            <a:ext cx="1108075" cy="1208087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1" name="Straight Arrow Connector 20"/>
          <p:cNvCxnSpPr>
            <a:stCxn id="22" idx="1"/>
            <a:endCxn id="20" idx="6"/>
          </p:cNvCxnSpPr>
          <p:nvPr/>
        </p:nvCxnSpPr>
        <p:spPr>
          <a:xfrm rot="10800000" flipV="1">
            <a:off x="4395788" y="5776913"/>
            <a:ext cx="1325562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21350" y="5607050"/>
            <a:ext cx="3422650" cy="338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solidFill>
                  <a:srgbClr val="000000"/>
                </a:solidFill>
              </a:rPr>
              <a:t>We can get 8Li </a:t>
            </a:r>
            <a:r>
              <a:rPr lang="ja-JP" altLang="en-US" sz="1600" smtClean="0">
                <a:solidFill>
                  <a:srgbClr val="000000"/>
                </a:solidFill>
              </a:rPr>
              <a:t>“</a:t>
            </a:r>
            <a:r>
              <a:rPr lang="en-US" sz="1600" smtClean="0">
                <a:solidFill>
                  <a:srgbClr val="000000"/>
                </a:solidFill>
              </a:rPr>
              <a:t>easily</a:t>
            </a:r>
            <a:r>
              <a:rPr lang="ja-JP" altLang="en-US" sz="1600" smtClean="0">
                <a:solidFill>
                  <a:srgbClr val="000000"/>
                </a:solidFill>
              </a:rPr>
              <a:t>”</a:t>
            </a:r>
            <a:r>
              <a:rPr lang="en-US" sz="1600" smtClean="0">
                <a:solidFill>
                  <a:srgbClr val="000000"/>
                </a:solidFill>
              </a:rPr>
              <a:t>, but not 8B</a:t>
            </a:r>
          </a:p>
        </p:txBody>
      </p:sp>
      <p:sp>
        <p:nvSpPr>
          <p:cNvPr id="28" name="Oval 27"/>
          <p:cNvSpPr/>
          <p:nvPr/>
        </p:nvSpPr>
        <p:spPr>
          <a:xfrm>
            <a:off x="842963" y="1951038"/>
            <a:ext cx="1681162" cy="263525"/>
          </a:xfrm>
          <a:prstGeom prst="ellipse">
            <a:avLst/>
          </a:prstGeom>
          <a:noFill/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08338" y="4849813"/>
            <a:ext cx="1219200" cy="587375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4" name="Straight Arrow Connector 33"/>
          <p:cNvCxnSpPr>
            <a:stCxn id="16" idx="1"/>
          </p:cNvCxnSpPr>
          <p:nvPr/>
        </p:nvCxnSpPr>
        <p:spPr>
          <a:xfrm rot="10800000" flipV="1">
            <a:off x="4505325" y="3748088"/>
            <a:ext cx="1349375" cy="1354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228975" y="4405313"/>
            <a:ext cx="1219200" cy="442912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8" name="Footer Placeholder 3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 dirty="0">
              <a:latin typeface="Garamond" charset="0"/>
            </a:endParaRPr>
          </a:p>
        </p:txBody>
      </p:sp>
      <p:sp>
        <p:nvSpPr>
          <p:cNvPr id="48129" name="Title 1"/>
          <p:cNvSpPr txBox="1">
            <a:spLocks/>
          </p:cNvSpPr>
          <p:nvPr/>
        </p:nvSpPr>
        <p:spPr bwMode="auto">
          <a:xfrm>
            <a:off x="1116013" y="-217488"/>
            <a:ext cx="7772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latin typeface="Garamond" charset="0"/>
              </a:rPr>
              <a:t>Ion Cocktails 2 (From WP6)</a:t>
            </a:r>
          </a:p>
        </p:txBody>
      </p:sp>
      <p:sp>
        <p:nvSpPr>
          <p:cNvPr id="24" name="Oval 23"/>
          <p:cNvSpPr/>
          <p:nvPr/>
        </p:nvSpPr>
        <p:spPr>
          <a:xfrm>
            <a:off x="4106863" y="2073275"/>
            <a:ext cx="1014412" cy="442913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13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46150"/>
            <a:ext cx="6705600" cy="584993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25" name="Straight Arrow Connector 24"/>
          <p:cNvCxnSpPr>
            <a:stCxn id="26" idx="1"/>
          </p:cNvCxnSpPr>
          <p:nvPr/>
        </p:nvCxnSpPr>
        <p:spPr>
          <a:xfrm flipH="1" flipV="1">
            <a:off x="5129213" y="2298700"/>
            <a:ext cx="2018085" cy="13246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47298" y="3330993"/>
            <a:ext cx="1557217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Interesting, Greenfield </a:t>
            </a:r>
          </a:p>
        </p:txBody>
      </p:sp>
      <p:sp>
        <p:nvSpPr>
          <p:cNvPr id="27" name="Oval 26"/>
          <p:cNvSpPr/>
          <p:nvPr/>
        </p:nvSpPr>
        <p:spPr>
          <a:xfrm>
            <a:off x="4087813" y="1203325"/>
            <a:ext cx="1014412" cy="442913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 flipV="1">
            <a:off x="5064898" y="1522891"/>
            <a:ext cx="2082400" cy="2100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36" name="Date Placeholder 2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48137" name="Slide Number Placeholder 3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0A32DF-0A6F-8146-A928-0D775A1369DF}" type="slidenum">
              <a:rPr lang="en-US" sz="1200">
                <a:latin typeface="Garamond" charset="0"/>
              </a:rPr>
              <a:pPr eaLnBrk="1" hangingPunct="1"/>
              <a:t>14</a:t>
            </a:fld>
            <a:endParaRPr lang="en-US" sz="1200">
              <a:latin typeface="Garamond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69840" y="2068245"/>
            <a:ext cx="1014412" cy="534000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98332" y="4915826"/>
            <a:ext cx="1014412" cy="861777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7" name="Straight Arrow Connector 16"/>
          <p:cNvCxnSpPr>
            <a:stCxn id="26" idx="1"/>
          </p:cNvCxnSpPr>
          <p:nvPr/>
        </p:nvCxnSpPr>
        <p:spPr>
          <a:xfrm flipH="1">
            <a:off x="5064776" y="3623381"/>
            <a:ext cx="2082522" cy="1708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705" y="1850024"/>
            <a:ext cx="2742863" cy="1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1656" y="1870951"/>
            <a:ext cx="2742863" cy="16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06826" y="1565868"/>
            <a:ext cx="2878313" cy="230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391400" cy="533400"/>
          </a:xfrm>
          <a:noFill/>
        </p:spPr>
        <p:txBody>
          <a:bodyPr>
            <a:noAutofit/>
          </a:bodyPr>
          <a:lstStyle/>
          <a:p>
            <a:r>
              <a:rPr lang="en-US" sz="3200" b="1" dirty="0" smtClean="0"/>
              <a:t>Greenfield </a:t>
            </a:r>
            <a:r>
              <a:rPr lang="en-US" sz="3200" b="1" dirty="0"/>
              <a:t>B</a:t>
            </a:r>
            <a:r>
              <a:rPr lang="en-US" sz="3200" b="1" dirty="0" smtClean="0"/>
              <a:t>eta-Beams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0" y="914401"/>
            <a:ext cx="9144000" cy="647699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en-US" sz="3200" b="1" dirty="0" smtClean="0"/>
              <a:t> </a:t>
            </a:r>
            <a:r>
              <a:rPr lang="en-US" sz="2400" b="1" dirty="0" smtClean="0"/>
              <a:t>CERN-</a:t>
            </a:r>
            <a:r>
              <a:rPr lang="en-US" sz="2400" b="1" dirty="0" err="1" smtClean="0"/>
              <a:t>Canfranc</a:t>
            </a:r>
            <a:r>
              <a:rPr lang="en-US" sz="2400" b="1" dirty="0" smtClean="0"/>
              <a:t> setup : </a:t>
            </a:r>
            <a:r>
              <a:rPr lang="en-US" sz="2400" b="1" dirty="0" smtClean="0">
                <a:sym typeface="Symbol"/>
              </a:rPr>
              <a:t></a:t>
            </a:r>
            <a:r>
              <a:rPr lang="en-US" sz="2400" b="1" dirty="0" smtClean="0"/>
              <a:t> = 350 for </a:t>
            </a:r>
            <a:r>
              <a:rPr lang="en-US" sz="2400" b="1" baseline="30000" dirty="0" smtClean="0"/>
              <a:t>6</a:t>
            </a:r>
            <a:r>
              <a:rPr lang="en-US" sz="2400" b="1" dirty="0" smtClean="0"/>
              <a:t>He with L = 730 km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6A9-7A15-7444-B836-28FB97703B2C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630613" y="3549650"/>
          <a:ext cx="18875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8" name="Equation" r:id="rId7" imgW="1612800" imgH="431640" progId="Equation.3">
                  <p:embed/>
                </p:oleObj>
              </mc:Choice>
              <mc:Fallback>
                <p:oleObj name="Equation" r:id="rId7" imgW="1612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3549650"/>
                        <a:ext cx="188753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ine Callout 2 21"/>
          <p:cNvSpPr/>
          <p:nvPr/>
        </p:nvSpPr>
        <p:spPr>
          <a:xfrm flipH="1">
            <a:off x="3629024" y="2009400"/>
            <a:ext cx="760415" cy="432525"/>
          </a:xfrm>
          <a:prstGeom prst="borderCallout2">
            <a:avLst>
              <a:gd name="adj1" fmla="val 18750"/>
              <a:gd name="adj2" fmla="val -8333"/>
              <a:gd name="adj3" fmla="val 42006"/>
              <a:gd name="adj4" fmla="val -13955"/>
              <a:gd name="adj5" fmla="val 127984"/>
              <a:gd name="adj6" fmla="val -14402"/>
            </a:avLst>
          </a:prstGeom>
          <a:noFill/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</a:t>
            </a:r>
            <a:r>
              <a:rPr lang="fr-FR" sz="1100" dirty="0" err="1" smtClean="0">
                <a:solidFill>
                  <a:schemeClr val="tx1"/>
                </a:solidFill>
                <a:latin typeface="+mj-lt"/>
                <a:sym typeface="Symbol"/>
              </a:rPr>
              <a:t>rest</a:t>
            </a:r>
            <a:r>
              <a:rPr lang="fr-FR" sz="1100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=90 </a:t>
            </a:r>
            <a:r>
              <a:rPr lang="fr-FR" sz="1100" dirty="0" err="1" smtClean="0">
                <a:solidFill>
                  <a:schemeClr val="tx1"/>
                </a:solidFill>
                <a:sym typeface="Symbol"/>
              </a:rPr>
              <a:t>lab</a:t>
            </a:r>
            <a:r>
              <a:rPr lang="fr-FR" sz="1100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=0.2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>
            <a:off x="6257418" y="2176126"/>
            <a:ext cx="1067306" cy="1219125"/>
          </a:xfrm>
          <a:prstGeom prst="arc">
            <a:avLst/>
          </a:prstGeom>
          <a:noFill/>
          <a:ln w="6350"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Line Callout 2 25"/>
          <p:cNvSpPr/>
          <p:nvPr/>
        </p:nvSpPr>
        <p:spPr>
          <a:xfrm flipH="1">
            <a:off x="4330706" y="1528951"/>
            <a:ext cx="869944" cy="4473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8621"/>
              <a:gd name="adj6" fmla="val -17083"/>
            </a:avLst>
          </a:prstGeom>
          <a:noFill/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</a:t>
            </a:r>
            <a:r>
              <a:rPr lang="fr-FR" sz="1100" dirty="0" err="1" smtClean="0">
                <a:solidFill>
                  <a:schemeClr val="tx1"/>
                </a:solidFill>
                <a:latin typeface="+mj-lt"/>
                <a:sym typeface="Symbol"/>
              </a:rPr>
              <a:t>rest</a:t>
            </a:r>
            <a:r>
              <a:rPr lang="fr-FR" sz="1100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=160 </a:t>
            </a:r>
            <a:r>
              <a:rPr lang="fr-FR" sz="1100" dirty="0" err="1" smtClean="0">
                <a:solidFill>
                  <a:schemeClr val="tx1"/>
                </a:solidFill>
                <a:sym typeface="Symbol"/>
              </a:rPr>
              <a:t>lab</a:t>
            </a:r>
            <a:r>
              <a:rPr lang="fr-FR" sz="1100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=1.2</a:t>
            </a:r>
            <a:endParaRPr lang="fr-FR" sz="1100" dirty="0">
              <a:solidFill>
                <a:schemeClr val="tx1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" name="Line Callout 2 22"/>
          <p:cNvSpPr/>
          <p:nvPr/>
        </p:nvSpPr>
        <p:spPr>
          <a:xfrm>
            <a:off x="7390431" y="1850024"/>
            <a:ext cx="1394708" cy="2476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9294"/>
              <a:gd name="adj6" fmla="val -18174"/>
            </a:avLst>
          </a:prstGeom>
          <a:noFill/>
          <a:ln w="31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</a:t>
            </a:r>
            <a:r>
              <a:rPr lang="fr-FR" sz="1100" b="1" dirty="0" err="1" smtClean="0">
                <a:solidFill>
                  <a:schemeClr val="tx1"/>
                </a:solidFill>
                <a:sym typeface="Symbol"/>
              </a:rPr>
              <a:t>lab</a:t>
            </a:r>
            <a:r>
              <a:rPr lang="fr-FR" sz="1100" b="1" dirty="0" smtClean="0">
                <a:solidFill>
                  <a:schemeClr val="tx1"/>
                </a:solidFill>
                <a:latin typeface="Symbol" pitchFamily="18" charset="2"/>
                <a:sym typeface="Symbol"/>
              </a:rPr>
              <a:t>=1.2=2.9 </a:t>
            </a:r>
            <a:r>
              <a:rPr lang="fr-FR" sz="1100" b="1" dirty="0" err="1" smtClean="0">
                <a:solidFill>
                  <a:schemeClr val="tx1"/>
                </a:solidFill>
                <a:latin typeface="Calibri" pitchFamily="34" charset="0"/>
                <a:sym typeface="Symbol"/>
              </a:rPr>
              <a:t>mrad</a:t>
            </a:r>
            <a:endParaRPr lang="fr-FR" sz="11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6047493" y="3902075"/>
            <a:ext cx="2878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ea typeface="ＭＳ Ｐゴシック" pitchFamily="34" charset="-128"/>
              </a:rPr>
              <a:t>Lab frame:</a:t>
            </a:r>
            <a:r>
              <a:rPr lang="en-US" sz="1400" dirty="0" smtClean="0">
                <a:latin typeface="Times" pitchFamily="18" charset="0"/>
              </a:rPr>
              <a:t> relativistic aberration</a:t>
            </a:r>
            <a:r>
              <a:rPr lang="en-US" sz="1400" dirty="0" smtClean="0">
                <a:ea typeface="ＭＳ Ｐゴシック" pitchFamily="34" charset="-128"/>
              </a:rPr>
              <a:t>  (no </a:t>
            </a:r>
            <a:r>
              <a:rPr lang="en-US" sz="1400" dirty="0" smtClean="0">
                <a:latin typeface="Times" pitchFamily="18" charset="0"/>
              </a:rPr>
              <a:t>relativistic </a:t>
            </a:r>
            <a:r>
              <a:rPr lang="en-US" sz="1400" dirty="0" smtClean="0">
                <a:ea typeface="ＭＳ Ｐゴシック" pitchFamily="34" charset="-128"/>
              </a:rPr>
              <a:t>beaming)</a:t>
            </a:r>
            <a:endParaRPr lang="en-US" sz="1400" dirty="0">
              <a:ea typeface="ＭＳ Ｐゴシック" pitchFamily="34" charset="-128"/>
            </a:endParaRPr>
          </a:p>
        </p:txBody>
      </p:sp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250825" y="4714875"/>
          <a:ext cx="86169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9" name="Equation" r:id="rId9" imgW="7365960" imgH="520560" progId="Equation.3">
                  <p:embed/>
                </p:oleObj>
              </mc:Choice>
              <mc:Fallback>
                <p:oleObj name="Equation" r:id="rId9" imgW="73659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14875"/>
                        <a:ext cx="86169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686682" y="5562600"/>
          <a:ext cx="79184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0" name="Equation" r:id="rId11" imgW="6769080" imgH="469800" progId="Equation.3">
                  <p:embed/>
                </p:oleObj>
              </mc:Choice>
              <mc:Fallback>
                <p:oleObj name="Equation" r:id="rId11" imgW="6769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682" y="5562600"/>
                        <a:ext cx="791845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448555" y="4217696"/>
            <a:ext cx="2189868" cy="4151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Greenfield scenario</a:t>
            </a:r>
            <a:endParaRPr lang="fr-FR" dirty="0"/>
          </a:p>
        </p:txBody>
      </p:sp>
      <p:graphicFrame>
        <p:nvGraphicFramePr>
          <p:cNvPr id="24582" name="Object 3"/>
          <p:cNvGraphicFramePr>
            <a:graphicFrameLocks noChangeAspect="1"/>
          </p:cNvGraphicFramePr>
          <p:nvPr/>
        </p:nvGraphicFramePr>
        <p:xfrm>
          <a:off x="3587756" y="6111875"/>
          <a:ext cx="14859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1" name="Equation" r:id="rId13" imgW="1269720" imgH="228600" progId="Equation.3">
                  <p:embed/>
                </p:oleObj>
              </mc:Choice>
              <mc:Fallback>
                <p:oleObj name="Equation" r:id="rId13" imgW="1269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6" y="6111875"/>
                        <a:ext cx="1485900" cy="268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552955" y="3698981"/>
            <a:ext cx="2447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ea typeface="ＭＳ Ｐゴシック" pitchFamily="34" charset="-128"/>
              </a:rPr>
              <a:t>Distribution of lab frame </a:t>
            </a:r>
            <a:r>
              <a:rPr lang="en-US" sz="1400" dirty="0" smtClean="0">
                <a:latin typeface="Times" pitchFamily="18" charset="0"/>
              </a:rPr>
              <a:t>angle</a:t>
            </a:r>
            <a:endParaRPr lang="en-US" sz="1400" dirty="0">
              <a:ea typeface="ＭＳ Ｐゴシック" pitchFamily="34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43762" y="6275311"/>
            <a:ext cx="2189868" cy="4151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Michel Martini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2011-01-09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EUROnu, RAL, Summary Beta Beams, Elena Wildner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5017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80F19FD-04CD-D448-86A2-AE57B8368D23}" type="slidenum">
              <a:rPr lang="en-US" sz="1200">
                <a:latin typeface="Garamond" charset="0"/>
              </a:rPr>
              <a:pPr eaLnBrk="1" hangingPunct="1"/>
              <a:t>16</a:t>
            </a:fld>
            <a:endParaRPr lang="en-US" sz="1200">
              <a:latin typeface="Garamond" charset="0"/>
            </a:endParaRPr>
          </a:p>
        </p:txBody>
      </p:sp>
      <p:sp>
        <p:nvSpPr>
          <p:cNvPr id="50180" name="Slide Number Placeholder 27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E91F3CD-AF4F-EE45-A7EC-A8211CD62735}" type="slidenum">
              <a:rPr lang="en-US" sz="1200">
                <a:latin typeface="Garamond" charset="0"/>
              </a:rPr>
              <a:pPr algn="r" eaLnBrk="1" hangingPunct="1"/>
              <a:t>16</a:t>
            </a:fld>
            <a:endParaRPr lang="en-US" sz="1200">
              <a:latin typeface="Garamond" charset="0"/>
            </a:endParaRPr>
          </a:p>
        </p:txBody>
      </p:sp>
      <p:pic>
        <p:nvPicPr>
          <p:cNvPr id="5018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100138"/>
            <a:ext cx="7294562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9"/>
          <p:cNvSpPr txBox="1">
            <a:spLocks noChangeArrowheads="1"/>
          </p:cNvSpPr>
          <p:nvPr/>
        </p:nvSpPr>
        <p:spPr bwMode="auto">
          <a:xfrm>
            <a:off x="784225" y="246063"/>
            <a:ext cx="72850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99"/>
                </a:solidFill>
                <a:latin typeface="Garamond" charset="0"/>
              </a:rPr>
              <a:t>Collective Effects limits EURISOL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5222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10B895F-263F-5641-84C4-7B2C6996FC77}" type="slidenum">
              <a:rPr lang="en-US" sz="1200">
                <a:latin typeface="Garamond" charset="0"/>
              </a:rPr>
              <a:pPr eaLnBrk="1" hangingPunct="1"/>
              <a:t>17</a:t>
            </a:fld>
            <a:endParaRPr lang="en-US" sz="1200">
              <a:latin typeface="Garamond" charset="0"/>
            </a:endParaRPr>
          </a:p>
        </p:txBody>
      </p:sp>
      <p:sp>
        <p:nvSpPr>
          <p:cNvPr id="52228" name="Slide Number Placeholder 27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D65BA22-AD1C-FE4A-A7AB-297794FF1D4D}" type="slidenum">
              <a:rPr lang="en-US" sz="1200">
                <a:latin typeface="Garamond" charset="0"/>
              </a:rPr>
              <a:pPr algn="r" eaLnBrk="1" hangingPunct="1"/>
              <a:t>17</a:t>
            </a:fld>
            <a:endParaRPr lang="en-US" sz="1200">
              <a:latin typeface="Garamond" charset="0"/>
            </a:endParaRPr>
          </a:p>
        </p:txBody>
      </p:sp>
      <p:sp>
        <p:nvSpPr>
          <p:cNvPr id="52229" name="Rectangle 9"/>
          <p:cNvSpPr txBox="1">
            <a:spLocks noChangeArrowheads="1"/>
          </p:cNvSpPr>
          <p:nvPr/>
        </p:nvSpPr>
        <p:spPr bwMode="auto">
          <a:xfrm>
            <a:off x="830263" y="277813"/>
            <a:ext cx="717708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99"/>
                </a:solidFill>
                <a:latin typeface="Garamond" charset="0"/>
              </a:rPr>
              <a:t>Collective Effects Limits</a:t>
            </a:r>
            <a:endParaRPr lang="en-US" sz="4000">
              <a:solidFill>
                <a:srgbClr val="FF0000"/>
              </a:solidFill>
              <a:latin typeface="Garamond" charset="0"/>
            </a:endParaRPr>
          </a:p>
        </p:txBody>
      </p:sp>
      <p:sp>
        <p:nvSpPr>
          <p:cNvPr id="52231" name="Rectangle 9"/>
          <p:cNvSpPr txBox="1">
            <a:spLocks noChangeArrowheads="1"/>
          </p:cNvSpPr>
          <p:nvPr/>
        </p:nvSpPr>
        <p:spPr bwMode="auto">
          <a:xfrm>
            <a:off x="842923" y="724095"/>
            <a:ext cx="71770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FF0000"/>
                </a:solidFill>
                <a:latin typeface="Garamond" charset="0"/>
              </a:rPr>
              <a:t>Recent</a:t>
            </a:r>
            <a:r>
              <a:rPr lang="en-US" sz="3000" dirty="0">
                <a:solidFill>
                  <a:srgbClr val="000099"/>
                </a:solidFill>
                <a:latin typeface="Garamond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Garamond" charset="0"/>
              </a:rPr>
              <a:t>Encouraging results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15" y="1329498"/>
            <a:ext cx="8115954" cy="5311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/>
          <p:cNvSpPr txBox="1">
            <a:spLocks/>
          </p:cNvSpPr>
          <p:nvPr/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12" name="Footer Placeholder 2"/>
          <p:cNvSpPr txBox="1">
            <a:spLocks/>
          </p:cNvSpPr>
          <p:nvPr/>
        </p:nvSpPr>
        <p:spPr bwMode="auto">
          <a:xfrm>
            <a:off x="2460625" y="6438900"/>
            <a:ext cx="45815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13" name="Rectangle 9"/>
          <p:cNvSpPr txBox="1">
            <a:spLocks noChangeArrowheads="1"/>
          </p:cNvSpPr>
          <p:nvPr/>
        </p:nvSpPr>
        <p:spPr bwMode="auto">
          <a:xfrm>
            <a:off x="842923" y="724095"/>
            <a:ext cx="71770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FF0000"/>
                </a:solidFill>
                <a:latin typeface="Garamond" charset="0"/>
              </a:rPr>
              <a:t>Recent</a:t>
            </a:r>
            <a:r>
              <a:rPr lang="en-US" sz="3000" dirty="0">
                <a:solidFill>
                  <a:srgbClr val="000099"/>
                </a:solidFill>
                <a:latin typeface="Garamond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Garamond" charset="0"/>
              </a:rPr>
              <a:t>Encouraging results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15" y="1329498"/>
            <a:ext cx="8115954" cy="5311644"/>
          </a:xfrm>
          <a:prstGeom prst="rect">
            <a:avLst/>
          </a:prstGeom>
        </p:spPr>
      </p:pic>
      <p:sp>
        <p:nvSpPr>
          <p:cNvPr id="5427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542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C978A1-35A0-4644-964A-26696D3B8661}" type="slidenum">
              <a:rPr lang="en-US" sz="1200">
                <a:latin typeface="Garamond" charset="0"/>
              </a:rPr>
              <a:pPr eaLnBrk="1" hangingPunct="1"/>
              <a:t>18</a:t>
            </a:fld>
            <a:endParaRPr lang="en-US" sz="1200">
              <a:latin typeface="Garamond" charset="0"/>
            </a:endParaRPr>
          </a:p>
        </p:txBody>
      </p:sp>
      <p:sp>
        <p:nvSpPr>
          <p:cNvPr id="54276" name="Slide Number Placeholder 27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D523F76-DE84-5C40-B28F-21D95CA2D57C}" type="slidenum">
              <a:rPr lang="en-US" sz="1200">
                <a:latin typeface="Garamond" charset="0"/>
              </a:rPr>
              <a:pPr algn="r" eaLnBrk="1" hangingPunct="1"/>
              <a:t>18</a:t>
            </a:fld>
            <a:endParaRPr lang="en-US" sz="1200">
              <a:latin typeface="Garamond" charset="0"/>
            </a:endParaRPr>
          </a:p>
        </p:txBody>
      </p:sp>
      <p:sp>
        <p:nvSpPr>
          <p:cNvPr id="54277" name="Rectangle 9"/>
          <p:cNvSpPr txBox="1">
            <a:spLocks noChangeArrowheads="1"/>
          </p:cNvSpPr>
          <p:nvPr/>
        </p:nvSpPr>
        <p:spPr bwMode="auto">
          <a:xfrm>
            <a:off x="908050" y="277813"/>
            <a:ext cx="71770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99"/>
                </a:solidFill>
                <a:latin typeface="Garamond" charset="0"/>
              </a:rPr>
              <a:t>Collective Effects Limitats</a:t>
            </a:r>
            <a:endParaRPr lang="en-US" sz="4000">
              <a:solidFill>
                <a:srgbClr val="FF0000"/>
              </a:solidFill>
              <a:latin typeface="Garamon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28" y="3908717"/>
            <a:ext cx="7868138" cy="1754327"/>
          </a:xfrm>
          <a:prstGeom prst="rect">
            <a:avLst/>
          </a:prstGeom>
          <a:solidFill>
            <a:srgbClr val="FFCC0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Two beams, LHC style double bore Magnets !?</a:t>
            </a:r>
          </a:p>
          <a:p>
            <a:pPr algn="ctr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Larger Apertures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86050" y="6238875"/>
            <a:ext cx="3478213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Options for production</a:t>
            </a:r>
          </a:p>
        </p:txBody>
      </p:sp>
      <p:sp>
        <p:nvSpPr>
          <p:cNvPr id="56323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56324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5689600" y="6473825"/>
            <a:ext cx="4581525" cy="234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D52B2722-E61C-B243-8207-5447403E00DC}" type="slidenum">
              <a:rPr lang="en-US" sz="1200" b="1">
                <a:latin typeface="Garamond" charset="0"/>
              </a:rPr>
              <a:pPr algn="ctr" eaLnBrk="1" hangingPunct="1"/>
              <a:t>19</a:t>
            </a:fld>
            <a:endParaRPr lang="en-US" sz="1200" b="1">
              <a:latin typeface="Garamond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95300" y="1244600"/>
          <a:ext cx="8353425" cy="3308352"/>
        </p:xfrm>
        <a:graphic>
          <a:graphicData uri="http://schemas.openxmlformats.org/drawingml/2006/table">
            <a:tbl>
              <a:tblPr/>
              <a:tblGrid>
                <a:gridCol w="1123950"/>
                <a:gridCol w="1104900"/>
                <a:gridCol w="619125"/>
                <a:gridCol w="647700"/>
                <a:gridCol w="657225"/>
                <a:gridCol w="609600"/>
                <a:gridCol w="1485900"/>
                <a:gridCol w="742950"/>
                <a:gridCol w="842963"/>
                <a:gridCol w="519112"/>
              </a:tblGrid>
              <a:tr h="473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Type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Accelerator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Beam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MeV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beam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kW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Target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Isotope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Flux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Ok?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ISOL &amp;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n-converter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SPL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2  10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W/BeO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6He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5  10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45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ISOL &amp;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n-converter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Saraf/GANIL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C/BeO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6He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5  10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45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ISOL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Linac 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Molten NaF loop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18Ne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1  10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5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ISOL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Cyclo/Linac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Molten NaF loop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18Ne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2  10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5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ISOL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LinacX1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3He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&gt; 170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3600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MgO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80 cm disk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18Ne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2  10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P-Ring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LinacX2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7Li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0.160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8Li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?1  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274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P-Ring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LinacX2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6Li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0.160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3He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8B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?1  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096125" y="5130800"/>
          <a:ext cx="2047875" cy="820739"/>
        </p:xfrm>
        <a:graphic>
          <a:graphicData uri="http://schemas.openxmlformats.org/drawingml/2006/table">
            <a:tbl>
              <a:tblPr/>
              <a:tblGrid>
                <a:gridCol w="452438"/>
                <a:gridCol w="1595437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Experimentally 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On paper may be 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Not OK yet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19175" y="4867275"/>
            <a:ext cx="1027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33CC"/>
                </a:solidFill>
              </a:rPr>
              <a:t>Possible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324225" y="3495675"/>
            <a:ext cx="2171700" cy="447675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cxnSp>
        <p:nvCxnSpPr>
          <p:cNvPr id="12" name="Straight Arrow Connector 11"/>
          <p:cNvCxnSpPr>
            <a:cxnSpLocks noChangeShapeType="1"/>
            <a:endCxn id="9" idx="3"/>
          </p:cNvCxnSpPr>
          <p:nvPr/>
        </p:nvCxnSpPr>
        <p:spPr bwMode="auto">
          <a:xfrm flipV="1">
            <a:off x="1962150" y="3878263"/>
            <a:ext cx="1679575" cy="1646237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295650" y="2414588"/>
            <a:ext cx="2066925" cy="809625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cxnSp>
        <p:nvCxnSpPr>
          <p:cNvPr id="20" name="Straight Arrow Connector 19"/>
          <p:cNvCxnSpPr>
            <a:cxnSpLocks noChangeShapeType="1"/>
            <a:endCxn id="17" idx="3"/>
          </p:cNvCxnSpPr>
          <p:nvPr/>
        </p:nvCxnSpPr>
        <p:spPr bwMode="auto">
          <a:xfrm rot="5400000" flipH="1" flipV="1">
            <a:off x="1862138" y="3233738"/>
            <a:ext cx="1863725" cy="1609725"/>
          </a:xfrm>
          <a:prstGeom prst="straightConnector1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90600" y="5495925"/>
            <a:ext cx="1357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00000"/>
                </a:solidFill>
              </a:rPr>
              <a:t>Challenging</a:t>
            </a:r>
          </a:p>
        </p:txBody>
      </p:sp>
      <p:sp>
        <p:nvSpPr>
          <p:cNvPr id="56446" name="TextBox 29"/>
          <p:cNvSpPr txBox="1">
            <a:spLocks noChangeArrowheads="1"/>
          </p:cNvSpPr>
          <p:nvPr/>
        </p:nvSpPr>
        <p:spPr bwMode="auto">
          <a:xfrm>
            <a:off x="5656263" y="901700"/>
            <a:ext cx="3027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8000"/>
                </a:solidFill>
              </a:rPr>
              <a:t>Courtesy T. Stora, P Valko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743700" y="2562225"/>
            <a:ext cx="1781175" cy="4857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cxnSp>
        <p:nvCxnSpPr>
          <p:cNvPr id="18" name="Straight Arrow Connector 17"/>
          <p:cNvCxnSpPr>
            <a:cxnSpLocks noChangeShapeType="1"/>
            <a:stCxn id="21" idx="0"/>
          </p:cNvCxnSpPr>
          <p:nvPr/>
        </p:nvCxnSpPr>
        <p:spPr bwMode="auto">
          <a:xfrm flipV="1">
            <a:off x="5184593" y="3066932"/>
            <a:ext cx="2482195" cy="2070603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80535" y="5137535"/>
            <a:ext cx="240811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C00000"/>
                </a:solidFill>
              </a:rPr>
              <a:t>Needs </a:t>
            </a:r>
            <a:r>
              <a:rPr lang="en-US" sz="1800" b="1" dirty="0" smtClean="0">
                <a:solidFill>
                  <a:srgbClr val="C00000"/>
                </a:solidFill>
              </a:rPr>
              <a:t>experiment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6101" y="2587630"/>
            <a:ext cx="7823200" cy="476826"/>
          </a:xfrm>
          <a:prstGeom prst="rect">
            <a:avLst/>
          </a:prstGeom>
          <a:solidFill>
            <a:srgbClr val="0000FF">
              <a:alpha val="45000"/>
            </a:srgbClr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0701" y="1673230"/>
            <a:ext cx="7823200" cy="476826"/>
          </a:xfrm>
          <a:prstGeom prst="rect">
            <a:avLst/>
          </a:prstGeom>
          <a:solidFill>
            <a:srgbClr val="0000FF">
              <a:alpha val="45000"/>
            </a:srgbClr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7" grpId="0" animBg="1"/>
      <p:bldP spid="24" grpId="0"/>
      <p:bldP spid="16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235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4971AC-9675-A645-AC55-8E20FD95522F}" type="slidenum">
              <a:rPr lang="en-US" sz="1200">
                <a:latin typeface="Garamond" charset="0"/>
              </a:rPr>
              <a:pPr eaLnBrk="1" hangingPunct="1"/>
              <a:t>2</a:t>
            </a:fld>
            <a:endParaRPr lang="en-US" sz="1200">
              <a:latin typeface="Garamond" charset="0"/>
            </a:endParaRPr>
          </a:p>
        </p:txBody>
      </p:sp>
      <p:sp>
        <p:nvSpPr>
          <p:cNvPr id="23556" name="Title 1"/>
          <p:cNvSpPr>
            <a:spLocks noGrp="1"/>
          </p:cNvSpPr>
          <p:nvPr>
            <p:ph type="title" idx="4294967295"/>
          </p:nvPr>
        </p:nvSpPr>
        <p:spPr>
          <a:xfrm>
            <a:off x="1116013" y="277813"/>
            <a:ext cx="7056437" cy="1169987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Outline</a:t>
            </a:r>
          </a:p>
        </p:txBody>
      </p:sp>
      <p:sp>
        <p:nvSpPr>
          <p:cNvPr id="23557" name="Content Placeholder 2"/>
          <p:cNvSpPr>
            <a:spLocks noGrp="1"/>
          </p:cNvSpPr>
          <p:nvPr>
            <p:ph idx="4294967295"/>
          </p:nvPr>
        </p:nvSpPr>
        <p:spPr>
          <a:xfrm>
            <a:off x="862013" y="1450975"/>
            <a:ext cx="7467600" cy="4078288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33CC"/>
                </a:solidFill>
                <a:latin typeface="Arial" charset="0"/>
              </a:rPr>
              <a:t>Introduction</a:t>
            </a:r>
          </a:p>
          <a:p>
            <a:pPr eaLnBrk="1" hangingPunct="1"/>
            <a:r>
              <a:rPr lang="en-US" sz="2800" dirty="0">
                <a:solidFill>
                  <a:srgbClr val="0033CC"/>
                </a:solidFill>
                <a:latin typeface="Arial" charset="0"/>
              </a:rPr>
              <a:t>Milestones</a:t>
            </a:r>
          </a:p>
          <a:p>
            <a:pPr eaLnBrk="1" hangingPunct="1"/>
            <a:r>
              <a:rPr lang="en-US" sz="2800" dirty="0" err="1" smtClean="0">
                <a:solidFill>
                  <a:srgbClr val="0033CC"/>
                </a:solidFill>
                <a:latin typeface="Arial" charset="0"/>
              </a:rPr>
              <a:t>EUROnu</a:t>
            </a:r>
            <a:r>
              <a:rPr lang="en-US" sz="2800" dirty="0" smtClean="0">
                <a:solidFill>
                  <a:srgbClr val="0033CC"/>
                </a:solidFill>
                <a:latin typeface="Arial" charset="0"/>
              </a:rPr>
              <a:t> Publications </a:t>
            </a:r>
          </a:p>
          <a:p>
            <a:pPr eaLnBrk="1" hangingPunct="1"/>
            <a:r>
              <a:rPr lang="en-US" sz="2800" dirty="0" smtClean="0">
                <a:solidFill>
                  <a:srgbClr val="0033CC"/>
                </a:solidFill>
                <a:latin typeface="Arial" charset="0"/>
              </a:rPr>
              <a:t>Outreach</a:t>
            </a:r>
            <a:endParaRPr lang="en-US" sz="2800" dirty="0">
              <a:solidFill>
                <a:srgbClr val="0033CC"/>
              </a:solidFill>
              <a:latin typeface="Arial" charset="0"/>
            </a:endParaRPr>
          </a:p>
          <a:p>
            <a:pPr eaLnBrk="1" hangingPunct="1"/>
            <a:r>
              <a:rPr lang="en-US" sz="2800" dirty="0">
                <a:solidFill>
                  <a:srgbClr val="0033CC"/>
                </a:solidFill>
                <a:latin typeface="Arial" charset="0"/>
              </a:rPr>
              <a:t>Achievements</a:t>
            </a:r>
          </a:p>
          <a:p>
            <a:pPr eaLnBrk="1" hangingPunct="1"/>
            <a:r>
              <a:rPr lang="en-US" sz="2800" dirty="0" smtClean="0">
                <a:solidFill>
                  <a:srgbClr val="0033CC"/>
                </a:solidFill>
                <a:latin typeface="Arial" charset="0"/>
              </a:rPr>
              <a:t>Baseline Parameter Lists</a:t>
            </a:r>
            <a:endParaRPr lang="en-US" sz="2800" dirty="0">
              <a:solidFill>
                <a:srgbClr val="0033CC"/>
              </a:solidFill>
              <a:latin typeface="Arial" charset="0"/>
            </a:endParaRPr>
          </a:p>
          <a:p>
            <a:pPr eaLnBrk="1" hangingPunct="1"/>
            <a:r>
              <a:rPr lang="en-US" sz="2800" dirty="0">
                <a:solidFill>
                  <a:srgbClr val="0033CC"/>
                </a:solidFill>
                <a:latin typeface="Arial" charset="0"/>
              </a:rPr>
              <a:t>Costing/Safety</a:t>
            </a:r>
          </a:p>
          <a:p>
            <a:pPr eaLnBrk="1" hangingPunct="1"/>
            <a:r>
              <a:rPr lang="en-US" sz="2800" dirty="0">
                <a:solidFill>
                  <a:srgbClr val="0033CC"/>
                </a:solidFill>
                <a:latin typeface="Arial" charset="0"/>
              </a:rPr>
              <a:t>Future </a:t>
            </a:r>
            <a:r>
              <a:rPr lang="en-US" sz="2800" dirty="0" smtClean="0">
                <a:solidFill>
                  <a:srgbClr val="0033CC"/>
                </a:solidFill>
                <a:latin typeface="Arial" charset="0"/>
              </a:rPr>
              <a:t>Plans</a:t>
            </a:r>
            <a:endParaRPr lang="en-US" sz="2800" dirty="0">
              <a:solidFill>
                <a:srgbClr val="0033CC"/>
              </a:solidFill>
              <a:latin typeface="Arial" charset="0"/>
              <a:ea typeface="ＭＳ Ｐゴシック" charset="0"/>
            </a:endParaRPr>
          </a:p>
          <a:p>
            <a:pPr lvl="1" eaLnBrk="1" hangingPunct="1"/>
            <a:endParaRPr lang="en-US" sz="2800" dirty="0">
              <a:solidFill>
                <a:srgbClr val="0033C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558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52A84D7-0BCA-2042-A5F0-2B02FDC7FE5C}" type="slidenum">
              <a:rPr lang="en-US" sz="1200">
                <a:latin typeface="Garamond" charset="0"/>
              </a:rPr>
              <a:pPr algn="r" eaLnBrk="1" hangingPunct="1"/>
              <a:t>2</a:t>
            </a:fld>
            <a:endParaRPr lang="en-US" sz="1200">
              <a:latin typeface="Garamond" charset="0"/>
            </a:endParaRPr>
          </a:p>
        </p:txBody>
      </p:sp>
      <p:sp>
        <p:nvSpPr>
          <p:cNvPr id="23559" name="Rectangle 5"/>
          <p:cNvSpPr txBox="1">
            <a:spLocks noGrp="1" noChangeArrowheads="1"/>
          </p:cNvSpPr>
          <p:nvPr/>
        </p:nvSpPr>
        <p:spPr bwMode="auto">
          <a:xfrm>
            <a:off x="2717800" y="6438900"/>
            <a:ext cx="3708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sv-SE" sz="1200">
              <a:latin typeface="Garamond" charset="0"/>
            </a:endParaRPr>
          </a:p>
        </p:txBody>
      </p:sp>
      <p:sp>
        <p:nvSpPr>
          <p:cNvPr id="23560" name="Slide Number Placeholder 11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21C0225-B1C2-174B-AA6C-40D608EEC3C6}" type="slidenum">
              <a:rPr lang="en-US" sz="1200">
                <a:latin typeface="Garamond" charset="0"/>
              </a:rPr>
              <a:pPr algn="r" eaLnBrk="1" hangingPunct="1"/>
              <a:t>2</a:t>
            </a:fld>
            <a:endParaRPr lang="en-US" sz="1200">
              <a:latin typeface="Garamon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703263" y="327025"/>
            <a:ext cx="8343900" cy="1062038"/>
          </a:xfrm>
        </p:spPr>
        <p:txBody>
          <a:bodyPr tIns="35203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>
                <a:latin typeface="Garamond" charset="0"/>
              </a:rPr>
              <a:t>Experiments </a:t>
            </a:r>
            <a:r>
              <a:rPr lang="sk-SK" baseline="33000">
                <a:latin typeface="Garamond" charset="0"/>
              </a:rPr>
              <a:t>18</a:t>
            </a:r>
            <a:r>
              <a:rPr lang="sk-SK">
                <a:latin typeface="Garamond" charset="0"/>
              </a:rPr>
              <a:t>Ne </a:t>
            </a:r>
            <a:r>
              <a:rPr lang="en-US">
                <a:latin typeface="Garamond" charset="0"/>
              </a:rPr>
              <a:t>for Beta Beams</a:t>
            </a:r>
          </a:p>
        </p:txBody>
      </p:sp>
      <p:sp>
        <p:nvSpPr>
          <p:cNvPr id="58370" name="Text Box 71"/>
          <p:cNvSpPr txBox="1">
            <a:spLocks noChangeArrowheads="1"/>
          </p:cNvSpPr>
          <p:nvPr/>
        </p:nvSpPr>
        <p:spPr bwMode="auto">
          <a:xfrm>
            <a:off x="271463" y="6446838"/>
            <a:ext cx="88709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801" rIns="0" bIns="0"/>
          <a:lstStyle>
            <a:lvl1pPr marL="390525" indent="-293688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88"/>
              </a:spcAft>
              <a:buSzPct val="45000"/>
            </a:pPr>
            <a:r>
              <a:rPr lang="sk-SK" sz="1500">
                <a:solidFill>
                  <a:srgbClr val="000000"/>
                </a:solidFill>
              </a:rPr>
              <a:t>EUROnu week in Strasbourg</a:t>
            </a:r>
            <a:r>
              <a:rPr lang="sk-SK" sz="1300">
                <a:solidFill>
                  <a:srgbClr val="000000"/>
                </a:solidFill>
              </a:rPr>
              <a:t> - IPHC                                                                                     </a:t>
            </a:r>
            <a:r>
              <a:rPr lang="sk-SK" sz="1500">
                <a:solidFill>
                  <a:srgbClr val="000000"/>
                </a:solidFill>
              </a:rPr>
              <a:t>P. Valko - CERN</a:t>
            </a:r>
          </a:p>
        </p:txBody>
      </p:sp>
      <p:sp>
        <p:nvSpPr>
          <p:cNvPr id="58371" name="TextBox 12"/>
          <p:cNvSpPr txBox="1">
            <a:spLocks noChangeArrowheads="1"/>
          </p:cNvSpPr>
          <p:nvPr/>
        </p:nvSpPr>
        <p:spPr bwMode="auto">
          <a:xfrm>
            <a:off x="303945" y="1390336"/>
            <a:ext cx="86233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2600" dirty="0"/>
              <a:t>  Measure production and release from a sodium target at ISOLDE</a:t>
            </a:r>
          </a:p>
          <a:p>
            <a:pPr lvl="1"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 Proposal sent to INTC </a:t>
            </a:r>
          </a:p>
          <a:p>
            <a:pPr lvl="1"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endParaRPr lang="en-US" sz="2600" dirty="0"/>
          </a:p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2600" dirty="0"/>
              <a:t>  Manpower for experimental setup and measurements</a:t>
            </a:r>
          </a:p>
          <a:p>
            <a:pPr lvl="1"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2 years of scientific </a:t>
            </a:r>
            <a:r>
              <a:rPr lang="en-US" sz="2000" dirty="0" err="1"/>
              <a:t>associateship</a:t>
            </a:r>
            <a:r>
              <a:rPr lang="en-US" sz="2000" dirty="0"/>
              <a:t> agreed by CERN</a:t>
            </a:r>
          </a:p>
          <a:p>
            <a:pPr lvl="1"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endParaRPr lang="en-US" sz="2600" dirty="0"/>
          </a:p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2600" dirty="0"/>
              <a:t>  Experiments at small decay ring at ISOLDE</a:t>
            </a:r>
          </a:p>
          <a:p>
            <a:pPr lvl="1"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</a:t>
            </a:r>
            <a:r>
              <a:rPr lang="en-US" sz="2600" dirty="0"/>
              <a:t> </a:t>
            </a:r>
            <a:r>
              <a:rPr lang="en-US" sz="2000" dirty="0"/>
              <a:t>LOI sent to INTC</a:t>
            </a:r>
          </a:p>
          <a:p>
            <a:pPr lvl="1" eaLnBrk="1" hangingPunct="1">
              <a:buClr>
                <a:srgbClr val="C00000"/>
              </a:buClr>
              <a:buSzPct val="150000"/>
            </a:pPr>
            <a:endParaRPr lang="en-US" sz="2000" dirty="0"/>
          </a:p>
        </p:txBody>
      </p:sp>
      <p:sp>
        <p:nvSpPr>
          <p:cNvPr id="58372" name="Date Placehold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58373" name="Slide Number Placeholder 1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CABD97-F55D-0B43-A0F6-19ACD0E1FD38}" type="slidenum">
              <a:rPr lang="en-US" sz="1200">
                <a:latin typeface="Garamond" charset="0"/>
              </a:rPr>
              <a:pPr eaLnBrk="1" hangingPunct="1"/>
              <a:t>20</a:t>
            </a:fld>
            <a:endParaRPr lang="en-US" sz="1200">
              <a:latin typeface="Garamond" charset="0"/>
            </a:endParaRPr>
          </a:p>
        </p:txBody>
      </p:sp>
      <p:sp>
        <p:nvSpPr>
          <p:cNvPr id="58374" name="Footer Placeholder 12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64" y="4414411"/>
            <a:ext cx="2339485" cy="17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6246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AB0338-7B65-844B-9DFC-C6BC7E944F4B}" type="slidenum">
              <a:rPr lang="en-US" sz="1200">
                <a:latin typeface="Garamond" charset="0"/>
              </a:rPr>
              <a:pPr eaLnBrk="1" hangingPunct="1"/>
              <a:t>21</a:t>
            </a:fld>
            <a:endParaRPr lang="en-US" sz="1200">
              <a:latin typeface="Garamond" charset="0"/>
            </a:endParaRP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>
          <a:xfrm>
            <a:off x="822325" y="261938"/>
            <a:ext cx="7056438" cy="760412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The PR, Simulations and experiments</a:t>
            </a:r>
          </a:p>
        </p:txBody>
      </p:sp>
      <p:sp>
        <p:nvSpPr>
          <p:cNvPr id="62469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30F0C8B-C98B-AC40-8748-9B8257D8EFAC}" type="slidenum">
              <a:rPr lang="en-US" sz="1200">
                <a:latin typeface="Garamond" charset="0"/>
              </a:rPr>
              <a:pPr algn="r" eaLnBrk="1" hangingPunct="1"/>
              <a:t>21</a:t>
            </a:fld>
            <a:endParaRPr lang="en-US" sz="1200">
              <a:latin typeface="Garamond" charset="0"/>
            </a:endParaRPr>
          </a:p>
        </p:txBody>
      </p:sp>
      <p:sp>
        <p:nvSpPr>
          <p:cNvPr id="62470" name="Rectangle 16"/>
          <p:cNvSpPr>
            <a:spLocks noChangeArrowheads="1"/>
          </p:cNvSpPr>
          <p:nvPr/>
        </p:nvSpPr>
        <p:spPr bwMode="auto">
          <a:xfrm>
            <a:off x="1989138" y="2622550"/>
            <a:ext cx="1133475" cy="493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pic>
        <p:nvPicPr>
          <p:cNvPr id="6247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006475"/>
            <a:ext cx="33639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TextBox 11"/>
          <p:cNvSpPr txBox="1">
            <a:spLocks noChangeArrowheads="1"/>
          </p:cNvSpPr>
          <p:nvPr/>
        </p:nvSpPr>
        <p:spPr bwMode="auto">
          <a:xfrm>
            <a:off x="430213" y="3549650"/>
            <a:ext cx="87137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Basic lattice and 6D tracking ok, tuning for beta function at target </a:t>
            </a:r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Charge exchange injection to be designed</a:t>
            </a:r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Direct kinematics could give good production efficiencies</a:t>
            </a:r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Simulations done so far can be scaled, tune for cooling</a:t>
            </a:r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RF </a:t>
            </a:r>
            <a:r>
              <a:rPr lang="en-US" sz="2000" dirty="0" err="1"/>
              <a:t>feasable</a:t>
            </a:r>
            <a:r>
              <a:rPr lang="en-US" sz="2000" dirty="0"/>
              <a:t> (10 MHz, 300 kV), capacitive </a:t>
            </a:r>
            <a:r>
              <a:rPr lang="en-US" sz="2000" dirty="0" smtClean="0"/>
              <a:t>loaded cavities (ACOL)</a:t>
            </a:r>
            <a:endParaRPr lang="en-US" sz="2000" dirty="0"/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Experiment/simulations at ERIT, FFAG solution (larger aperture)</a:t>
            </a:r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Using existing CERN AD and LEIR is an option (under study)</a:t>
            </a:r>
          </a:p>
        </p:txBody>
      </p:sp>
      <p:sp>
        <p:nvSpPr>
          <p:cNvPr id="62473" name="TextBox 12"/>
          <p:cNvSpPr txBox="1">
            <a:spLocks noChangeArrowheads="1"/>
          </p:cNvSpPr>
          <p:nvPr/>
        </p:nvSpPr>
        <p:spPr bwMode="auto">
          <a:xfrm>
            <a:off x="2957513" y="1947863"/>
            <a:ext cx="54213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1800"/>
              <a:t>  Gas Jet target proposed in FP7: too high density</a:t>
            </a:r>
          </a:p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1800"/>
              <a:t>  Vacuum problems</a:t>
            </a:r>
          </a:p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1800"/>
              <a:t>  NEW:  Try Direct Production (D. Neuffer)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645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1168DD-CDDD-D944-8FCC-DD5A5DDF5CC6}" type="slidenum">
              <a:rPr lang="en-US" sz="1200">
                <a:latin typeface="Garamond" charset="0"/>
              </a:rPr>
              <a:pPr eaLnBrk="1" hangingPunct="1"/>
              <a:t>22</a:t>
            </a:fld>
            <a:endParaRPr lang="en-US" sz="1200">
              <a:latin typeface="Garamond" charset="0"/>
            </a:endParaRPr>
          </a:p>
        </p:txBody>
      </p:sp>
      <p:sp>
        <p:nvSpPr>
          <p:cNvPr id="6451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908050" y="277813"/>
            <a:ext cx="7056438" cy="1139825"/>
          </a:xfrm>
        </p:spPr>
        <p:txBody>
          <a:bodyPr/>
          <a:lstStyle/>
          <a:p>
            <a:pPr eaLnBrk="1" hangingPunct="1"/>
            <a:r>
              <a:rPr lang="en-US" sz="4000">
                <a:latin typeface="Garamond" charset="0"/>
              </a:rPr>
              <a:t>Decay Ring Studies</a:t>
            </a:r>
          </a:p>
        </p:txBody>
      </p:sp>
      <p:sp>
        <p:nvSpPr>
          <p:cNvPr id="64517" name="Slide Number Placeholder 27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1523C0E-E0F0-B443-8B0A-2D9610205738}" type="slidenum">
              <a:rPr lang="en-US" sz="1200">
                <a:latin typeface="Garamond" charset="0"/>
              </a:rPr>
              <a:pPr algn="r" eaLnBrk="1" hangingPunct="1"/>
              <a:t>22</a:t>
            </a:fld>
            <a:endParaRPr lang="en-US" sz="1200">
              <a:latin typeface="Garamond" charset="0"/>
            </a:endParaRPr>
          </a:p>
        </p:txBody>
      </p:sp>
      <p:sp>
        <p:nvSpPr>
          <p:cNvPr id="64518" name="TextBox 12"/>
          <p:cNvSpPr txBox="1">
            <a:spLocks noChangeArrowheads="1"/>
          </p:cNvSpPr>
          <p:nvPr/>
        </p:nvSpPr>
        <p:spPr bwMode="auto">
          <a:xfrm>
            <a:off x="31750" y="1095375"/>
            <a:ext cx="91122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dirty="0" smtClean="0"/>
              <a:t>  Lattices </a:t>
            </a:r>
            <a:r>
              <a:rPr lang="en-US" dirty="0"/>
              <a:t>for low-Q and high-Q </a:t>
            </a:r>
            <a:r>
              <a:rPr lang="en-US" dirty="0" smtClean="0"/>
              <a:t>options (2009)</a:t>
            </a:r>
            <a:endParaRPr lang="en-US" dirty="0"/>
          </a:p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dirty="0"/>
              <a:t>  Optimization (stronger magnets) to gain 10 % intensities done </a:t>
            </a:r>
          </a:p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endParaRPr lang="en-US" dirty="0"/>
          </a:p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dirty="0"/>
              <a:t>  However, as shown, collective effects are a problem</a:t>
            </a:r>
          </a:p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dirty="0"/>
              <a:t>  New lattice with lower phase slip factor </a:t>
            </a:r>
            <a:r>
              <a:rPr lang="en-US" dirty="0" smtClean="0"/>
              <a:t>has been designed</a:t>
            </a:r>
            <a:r>
              <a:rPr lang="en-US" dirty="0"/>
              <a:t>	</a:t>
            </a:r>
          </a:p>
          <a:p>
            <a:pPr lvl="1" eaLnBrk="1" hangingPunct="1">
              <a:buClr>
                <a:srgbClr val="C00000"/>
              </a:buClr>
              <a:buSzPct val="150000"/>
            </a:pPr>
            <a:endParaRPr lang="en-US" dirty="0"/>
          </a:p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endParaRPr lang="en-US" dirty="0"/>
          </a:p>
        </p:txBody>
      </p:sp>
      <p:pic>
        <p:nvPicPr>
          <p:cNvPr id="6451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254375"/>
            <a:ext cx="434022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3903663"/>
            <a:ext cx="37401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6656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4F540C-4A90-C343-A353-50FD242F50DE}" type="slidenum">
              <a:rPr lang="en-US" sz="1200">
                <a:latin typeface="Garamond" charset="0"/>
              </a:rPr>
              <a:pPr eaLnBrk="1" hangingPunct="1"/>
              <a:t>23</a:t>
            </a:fld>
            <a:endParaRPr lang="en-US" sz="1200">
              <a:latin typeface="Garamond" charset="0"/>
            </a:endParaRPr>
          </a:p>
        </p:txBody>
      </p:sp>
      <p:sp>
        <p:nvSpPr>
          <p:cNvPr id="6656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28663" y="277813"/>
            <a:ext cx="7651750" cy="1139825"/>
          </a:xfrm>
        </p:spPr>
        <p:txBody>
          <a:bodyPr/>
          <a:lstStyle/>
          <a:p>
            <a:pPr eaLnBrk="1" hangingPunct="1"/>
            <a:r>
              <a:rPr lang="en-US" sz="4000">
                <a:latin typeface="Garamond" charset="0"/>
              </a:rPr>
              <a:t>8Li X-sections and distributions</a:t>
            </a:r>
          </a:p>
        </p:txBody>
      </p:sp>
      <p:sp>
        <p:nvSpPr>
          <p:cNvPr id="66565" name="Slide Number Placeholder 27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3B829DA-2433-A845-8B3A-00C472752DEF}" type="slidenum">
              <a:rPr lang="en-US" sz="1200">
                <a:latin typeface="Garamond" charset="0"/>
              </a:rPr>
              <a:pPr algn="r" eaLnBrk="1" hangingPunct="1"/>
              <a:t>23</a:t>
            </a:fld>
            <a:endParaRPr lang="en-US" sz="1200">
              <a:latin typeface="Garamond" charset="0"/>
            </a:endParaRPr>
          </a:p>
        </p:txBody>
      </p:sp>
      <p:sp>
        <p:nvSpPr>
          <p:cNvPr id="66566" name="Date Placeholder 1"/>
          <p:cNvSpPr txBox="1">
            <a:spLocks/>
          </p:cNvSpPr>
          <p:nvPr/>
        </p:nvSpPr>
        <p:spPr bwMode="auto">
          <a:xfrm>
            <a:off x="-3068638" y="7265988"/>
            <a:ext cx="2584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/>
              <a:t>E.Vardaci</a:t>
            </a:r>
            <a:endParaRPr lang="en-US" sz="1200"/>
          </a:p>
        </p:txBody>
      </p:sp>
      <p:graphicFrame>
        <p:nvGraphicFramePr>
          <p:cNvPr id="66567" name="Object 2"/>
          <p:cNvGraphicFramePr>
            <a:graphicFrameLocks noChangeAspect="1"/>
          </p:cNvGraphicFramePr>
          <p:nvPr/>
        </p:nvGraphicFramePr>
        <p:xfrm>
          <a:off x="439738" y="1196975"/>
          <a:ext cx="3881437" cy="314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8" name="Document" r:id="rId4" imgW="14222222" imgH="11530159" progId="Word.Document.12">
                  <p:link updateAutomatic="1"/>
                </p:oleObj>
              </mc:Choice>
              <mc:Fallback>
                <p:oleObj name="Document" r:id="rId4" imgW="14222222" imgH="11530159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1196975"/>
                        <a:ext cx="3881437" cy="314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8" name="Rectangle 16"/>
          <p:cNvSpPr>
            <a:spLocks noChangeArrowheads="1"/>
          </p:cNvSpPr>
          <p:nvPr/>
        </p:nvSpPr>
        <p:spPr bwMode="auto">
          <a:xfrm>
            <a:off x="211138" y="4332288"/>
            <a:ext cx="4806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/>
              <a:t>Comparison between the experimental peak energy at different lab angles and the values (curves) expected from two-body kinematics and different excited states of </a:t>
            </a:r>
            <a:r>
              <a:rPr lang="en-US" i="1" baseline="30000"/>
              <a:t>8</a:t>
            </a:r>
            <a:r>
              <a:rPr lang="en-US" i="1"/>
              <a:t>Li.</a:t>
            </a:r>
            <a:r>
              <a:rPr lang="en-US"/>
              <a:t> </a:t>
            </a:r>
          </a:p>
        </p:txBody>
      </p:sp>
      <p:pic>
        <p:nvPicPr>
          <p:cNvPr id="6656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854075"/>
            <a:ext cx="33782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3651250"/>
            <a:ext cx="28082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1350" y="5674526"/>
            <a:ext cx="5157657" cy="338554"/>
          </a:xfrm>
          <a:prstGeom prst="rect">
            <a:avLst/>
          </a:prstGeom>
          <a:solidFill>
            <a:srgbClr val="FFCC0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Cross sections still needs some mode 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686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1B1C59-B378-E842-BE93-0134350F3A7A}" type="slidenum">
              <a:rPr lang="en-US" sz="1200">
                <a:latin typeface="Garamond" charset="0"/>
              </a:rPr>
              <a:pPr eaLnBrk="1" hangingPunct="1"/>
              <a:t>24</a:t>
            </a:fld>
            <a:endParaRPr lang="en-US" sz="1200">
              <a:latin typeface="Garamond" charset="0"/>
            </a:endParaRPr>
          </a:p>
        </p:txBody>
      </p:sp>
      <p:sp>
        <p:nvSpPr>
          <p:cNvPr id="6861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28663" y="277813"/>
            <a:ext cx="7651750" cy="1139825"/>
          </a:xfrm>
        </p:spPr>
        <p:txBody>
          <a:bodyPr/>
          <a:lstStyle/>
          <a:p>
            <a:pPr eaLnBrk="1" hangingPunct="1"/>
            <a:r>
              <a:rPr lang="en-US" sz="3400">
                <a:latin typeface="Garamond" charset="0"/>
              </a:rPr>
              <a:t>X-sections, Energies and Angles, Li and B </a:t>
            </a:r>
          </a:p>
        </p:txBody>
      </p:sp>
      <p:sp>
        <p:nvSpPr>
          <p:cNvPr id="68613" name="Slide Number Placeholder 27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9F687C9-07B1-F442-A378-B52E765E6C99}" type="slidenum">
              <a:rPr lang="en-US" sz="1200">
                <a:latin typeface="Garamond" charset="0"/>
              </a:rPr>
              <a:pPr algn="r" eaLnBrk="1" hangingPunct="1"/>
              <a:t>24</a:t>
            </a:fld>
            <a:endParaRPr lang="en-US" sz="1200">
              <a:latin typeface="Garamond" charset="0"/>
            </a:endParaRPr>
          </a:p>
        </p:txBody>
      </p:sp>
      <p:sp>
        <p:nvSpPr>
          <p:cNvPr id="68614" name="Date Placeholder 1"/>
          <p:cNvSpPr txBox="1">
            <a:spLocks/>
          </p:cNvSpPr>
          <p:nvPr/>
        </p:nvSpPr>
        <p:spPr bwMode="auto">
          <a:xfrm>
            <a:off x="-3068638" y="7265988"/>
            <a:ext cx="2584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/>
              <a:t>E.Vardaci</a:t>
            </a:r>
            <a:endParaRPr lang="en-US" sz="1200"/>
          </a:p>
        </p:txBody>
      </p:sp>
      <p:sp>
        <p:nvSpPr>
          <p:cNvPr id="68615" name="Oval 6"/>
          <p:cNvSpPr>
            <a:spLocks noChangeArrowheads="1"/>
          </p:cNvSpPr>
          <p:nvPr/>
        </p:nvSpPr>
        <p:spPr bwMode="auto">
          <a:xfrm>
            <a:off x="1858963" y="5821363"/>
            <a:ext cx="1038225" cy="576262"/>
          </a:xfrm>
          <a:prstGeom prst="ellips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6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1314450"/>
            <a:ext cx="4729162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5" descr="Immagine 9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3763963"/>
            <a:ext cx="2776537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279637" y="5073915"/>
            <a:ext cx="3961241" cy="400110"/>
          </a:xfrm>
          <a:prstGeom prst="rect">
            <a:avLst/>
          </a:prstGeom>
          <a:solidFill>
            <a:srgbClr val="FFCC0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3He, expensive, difficult to find</a:t>
            </a:r>
          </a:p>
        </p:txBody>
      </p:sp>
      <p:pic>
        <p:nvPicPr>
          <p:cNvPr id="686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422275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Picture 8" descr="barisetup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 t="8597" r="9694"/>
          <a:stretch>
            <a:fillRect/>
          </a:stretch>
        </p:blipFill>
        <p:spPr bwMode="auto">
          <a:xfrm>
            <a:off x="836613" y="1198563"/>
            <a:ext cx="2741612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 rot="20323619">
            <a:off x="4214478" y="1338437"/>
            <a:ext cx="741083" cy="400110"/>
          </a:xfrm>
          <a:prstGeom prst="rect">
            <a:avLst/>
          </a:prstGeom>
          <a:solidFill>
            <a:srgbClr val="FFCC0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18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706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CABFD78-590B-5443-9D27-32F3CD4A6DE6}" type="slidenum">
              <a:rPr lang="en-US" sz="1200">
                <a:latin typeface="Garamond" charset="0"/>
              </a:rPr>
              <a:pPr eaLnBrk="1" hangingPunct="1"/>
              <a:t>25</a:t>
            </a:fld>
            <a:endParaRPr lang="en-US" sz="1200">
              <a:latin typeface="Garamond" charset="0"/>
            </a:endParaRPr>
          </a:p>
        </p:txBody>
      </p:sp>
      <p:sp>
        <p:nvSpPr>
          <p:cNvPr id="70660" name="Footer Placeholder 2"/>
          <p:cNvSpPr txBox="1">
            <a:spLocks noGrp="1"/>
          </p:cNvSpPr>
          <p:nvPr/>
        </p:nvSpPr>
        <p:spPr bwMode="auto">
          <a:xfrm>
            <a:off x="2717800" y="6438900"/>
            <a:ext cx="3708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latin typeface="Garamond" charset="0"/>
              </a:rPr>
              <a:t>           </a:t>
            </a:r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400">
                <a:latin typeface="Garamond" charset="0"/>
              </a:rPr>
              <a:t>Collection device</a:t>
            </a:r>
          </a:p>
        </p:txBody>
      </p:sp>
      <p:pic>
        <p:nvPicPr>
          <p:cNvPr id="706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351213"/>
            <a:ext cx="4200525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Image 19" descr="IMG_015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3363913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TextBox 11"/>
          <p:cNvSpPr txBox="1">
            <a:spLocks noChangeArrowheads="1"/>
          </p:cNvSpPr>
          <p:nvPr/>
        </p:nvSpPr>
        <p:spPr bwMode="auto">
          <a:xfrm>
            <a:off x="244475" y="1273175"/>
            <a:ext cx="87137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/>
              <a:t>  Device constructed  </a:t>
            </a:r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/>
              <a:t>  Oven, Target, collection, measurement equipment on line</a:t>
            </a:r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/>
              <a:t>  Commissioning problems solved</a:t>
            </a:r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/>
              <a:t>  Measurements/Analysis ongoing for 8Li</a:t>
            </a:r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/>
              <a:t>  Direct kinematics should be discussed</a:t>
            </a:r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727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D42F5C-400D-9B4F-A546-9815B8CAE081}" type="slidenum">
              <a:rPr lang="en-US" sz="1200">
                <a:latin typeface="Garamond" charset="0"/>
              </a:rPr>
              <a:pPr eaLnBrk="1" hangingPunct="1"/>
              <a:t>26</a:t>
            </a:fld>
            <a:endParaRPr lang="en-US" sz="1200">
              <a:latin typeface="Garamond" charset="0"/>
            </a:endParaRPr>
          </a:p>
        </p:txBody>
      </p:sp>
      <p:sp>
        <p:nvSpPr>
          <p:cNvPr id="72708" name="Footer Placeholder 2"/>
          <p:cNvSpPr txBox="1">
            <a:spLocks noGrp="1"/>
          </p:cNvSpPr>
          <p:nvPr/>
        </p:nvSpPr>
        <p:spPr bwMode="auto">
          <a:xfrm>
            <a:off x="2717800" y="6438900"/>
            <a:ext cx="3708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latin typeface="Garamond" charset="0"/>
              </a:rPr>
              <a:t>           </a:t>
            </a:r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400">
                <a:latin typeface="Garamond" charset="0"/>
              </a:rPr>
              <a:t>Test Results 8Li being analyzed</a:t>
            </a:r>
          </a:p>
        </p:txBody>
      </p:sp>
      <p:pic>
        <p:nvPicPr>
          <p:cNvPr id="72710" name="Image 12" descr="Fit_R4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268413"/>
            <a:ext cx="28590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Image 13" descr="Fit_R48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644900"/>
            <a:ext cx="28082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Image 14" descr="Fit_R49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644900"/>
            <a:ext cx="28082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Image 16" descr="r50_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96975"/>
            <a:ext cx="28797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Image 10" descr="r50_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26781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5" name="Rectangle 18"/>
          <p:cNvSpPr>
            <a:spLocks noChangeArrowheads="1"/>
          </p:cNvSpPr>
          <p:nvPr/>
        </p:nvSpPr>
        <p:spPr bwMode="auto">
          <a:xfrm>
            <a:off x="395288" y="1989138"/>
            <a:ext cx="19986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omic Sans MS" charset="0"/>
              </a:rPr>
              <a:t>On-line beam tests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747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E8E6C7-180C-E746-8587-6CBE0381CA98}" type="slidenum">
              <a:rPr lang="en-US" sz="1200">
                <a:latin typeface="Garamond" charset="0"/>
              </a:rPr>
              <a:pPr eaLnBrk="1" hangingPunct="1"/>
              <a:t>27</a:t>
            </a:fld>
            <a:endParaRPr lang="en-US" sz="1200">
              <a:latin typeface="Garamond" charset="0"/>
            </a:endParaRPr>
          </a:p>
        </p:txBody>
      </p:sp>
      <p:sp>
        <p:nvSpPr>
          <p:cNvPr id="74756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330D9342-A206-4449-B5E7-E6585BCF1111}" type="slidenum">
              <a:rPr lang="en-US" sz="1200">
                <a:latin typeface="Garamond" charset="0"/>
              </a:rPr>
              <a:pPr algn="r" eaLnBrk="1" hangingPunct="1"/>
              <a:t>27</a:t>
            </a:fld>
            <a:endParaRPr lang="en-US" sz="1200">
              <a:latin typeface="Garamond" charset="0"/>
            </a:endParaRPr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7725" y="296863"/>
            <a:ext cx="7800975" cy="531812"/>
          </a:xfrm>
        </p:spPr>
        <p:txBody>
          <a:bodyPr/>
          <a:lstStyle/>
          <a:p>
            <a:r>
              <a:rPr lang="en-US" sz="4000">
                <a:latin typeface="Garamond" charset="0"/>
              </a:rPr>
              <a:t>Duty factor and </a:t>
            </a:r>
            <a:r>
              <a:rPr lang="en-US" sz="4000">
                <a:solidFill>
                  <a:srgbClr val="FF0000"/>
                </a:solidFill>
                <a:latin typeface="Garamond" charset="0"/>
              </a:rPr>
              <a:t>RF Cavities</a:t>
            </a:r>
            <a:endParaRPr lang="en-GB" sz="4000">
              <a:latin typeface="Garamond" charset="0"/>
            </a:endParaRPr>
          </a:p>
        </p:txBody>
      </p:sp>
      <p:sp>
        <p:nvSpPr>
          <p:cNvPr id="74758" name="Oval 9"/>
          <p:cNvSpPr>
            <a:spLocks noChangeArrowheads="1"/>
          </p:cNvSpPr>
          <p:nvPr/>
        </p:nvSpPr>
        <p:spPr bwMode="auto">
          <a:xfrm>
            <a:off x="835025" y="2633663"/>
            <a:ext cx="1892300" cy="1803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74759" name="Rectangle 11"/>
          <p:cNvSpPr>
            <a:spLocks noChangeArrowheads="1"/>
          </p:cNvSpPr>
          <p:nvPr/>
        </p:nvSpPr>
        <p:spPr bwMode="auto">
          <a:xfrm>
            <a:off x="1774825" y="2633663"/>
            <a:ext cx="4991100" cy="1803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74760" name="Oval 13"/>
          <p:cNvSpPr>
            <a:spLocks noChangeArrowheads="1"/>
          </p:cNvSpPr>
          <p:nvPr/>
        </p:nvSpPr>
        <p:spPr bwMode="auto">
          <a:xfrm>
            <a:off x="5419725" y="2286000"/>
            <a:ext cx="42863" cy="762000"/>
          </a:xfrm>
          <a:prstGeom prst="ellipse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74761" name="Oval 14"/>
          <p:cNvSpPr>
            <a:spLocks noChangeArrowheads="1"/>
          </p:cNvSpPr>
          <p:nvPr/>
        </p:nvSpPr>
        <p:spPr bwMode="auto">
          <a:xfrm>
            <a:off x="4989513" y="2274888"/>
            <a:ext cx="42862" cy="762000"/>
          </a:xfrm>
          <a:prstGeom prst="ellipse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74762" name="Oval 15"/>
          <p:cNvSpPr>
            <a:spLocks noChangeArrowheads="1"/>
          </p:cNvSpPr>
          <p:nvPr/>
        </p:nvSpPr>
        <p:spPr bwMode="auto">
          <a:xfrm>
            <a:off x="4876800" y="2276475"/>
            <a:ext cx="42863" cy="762000"/>
          </a:xfrm>
          <a:prstGeom prst="ellipse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74763" name="Oval 16"/>
          <p:cNvSpPr>
            <a:spLocks noChangeArrowheads="1"/>
          </p:cNvSpPr>
          <p:nvPr/>
        </p:nvSpPr>
        <p:spPr bwMode="auto">
          <a:xfrm>
            <a:off x="4624388" y="2278063"/>
            <a:ext cx="42862" cy="762000"/>
          </a:xfrm>
          <a:prstGeom prst="ellipse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74764" name="Oval 17"/>
          <p:cNvSpPr>
            <a:spLocks noChangeArrowheads="1"/>
          </p:cNvSpPr>
          <p:nvPr/>
        </p:nvSpPr>
        <p:spPr bwMode="auto">
          <a:xfrm>
            <a:off x="4740275" y="2292350"/>
            <a:ext cx="42863" cy="762000"/>
          </a:xfrm>
          <a:prstGeom prst="ellipse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74765" name="Text Box 19"/>
          <p:cNvSpPr txBox="1">
            <a:spLocks noChangeArrowheads="1"/>
          </p:cNvSpPr>
          <p:nvPr/>
        </p:nvSpPr>
        <p:spPr bwMode="auto">
          <a:xfrm>
            <a:off x="4457700" y="1619250"/>
            <a:ext cx="463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r>
              <a:rPr lang="sv-SE" sz="2000"/>
              <a:t>....</a:t>
            </a:r>
          </a:p>
        </p:txBody>
      </p:sp>
      <p:sp>
        <p:nvSpPr>
          <p:cNvPr id="74766" name="Oval 10"/>
          <p:cNvSpPr>
            <a:spLocks noChangeArrowheads="1"/>
          </p:cNvSpPr>
          <p:nvPr/>
        </p:nvSpPr>
        <p:spPr bwMode="auto">
          <a:xfrm>
            <a:off x="5813425" y="2628900"/>
            <a:ext cx="1892300" cy="17954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74767" name="Rectangle 12"/>
          <p:cNvSpPr>
            <a:spLocks noChangeArrowheads="1"/>
          </p:cNvSpPr>
          <p:nvPr/>
        </p:nvSpPr>
        <p:spPr bwMode="auto">
          <a:xfrm>
            <a:off x="1768475" y="2646363"/>
            <a:ext cx="1022350" cy="1785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74768" name="Rectangle 12"/>
          <p:cNvSpPr>
            <a:spLocks noChangeArrowheads="1"/>
          </p:cNvSpPr>
          <p:nvPr/>
        </p:nvSpPr>
        <p:spPr bwMode="auto">
          <a:xfrm>
            <a:off x="5753100" y="2646363"/>
            <a:ext cx="1022350" cy="1785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74769" name="Text Box 18"/>
          <p:cNvSpPr txBox="1">
            <a:spLocks noChangeArrowheads="1"/>
          </p:cNvSpPr>
          <p:nvPr/>
        </p:nvSpPr>
        <p:spPr bwMode="auto">
          <a:xfrm>
            <a:off x="1223963" y="3159125"/>
            <a:ext cx="611028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r>
              <a:rPr lang="sv-SE" sz="1600" b="1"/>
              <a:t>20 bunches,  5.2 ns long, distance 23*4 nanosseconds</a:t>
            </a:r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r>
              <a:rPr lang="sv-SE" sz="1600" b="1"/>
              <a:t> filling 1/11 of the Decay Ring, repeated every 23</a:t>
            </a:r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r>
              <a:rPr lang="sv-SE" sz="1600" b="1"/>
              <a:t> microseconds</a:t>
            </a:r>
          </a:p>
        </p:txBody>
      </p:sp>
      <p:sp>
        <p:nvSpPr>
          <p:cNvPr id="74770" name="Text Box 20"/>
          <p:cNvSpPr txBox="1">
            <a:spLocks noChangeArrowheads="1"/>
          </p:cNvSpPr>
          <p:nvPr/>
        </p:nvSpPr>
        <p:spPr bwMode="auto">
          <a:xfrm>
            <a:off x="1098550" y="1200150"/>
            <a:ext cx="7210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r>
              <a:rPr lang="sv-SE" b="1"/>
              <a:t>10</a:t>
            </a:r>
            <a:r>
              <a:rPr lang="sv-SE" b="1" baseline="30000"/>
              <a:t>14</a:t>
            </a:r>
            <a:r>
              <a:rPr lang="sv-SE" b="1"/>
              <a:t> ions, ~0.5% duty (supression) factor for background suppression !!!</a:t>
            </a:r>
          </a:p>
        </p:txBody>
      </p:sp>
      <p:sp>
        <p:nvSpPr>
          <p:cNvPr id="74771" name="Slide Number Placeholder 21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C917A7E-5810-8848-BD45-916E4DE1BD3E}" type="slidenum">
              <a:rPr lang="en-US" sz="1200">
                <a:latin typeface="Garamond" charset="0"/>
              </a:rPr>
              <a:pPr algn="r" eaLnBrk="1" hangingPunct="1"/>
              <a:t>27</a:t>
            </a:fld>
            <a:endParaRPr lang="en-US" sz="1200">
              <a:latin typeface="Garamond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44338" y="4717652"/>
            <a:ext cx="5686322" cy="830997"/>
          </a:xfrm>
          <a:prstGeom prst="rect">
            <a:avLst/>
          </a:prstGeom>
          <a:solidFill>
            <a:srgbClr val="FFCC0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Work on HW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feasibility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will start 2011, </a:t>
            </a:r>
          </a:p>
          <a:p>
            <a:pPr algn="ctr">
              <a:defRPr/>
            </a:pP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Cockroft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 institute/Lancaster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Univ.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7680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B33F6A-0EC7-BA4C-8119-CD1ADAAD00D9}" type="slidenum">
              <a:rPr lang="en-US" sz="1200">
                <a:latin typeface="Garamond" charset="0"/>
              </a:rPr>
              <a:pPr eaLnBrk="1" hangingPunct="1"/>
              <a:t>28</a:t>
            </a:fld>
            <a:endParaRPr lang="en-US" sz="1200">
              <a:latin typeface="Garamond" charset="0"/>
            </a:endParaRPr>
          </a:p>
        </p:txBody>
      </p:sp>
      <p:sp>
        <p:nvSpPr>
          <p:cNvPr id="76804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908050" y="277813"/>
            <a:ext cx="7056438" cy="1139825"/>
          </a:xfrm>
        </p:spPr>
        <p:txBody>
          <a:bodyPr/>
          <a:lstStyle/>
          <a:p>
            <a:pPr eaLnBrk="1" hangingPunct="1"/>
            <a:r>
              <a:rPr lang="en-US" sz="4000">
                <a:latin typeface="Garamond" charset="0"/>
              </a:rPr>
              <a:t>Radiation issues</a:t>
            </a:r>
          </a:p>
        </p:txBody>
      </p:sp>
      <p:sp>
        <p:nvSpPr>
          <p:cNvPr id="76805" name="Slide Number Placeholder 27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EB16607-134A-F743-8377-9A293BA94625}" type="slidenum">
              <a:rPr lang="en-US" sz="1200">
                <a:latin typeface="Garamond" charset="0"/>
              </a:rPr>
              <a:pPr algn="r" eaLnBrk="1" hangingPunct="1"/>
              <a:t>28</a:t>
            </a:fld>
            <a:endParaRPr lang="en-US" sz="1200">
              <a:latin typeface="Garamond" charset="0"/>
            </a:endParaRPr>
          </a:p>
        </p:txBody>
      </p:sp>
      <p:sp>
        <p:nvSpPr>
          <p:cNvPr id="76806" name="Text Box 14"/>
          <p:cNvSpPr txBox="1">
            <a:spLocks noChangeArrowheads="1"/>
          </p:cNvSpPr>
          <p:nvPr/>
        </p:nvSpPr>
        <p:spPr bwMode="auto">
          <a:xfrm>
            <a:off x="2449513" y="1381125"/>
            <a:ext cx="66944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52500" indent="-4953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sv-SE" sz="2000">
                <a:solidFill>
                  <a:srgbClr val="0000FF"/>
                </a:solidFill>
                <a:latin typeface="Tahoma" charset="0"/>
              </a:rPr>
              <a:t>Open midplane magnet for Decay Ring exists (2009)</a:t>
            </a:r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sv-SE" sz="2000">
                <a:solidFill>
                  <a:srgbClr val="0000FF"/>
                </a:solidFill>
                <a:latin typeface="Tahoma" charset="0"/>
              </a:rPr>
              <a:t>Internal absorbers between short dipoles</a:t>
            </a:r>
          </a:p>
          <a:p>
            <a:pPr lvl="1" eaLnBrk="1" hangingPunct="1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sv-SE" sz="2000">
                <a:solidFill>
                  <a:srgbClr val="0000FF"/>
                </a:solidFill>
                <a:latin typeface="Tahoma" charset="0"/>
              </a:rPr>
              <a:t>Result not entirely satisfactory (2008)</a:t>
            </a:r>
          </a:p>
          <a:p>
            <a:pPr lvl="1" eaLnBrk="1" hangingPunct="1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sv-SE" sz="2000">
                <a:solidFill>
                  <a:srgbClr val="0000FF"/>
                </a:solidFill>
                <a:latin typeface="Tahoma" charset="0"/>
              </a:rPr>
              <a:t>Magnets at quench limit</a:t>
            </a:r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sv-SE" sz="2000">
                <a:solidFill>
                  <a:srgbClr val="0000FF"/>
                </a:solidFill>
                <a:latin typeface="Tahoma" charset="0"/>
              </a:rPr>
              <a:t>Thick liners in the magnets an alternative</a:t>
            </a:r>
          </a:p>
          <a:p>
            <a:pPr lvl="1" eaLnBrk="1" hangingPunct="1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sv-SE" sz="2000">
                <a:solidFill>
                  <a:srgbClr val="0000FF"/>
                </a:solidFill>
                <a:latin typeface="Tahoma" charset="0"/>
              </a:rPr>
              <a:t>Modelled in FLUKA</a:t>
            </a:r>
          </a:p>
          <a:p>
            <a:pPr lvl="1" eaLnBrk="1" hangingPunct="1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sv-SE" sz="2000">
                <a:solidFill>
                  <a:srgbClr val="0000FF"/>
                </a:solidFill>
                <a:latin typeface="Tahoma" charset="0"/>
              </a:rPr>
              <a:t>Not conclusive</a:t>
            </a:r>
          </a:p>
        </p:txBody>
      </p:sp>
      <p:pic>
        <p:nvPicPr>
          <p:cNvPr id="7680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308100"/>
            <a:ext cx="18859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Text Box 14"/>
          <p:cNvSpPr txBox="1">
            <a:spLocks noChangeArrowheads="1"/>
          </p:cNvSpPr>
          <p:nvPr/>
        </p:nvSpPr>
        <p:spPr bwMode="auto">
          <a:xfrm>
            <a:off x="438150" y="4333875"/>
            <a:ext cx="75834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sv-SE" sz="2000">
                <a:solidFill>
                  <a:srgbClr val="0000FF"/>
                </a:solidFill>
                <a:latin typeface="Tahoma" charset="0"/>
              </a:rPr>
              <a:t>Work on collimation system to be continued (hibernating...)</a:t>
            </a:r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sv-SE" sz="2000">
                <a:solidFill>
                  <a:srgbClr val="0000FF"/>
                </a:solidFill>
                <a:latin typeface="Tahoma" charset="0"/>
              </a:rPr>
              <a:t>SPS is still to be looked at</a:t>
            </a:r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sv-SE" sz="2000">
                <a:solidFill>
                  <a:srgbClr val="0000FF"/>
                </a:solidFill>
                <a:latin typeface="Tahoma" charset="0"/>
              </a:rPr>
              <a:t>Other machines ok for baseline (for CERN recommendations)</a:t>
            </a:r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</a:pPr>
            <a:r>
              <a:rPr lang="sv-SE" sz="2000">
                <a:solidFill>
                  <a:srgbClr val="0000FF"/>
                </a:solidFill>
                <a:latin typeface="Tahoma" charset="0"/>
              </a:rPr>
              <a:t>Have to be checked for 8B and 8Li with high intensities </a:t>
            </a:r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Arial" charset="0"/>
              <a:buChar char="•"/>
            </a:pPr>
            <a:endParaRPr lang="sv-SE" sz="2000">
              <a:solidFill>
                <a:srgbClr val="0000FF"/>
              </a:solidFill>
              <a:latin typeface="Tahoma" charset="0"/>
            </a:endParaRPr>
          </a:p>
        </p:txBody>
      </p:sp>
      <p:pic>
        <p:nvPicPr>
          <p:cNvPr id="76809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778125"/>
            <a:ext cx="1354137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849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F78786-0814-7044-BF88-54E34BC179D9}" type="slidenum">
              <a:rPr lang="en-US" sz="1200">
                <a:latin typeface="Garamond" charset="0"/>
              </a:rPr>
              <a:pPr eaLnBrk="1" hangingPunct="1"/>
              <a:t>29</a:t>
            </a:fld>
            <a:endParaRPr lang="en-US" sz="1200">
              <a:latin typeface="Garamond" charset="0"/>
            </a:endParaRPr>
          </a:p>
        </p:txBody>
      </p:sp>
      <p:sp>
        <p:nvSpPr>
          <p:cNvPr id="84996" name="Title 1"/>
          <p:cNvSpPr>
            <a:spLocks noGrp="1"/>
          </p:cNvSpPr>
          <p:nvPr>
            <p:ph type="title" idx="4294967295"/>
          </p:nvPr>
        </p:nvSpPr>
        <p:spPr>
          <a:xfrm>
            <a:off x="1116013" y="277813"/>
            <a:ext cx="7056437" cy="1169987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60 GHz Source Challenges</a:t>
            </a:r>
          </a:p>
        </p:txBody>
      </p:sp>
      <p:sp>
        <p:nvSpPr>
          <p:cNvPr id="84997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CD290C3-C204-6F46-9943-10C02AAB70A5}" type="slidenum">
              <a:rPr lang="en-US" sz="1200">
                <a:latin typeface="Garamond" charset="0"/>
              </a:rPr>
              <a:pPr algn="r" eaLnBrk="1" hangingPunct="1"/>
              <a:t>29</a:t>
            </a:fld>
            <a:endParaRPr lang="en-US" sz="1200">
              <a:latin typeface="Garamond" charset="0"/>
            </a:endParaRPr>
          </a:p>
        </p:txBody>
      </p:sp>
      <p:sp>
        <p:nvSpPr>
          <p:cNvPr id="84998" name="Rectangle 5"/>
          <p:cNvSpPr txBox="1">
            <a:spLocks noGrp="1" noChangeArrowheads="1"/>
          </p:cNvSpPr>
          <p:nvPr/>
        </p:nvSpPr>
        <p:spPr bwMode="auto">
          <a:xfrm>
            <a:off x="2717800" y="6438900"/>
            <a:ext cx="3708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latin typeface="Garamond" charset="0"/>
              </a:rPr>
              <a:t>           </a:t>
            </a:r>
            <a:endParaRPr lang="en-US" sz="1200">
              <a:latin typeface="Garamond" charset="0"/>
            </a:endParaRPr>
          </a:p>
        </p:txBody>
      </p:sp>
      <p:sp>
        <p:nvSpPr>
          <p:cNvPr id="84999" name="Slide Number Placeholder 11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625C4D3-95A9-1841-A01A-4625DE6FF53F}" type="slidenum">
              <a:rPr lang="en-US" sz="1200">
                <a:latin typeface="Garamond" charset="0"/>
              </a:rPr>
              <a:pPr algn="r" eaLnBrk="1" hangingPunct="1"/>
              <a:t>29</a:t>
            </a:fld>
            <a:endParaRPr lang="en-US" sz="1200">
              <a:latin typeface="Garamon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95" y="1263172"/>
            <a:ext cx="8288693" cy="456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7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2560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7A57D5-E060-A840-8835-5E70E53B0DF8}" type="slidenum">
              <a:rPr lang="en-US" sz="1200">
                <a:latin typeface="Garamond" charset="0"/>
              </a:rPr>
              <a:pPr eaLnBrk="1" hangingPunct="1"/>
              <a:t>3</a:t>
            </a:fld>
            <a:endParaRPr lang="en-US" sz="1200">
              <a:latin typeface="Garamond" charset="0"/>
            </a:endParaRP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aramond" charset="0"/>
              </a:rPr>
              <a:t>EUROnu</a:t>
            </a:r>
            <a:r>
              <a:rPr lang="en-US" dirty="0">
                <a:latin typeface="Garamond" charset="0"/>
              </a:rPr>
              <a:t> Beta Beams </a:t>
            </a:r>
          </a:p>
        </p:txBody>
      </p:sp>
      <p:sp>
        <p:nvSpPr>
          <p:cNvPr id="25605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7801ED4-C9E8-3340-8848-0EF69FDFEAAB}" type="slidenum">
              <a:rPr lang="en-US" sz="1200">
                <a:latin typeface="Garamond" charset="0"/>
              </a:rPr>
              <a:pPr algn="r" eaLnBrk="1" hangingPunct="1"/>
              <a:t>3</a:t>
            </a:fld>
            <a:endParaRPr lang="en-US" sz="1200">
              <a:latin typeface="Garamond" charset="0"/>
            </a:endParaRPr>
          </a:p>
        </p:txBody>
      </p:sp>
      <p:sp>
        <p:nvSpPr>
          <p:cNvPr id="2560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25438" y="1531938"/>
            <a:ext cx="9144001" cy="3595687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EURISOL Scenario </a:t>
            </a:r>
            <a:r>
              <a:rPr lang="en-US" sz="1600" dirty="0">
                <a:latin typeface="Arial" charset="0"/>
                <a:ea typeface="ＭＳ Ｐゴシック" charset="0"/>
              </a:rPr>
              <a:t>(low-Q, 6He and 18Ne)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A preliminary scenario available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Production of 18Ne not possible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Collective effects not studied</a:t>
            </a:r>
          </a:p>
          <a:p>
            <a:pPr lvl="2">
              <a:lnSpc>
                <a:spcPct val="80000"/>
              </a:lnSpc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lvl="2">
              <a:lnSpc>
                <a:spcPct val="80000"/>
              </a:lnSpc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lvl="2">
              <a:lnSpc>
                <a:spcPct val="80000"/>
              </a:lnSpc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 err="1">
                <a:latin typeface="Arial" charset="0"/>
                <a:ea typeface="ＭＳ Ｐゴシック" charset="0"/>
              </a:rPr>
              <a:t>EUROnu</a:t>
            </a:r>
            <a:r>
              <a:rPr lang="en-US" sz="2400" dirty="0">
                <a:latin typeface="Arial" charset="0"/>
                <a:ea typeface="ＭＳ Ｐゴシック" charset="0"/>
              </a:rPr>
              <a:t> proposal </a:t>
            </a:r>
            <a:r>
              <a:rPr lang="en-US" sz="1600" dirty="0">
                <a:latin typeface="Arial" charset="0"/>
                <a:ea typeface="ＭＳ Ｐゴシック" charset="0"/>
              </a:rPr>
              <a:t>(high-Q, 8Li and 8B)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Proposal for ion production (C. Rubbia)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High production rates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Higher neutrino-energy with same relativistic ion gamma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Same acceleration scheme as EURISOL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Arial" charset="0"/>
              <a:ea typeface="ＭＳ Ｐゴシック" charset="0"/>
            </a:endParaRPr>
          </a:p>
        </p:txBody>
      </p:sp>
      <p:pic>
        <p:nvPicPr>
          <p:cNvPr id="2560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60500"/>
            <a:ext cx="297497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717925"/>
            <a:ext cx="225266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Down Arrow 11"/>
          <p:cNvSpPr>
            <a:spLocks noChangeArrowheads="1"/>
          </p:cNvSpPr>
          <p:nvPr/>
        </p:nvSpPr>
        <p:spPr bwMode="auto">
          <a:xfrm>
            <a:off x="2741613" y="3097213"/>
            <a:ext cx="573087" cy="836612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3B812F">
              <a:alpha val="49019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smtClean="0">
                <a:solidFill>
                  <a:schemeClr val="accent2"/>
                </a:solidFill>
                <a:latin typeface="Comic Sans MS" charset="0"/>
              </a:rPr>
              <a:t>2011-01-09</a:t>
            </a:r>
            <a:endParaRPr lang="fr-FR" sz="1000">
              <a:solidFill>
                <a:schemeClr val="accent2"/>
              </a:solidFill>
              <a:latin typeface="Comic Sans MS" charset="0"/>
            </a:endParaRPr>
          </a:p>
        </p:txBody>
      </p:sp>
      <p:sp>
        <p:nvSpPr>
          <p:cNvPr id="78851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2474913" y="6438900"/>
            <a:ext cx="4391025" cy="246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fld id="{2E69AEC5-DAD3-FB4E-B3AE-B6746FDFF949}" type="slidenum">
              <a:rPr lang="fr-FR" sz="1000" b="1">
                <a:solidFill>
                  <a:schemeClr val="accent2"/>
                </a:solidFill>
                <a:latin typeface="Comic Sans MS" charset="0"/>
              </a:rPr>
              <a:pPr algn="ctr"/>
              <a:t>30</a:t>
            </a:fld>
            <a:r>
              <a:rPr lang="fr-FR" sz="1000" b="1">
                <a:solidFill>
                  <a:schemeClr val="accent2"/>
                </a:solidFill>
                <a:latin typeface="Comic Sans MS" charset="0"/>
              </a:rPr>
              <a:t>/16</a:t>
            </a:r>
          </a:p>
        </p:txBody>
      </p:sp>
      <p:sp>
        <p:nvSpPr>
          <p:cNvPr id="78859" name="Title 1"/>
          <p:cNvSpPr>
            <a:spLocks noGrp="1"/>
          </p:cNvSpPr>
          <p:nvPr>
            <p:ph type="title" idx="4294967295"/>
          </p:nvPr>
        </p:nvSpPr>
        <p:spPr>
          <a:xfrm>
            <a:off x="868198" y="355261"/>
            <a:ext cx="7056437" cy="1169987"/>
          </a:xfrm>
        </p:spPr>
        <p:txBody>
          <a:bodyPr/>
          <a:lstStyle/>
          <a:p>
            <a:pPr eaLnBrk="1" hangingPunct="1"/>
            <a:r>
              <a:rPr lang="en-US" dirty="0">
                <a:latin typeface="Garamond" charset="0"/>
              </a:rPr>
              <a:t>ECR 60 GHz Source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05" y="1129347"/>
            <a:ext cx="8328182" cy="4679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8704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A9AC2B-06C1-4E47-8AD4-608EAF8ED047}" type="slidenum">
              <a:rPr lang="en-US" sz="1200">
                <a:latin typeface="Garamond" charset="0"/>
              </a:rPr>
              <a:pPr eaLnBrk="1" hangingPunct="1"/>
              <a:t>31</a:t>
            </a:fld>
            <a:endParaRPr lang="en-US" sz="1200">
              <a:latin typeface="Garamond" charset="0"/>
            </a:endParaRPr>
          </a:p>
        </p:txBody>
      </p:sp>
      <p:sp>
        <p:nvSpPr>
          <p:cNvPr id="87044" name="TextBox 11"/>
          <p:cNvSpPr txBox="1">
            <a:spLocks noChangeArrowheads="1"/>
          </p:cNvSpPr>
          <p:nvPr/>
        </p:nvSpPr>
        <p:spPr bwMode="auto">
          <a:xfrm>
            <a:off x="260349" y="1365250"/>
            <a:ext cx="847514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28 GHz-10 kW </a:t>
            </a:r>
            <a:r>
              <a:rPr lang="en-US" sz="2000" dirty="0" err="1"/>
              <a:t>gyrotron</a:t>
            </a:r>
            <a:r>
              <a:rPr lang="en-US" sz="2000" dirty="0"/>
              <a:t> at LPSC is available for first SEISM Euro-nu </a:t>
            </a:r>
            <a:r>
              <a:rPr lang="en-US" sz="2000" dirty="0" smtClean="0"/>
              <a:t>experiment</a:t>
            </a:r>
            <a:endParaRPr lang="en-US" sz="2000" dirty="0"/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finalize the internal structure of the source (HV insulation, vacuum, HF port, gas inlet) </a:t>
            </a:r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60 </a:t>
            </a:r>
            <a:r>
              <a:rPr lang="en-US" sz="2000" b="1" dirty="0">
                <a:solidFill>
                  <a:srgbClr val="FF0000"/>
                </a:solidFill>
              </a:rPr>
              <a:t>GHz </a:t>
            </a:r>
            <a:r>
              <a:rPr lang="en-US" sz="2000" b="1" dirty="0" err="1">
                <a:solidFill>
                  <a:srgbClr val="FF0000"/>
                </a:solidFill>
              </a:rPr>
              <a:t>gyrotron</a:t>
            </a:r>
            <a:r>
              <a:rPr lang="en-US" sz="2000" b="1" dirty="0">
                <a:solidFill>
                  <a:srgbClr val="FF0000"/>
                </a:solidFill>
              </a:rPr>
              <a:t> will be finished at IAP: Installation is funding </a:t>
            </a:r>
            <a:r>
              <a:rPr lang="en-US" sz="2000" b="1" dirty="0" smtClean="0">
                <a:solidFill>
                  <a:srgbClr val="FF0000"/>
                </a:solidFill>
              </a:rPr>
              <a:t>dependent</a:t>
            </a:r>
            <a:endParaRPr lang="en-US" sz="2000" b="1" dirty="0">
              <a:solidFill>
                <a:srgbClr val="FF0000"/>
              </a:solidFill>
            </a:endParaRPr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</a:t>
            </a:r>
            <a:r>
              <a:rPr lang="en-US" sz="2000" dirty="0">
                <a:solidFill>
                  <a:srgbClr val="FF0000"/>
                </a:solidFill>
              </a:rPr>
              <a:t>Magnet time availability not evident for 60 </a:t>
            </a:r>
            <a:r>
              <a:rPr lang="en-US" sz="2000" dirty="0" smtClean="0">
                <a:solidFill>
                  <a:srgbClr val="FF0000"/>
                </a:solidFill>
              </a:rPr>
              <a:t>GHz</a:t>
            </a:r>
            <a:endParaRPr lang="en-US" sz="2000" dirty="0">
              <a:solidFill>
                <a:srgbClr val="FF0000"/>
              </a:solidFill>
            </a:endParaRPr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Information on experiment should be available by now (see later talk</a:t>
            </a:r>
            <a:r>
              <a:rPr lang="en-US" sz="2000" dirty="0" smtClean="0"/>
              <a:t>)</a:t>
            </a:r>
            <a:endParaRPr lang="en-US" sz="2000" dirty="0"/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ECR efficiency : needs experimental verification of  </a:t>
            </a:r>
            <a:r>
              <a:rPr lang="en-US" sz="2000" dirty="0" err="1"/>
              <a:t>gyrotron</a:t>
            </a:r>
            <a:r>
              <a:rPr lang="en-US" sz="2000" dirty="0"/>
              <a:t> </a:t>
            </a:r>
            <a:r>
              <a:rPr lang="en-US" sz="2000" dirty="0" smtClean="0"/>
              <a:t>data</a:t>
            </a:r>
            <a:endParaRPr lang="en-US" sz="2000" dirty="0"/>
          </a:p>
          <a:p>
            <a:pPr eaLnBrk="1" hangingPunct="1">
              <a:buClr>
                <a:srgbClr val="FFC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We have to be </a:t>
            </a:r>
            <a:r>
              <a:rPr lang="en-US" sz="2000" dirty="0">
                <a:solidFill>
                  <a:srgbClr val="FF0000"/>
                </a:solidFill>
              </a:rPr>
              <a:t>confident that experimental program can fly (funding ?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7045" name="Title 1"/>
          <p:cNvSpPr txBox="1">
            <a:spLocks/>
          </p:cNvSpPr>
          <p:nvPr/>
        </p:nvSpPr>
        <p:spPr bwMode="auto">
          <a:xfrm>
            <a:off x="1116013" y="277813"/>
            <a:ext cx="70564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200">
                <a:solidFill>
                  <a:srgbClr val="000099"/>
                </a:solidFill>
                <a:latin typeface="Garamond" charset="0"/>
              </a:rPr>
              <a:t>ECR 60 GHz Source</a:t>
            </a:r>
          </a:p>
        </p:txBody>
      </p:sp>
      <p:pic>
        <p:nvPicPr>
          <p:cNvPr id="7" name="Picture 5" descr="lncmi_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5081588"/>
            <a:ext cx="865187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584200" y="5199063"/>
            <a:ext cx="896938" cy="647700"/>
            <a:chOff x="2587" y="1229"/>
            <a:chExt cx="565" cy="408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85" b="38383"/>
            <a:stretch>
              <a:fillRect/>
            </a:stretch>
          </p:blipFill>
          <p:spPr bwMode="auto">
            <a:xfrm>
              <a:off x="2587" y="1515"/>
              <a:ext cx="56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133" r="78647"/>
            <a:stretch>
              <a:fillRect/>
            </a:stretch>
          </p:blipFill>
          <p:spPr bwMode="auto">
            <a:xfrm>
              <a:off x="2587" y="1229"/>
              <a:ext cx="565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9" descr="logoLPS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5153025"/>
            <a:ext cx="11811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logocern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5108575"/>
            <a:ext cx="7699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554038" y="4702175"/>
            <a:ext cx="278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The SEISM Collaboration</a:t>
            </a:r>
          </a:p>
        </p:txBody>
      </p:sp>
      <p:pic>
        <p:nvPicPr>
          <p:cNvPr id="14" name="Picture 23" descr="ujf_logo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5133975"/>
            <a:ext cx="5746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8806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6DE362-3DBD-B94B-B6AE-D367DCA2309B}" type="slidenum">
              <a:rPr lang="en-US" sz="1200">
                <a:latin typeface="Garamond" charset="0"/>
              </a:rPr>
              <a:pPr eaLnBrk="1" hangingPunct="1"/>
              <a:t>32</a:t>
            </a:fld>
            <a:endParaRPr lang="en-US" sz="1200">
              <a:latin typeface="Garamond" charset="0"/>
            </a:endParaRPr>
          </a:p>
        </p:txBody>
      </p:sp>
      <p:sp>
        <p:nvSpPr>
          <p:cNvPr id="88068" name="Rectangle 2"/>
          <p:cNvSpPr txBox="1">
            <a:spLocks noChangeArrowheads="1"/>
          </p:cNvSpPr>
          <p:nvPr/>
        </p:nvSpPr>
        <p:spPr bwMode="auto">
          <a:xfrm>
            <a:off x="860425" y="296863"/>
            <a:ext cx="75517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99"/>
                </a:solidFill>
                <a:latin typeface="Garamond" charset="0"/>
              </a:rPr>
              <a:t>New RFQs</a:t>
            </a:r>
          </a:p>
        </p:txBody>
      </p:sp>
      <p:pic>
        <p:nvPicPr>
          <p:cNvPr id="880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195513"/>
            <a:ext cx="2946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TextBox 12"/>
          <p:cNvSpPr txBox="1">
            <a:spLocks noChangeArrowheads="1"/>
          </p:cNvSpPr>
          <p:nvPr/>
        </p:nvSpPr>
        <p:spPr bwMode="auto">
          <a:xfrm>
            <a:off x="3944939" y="1930923"/>
            <a:ext cx="50228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2800" dirty="0"/>
              <a:t>  +1 charge states from ECR</a:t>
            </a:r>
          </a:p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2800" dirty="0"/>
              <a:t>  Z/A small</a:t>
            </a:r>
          </a:p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2800" dirty="0"/>
              <a:t>  RFQ not optimized</a:t>
            </a:r>
          </a:p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2800" dirty="0"/>
              <a:t>  May give losses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9011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355A0C-7EAE-F24A-B6FD-0400772793DE}" type="slidenum">
              <a:rPr lang="en-US" sz="1200">
                <a:latin typeface="Garamond" charset="0"/>
              </a:rPr>
              <a:pPr eaLnBrk="1" hangingPunct="1"/>
              <a:t>33</a:t>
            </a:fld>
            <a:endParaRPr lang="en-US" sz="1200">
              <a:latin typeface="Garamond" charset="0"/>
            </a:endParaRPr>
          </a:p>
        </p:txBody>
      </p:sp>
      <p:sp>
        <p:nvSpPr>
          <p:cNvPr id="90115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Costing and Safety</a:t>
            </a:r>
          </a:p>
        </p:txBody>
      </p:sp>
      <p:sp>
        <p:nvSpPr>
          <p:cNvPr id="90117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A0CD87-C6CA-AD40-B160-A5BBF879F3B4}" type="slidenum">
              <a:rPr lang="en-US" sz="1200">
                <a:latin typeface="Garamond" charset="0"/>
              </a:rPr>
              <a:pPr algn="r" eaLnBrk="1" hangingPunct="1"/>
              <a:t>33</a:t>
            </a:fld>
            <a:endParaRPr lang="en-US" sz="1200">
              <a:latin typeface="Garamond" charset="0"/>
            </a:endParaRPr>
          </a:p>
        </p:txBody>
      </p:sp>
      <p:sp>
        <p:nvSpPr>
          <p:cNvPr id="90118" name="Rectangle 16"/>
          <p:cNvSpPr>
            <a:spLocks noChangeArrowheads="1"/>
          </p:cNvSpPr>
          <p:nvPr/>
        </p:nvSpPr>
        <p:spPr bwMode="auto">
          <a:xfrm>
            <a:off x="1989138" y="2622550"/>
            <a:ext cx="1133475" cy="493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90119" name="TextBox 12"/>
          <p:cNvSpPr txBox="1">
            <a:spLocks noChangeArrowheads="1"/>
          </p:cNvSpPr>
          <p:nvPr/>
        </p:nvSpPr>
        <p:spPr bwMode="auto">
          <a:xfrm>
            <a:off x="227013" y="1512888"/>
            <a:ext cx="8916987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2800" dirty="0"/>
              <a:t>  WBS presented at Costing meeting at </a:t>
            </a:r>
            <a:r>
              <a:rPr lang="en-US" sz="2800" dirty="0" smtClean="0"/>
              <a:t>CERN</a:t>
            </a:r>
          </a:p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2800" dirty="0" smtClean="0"/>
              <a:t>  Safety only generally looked at</a:t>
            </a:r>
          </a:p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2800" dirty="0"/>
              <a:t> </a:t>
            </a:r>
            <a:r>
              <a:rPr lang="en-US" sz="2800" dirty="0" smtClean="0"/>
              <a:t> No </a:t>
            </a:r>
            <a:r>
              <a:rPr lang="en-US" sz="2800" dirty="0"/>
              <a:t>major changes from this (improvements, details)</a:t>
            </a:r>
          </a:p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2800" dirty="0"/>
              <a:t>  Difficult to cost when </a:t>
            </a:r>
            <a:r>
              <a:rPr lang="en-US" sz="2800" dirty="0" smtClean="0"/>
              <a:t>project </a:t>
            </a:r>
            <a:r>
              <a:rPr lang="en-US" sz="2800" dirty="0"/>
              <a:t>only half way</a:t>
            </a:r>
            <a:r>
              <a:rPr lang="en-US" sz="2800" dirty="0" smtClean="0"/>
              <a:t>.</a:t>
            </a:r>
            <a:endParaRPr lang="en-US" sz="1800" dirty="0"/>
          </a:p>
          <a:p>
            <a:pPr lvl="1"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PS is going to be upgraded for </a:t>
            </a:r>
            <a:r>
              <a:rPr lang="en-US" sz="2000" dirty="0" smtClean="0"/>
              <a:t>example</a:t>
            </a:r>
          </a:p>
          <a:p>
            <a:pPr lvl="1"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2000" dirty="0" smtClean="0"/>
              <a:t>  Baseline needs technical refinements</a:t>
            </a:r>
            <a:endParaRPr lang="en-US" sz="2000" dirty="0"/>
          </a:p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2800" dirty="0"/>
              <a:t>  WP4 did get no help or input for costing</a:t>
            </a:r>
          </a:p>
          <a:p>
            <a:pPr lvl="1"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2000" dirty="0"/>
              <a:t>  </a:t>
            </a:r>
            <a:r>
              <a:rPr lang="en-US" sz="2000" dirty="0" smtClean="0"/>
              <a:t>Tried to get it going</a:t>
            </a:r>
            <a:endParaRPr lang="en-US" sz="2000" dirty="0"/>
          </a:p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sz="2800" dirty="0" smtClean="0"/>
              <a:t> Lack </a:t>
            </a:r>
            <a:r>
              <a:rPr lang="en-US" sz="2800" dirty="0"/>
              <a:t>of guidelines, manpower and expertise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9011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355A0C-7EAE-F24A-B6FD-0400772793DE}" type="slidenum">
              <a:rPr lang="en-US" sz="1200">
                <a:latin typeface="Garamond" charset="0"/>
              </a:rPr>
              <a:pPr eaLnBrk="1" hangingPunct="1"/>
              <a:t>34</a:t>
            </a:fld>
            <a:endParaRPr lang="en-US" sz="1200">
              <a:latin typeface="Garamond" charset="0"/>
            </a:endParaRPr>
          </a:p>
        </p:txBody>
      </p:sp>
      <p:sp>
        <p:nvSpPr>
          <p:cNvPr id="90115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Parameter list</a:t>
            </a:r>
            <a:br>
              <a:rPr lang="en-US" dirty="0" smtClean="0">
                <a:latin typeface="Garamond" charset="0"/>
              </a:rPr>
            </a:br>
            <a:endParaRPr lang="en-US" dirty="0">
              <a:latin typeface="Garamond" charset="0"/>
            </a:endParaRPr>
          </a:p>
        </p:txBody>
      </p:sp>
      <p:sp>
        <p:nvSpPr>
          <p:cNvPr id="90117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A0CD87-C6CA-AD40-B160-A5BBF879F3B4}" type="slidenum">
              <a:rPr lang="en-US" sz="1200">
                <a:latin typeface="Garamond" charset="0"/>
              </a:rPr>
              <a:pPr algn="r" eaLnBrk="1" hangingPunct="1"/>
              <a:t>34</a:t>
            </a:fld>
            <a:endParaRPr lang="en-US" sz="1200">
              <a:latin typeface="Garamond" charset="0"/>
            </a:endParaRPr>
          </a:p>
        </p:txBody>
      </p:sp>
      <p:sp>
        <p:nvSpPr>
          <p:cNvPr id="90118" name="Rectangle 16"/>
          <p:cNvSpPr>
            <a:spLocks noChangeArrowheads="1"/>
          </p:cNvSpPr>
          <p:nvPr/>
        </p:nvSpPr>
        <p:spPr bwMode="auto">
          <a:xfrm>
            <a:off x="1989138" y="2622550"/>
            <a:ext cx="1133475" cy="493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2200"/>
            <a:ext cx="9144000" cy="464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2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9011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355A0C-7EAE-F24A-B6FD-0400772793DE}" type="slidenum">
              <a:rPr lang="en-US" sz="1200">
                <a:latin typeface="Garamond" charset="0"/>
              </a:rPr>
              <a:pPr eaLnBrk="1" hangingPunct="1"/>
              <a:t>35</a:t>
            </a:fld>
            <a:endParaRPr lang="en-US" sz="1200">
              <a:latin typeface="Garamond" charset="0"/>
            </a:endParaRPr>
          </a:p>
        </p:txBody>
      </p:sp>
      <p:sp>
        <p:nvSpPr>
          <p:cNvPr id="90115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title"/>
          </p:nvPr>
        </p:nvSpPr>
        <p:spPr>
          <a:xfrm>
            <a:off x="775277" y="339773"/>
            <a:ext cx="7056437" cy="1139825"/>
          </a:xfrm>
        </p:spPr>
        <p:txBody>
          <a:bodyPr/>
          <a:lstStyle/>
          <a:p>
            <a:r>
              <a:rPr lang="en-US" dirty="0" smtClean="0">
                <a:latin typeface="Garamond" charset="0"/>
              </a:rPr>
              <a:t>Parameter list</a:t>
            </a:r>
            <a:br>
              <a:rPr lang="en-US" dirty="0" smtClean="0">
                <a:latin typeface="Garamond" charset="0"/>
              </a:rPr>
            </a:br>
            <a:endParaRPr lang="en-US" dirty="0">
              <a:latin typeface="Garamond" charset="0"/>
            </a:endParaRPr>
          </a:p>
        </p:txBody>
      </p:sp>
      <p:sp>
        <p:nvSpPr>
          <p:cNvPr id="90117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A0CD87-C6CA-AD40-B160-A5BBF879F3B4}" type="slidenum">
              <a:rPr lang="en-US" sz="1200">
                <a:latin typeface="Garamond" charset="0"/>
              </a:rPr>
              <a:pPr algn="r" eaLnBrk="1" hangingPunct="1"/>
              <a:t>35</a:t>
            </a:fld>
            <a:endParaRPr lang="en-US" sz="1200">
              <a:latin typeface="Garamond" charset="0"/>
            </a:endParaRPr>
          </a:p>
        </p:txBody>
      </p:sp>
      <p:sp>
        <p:nvSpPr>
          <p:cNvPr id="90118" name="Rectangle 16"/>
          <p:cNvSpPr>
            <a:spLocks noChangeArrowheads="1"/>
          </p:cNvSpPr>
          <p:nvPr/>
        </p:nvSpPr>
        <p:spPr bwMode="auto">
          <a:xfrm>
            <a:off x="1648402" y="2684510"/>
            <a:ext cx="1133475" cy="493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2200"/>
            <a:ext cx="9144000" cy="4649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59" y="1517978"/>
            <a:ext cx="3265006" cy="466721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 flipV="1">
            <a:off x="2431698" y="2106581"/>
            <a:ext cx="1548847" cy="100682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1858625" y="5746626"/>
            <a:ext cx="1765685" cy="57311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7241" y="5839563"/>
            <a:ext cx="555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 document in the </a:t>
            </a:r>
            <a:r>
              <a:rPr lang="en-US" b="1" dirty="0" err="1" smtClean="0">
                <a:solidFill>
                  <a:srgbClr val="FF0000"/>
                </a:solidFill>
              </a:rPr>
              <a:t>EUROnu</a:t>
            </a:r>
            <a:r>
              <a:rPr lang="en-US" b="1" dirty="0" smtClean="0">
                <a:solidFill>
                  <a:srgbClr val="FF0000"/>
                </a:solidFill>
              </a:rPr>
              <a:t> web (date of report)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9011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355A0C-7EAE-F24A-B6FD-0400772793DE}" type="slidenum">
              <a:rPr lang="en-US" sz="1200">
                <a:latin typeface="Garamond" charset="0"/>
              </a:rPr>
              <a:pPr eaLnBrk="1" hangingPunct="1"/>
              <a:t>36</a:t>
            </a:fld>
            <a:endParaRPr lang="en-US" sz="1200">
              <a:latin typeface="Garamond" charset="0"/>
            </a:endParaRPr>
          </a:p>
        </p:txBody>
      </p:sp>
      <p:sp>
        <p:nvSpPr>
          <p:cNvPr id="90115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charset="0"/>
              </a:rPr>
              <a:t>Parameter list</a:t>
            </a:r>
            <a:br>
              <a:rPr lang="en-US" dirty="0" smtClean="0">
                <a:latin typeface="Garamond" charset="0"/>
              </a:rPr>
            </a:br>
            <a:endParaRPr lang="en-US" dirty="0">
              <a:latin typeface="Garamond" charset="0"/>
            </a:endParaRPr>
          </a:p>
        </p:txBody>
      </p:sp>
      <p:sp>
        <p:nvSpPr>
          <p:cNvPr id="90117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FA0CD87-C6CA-AD40-B160-A5BBF879F3B4}" type="slidenum">
              <a:rPr lang="en-US" sz="1200">
                <a:latin typeface="Garamond" charset="0"/>
              </a:rPr>
              <a:pPr algn="r" eaLnBrk="1" hangingPunct="1"/>
              <a:t>36</a:t>
            </a:fld>
            <a:endParaRPr lang="en-US" sz="1200">
              <a:latin typeface="Garamond" charset="0"/>
            </a:endParaRPr>
          </a:p>
        </p:txBody>
      </p:sp>
      <p:sp>
        <p:nvSpPr>
          <p:cNvPr id="90118" name="Rectangle 16"/>
          <p:cNvSpPr>
            <a:spLocks noChangeArrowheads="1"/>
          </p:cNvSpPr>
          <p:nvPr/>
        </p:nvSpPr>
        <p:spPr bwMode="auto">
          <a:xfrm>
            <a:off x="1989138" y="2622550"/>
            <a:ext cx="1133475" cy="493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2200"/>
            <a:ext cx="9144000" cy="46492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95" y="1456018"/>
            <a:ext cx="3265006" cy="4667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4173" y="1905215"/>
            <a:ext cx="4708191" cy="3089914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524619" y="2137558"/>
            <a:ext cx="1146146" cy="171934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5148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9216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F1A794-E449-7148-A039-06DC1BB58DD5}" type="slidenum">
              <a:rPr lang="en-US" sz="1200">
                <a:latin typeface="Garamond" charset="0"/>
              </a:rPr>
              <a:pPr eaLnBrk="1" hangingPunct="1"/>
              <a:t>37</a:t>
            </a:fld>
            <a:endParaRPr lang="en-US" sz="1200">
              <a:latin typeface="Garamond" charset="0"/>
            </a:endParaRPr>
          </a:p>
        </p:txBody>
      </p:sp>
      <p:sp>
        <p:nvSpPr>
          <p:cNvPr id="92164" name="Rectangle 2"/>
          <p:cNvSpPr txBox="1">
            <a:spLocks noChangeArrowheads="1"/>
          </p:cNvSpPr>
          <p:nvPr/>
        </p:nvSpPr>
        <p:spPr bwMode="auto">
          <a:xfrm>
            <a:off x="860425" y="296863"/>
            <a:ext cx="77279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99"/>
                </a:solidFill>
                <a:latin typeface="Garamond" charset="0"/>
              </a:rPr>
              <a:t>Future (2011-</a:t>
            </a:r>
          </a:p>
        </p:txBody>
      </p:sp>
      <p:sp>
        <p:nvSpPr>
          <p:cNvPr id="92165" name="Content Placeholder 2"/>
          <p:cNvSpPr txBox="1">
            <a:spLocks/>
          </p:cNvSpPr>
          <p:nvPr/>
        </p:nvSpPr>
        <p:spPr bwMode="auto">
          <a:xfrm>
            <a:off x="582613" y="987425"/>
            <a:ext cx="8291512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9925" indent="-325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Experiments on 18Ne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Direct kinematics for 8B and 8Li production: targets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Cooling and production simulations for </a:t>
            </a:r>
            <a:r>
              <a:rPr lang="en-US" sz="2000" dirty="0" smtClean="0">
                <a:solidFill>
                  <a:srgbClr val="0033CC"/>
                </a:solidFill>
              </a:rPr>
              <a:t>Production Ring (8Li/8B)</a:t>
            </a:r>
            <a:endParaRPr lang="en-US" sz="2000" dirty="0">
              <a:solidFill>
                <a:srgbClr val="0033CC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Cross-section measurements of 8B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8B collection setup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ECR fields for plasma -&gt; 30 000A (structures supra…), </a:t>
            </a:r>
            <a:r>
              <a:rPr lang="en-US" sz="2000" dirty="0" err="1">
                <a:solidFill>
                  <a:srgbClr val="0033CC"/>
                </a:solidFill>
              </a:rPr>
              <a:t>Gyrotron</a:t>
            </a:r>
            <a:r>
              <a:rPr lang="en-US" sz="2000" dirty="0">
                <a:solidFill>
                  <a:srgbClr val="0033CC"/>
                </a:solidFill>
              </a:rPr>
              <a:t> tests, beam extraction, low cost solutions, Proto -&gt; ECR Source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Finalizing collective effects studies, all ions, all machines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CERN complex: RFQ and PS-upgrade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Decay Ring updates for collective effects (phase slip factor/RF)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Decay Ring RF, technical feasibility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Good physics case </a:t>
            </a:r>
            <a:r>
              <a:rPr lang="ja-JP" altLang="en-US" sz="2000" dirty="0">
                <a:solidFill>
                  <a:srgbClr val="0033CC"/>
                </a:solidFill>
              </a:rPr>
              <a:t>“</a:t>
            </a:r>
            <a:r>
              <a:rPr lang="en-US" altLang="ja-JP" sz="2000" dirty="0">
                <a:solidFill>
                  <a:srgbClr val="0033CC"/>
                </a:solidFill>
              </a:rPr>
              <a:t>green-field</a:t>
            </a:r>
            <a:r>
              <a:rPr lang="ja-JP" altLang="en-US" sz="2000" dirty="0">
                <a:solidFill>
                  <a:srgbClr val="0033CC"/>
                </a:solidFill>
              </a:rPr>
              <a:t>”</a:t>
            </a:r>
            <a:r>
              <a:rPr lang="en-US" altLang="ja-JP" sz="2000" dirty="0">
                <a:solidFill>
                  <a:srgbClr val="0033CC"/>
                </a:solidFill>
              </a:rPr>
              <a:t> realistic &amp; cheap beta beams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Parameter lists update for all ions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Costing/Safety?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None/>
            </a:pPr>
            <a:endParaRPr lang="en-US" sz="2000" dirty="0">
              <a:solidFill>
                <a:srgbClr val="0033CC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endParaRPr lang="en-US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942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4AC622-11D0-E74C-BB7F-4EEB6DC86EE6}" type="slidenum">
              <a:rPr lang="en-US" sz="1200">
                <a:latin typeface="Garamond" charset="0"/>
              </a:rPr>
              <a:pPr eaLnBrk="1" hangingPunct="1"/>
              <a:t>38</a:t>
            </a:fld>
            <a:endParaRPr lang="en-US" sz="1200">
              <a:latin typeface="Garamond" charset="0"/>
            </a:endParaRPr>
          </a:p>
        </p:txBody>
      </p:sp>
      <p:sp>
        <p:nvSpPr>
          <p:cNvPr id="94212" name="Rectangle 2"/>
          <p:cNvSpPr txBox="1">
            <a:spLocks noChangeArrowheads="1"/>
          </p:cNvSpPr>
          <p:nvPr/>
        </p:nvSpPr>
        <p:spPr bwMode="auto">
          <a:xfrm>
            <a:off x="860425" y="296863"/>
            <a:ext cx="77279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99"/>
                </a:solidFill>
                <a:latin typeface="Garamond" charset="0"/>
              </a:rPr>
              <a:t>Modifications</a:t>
            </a:r>
          </a:p>
        </p:txBody>
      </p:sp>
      <p:sp>
        <p:nvSpPr>
          <p:cNvPr id="94213" name="Content Placeholder 2"/>
          <p:cNvSpPr txBox="1">
            <a:spLocks/>
          </p:cNvSpPr>
          <p:nvPr/>
        </p:nvSpPr>
        <p:spPr bwMode="auto">
          <a:xfrm>
            <a:off x="-77788" y="1033463"/>
            <a:ext cx="9355138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Partners continue according to plans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CERN: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New RFQ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Very work-intense study on collective effects, FP6 not working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Results affect machines: we have already indications for DR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DR redesign is a consequence, work done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Technical help with impedance (HW specialists available for beta beams?)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The old machines need to be adapted: we will follow the PS upgrade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Production ring: inverse to direct kinematics -&gt; collection device ?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SC-Magnet shielding not </a:t>
            </a:r>
            <a:r>
              <a:rPr lang="en-US" sz="2000" dirty="0" smtClean="0">
                <a:solidFill>
                  <a:srgbClr val="0033CC"/>
                </a:solidFill>
              </a:rPr>
              <a:t>complete, radiation </a:t>
            </a:r>
            <a:r>
              <a:rPr lang="en-US" sz="2000" dirty="0">
                <a:solidFill>
                  <a:srgbClr val="0033CC"/>
                </a:solidFill>
              </a:rPr>
              <a:t>for high-Q needs more work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Costing/Safety?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Partners are ready to work, where are the clear </a:t>
            </a:r>
            <a:r>
              <a:rPr lang="en-US" sz="2000" dirty="0" err="1">
                <a:solidFill>
                  <a:srgbClr val="0033CC"/>
                </a:solidFill>
              </a:rPr>
              <a:t>EUROnu</a:t>
            </a:r>
            <a:r>
              <a:rPr lang="en-US" sz="2000" dirty="0">
                <a:solidFill>
                  <a:srgbClr val="0033CC"/>
                </a:solidFill>
              </a:rPr>
              <a:t> guidelines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C"/>
                </a:solidFill>
              </a:rPr>
              <a:t>CERN: no costing support (Magnets, vacuum, civil engineering, RF….)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None/>
            </a:pPr>
            <a:endParaRPr lang="en-US" sz="2000" dirty="0">
              <a:solidFill>
                <a:srgbClr val="0033CC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endParaRPr lang="en-US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2765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2AB575-8223-CA46-AC1E-809CB4816C8E}" type="slidenum">
              <a:rPr lang="en-US" sz="1200">
                <a:latin typeface="Garamond" charset="0"/>
              </a:rPr>
              <a:pPr eaLnBrk="1" hangingPunct="1"/>
              <a:t>4</a:t>
            </a:fld>
            <a:endParaRPr lang="en-US" sz="1200">
              <a:latin typeface="Garamond" charset="0"/>
            </a:endParaRP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aramond" charset="0"/>
              </a:rPr>
              <a:t>EUROnu</a:t>
            </a:r>
            <a:r>
              <a:rPr lang="en-US" dirty="0">
                <a:latin typeface="Garamond" charset="0"/>
              </a:rPr>
              <a:t> Beta Beams </a:t>
            </a:r>
          </a:p>
        </p:txBody>
      </p:sp>
      <p:sp>
        <p:nvSpPr>
          <p:cNvPr id="27653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3833923-DE5A-464C-A6F3-DBD90591FDFD}" type="slidenum">
              <a:rPr lang="en-US" sz="1200">
                <a:latin typeface="Garamond" charset="0"/>
              </a:rPr>
              <a:pPr algn="r" eaLnBrk="1" hangingPunct="1"/>
              <a:t>4</a:t>
            </a:fld>
            <a:endParaRPr lang="en-US" sz="1200">
              <a:latin typeface="Garamond" charset="0"/>
            </a:endParaRPr>
          </a:p>
        </p:txBody>
      </p:sp>
      <p:pic>
        <p:nvPicPr>
          <p:cNvPr id="2765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2297113"/>
            <a:ext cx="3535362" cy="2147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5421313" y="2633663"/>
            <a:ext cx="1797050" cy="587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  <p:pic>
        <p:nvPicPr>
          <p:cNvPr id="2765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2011363"/>
            <a:ext cx="16256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ectangle 4"/>
          <p:cNvSpPr txBox="1">
            <a:spLocks noChangeArrowheads="1"/>
          </p:cNvSpPr>
          <p:nvPr/>
        </p:nvSpPr>
        <p:spPr bwMode="auto">
          <a:xfrm>
            <a:off x="-325438" y="1531938"/>
            <a:ext cx="9144001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9925" indent="-325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22350" indent="-3508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r>
              <a:rPr lang="en-US" dirty="0"/>
              <a:t>EURISOL Scenario </a:t>
            </a:r>
            <a:r>
              <a:rPr lang="en-US" sz="1600" dirty="0"/>
              <a:t>(low-Q, 6He and 18Ne)</a:t>
            </a:r>
            <a:endParaRPr lang="en-US" dirty="0"/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dirty="0"/>
              <a:t>A preliminary scenario available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dirty="0">
                <a:solidFill>
                  <a:srgbClr val="FF0000"/>
                </a:solidFill>
              </a:rPr>
              <a:t>Production of 18Ne not possible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dirty="0">
                <a:solidFill>
                  <a:srgbClr val="FF0000"/>
                </a:solidFill>
              </a:rPr>
              <a:t>Collective effects not studied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dirty="0"/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dirty="0"/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None/>
            </a:pPr>
            <a:endParaRPr lang="en-US" dirty="0"/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r>
              <a:rPr lang="en-US" dirty="0" err="1"/>
              <a:t>EUROnu</a:t>
            </a:r>
            <a:r>
              <a:rPr lang="en-US" dirty="0"/>
              <a:t> proposal </a:t>
            </a:r>
            <a:r>
              <a:rPr lang="en-US" sz="1600" dirty="0"/>
              <a:t>(high-Q, 8Li and 8B)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dirty="0"/>
              <a:t>Proposal for ion production (C. Rubbia)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dirty="0"/>
              <a:t>High production rates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dirty="0"/>
              <a:t>Higher neutrino-energy with same relativistic ion gamma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dirty="0"/>
              <a:t>Same acceleration scheme as EURISOL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endParaRPr lang="en-US" sz="2000" dirty="0"/>
          </a:p>
        </p:txBody>
      </p:sp>
      <p:sp>
        <p:nvSpPr>
          <p:cNvPr id="27658" name="Down Arrow 17"/>
          <p:cNvSpPr>
            <a:spLocks noChangeArrowheads="1"/>
          </p:cNvSpPr>
          <p:nvPr/>
        </p:nvSpPr>
        <p:spPr bwMode="auto">
          <a:xfrm>
            <a:off x="2741613" y="3097213"/>
            <a:ext cx="573087" cy="836612"/>
          </a:xfrm>
          <a:prstGeom prst="downArrow">
            <a:avLst>
              <a:gd name="adj1" fmla="val 50000"/>
              <a:gd name="adj2" fmla="val 50006"/>
            </a:avLst>
          </a:prstGeom>
          <a:solidFill>
            <a:srgbClr val="3B812F">
              <a:alpha val="49019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2969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BD43FC-B753-7A4C-9A3A-C786272C2530}" type="slidenum">
              <a:rPr lang="en-US" sz="1200">
                <a:latin typeface="Garamond" charset="0"/>
              </a:rPr>
              <a:pPr eaLnBrk="1" hangingPunct="1"/>
              <a:t>5</a:t>
            </a:fld>
            <a:endParaRPr lang="en-US" sz="1200">
              <a:latin typeface="Garamond" charset="0"/>
            </a:endParaRP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822325" y="215225"/>
            <a:ext cx="7056438" cy="1139825"/>
          </a:xfrm>
        </p:spPr>
        <p:txBody>
          <a:bodyPr/>
          <a:lstStyle/>
          <a:p>
            <a:r>
              <a:rPr lang="en-US" dirty="0" err="1">
                <a:latin typeface="Garamond" charset="0"/>
              </a:rPr>
              <a:t>EUROnu</a:t>
            </a:r>
            <a:r>
              <a:rPr lang="en-US" dirty="0">
                <a:latin typeface="Garamond" charset="0"/>
              </a:rPr>
              <a:t> Mid Term </a:t>
            </a:r>
            <a:r>
              <a:rPr lang="ja-JP" altLang="en-US" dirty="0">
                <a:latin typeface="Garamond" charset="0"/>
              </a:rPr>
              <a:t>“</a:t>
            </a:r>
            <a:r>
              <a:rPr lang="en-US" altLang="ja-JP" dirty="0">
                <a:latin typeface="Garamond" charset="0"/>
              </a:rPr>
              <a:t>news</a:t>
            </a:r>
            <a:r>
              <a:rPr lang="ja-JP" altLang="en-US" dirty="0">
                <a:latin typeface="Garamond" charset="0"/>
              </a:rPr>
              <a:t>”</a:t>
            </a:r>
            <a:endParaRPr lang="en-US" dirty="0">
              <a:latin typeface="Garamond" charset="0"/>
            </a:endParaRPr>
          </a:p>
        </p:txBody>
      </p:sp>
      <p:sp>
        <p:nvSpPr>
          <p:cNvPr id="29701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D689896-5125-1F42-9E34-AB5E147875D2}" type="slidenum">
              <a:rPr lang="en-US" sz="1200">
                <a:latin typeface="Garamond" charset="0"/>
              </a:rPr>
              <a:pPr algn="r" eaLnBrk="1" hangingPunct="1"/>
              <a:t>5</a:t>
            </a:fld>
            <a:endParaRPr lang="en-US" sz="1200">
              <a:latin typeface="Garamond" charset="0"/>
            </a:endParaRPr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403225" y="743139"/>
            <a:ext cx="9547225" cy="5792788"/>
          </a:xfrm>
        </p:spPr>
        <p:txBody>
          <a:bodyPr/>
          <a:lstStyle/>
          <a:p>
            <a:pPr lvl="2">
              <a:lnSpc>
                <a:spcPct val="80000"/>
              </a:lnSpc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lvl="2">
              <a:lnSpc>
                <a:spcPct val="8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We can now produce </a:t>
            </a:r>
            <a:r>
              <a:rPr lang="en-US" sz="2400" dirty="0">
                <a:solidFill>
                  <a:srgbClr val="7AC96C"/>
                </a:solidFill>
                <a:latin typeface="Arial" charset="0"/>
                <a:ea typeface="ＭＳ Ｐゴシック" charset="0"/>
              </a:rPr>
              <a:t>enough18Ne</a:t>
            </a:r>
            <a:r>
              <a:rPr lang="en-US" sz="2400" dirty="0">
                <a:latin typeface="Arial" charset="0"/>
                <a:ea typeface="ＭＳ Ｐゴシック" charset="0"/>
              </a:rPr>
              <a:t> ! </a:t>
            </a:r>
          </a:p>
          <a:p>
            <a:pPr lvl="3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Low-Q option feasible now, if experimentally confirmed (planned)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>
                <a:latin typeface="Arial" charset="0"/>
                <a:ea typeface="ＭＳ Ｐゴシック" charset="0"/>
              </a:rPr>
              <a:t>Ample amounts of antineutrino </a:t>
            </a:r>
            <a:r>
              <a:rPr lang="en-US" sz="2400" dirty="0">
                <a:latin typeface="Arial" charset="0"/>
                <a:ea typeface="ＭＳ Ｐゴシック" charset="0"/>
              </a:rPr>
              <a:t>emitters  </a:t>
            </a:r>
            <a:endParaRPr lang="en-US" sz="2400" dirty="0" smtClean="0">
              <a:latin typeface="Arial" charset="0"/>
              <a:ea typeface="ＭＳ Ｐゴシック" charset="0"/>
            </a:endParaRPr>
          </a:p>
          <a:p>
            <a:pPr lvl="3">
              <a:lnSpc>
                <a:spcPct val="80000"/>
              </a:lnSpc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</a:rPr>
              <a:t>(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</a:rPr>
              <a:t>6He and 8Li ) can be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</a:rPr>
              <a:t>produced (experimented)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ea typeface="ＭＳ Ｐゴシック" charset="0"/>
            </a:endParaRPr>
          </a:p>
          <a:p>
            <a:pPr lvl="2">
              <a:lnSpc>
                <a:spcPct val="80000"/>
              </a:lnSpc>
            </a:pPr>
            <a:r>
              <a:rPr lang="en-US" sz="2400" dirty="0" err="1">
                <a:latin typeface="Arial" charset="0"/>
                <a:ea typeface="ＭＳ Ｐゴシック" charset="0"/>
              </a:rPr>
              <a:t>EUROnu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proposal for production 8Li/8B very difficult</a:t>
            </a:r>
          </a:p>
          <a:p>
            <a:pPr lvl="3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Indirect kinematics gas jet target not (yet) a possible option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Modifications</a:t>
            </a:r>
            <a:r>
              <a:rPr lang="en-US" sz="2400" dirty="0">
                <a:latin typeface="Arial" charset="0"/>
                <a:ea typeface="ＭＳ Ｐゴシック" charset="0"/>
              </a:rPr>
              <a:t> in 8Li/8B production scenario</a:t>
            </a:r>
          </a:p>
          <a:p>
            <a:pPr lvl="3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Direct kinematics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case (simulations)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Not same acceleration scheme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as EURISOL FP6</a:t>
            </a:r>
          </a:p>
          <a:p>
            <a:pPr lvl="3">
              <a:lnSpc>
                <a:spcPct val="8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</a:rPr>
              <a:t>Not </a:t>
            </a:r>
            <a:r>
              <a:rPr lang="en-US" sz="1800" dirty="0">
                <a:latin typeface="Arial" charset="0"/>
                <a:ea typeface="ＭＳ Ｐゴシック" charset="0"/>
              </a:rPr>
              <a:t>fully stripped ions at ECR exit: new RFQ-design (losses?)</a:t>
            </a:r>
          </a:p>
          <a:p>
            <a:pPr lvl="3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SPS RF </a:t>
            </a:r>
            <a:endParaRPr lang="en-US" sz="1800" dirty="0" smtClean="0">
              <a:latin typeface="Arial" charset="0"/>
              <a:ea typeface="ＭＳ Ｐゴシック" charset="0"/>
            </a:endParaRPr>
          </a:p>
          <a:p>
            <a:pPr lvl="3">
              <a:lnSpc>
                <a:spcPct val="8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</a:rPr>
              <a:t>Adaptation </a:t>
            </a:r>
            <a:r>
              <a:rPr lang="en-US" sz="1800" dirty="0">
                <a:latin typeface="Arial" charset="0"/>
                <a:ea typeface="ＭＳ Ｐゴシック" charset="0"/>
              </a:rPr>
              <a:t>of decay Ring Design</a:t>
            </a:r>
          </a:p>
          <a:p>
            <a:pPr lvl="2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5-10 times more useful neutrinos </a:t>
            </a:r>
            <a:r>
              <a:rPr lang="en-US" sz="2400" dirty="0">
                <a:latin typeface="Arial" charset="0"/>
                <a:ea typeface="ＭＳ Ｐゴシック" charset="0"/>
              </a:rPr>
              <a:t>needed for high-Q isotopes</a:t>
            </a:r>
          </a:p>
          <a:p>
            <a:pPr lvl="3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Important work on collective effects </a:t>
            </a:r>
            <a:endParaRPr lang="en-US" sz="1800" dirty="0" smtClean="0">
              <a:latin typeface="Arial" charset="0"/>
              <a:ea typeface="ＭＳ Ｐゴシック" charset="0"/>
            </a:endParaRPr>
          </a:p>
          <a:p>
            <a:pPr lvl="3">
              <a:lnSpc>
                <a:spcPct val="80000"/>
              </a:lnSpc>
            </a:pPr>
            <a:r>
              <a:rPr lang="en-US" sz="1800" dirty="0" smtClean="0">
                <a:latin typeface="Arial" charset="0"/>
                <a:ea typeface="ＭＳ Ｐゴシック" charset="0"/>
              </a:rPr>
              <a:t>Radiation </a:t>
            </a:r>
            <a:r>
              <a:rPr lang="en-US" sz="1800" dirty="0">
                <a:latin typeface="Arial" charset="0"/>
                <a:ea typeface="ＭＳ Ｐゴシック" charset="0"/>
              </a:rPr>
              <a:t>(may not scale, but certainly &gt; 3 times)</a:t>
            </a:r>
          </a:p>
          <a:p>
            <a:pPr lvl="3">
              <a:lnSpc>
                <a:spcPct val="8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Cocktail approach (WP6)</a:t>
            </a:r>
          </a:p>
          <a:p>
            <a:pPr lvl="3">
              <a:lnSpc>
                <a:spcPct val="80000"/>
              </a:lnSpc>
            </a:pPr>
            <a:endParaRPr lang="en-US" dirty="0">
              <a:latin typeface="Arial" charset="0"/>
              <a:ea typeface="ＭＳ Ｐゴシック" charset="0"/>
            </a:endParaRP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0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3174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61AFE4-F8DC-9D47-9594-66A6548FDCB7}" type="slidenum">
              <a:rPr lang="en-US" sz="1200">
                <a:latin typeface="Garamond" charset="0"/>
              </a:rPr>
              <a:pPr eaLnBrk="1" hangingPunct="1"/>
              <a:t>6</a:t>
            </a:fld>
            <a:endParaRPr lang="en-US" sz="1200">
              <a:latin typeface="Garamond" charset="0"/>
            </a:endParaRP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31748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825B441-7520-B14A-924B-8648A15DD4E8}" type="slidenum">
              <a:rPr lang="en-US" sz="1200">
                <a:latin typeface="Garamond" charset="0"/>
              </a:rPr>
              <a:pPr algn="r" eaLnBrk="1" hangingPunct="1"/>
              <a:t>6</a:t>
            </a:fld>
            <a:endParaRPr lang="en-US" sz="1200">
              <a:latin typeface="Garamond" charset="0"/>
            </a:endParaRPr>
          </a:p>
        </p:txBody>
      </p:sp>
      <p:sp>
        <p:nvSpPr>
          <p:cNvPr id="31749" name="Rectangle 3"/>
          <p:cNvSpPr txBox="1">
            <a:spLocks noChangeArrowheads="1"/>
          </p:cNvSpPr>
          <p:nvPr/>
        </p:nvSpPr>
        <p:spPr bwMode="auto">
          <a:xfrm>
            <a:off x="1268413" y="430213"/>
            <a:ext cx="70564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200">
                <a:solidFill>
                  <a:srgbClr val="000099"/>
                </a:solidFill>
                <a:latin typeface="Garamond" charset="0"/>
              </a:rPr>
              <a:t>The EUROnu scenarii</a:t>
            </a: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750888" y="1306513"/>
            <a:ext cx="64198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CC0000"/>
              </a:buClr>
              <a:buFont typeface="Wingdings" charset="0"/>
              <a:buNone/>
            </a:pPr>
            <a:r>
              <a:rPr lang="en-US" sz="1800" b="1" dirty="0">
                <a:latin typeface="Comic Sans MS" charset="0"/>
              </a:rPr>
              <a:t>B</a:t>
            </a:r>
            <a:r>
              <a:rPr lang="en-US" sz="1800" b="1" dirty="0">
                <a:latin typeface="Symbol" charset="0"/>
              </a:rPr>
              <a:t>r</a:t>
            </a:r>
            <a:r>
              <a:rPr lang="en-US" sz="1800" b="1" dirty="0">
                <a:latin typeface="Comic Sans MS" charset="0"/>
              </a:rPr>
              <a:t> ~ 500 Tm, B = ~6 T, C = ~6900 m, </a:t>
            </a:r>
            <a:r>
              <a:rPr lang="en-US" sz="1800" b="1" dirty="0" err="1">
                <a:latin typeface="Comic Sans MS" charset="0"/>
              </a:rPr>
              <a:t>L</a:t>
            </a:r>
            <a:r>
              <a:rPr lang="en-US" sz="1800" b="1" baseline="-25000" dirty="0" err="1">
                <a:latin typeface="Comic Sans MS" charset="0"/>
              </a:rPr>
              <a:t>ss</a:t>
            </a:r>
            <a:r>
              <a:rPr lang="en-US" sz="1800" b="1" dirty="0">
                <a:latin typeface="Comic Sans MS" charset="0"/>
              </a:rPr>
              <a:t>= ~2500 m 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 typeface="Wingdings" charset="0"/>
              <a:buNone/>
            </a:pPr>
            <a:r>
              <a:rPr lang="en-US" sz="1800" b="1" dirty="0" smtClean="0">
                <a:latin typeface="Symbol" charset="0"/>
              </a:rPr>
              <a:t>g</a:t>
            </a:r>
            <a:r>
              <a:rPr lang="en-US" sz="1800" b="1" dirty="0" smtClean="0">
                <a:latin typeface="Comic Sans MS" charset="0"/>
              </a:rPr>
              <a:t> = 100, all ions</a:t>
            </a:r>
            <a:endParaRPr lang="en-US" sz="1800" b="1" dirty="0">
              <a:latin typeface="Comic Sans MS" charset="0"/>
            </a:endParaRPr>
          </a:p>
        </p:txBody>
      </p:sp>
      <p:pic>
        <p:nvPicPr>
          <p:cNvPr id="3175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2617788"/>
            <a:ext cx="45529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627313"/>
            <a:ext cx="4429125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1662113" y="5130800"/>
            <a:ext cx="2441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CC0000"/>
              </a:buClr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Comic Sans MS" charset="0"/>
              </a:rPr>
              <a:t>BASELINE</a:t>
            </a:r>
          </a:p>
        </p:txBody>
      </p:sp>
      <p:sp>
        <p:nvSpPr>
          <p:cNvPr id="25" name="Rectangle 24"/>
          <p:cNvSpPr/>
          <p:nvPr/>
        </p:nvSpPr>
        <p:spPr>
          <a:xfrm rot="20297922">
            <a:off x="1581414" y="2920463"/>
            <a:ext cx="1241721" cy="523220"/>
          </a:xfrm>
          <a:prstGeom prst="rect">
            <a:avLst/>
          </a:prstGeom>
          <a:solidFill>
            <a:srgbClr val="FFCC0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NEW 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3584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D64FC5-9C61-A341-9E9C-52CD7DD7B550}" type="slidenum">
              <a:rPr lang="en-US" sz="1200">
                <a:latin typeface="Garamond" charset="0"/>
              </a:rPr>
              <a:pPr eaLnBrk="1" hangingPunct="1"/>
              <a:t>7</a:t>
            </a:fld>
            <a:endParaRPr lang="en-US" sz="1200">
              <a:latin typeface="Garamond" charset="0"/>
            </a:endParaRP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153988"/>
            <a:ext cx="7056437" cy="1139825"/>
          </a:xfrm>
        </p:spPr>
        <p:txBody>
          <a:bodyPr/>
          <a:lstStyle/>
          <a:p>
            <a:r>
              <a:rPr lang="en-US">
                <a:latin typeface="Garamond" charset="0"/>
              </a:rPr>
              <a:t>22 Reports on EUROnu web</a:t>
            </a:r>
          </a:p>
        </p:txBody>
      </p:sp>
      <p:sp>
        <p:nvSpPr>
          <p:cNvPr id="35845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3AC7CA8-479C-8D4C-880D-2C7B463F7B21}" type="slidenum">
              <a:rPr lang="en-US" sz="1200">
                <a:latin typeface="Garamond" charset="0"/>
              </a:rPr>
              <a:pPr algn="r" eaLnBrk="1" hangingPunct="1"/>
              <a:t>7</a:t>
            </a:fld>
            <a:endParaRPr lang="en-US" sz="1200">
              <a:latin typeface="Garamond" charset="0"/>
            </a:endParaRP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8963" y="1090613"/>
            <a:ext cx="9144000" cy="5767387"/>
          </a:xfrm>
        </p:spPr>
        <p:txBody>
          <a:bodyPr/>
          <a:lstStyle/>
          <a:p>
            <a:r>
              <a:rPr lang="en-US" sz="1200">
                <a:latin typeface="Arial" charset="0"/>
              </a:rPr>
              <a:t>Beta Beams for Neutrino Production, E. Wildner for WP4</a:t>
            </a:r>
          </a:p>
          <a:p>
            <a:r>
              <a:rPr lang="en-US" sz="1200">
                <a:latin typeface="Arial" charset="0"/>
              </a:rPr>
              <a:t>8B Experiment Setup Planning, V. Kravchouk</a:t>
            </a:r>
          </a:p>
          <a:p>
            <a:r>
              <a:rPr lang="en-US" sz="1200">
                <a:latin typeface="Arial" charset="0"/>
              </a:rPr>
              <a:t>Beta Beam baseline parameters, WP4 Team</a:t>
            </a:r>
          </a:p>
          <a:p>
            <a:r>
              <a:rPr lang="en-US" sz="1200">
                <a:latin typeface="Arial" charset="0"/>
              </a:rPr>
              <a:t>Status of cross section measurements for 8Li and 8B production, E. Vardaci</a:t>
            </a:r>
          </a:p>
          <a:p>
            <a:r>
              <a:rPr lang="en-US" sz="1200">
                <a:latin typeface="Arial" charset="0"/>
              </a:rPr>
              <a:t>Beta Beam Production Ring, Status, E. Benedetto </a:t>
            </a:r>
          </a:p>
          <a:p>
            <a:r>
              <a:rPr lang="en-US" sz="1200">
                <a:solidFill>
                  <a:srgbClr val="0000FF"/>
                </a:solidFill>
                <a:latin typeface="Arial" charset="0"/>
              </a:rPr>
              <a:t>Short pulse electron-cyclotron resonance source of multicharged ions, V. Zorin et al.</a:t>
            </a:r>
          </a:p>
          <a:p>
            <a:r>
              <a:rPr lang="en-US" sz="1200">
                <a:latin typeface="Arial" charset="0"/>
              </a:rPr>
              <a:t>Study of a decay ring for the Beta-Beams with lithium and boron,  A. Chancé. </a:t>
            </a:r>
          </a:p>
          <a:p>
            <a:r>
              <a:rPr lang="en-US" sz="1200">
                <a:latin typeface="Arial" charset="0"/>
              </a:rPr>
              <a:t>Preliminary FLUKA Studies of the Power Deposited in the Arcs of the Beta Beam DR,  E. Bouquerel </a:t>
            </a:r>
          </a:p>
          <a:p>
            <a:r>
              <a:rPr lang="en-US" sz="1200">
                <a:latin typeface="Arial" charset="0"/>
              </a:rPr>
              <a:t>Possible changes in the decay ring to enlarge the (anti)neutrino flux,  A. Chancé and J. Payet. </a:t>
            </a:r>
          </a:p>
          <a:p>
            <a:r>
              <a:rPr lang="en-US" sz="1200">
                <a:latin typeface="Arial" charset="0"/>
              </a:rPr>
              <a:t>Collective Effect Studies of the Beta Beam Decay Ring,  C. Hansen and G. Rumolo. </a:t>
            </a:r>
          </a:p>
          <a:p>
            <a:r>
              <a:rPr lang="en-US" sz="1200">
                <a:latin typeface="Arial" charset="0"/>
              </a:rPr>
              <a:t>Simulations of Bunch Merging in a Beta Beam Decay, D. C. Heinrich, C. Hansen and A. Chance. </a:t>
            </a:r>
          </a:p>
          <a:p>
            <a:r>
              <a:rPr lang="en-US" sz="1200">
                <a:solidFill>
                  <a:srgbClr val="0000FF"/>
                </a:solidFill>
                <a:latin typeface="Arial" charset="0"/>
              </a:rPr>
              <a:t>Baseline ion production dedicated to beta-beams Ion Production, T. Stora. </a:t>
            </a:r>
          </a:p>
          <a:p>
            <a:r>
              <a:rPr lang="en-US" sz="1200">
                <a:latin typeface="Arial" charset="0"/>
              </a:rPr>
              <a:t>Ionization cooling in a low-energy ion ring with internal target for beta-beams, E. Benedetto. </a:t>
            </a:r>
          </a:p>
          <a:p>
            <a:r>
              <a:rPr lang="en-US" sz="1200">
                <a:solidFill>
                  <a:srgbClr val="0000FF"/>
                </a:solidFill>
                <a:latin typeface="Arial" charset="0"/>
              </a:rPr>
              <a:t>Beta Beams,E. Wildner.</a:t>
            </a:r>
            <a:r>
              <a:rPr lang="en-US" sz="1200">
                <a:latin typeface="Arial" charset="0"/>
              </a:rPr>
              <a:t> </a:t>
            </a:r>
          </a:p>
          <a:p>
            <a:r>
              <a:rPr lang="en-US" sz="1200">
                <a:solidFill>
                  <a:srgbClr val="0000FF"/>
                </a:solidFill>
                <a:latin typeface="Arial" charset="0"/>
              </a:rPr>
              <a:t>Beta Beams for Neutrino Production, E. Wildner. </a:t>
            </a:r>
          </a:p>
          <a:p>
            <a:r>
              <a:rPr lang="en-US" sz="1200">
                <a:solidFill>
                  <a:srgbClr val="0000FF"/>
                </a:solidFill>
                <a:latin typeface="Arial" charset="0"/>
              </a:rPr>
              <a:t>Radioactive Ions Production Ring for Beta-Beams E. Benedetto et. al</a:t>
            </a:r>
            <a:r>
              <a:rPr lang="en-US" sz="1200">
                <a:latin typeface="Arial" charset="0"/>
              </a:rPr>
              <a:t>. </a:t>
            </a:r>
          </a:p>
          <a:p>
            <a:r>
              <a:rPr lang="en-US" sz="1200">
                <a:solidFill>
                  <a:srgbClr val="0000FF"/>
                </a:solidFill>
                <a:latin typeface="Arial" charset="0"/>
              </a:rPr>
              <a:t>Limitations in the Use of Barrier Buckets in a Beta Beam Decay Ring, C. Hansen. </a:t>
            </a:r>
          </a:p>
          <a:p>
            <a:r>
              <a:rPr lang="en-US" sz="1200">
                <a:solidFill>
                  <a:srgbClr val="0000FF"/>
                </a:solidFill>
                <a:latin typeface="Arial" charset="0"/>
              </a:rPr>
              <a:t>Beta Beams for Neutrino Production, E. Wildner. </a:t>
            </a:r>
          </a:p>
          <a:p>
            <a:r>
              <a:rPr lang="en-US" sz="1200">
                <a:latin typeface="Arial" charset="0"/>
              </a:rPr>
              <a:t>Investigation of intrabeam scattering for Beta beam decay ring. G. Lund. </a:t>
            </a:r>
          </a:p>
          <a:p>
            <a:r>
              <a:rPr lang="en-US" sz="1200">
                <a:solidFill>
                  <a:srgbClr val="0000FF"/>
                </a:solidFill>
                <a:latin typeface="Arial" charset="0"/>
              </a:rPr>
              <a:t>Development and lattice design of an ion-production ring for a beta-beam facility, . Schaumann</a:t>
            </a:r>
          </a:p>
          <a:p>
            <a:r>
              <a:rPr lang="en-US" sz="1200">
                <a:solidFill>
                  <a:srgbClr val="0000FF"/>
                </a:solidFill>
                <a:latin typeface="Arial" charset="0"/>
              </a:rPr>
              <a:t>Monte Carlo Simulation of a ion production ring for a beta beam, J. Wehner. </a:t>
            </a:r>
          </a:p>
          <a:p>
            <a:r>
              <a:rPr lang="en-US" sz="1200">
                <a:solidFill>
                  <a:srgbClr val="0000FF"/>
                </a:solidFill>
                <a:latin typeface="Arial" charset="0"/>
              </a:rPr>
              <a:t>Open midplane designs based on sector coils in superconducting dipole magnets,  J. Bruer. </a:t>
            </a:r>
          </a:p>
          <a:p>
            <a:pPr lvl="2">
              <a:lnSpc>
                <a:spcPct val="80000"/>
              </a:lnSpc>
            </a:pPr>
            <a:endParaRPr lang="en-US" sz="120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3789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F18A3D-9CC9-2E45-84D8-9C61427F03D7}" type="slidenum">
              <a:rPr lang="en-US" sz="1200">
                <a:latin typeface="Garamond" charset="0"/>
              </a:rPr>
              <a:pPr eaLnBrk="1" hangingPunct="1"/>
              <a:t>8</a:t>
            </a:fld>
            <a:endParaRPr lang="en-US" sz="1200">
              <a:latin typeface="Garamond" charset="0"/>
            </a:endParaRP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153988"/>
            <a:ext cx="7056437" cy="1139825"/>
          </a:xfrm>
        </p:spPr>
        <p:txBody>
          <a:bodyPr/>
          <a:lstStyle/>
          <a:p>
            <a:r>
              <a:rPr lang="en-US">
                <a:latin typeface="Garamond" charset="0"/>
              </a:rPr>
              <a:t>Publications ECR Source</a:t>
            </a:r>
          </a:p>
        </p:txBody>
      </p:sp>
      <p:sp>
        <p:nvSpPr>
          <p:cNvPr id="37893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0FE8859-BD8E-B34C-9544-A72869FF2D0E}" type="slidenum">
              <a:rPr lang="en-US" sz="1200">
                <a:latin typeface="Garamond" charset="0"/>
              </a:rPr>
              <a:pPr algn="r" eaLnBrk="1" hangingPunct="1"/>
              <a:t>8</a:t>
            </a:fld>
            <a:endParaRPr lang="en-US" sz="1200">
              <a:latin typeface="Garamond" charset="0"/>
            </a:endParaRPr>
          </a:p>
        </p:txBody>
      </p:sp>
      <p:sp>
        <p:nvSpPr>
          <p:cNvPr id="37895" name="Espace réservé du contenu 2"/>
          <p:cNvSpPr>
            <a:spLocks noGrp="1"/>
          </p:cNvSpPr>
          <p:nvPr>
            <p:ph idx="1"/>
          </p:nvPr>
        </p:nvSpPr>
        <p:spPr>
          <a:xfrm>
            <a:off x="263525" y="1084263"/>
            <a:ext cx="9144000" cy="4941887"/>
          </a:xfrm>
        </p:spPr>
        <p:txBody>
          <a:bodyPr/>
          <a:lstStyle/>
          <a:p>
            <a:pPr marL="0" indent="0" defTabSz="185738">
              <a:buFont typeface="Wingdings" charset="0"/>
              <a:buNone/>
              <a:defRPr/>
            </a:pPr>
            <a:r>
              <a:rPr lang="en-US" sz="1800" dirty="0">
                <a:latin typeface="Arial" charset="0"/>
              </a:rPr>
              <a:t>	</a:t>
            </a:r>
          </a:p>
          <a:p>
            <a:pPr marL="0" indent="0" defTabSz="185738">
              <a:buFont typeface="Wingdings" charset="0"/>
              <a:buNone/>
              <a:defRPr/>
            </a:pPr>
            <a:r>
              <a:rPr lang="en-US" sz="1800" dirty="0">
                <a:latin typeface="Arial" charset="0"/>
              </a:rPr>
              <a:t> Measurement of the sixty GHz ECR Ion Source using megawatt magnets – SEISM magnetic field map</a:t>
            </a:r>
          </a:p>
          <a:p>
            <a:pPr lvl="1" defTabSz="185738">
              <a:buFont typeface="Arial" charset="0"/>
              <a:buNone/>
              <a:defRPr/>
            </a:pPr>
            <a:r>
              <a:rPr lang="en-US" sz="1400" dirty="0" err="1">
                <a:latin typeface="Arial" charset="0"/>
                <a:ea typeface="ＭＳ Ｐゴシック" charset="0"/>
              </a:rPr>
              <a:t>XIXth</a:t>
            </a:r>
            <a:r>
              <a:rPr lang="en-US" sz="1400" dirty="0">
                <a:latin typeface="Arial" charset="0"/>
                <a:ea typeface="ＭＳ Ｐゴシック" charset="0"/>
              </a:rPr>
              <a:t> International Workshop on ECR Ion Sources (ECRIS 2010), France (2010</a:t>
            </a:r>
            <a:r>
              <a:rPr lang="en-US" sz="1400" dirty="0" smtClean="0">
                <a:latin typeface="Arial" charset="0"/>
                <a:ea typeface="ＭＳ Ｐゴシック" charset="0"/>
              </a:rPr>
              <a:t>)</a:t>
            </a:r>
            <a:endParaRPr lang="en-US" sz="1400" dirty="0">
              <a:latin typeface="Arial" charset="0"/>
              <a:ea typeface="ＭＳ Ｐゴシック" charset="0"/>
            </a:endParaRPr>
          </a:p>
          <a:p>
            <a:pPr marL="0" indent="0" defTabSz="185738">
              <a:buFont typeface="Wingdings" charset="0"/>
              <a:buNone/>
              <a:defRPr/>
            </a:pPr>
            <a:r>
              <a:rPr lang="en-US" sz="1800" dirty="0">
                <a:latin typeface="Arial" charset="0"/>
              </a:rPr>
              <a:t> SEISM : a 60GHz cusp electron cyclotron resonance ion source</a:t>
            </a:r>
          </a:p>
          <a:p>
            <a:pPr marL="0" indent="0" defTabSz="185738">
              <a:buFont typeface="Wingdings" charset="0"/>
              <a:buNone/>
              <a:defRPr/>
            </a:pPr>
            <a:r>
              <a:rPr lang="en-US" sz="1400" dirty="0">
                <a:latin typeface="Arial" charset="0"/>
              </a:rPr>
              <a:t>		Review of Scientific Instruments - The 13th International Conference on Ion Sources (ICIS'09), USA (2009</a:t>
            </a:r>
            <a:r>
              <a:rPr lang="en-US" sz="1400" dirty="0" smtClean="0">
                <a:latin typeface="Arial" charset="0"/>
              </a:rPr>
              <a:t>)</a:t>
            </a:r>
            <a:endParaRPr lang="en-US" sz="1400" dirty="0">
              <a:latin typeface="Arial" charset="0"/>
            </a:endParaRPr>
          </a:p>
          <a:p>
            <a:pPr marL="0" indent="0" defTabSz="185738">
              <a:buFont typeface="Wingdings" charset="0"/>
              <a:buNone/>
              <a:defRPr/>
            </a:pPr>
            <a:r>
              <a:rPr lang="en-US" sz="1800" dirty="0">
                <a:latin typeface="Arial" charset="0"/>
              </a:rPr>
              <a:t> Short-Pulse ECR Source of multiply </a:t>
            </a:r>
            <a:r>
              <a:rPr lang="en-US" sz="1800" dirty="0" err="1">
                <a:latin typeface="Arial" charset="0"/>
              </a:rPr>
              <a:t>cherged</a:t>
            </a:r>
            <a:r>
              <a:rPr lang="en-US" sz="1800" dirty="0">
                <a:latin typeface="Arial" charset="0"/>
              </a:rPr>
              <a:t> ions</a:t>
            </a:r>
          </a:p>
          <a:p>
            <a:pPr marL="0" indent="0" defTabSz="185738">
              <a:buFont typeface="Wingdings" charset="0"/>
              <a:buNone/>
              <a:defRPr/>
            </a:pPr>
            <a:r>
              <a:rPr lang="en-US" sz="1800" dirty="0">
                <a:latin typeface="Arial" charset="0"/>
              </a:rPr>
              <a:t>     </a:t>
            </a:r>
            <a:r>
              <a:rPr lang="en-US" sz="1400" dirty="0">
                <a:latin typeface="Arial" charset="0"/>
              </a:rPr>
              <a:t>Technical Physics, 2010, Volume 55, Number </a:t>
            </a:r>
            <a:r>
              <a:rPr lang="en-US" sz="1400" dirty="0" smtClean="0">
                <a:latin typeface="Arial" charset="0"/>
              </a:rPr>
              <a:t>12</a:t>
            </a:r>
            <a:endParaRPr lang="en-US" sz="1400" dirty="0">
              <a:latin typeface="Arial" charset="0"/>
            </a:endParaRPr>
          </a:p>
          <a:p>
            <a:pPr marL="0" indent="0" defTabSz="185738">
              <a:buFont typeface="Wingdings" charset="0"/>
              <a:buNone/>
              <a:defRPr/>
            </a:pPr>
            <a:r>
              <a:rPr lang="en-US" sz="1800" dirty="0" err="1">
                <a:latin typeface="Arial" charset="0"/>
              </a:rPr>
              <a:t>Micropulse</a:t>
            </a:r>
            <a:r>
              <a:rPr lang="en-US" sz="1800" dirty="0">
                <a:latin typeface="Arial" charset="0"/>
              </a:rPr>
              <a:t> generation in ECR breakdown stimulated by </a:t>
            </a:r>
            <a:r>
              <a:rPr lang="en-US" sz="1800" dirty="0" err="1">
                <a:latin typeface="Arial" charset="0"/>
              </a:rPr>
              <a:t>Gyrotron</a:t>
            </a:r>
            <a:r>
              <a:rPr lang="en-US" sz="1800" dirty="0">
                <a:latin typeface="Arial" charset="0"/>
              </a:rPr>
              <a:t> radiation at 37.5 GHz,     	  </a:t>
            </a:r>
            <a:r>
              <a:rPr lang="en-US" sz="1400" dirty="0">
                <a:latin typeface="Arial" charset="0"/>
              </a:rPr>
              <a:t> International workshop on ECR ion sources 2010, </a:t>
            </a:r>
            <a:r>
              <a:rPr lang="en-US" sz="1400" dirty="0" smtClean="0">
                <a:latin typeface="Arial" charset="0"/>
              </a:rPr>
              <a:t>August</a:t>
            </a:r>
            <a:endParaRPr lang="en-US" sz="1400" b="1" dirty="0">
              <a:latin typeface="Arial" charset="0"/>
            </a:endParaRPr>
          </a:p>
          <a:p>
            <a:pPr marL="0" indent="0" defTabSz="185738">
              <a:buFont typeface="Wingdings" charset="0"/>
              <a:buNone/>
              <a:defRPr/>
            </a:pPr>
            <a:r>
              <a:rPr lang="en-US" sz="1800" dirty="0">
                <a:latin typeface="Arial" charset="0"/>
              </a:rPr>
              <a:t>ECR breakdown of heavy gases in open mirror trap</a:t>
            </a:r>
          </a:p>
          <a:p>
            <a:pPr marL="0" indent="0" defTabSz="185738">
              <a:buFont typeface="Wingdings" charset="0"/>
              <a:buNone/>
              <a:defRPr/>
            </a:pPr>
            <a:r>
              <a:rPr lang="en-US" sz="1400" dirty="0">
                <a:latin typeface="Arial" charset="0"/>
              </a:rPr>
              <a:t>	To be published in Fusion Science and Technology in January - February </a:t>
            </a:r>
            <a:r>
              <a:rPr lang="en-US" sz="1400" dirty="0" smtClean="0">
                <a:latin typeface="Arial" charset="0"/>
              </a:rPr>
              <a:t>2011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/>
              <a:t>LNCMI AERES Poster (March 2010) </a:t>
            </a:r>
          </a:p>
          <a:p>
            <a:pPr>
              <a:defRPr/>
            </a:pPr>
            <a:endParaRPr lang="en-US" sz="1400" dirty="0"/>
          </a:p>
          <a:p>
            <a:pPr marL="0" indent="0" defTabSz="185738">
              <a:buFont typeface="Wingdings" charset="0"/>
              <a:buNone/>
              <a:defRPr/>
            </a:pPr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Milestones</a:t>
            </a:r>
          </a:p>
        </p:txBody>
      </p:sp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08713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2011-01-09</a:t>
            </a:r>
            <a:endParaRPr lang="en-US" sz="1200">
              <a:latin typeface="Garamond" charset="0"/>
            </a:endParaRP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17378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82B5853-6C66-504C-BCE1-11E97D4447E0}" type="slidenum">
              <a:rPr lang="en-US" sz="1200">
                <a:latin typeface="Garamond" charset="0"/>
              </a:rPr>
              <a:pPr eaLnBrk="1" hangingPunct="1"/>
              <a:t>9</a:t>
            </a:fld>
            <a:endParaRPr lang="en-US" sz="1200">
              <a:latin typeface="Garamond" charset="0"/>
            </a:endParaRPr>
          </a:p>
        </p:txBody>
      </p:sp>
      <p:sp>
        <p:nvSpPr>
          <p:cNvPr id="3994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474913" y="6415088"/>
            <a:ext cx="4391025" cy="246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EUROnu, RAL, Summary Beta Beams, Elena Wildner</a:t>
            </a:r>
            <a:endParaRPr lang="en-US" sz="1200">
              <a:latin typeface="Garamond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8188" y="1273175"/>
          <a:ext cx="7804150" cy="369888"/>
        </p:xfrm>
        <a:graphic>
          <a:graphicData uri="http://schemas.openxmlformats.org/drawingml/2006/table">
            <a:tbl>
              <a:tblPr/>
              <a:tblGrid>
                <a:gridCol w="1560512"/>
                <a:gridCol w="3395663"/>
                <a:gridCol w="717550"/>
                <a:gridCol w="569912"/>
                <a:gridCol w="1560513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4.1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Baseline Beta-Beam scenario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4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12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Documentation reviewed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31838" y="2225675"/>
          <a:ext cx="7764462" cy="420688"/>
        </p:xfrm>
        <a:graphic>
          <a:graphicData uri="http://schemas.openxmlformats.org/drawingml/2006/table">
            <a:tbl>
              <a:tblPr/>
              <a:tblGrid>
                <a:gridCol w="1552575"/>
                <a:gridCol w="3409950"/>
                <a:gridCol w="717550"/>
                <a:gridCol w="530225"/>
                <a:gridCol w="1554162"/>
              </a:tblGrid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4.2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Design of collection device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4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15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Drawings qualified by external expert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17550" y="2941638"/>
          <a:ext cx="7802563" cy="439737"/>
        </p:xfrm>
        <a:graphic>
          <a:graphicData uri="http://schemas.openxmlformats.org/drawingml/2006/table">
            <a:tbl>
              <a:tblPr/>
              <a:tblGrid>
                <a:gridCol w="1560513"/>
                <a:gridCol w="3417887"/>
                <a:gridCol w="785813"/>
                <a:gridCol w="477837"/>
                <a:gridCol w="1560513"/>
              </a:tblGrid>
              <a:tr h="43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4.3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Lattice frozen for production ring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4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18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Optics qualified by external expert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04850" y="3744913"/>
          <a:ext cx="7870825" cy="595312"/>
        </p:xfrm>
        <a:graphic>
          <a:graphicData uri="http://schemas.openxmlformats.org/drawingml/2006/table">
            <a:tbl>
              <a:tblPr/>
              <a:tblGrid>
                <a:gridCol w="1574800"/>
                <a:gridCol w="3425825"/>
                <a:gridCol w="787400"/>
                <a:gridCol w="509588"/>
                <a:gridCol w="1573212"/>
              </a:tblGrid>
              <a:tr h="595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4.4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New decay ring optics for 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8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Li and 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8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B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4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21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Optics qualified by external expert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97" name="Rectangle 14"/>
          <p:cNvSpPr>
            <a:spLocks noChangeArrowheads="1"/>
          </p:cNvSpPr>
          <p:nvPr/>
        </p:nvSpPr>
        <p:spPr bwMode="auto">
          <a:xfrm>
            <a:off x="723900" y="1612900"/>
            <a:ext cx="8420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00000"/>
                </a:solidFill>
                <a:latin typeface="Calibri" charset="0"/>
                <a:cs typeface="Times New Roman" charset="0"/>
              </a:rPr>
              <a:t>6He and 18Ne, new DR design, new RFQs, parameters have not changed significantly</a:t>
            </a:r>
          </a:p>
        </p:txBody>
      </p:sp>
      <p:sp>
        <p:nvSpPr>
          <p:cNvPr id="39998" name="Rectangle 15"/>
          <p:cNvSpPr>
            <a:spLocks noChangeArrowheads="1"/>
          </p:cNvSpPr>
          <p:nvPr/>
        </p:nvSpPr>
        <p:spPr bwMode="auto">
          <a:xfrm>
            <a:off x="700088" y="2622550"/>
            <a:ext cx="8027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latin typeface="Calibri" charset="0"/>
                <a:cs typeface="Calibri" charset="0"/>
              </a:rPr>
              <a:t>Collection device is </a:t>
            </a:r>
            <a:r>
              <a:rPr lang="en-US" sz="1400" b="1">
                <a:solidFill>
                  <a:srgbClr val="C00000"/>
                </a:solidFill>
                <a:latin typeface="Calibri" charset="0"/>
                <a:cs typeface="Calibri" charset="0"/>
              </a:rPr>
              <a:t>designed and assembled</a:t>
            </a:r>
            <a:r>
              <a:rPr lang="en-US" sz="1400" b="1">
                <a:latin typeface="Calibri" charset="0"/>
                <a:cs typeface="Calibri" charset="0"/>
              </a:rPr>
              <a:t>, test on collected yields ongoing</a:t>
            </a:r>
          </a:p>
        </p:txBody>
      </p:sp>
      <p:sp>
        <p:nvSpPr>
          <p:cNvPr id="39999" name="Rectangle 16"/>
          <p:cNvSpPr>
            <a:spLocks noChangeArrowheads="1"/>
          </p:cNvSpPr>
          <p:nvPr/>
        </p:nvSpPr>
        <p:spPr bwMode="auto">
          <a:xfrm>
            <a:off x="711200" y="3394075"/>
            <a:ext cx="8154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solidFill>
                  <a:srgbClr val="C00000"/>
                </a:solidFill>
                <a:latin typeface="Calibri" charset="0"/>
                <a:cs typeface="Calibri" charset="0"/>
              </a:rPr>
              <a:t>Basic lattice exists, 6D simulations tool in place, cooling simulations will tune the lattice</a:t>
            </a:r>
            <a:endParaRPr lang="en-US" sz="1400" b="1">
              <a:latin typeface="Calibri" charset="0"/>
              <a:cs typeface="Calibri" charset="0"/>
            </a:endParaRPr>
          </a:p>
        </p:txBody>
      </p:sp>
      <p:sp>
        <p:nvSpPr>
          <p:cNvPr id="40000" name="Rectangle 17"/>
          <p:cNvSpPr>
            <a:spLocks noChangeArrowheads="1"/>
          </p:cNvSpPr>
          <p:nvPr/>
        </p:nvSpPr>
        <p:spPr bwMode="auto">
          <a:xfrm>
            <a:off x="693738" y="4294188"/>
            <a:ext cx="8450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solidFill>
                  <a:srgbClr val="C00000"/>
                </a:solidFill>
                <a:latin typeface="Calibri" charset="0"/>
                <a:cs typeface="Calibri" charset="0"/>
              </a:rPr>
              <a:t>Deacy ring optics done also for B and Li. Needs adjustments to lower eta  (collective effects) new verision exists. </a:t>
            </a:r>
            <a:r>
              <a:rPr lang="en-US" sz="1400" b="1">
                <a:latin typeface="Calibri" charset="0"/>
                <a:cs typeface="Calibri" charset="0"/>
              </a:rPr>
              <a:t>We have in addition a </a:t>
            </a:r>
            <a:r>
              <a:rPr lang="en-US" sz="1400" b="1">
                <a:solidFill>
                  <a:srgbClr val="C00000"/>
                </a:solidFill>
                <a:latin typeface="Calibri" charset="0"/>
                <a:cs typeface="Calibri" charset="0"/>
              </a:rPr>
              <a:t>new decay ring design giving some extra 10% in neutrino flux (stronger magnets).</a:t>
            </a:r>
            <a:endParaRPr lang="en-US" sz="1400" b="1">
              <a:latin typeface="Calibri" charset="0"/>
              <a:cs typeface="Calibri" charset="0"/>
            </a:endParaRPr>
          </a:p>
        </p:txBody>
      </p:sp>
      <p:sp>
        <p:nvSpPr>
          <p:cNvPr id="40001" name="TextBox 18"/>
          <p:cNvSpPr txBox="1">
            <a:spLocks noChangeArrowheads="1"/>
          </p:cNvSpPr>
          <p:nvPr/>
        </p:nvSpPr>
        <p:spPr bwMode="auto">
          <a:xfrm>
            <a:off x="5116513" y="774700"/>
            <a:ext cx="55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WP</a:t>
            </a:r>
          </a:p>
        </p:txBody>
      </p:sp>
      <p:sp>
        <p:nvSpPr>
          <p:cNvPr id="40002" name="TextBox 19"/>
          <p:cNvSpPr txBox="1">
            <a:spLocks noChangeArrowheads="1"/>
          </p:cNvSpPr>
          <p:nvPr/>
        </p:nvSpPr>
        <p:spPr bwMode="auto">
          <a:xfrm>
            <a:off x="6807200" y="698500"/>
            <a:ext cx="827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Month</a:t>
            </a:r>
          </a:p>
        </p:txBody>
      </p:sp>
      <p:cxnSp>
        <p:nvCxnSpPr>
          <p:cNvPr id="40003" name="Straight Arrow Connector 21"/>
          <p:cNvCxnSpPr>
            <a:cxnSpLocks noChangeShapeType="1"/>
          </p:cNvCxnSpPr>
          <p:nvPr/>
        </p:nvCxnSpPr>
        <p:spPr bwMode="auto">
          <a:xfrm rot="16200000" flipH="1">
            <a:off x="5648325" y="1133475"/>
            <a:ext cx="266700" cy="311150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004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6735763" y="1111250"/>
            <a:ext cx="361950" cy="230188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17550" y="4965700"/>
          <a:ext cx="7870825" cy="469900"/>
        </p:xfrm>
        <a:graphic>
          <a:graphicData uri="http://schemas.openxmlformats.org/drawingml/2006/table">
            <a:tbl>
              <a:tblPr/>
              <a:tblGrid>
                <a:gridCol w="1574800"/>
                <a:gridCol w="3425825"/>
                <a:gridCol w="787400"/>
                <a:gridCol w="509588"/>
                <a:gridCol w="1573212"/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4.5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Interim report on reaction channels, collimation and magnet protection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4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24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charset="0"/>
                        </a:rPr>
                        <a:t>Report reviewd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19" name="Rectangle 17"/>
          <p:cNvSpPr>
            <a:spLocks noChangeArrowheads="1"/>
          </p:cNvSpPr>
          <p:nvPr/>
        </p:nvSpPr>
        <p:spPr bwMode="auto">
          <a:xfrm>
            <a:off x="738188" y="5453063"/>
            <a:ext cx="8207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solidFill>
                  <a:srgbClr val="C00000"/>
                </a:solidFill>
                <a:latin typeface="Calibri" charset="0"/>
                <a:cs typeface="Calibri" charset="0"/>
              </a:rPr>
              <a:t>For 8Li reaction channels are studied, report on EUROnu site. Magnet protection partly studied (report on web) collimation still not studied.</a:t>
            </a:r>
            <a:endParaRPr lang="en-US" sz="1400" b="1">
              <a:latin typeface="Calibri" charset="0"/>
              <a:cs typeface="Calibri" charset="0"/>
            </a:endParaRPr>
          </a:p>
        </p:txBody>
      </p:sp>
      <p:pic>
        <p:nvPicPr>
          <p:cNvPr id="40020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4779963"/>
            <a:ext cx="6223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tabeam-ISS-RAL-Apr27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95300" marR="0" indent="-4953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95300" marR="0" indent="-4953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Betabeam-ISS-RAL-Apr27</Template>
  <TotalTime>48102</TotalTime>
  <Words>3011</Words>
  <Application>Microsoft Macintosh PowerPoint</Application>
  <PresentationFormat>On-screen Show (4:3)</PresentationFormat>
  <Paragraphs>571</Paragraphs>
  <Slides>38</Slides>
  <Notes>35</Notes>
  <HiddenSlides>0</HiddenSlides>
  <MMClips>0</MMClips>
  <ScaleCrop>false</ScaleCrop>
  <HeadingPairs>
    <vt:vector size="8" baseType="variant"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Betabeam-ISS-RAL-Apr27</vt:lpstr>
      <vt:lpstr>Custom Design</vt:lpstr>
      <vt:lpstr>\\localhost\Users\wildner\Documents\EUROnu Mid Term\!OLE_LINK1</vt:lpstr>
      <vt:lpstr>Equation</vt:lpstr>
      <vt:lpstr>PowerPoint Presentation</vt:lpstr>
      <vt:lpstr>Outline</vt:lpstr>
      <vt:lpstr>EUROnu Beta Beams </vt:lpstr>
      <vt:lpstr>EUROnu Beta Beams </vt:lpstr>
      <vt:lpstr>EUROnu Mid Term “news”</vt:lpstr>
      <vt:lpstr>PowerPoint Presentation</vt:lpstr>
      <vt:lpstr>22 Reports on EUROnu web</vt:lpstr>
      <vt:lpstr>Publications ECR Source</vt:lpstr>
      <vt:lpstr>Milestones</vt:lpstr>
      <vt:lpstr>Milestones (contd &amp; Deliverables)</vt:lpstr>
      <vt:lpstr>New associated Partners</vt:lpstr>
      <vt:lpstr>Outreach</vt:lpstr>
      <vt:lpstr>PowerPoint Presentation</vt:lpstr>
      <vt:lpstr>PowerPoint Presentation</vt:lpstr>
      <vt:lpstr>Greenfield Beta-Beams </vt:lpstr>
      <vt:lpstr>PowerPoint Presentation</vt:lpstr>
      <vt:lpstr>PowerPoint Presentation</vt:lpstr>
      <vt:lpstr>PowerPoint Presentation</vt:lpstr>
      <vt:lpstr>Options for production</vt:lpstr>
      <vt:lpstr>Experiments 18Ne for Beta Beams</vt:lpstr>
      <vt:lpstr>The PR, Simulations and experiments</vt:lpstr>
      <vt:lpstr>Decay Ring Studies</vt:lpstr>
      <vt:lpstr>8Li X-sections and distributions</vt:lpstr>
      <vt:lpstr>X-sections, Energies and Angles, Li and B </vt:lpstr>
      <vt:lpstr>Collection device</vt:lpstr>
      <vt:lpstr>Test Results 8Li being analyzed</vt:lpstr>
      <vt:lpstr>Duty factor and RF Cavities</vt:lpstr>
      <vt:lpstr>Radiation issues</vt:lpstr>
      <vt:lpstr>60 GHz Source Challenges</vt:lpstr>
      <vt:lpstr>ECR 60 GHz Source</vt:lpstr>
      <vt:lpstr>PowerPoint Presentation</vt:lpstr>
      <vt:lpstr>PowerPoint Presentation</vt:lpstr>
      <vt:lpstr>Costing and Safety</vt:lpstr>
      <vt:lpstr>Parameter list </vt:lpstr>
      <vt:lpstr>Parameter list </vt:lpstr>
      <vt:lpstr>Parameter list 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beta-beam study</dc:title>
  <dc:creator>Lindroos</dc:creator>
  <cp:lastModifiedBy>Elena Wildner</cp:lastModifiedBy>
  <cp:revision>2514</cp:revision>
  <dcterms:created xsi:type="dcterms:W3CDTF">2008-01-14T09:37:27Z</dcterms:created>
  <dcterms:modified xsi:type="dcterms:W3CDTF">2011-01-18T17:09:09Z</dcterms:modified>
</cp:coreProperties>
</file>