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customXml/itemProps1.xml" ContentType="application/vnd.openxmlformats-officedocument.customXmlProperties+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vml" ContentType="application/vnd.openxmlformats-officedocument.vmlDrawing"/>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customXml/itemProps3.xml" ContentType="application/vnd.openxmlformats-officedocument.customXmlProperties+xml"/>
  <Override PartName="/ppt/slides/slide7.xml" ContentType="application/vnd.openxmlformats-officedocument.presentationml.slide+xml"/>
  <Override PartName="/ppt/slideMasters/slideMaster1.xml" ContentType="application/vnd.openxmlformats-officedocument.presentationml.slideMaster+xml"/>
  <Override PartName="/ppt/slides/slide8.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customXml/itemProps2.xml" ContentType="application/vnd.openxmlformats-officedocument.customXmlProperties+xml"/>
  <Default Extension="wmf" ContentType="image/x-wmf"/>
  <Override PartName="/ppt/slides/slide9.xml" ContentType="application/vnd.openxmlformats-officedocument.presentationml.slide+xml"/>
  <Override PartName="/ppt/embeddings/Microsoft_Equation1.bin" ContentType="application/vnd.openxmlformats-officedocument.oleObject"/>
  <Override PartName="/ppt/embeddings/Microsoft_Equation2.bin" ContentType="application/vnd.openxmlformats-officedocument.oleObject"/>
  <Override PartName="/docProps/core.xml" ContentType="application/vnd.openxmlformats-package.core-properties+xml"/>
  <Override PartName="/docProps/custom.xml" ContentType="application/vnd.openxmlformats-officedocument.custom-properties+xml"/>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4"/>
  </p:sldMasterIdLst>
  <p:notesMasterIdLst>
    <p:notesMasterId r:id="rId16"/>
  </p:notesMasterIdLst>
  <p:sldIdLst>
    <p:sldId id="256" r:id="rId5"/>
    <p:sldId id="263" r:id="rId6"/>
    <p:sldId id="261" r:id="rId7"/>
    <p:sldId id="269" r:id="rId8"/>
    <p:sldId id="268" r:id="rId9"/>
    <p:sldId id="267" r:id="rId10"/>
    <p:sldId id="264" r:id="rId11"/>
    <p:sldId id="257" r:id="rId12"/>
    <p:sldId id="258" r:id="rId13"/>
    <p:sldId id="259"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539" autoAdjust="0"/>
    <p:restoredTop sz="94660"/>
  </p:normalViewPr>
  <p:slideViewPr>
    <p:cSldViewPr snapToGrid="0">
      <p:cViewPr>
        <p:scale>
          <a:sx n="100" d="100"/>
          <a:sy n="100" d="100"/>
        </p:scale>
        <p:origin x="-1008" y="-232"/>
      </p:cViewPr>
      <p:guideLst>
        <p:guide orient="horz" pos="2160"/>
        <p:guide pos="2880"/>
      </p:guideLst>
    </p:cSldViewPr>
  </p:slideViewPr>
  <p:notesTextViewPr>
    <p:cViewPr>
      <p:scale>
        <a:sx n="100" d="100"/>
        <a:sy n="100" d="100"/>
      </p:scale>
      <p:origin x="0" y="0"/>
    </p:cViewPr>
  </p:notesTextViewPr>
  <p:gridSpacing cx="46085125" cy="46085125"/>
</p:viewPr>
</file>

<file path=ppt/_rels/presentation.xml.rels><?xml version="1.0" encoding="UTF-8" standalone="yes"?>
<Relationships xmlns="http://schemas.openxmlformats.org/package/2006/relationships"><Relationship Id="rId14" Type="http://schemas.openxmlformats.org/officeDocument/2006/relationships/slide" Target="slides/slide10.xml"/><Relationship Id="rId20" Type="http://schemas.openxmlformats.org/officeDocument/2006/relationships/theme" Target="theme/theme1.xml"/><Relationship Id="rId4"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3.xml"/><Relationship Id="rId11" Type="http://schemas.openxmlformats.org/officeDocument/2006/relationships/slide" Target="slides/slide7.xml"/><Relationship Id="rId1" Type="http://schemas.openxmlformats.org/officeDocument/2006/relationships/customXml" Target="../customXml/item1.xml"/><Relationship Id="rId6" Type="http://schemas.openxmlformats.org/officeDocument/2006/relationships/slide" Target="slides/slide2.xml"/><Relationship Id="rId16" Type="http://schemas.openxmlformats.org/officeDocument/2006/relationships/notesMaster" Target="notesMasters/notesMaster1.xml"/><Relationship Id="rId8" Type="http://schemas.openxmlformats.org/officeDocument/2006/relationships/slide" Target="slides/slide4.xml"/><Relationship Id="rId13" Type="http://schemas.openxmlformats.org/officeDocument/2006/relationships/slide" Target="slides/slide9.xml"/><Relationship Id="rId10" Type="http://schemas.openxmlformats.org/officeDocument/2006/relationships/slide" Target="slides/slide6.xml"/><Relationship Id="rId5" Type="http://schemas.openxmlformats.org/officeDocument/2006/relationships/slide" Target="slides/slide1.xml"/><Relationship Id="rId15" Type="http://schemas.openxmlformats.org/officeDocument/2006/relationships/slide" Target="slides/slide11.xml"/><Relationship Id="rId12" Type="http://schemas.openxmlformats.org/officeDocument/2006/relationships/slide" Target="slides/slide8.xml"/><Relationship Id="rId17" Type="http://schemas.openxmlformats.org/officeDocument/2006/relationships/printerSettings" Target="printerSettings/printerSettings1.bin"/><Relationship Id="rId19" Type="http://schemas.openxmlformats.org/officeDocument/2006/relationships/viewProps" Target="viewProps.xml"/><Relationship Id="rId2" Type="http://schemas.openxmlformats.org/officeDocument/2006/relationships/customXml" Target="../customXml/item2.xml"/><Relationship Id="rId9" Type="http://schemas.openxmlformats.org/officeDocument/2006/relationships/slide" Target="slides/slide5.xml"/><Relationship Id="rId3" Type="http://schemas.openxmlformats.org/officeDocument/2006/relationships/customXml" Target="../customXml/item3.xml"/><Relationship Id="rId1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F06D4B-0C13-4D61-9B3A-73F7B6DA9C14}" type="datetimeFigureOut">
              <a:rPr lang="en-US" smtClean="0"/>
              <a:pPr/>
              <a:t>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284012-98F8-4915-987D-5007803C0C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E63203-E3CE-40F3-9F32-A0B755EAE20C}" type="datetime1">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578170-7C14-43E9-9F8E-92CEDE0895CA}" type="datetime1">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7D267-771F-4BD9-AE1C-E1523404479C}" type="datetime1">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71565-D9BE-4563-AB79-3A28BCD2A41A}" type="datetime1">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ABCA36-DFBA-433F-81DF-C2842838F73D}" type="datetime1">
              <a:rPr lang="en-US" smtClean="0"/>
              <a:pPr/>
              <a:t>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41E27B-A7CA-4DFA-AADD-EB2BA0E6E0EF}" type="datetime1">
              <a:rPr lang="en-US" smtClean="0"/>
              <a:pPr/>
              <a:t>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8442B0-B732-4DA4-8A92-33735EE066C0}" type="datetime1">
              <a:rPr lang="en-US" smtClean="0"/>
              <a:pPr/>
              <a:t>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F5A4F1-AC8B-480B-870D-708B94D32C00}" type="datetime1">
              <a:rPr lang="en-US" smtClean="0"/>
              <a:pPr/>
              <a:t>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7D699-B18C-4D28-84A8-568A982313D3}" type="datetime1">
              <a:rPr lang="en-US" smtClean="0"/>
              <a:pPr/>
              <a:t>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347263-2CCB-4C88-AFEC-F11DD163F2A7}" type="datetime1">
              <a:rPr lang="en-US" smtClean="0"/>
              <a:pPr/>
              <a:t>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2B2358-2120-4526-931E-26DCDFD1C22A}" type="datetime1">
              <a:rPr lang="en-US" smtClean="0"/>
              <a:pPr/>
              <a:t>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497096-3E03-4133-BC7C-C0236B8DD8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AEDA2-C700-48B6-BC85-DECA04FCF7A7}" type="datetime1">
              <a:rPr lang="en-US" smtClean="0"/>
              <a:pPr/>
              <a:t>12/20/11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497096-3E03-4133-BC7C-C0236B8DD8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4" Type="http://schemas.openxmlformats.org/officeDocument/2006/relationships/oleObject" Target="../embeddings/Microsoft_Equation2.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Microsoft_Equation1.bin"/></Relationships>
</file>

<file path=ppt/slides/_rels/slide11.xml.rels><?xml version="1.0" encoding="UTF-8" standalone="yes"?>
<Relationships xmlns="http://schemas.openxmlformats.org/package/2006/relationships"><Relationship Id="rId6" Type="http://schemas.openxmlformats.org/officeDocument/2006/relationships/hyperlink" Target="http://www.slac.stanford.edu/~achao/wileybook.html" TargetMode="External"/><Relationship Id="rId4" Type="http://schemas.openxmlformats.org/officeDocument/2006/relationships/hyperlink" Target="https://project-ps50.web.cern.ch/project-PS50/Document_draft/LEAR2010_PS50_v1.pdf" TargetMode="External"/><Relationship Id="rId1" Type="http://schemas.openxmlformats.org/officeDocument/2006/relationships/slideLayout" Target="../slideLayouts/slideLayout2.xml"/><Relationship Id="rId2" Type="http://schemas.openxmlformats.org/officeDocument/2006/relationships/hyperlink" Target="http://betacool.jinr.ru/COOL/COOL'99/001.pdf" TargetMode="External"/><Relationship Id="rId3" Type="http://schemas.openxmlformats.org/officeDocument/2006/relationships/hyperlink" Target="http://epaper.kek.jp/p01/PAPERS/WPAH036.PDF" TargetMode="External"/><Relationship Id="rId5" Type="http://schemas.openxmlformats.org/officeDocument/2006/relationships/hyperlink" Target="https://impedance.web.cern.ch/impedance/USPAS/Introduction-GR.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620688"/>
            <a:ext cx="7772400" cy="1470025"/>
          </a:xfrm>
        </p:spPr>
        <p:txBody>
          <a:bodyPr>
            <a:normAutofit/>
          </a:bodyPr>
          <a:lstStyle/>
          <a:p>
            <a:r>
              <a:rPr lang="en-US" sz="3200" dirty="0" smtClean="0"/>
              <a:t>First thoughts on ELENA beam impedances</a:t>
            </a:r>
            <a:endParaRPr lang="en-US" sz="3200" dirty="0"/>
          </a:p>
        </p:txBody>
      </p:sp>
      <p:sp>
        <p:nvSpPr>
          <p:cNvPr id="3" name="Subtitle 2"/>
          <p:cNvSpPr>
            <a:spLocks noGrp="1"/>
          </p:cNvSpPr>
          <p:nvPr>
            <p:ph type="subTitle" idx="1"/>
          </p:nvPr>
        </p:nvSpPr>
        <p:spPr>
          <a:xfrm>
            <a:off x="1187624" y="1844824"/>
            <a:ext cx="6400800" cy="648072"/>
          </a:xfrm>
        </p:spPr>
        <p:txBody>
          <a:bodyPr/>
          <a:lstStyle/>
          <a:p>
            <a:r>
              <a:rPr lang="en-US" dirty="0" smtClean="0"/>
              <a:t>Olav Berrig</a:t>
            </a:r>
            <a:endParaRPr lang="en-US" dirty="0"/>
          </a:p>
        </p:txBody>
      </p:sp>
      <p:sp>
        <p:nvSpPr>
          <p:cNvPr id="5" name="TextBox 4"/>
          <p:cNvSpPr txBox="1"/>
          <p:nvPr/>
        </p:nvSpPr>
        <p:spPr>
          <a:xfrm>
            <a:off x="657225" y="2564904"/>
            <a:ext cx="8048625" cy="584775"/>
          </a:xfrm>
          <a:prstGeom prst="rect">
            <a:avLst/>
          </a:prstGeom>
          <a:noFill/>
        </p:spPr>
        <p:txBody>
          <a:bodyPr wrap="square" rtlCol="0">
            <a:spAutoFit/>
          </a:bodyPr>
          <a:lstStyle/>
          <a:p>
            <a:r>
              <a:rPr lang="en-US" sz="3200" dirty="0" smtClean="0">
                <a:solidFill>
                  <a:schemeClr val="accent3">
                    <a:lumMod val="75000"/>
                  </a:schemeClr>
                </a:solidFill>
              </a:rPr>
              <a:t>Thanks to P. Belochitskii, A. Burov and W. Herr</a:t>
            </a:r>
            <a:endParaRPr lang="en-US" sz="3200" dirty="0">
              <a:solidFill>
                <a:schemeClr val="accent3">
                  <a:lumMod val="75000"/>
                </a:schemeClr>
              </a:solidFill>
            </a:endParaRPr>
          </a:p>
        </p:txBody>
      </p:sp>
      <p:pic>
        <p:nvPicPr>
          <p:cNvPr id="6" name="Picture 5" descr="aegis_1.png"/>
          <p:cNvPicPr>
            <a:picLocks noChangeAspect="1"/>
          </p:cNvPicPr>
          <p:nvPr/>
        </p:nvPicPr>
        <p:blipFill>
          <a:blip r:embed="rId2" cstate="screen"/>
          <a:stretch>
            <a:fillRect/>
          </a:stretch>
        </p:blipFill>
        <p:spPr>
          <a:xfrm>
            <a:off x="2339752" y="3501008"/>
            <a:ext cx="4429125" cy="2105025"/>
          </a:xfrm>
          <a:prstGeom prst="rect">
            <a:avLst/>
          </a:prstGeom>
        </p:spPr>
      </p:pic>
      <p:pic>
        <p:nvPicPr>
          <p:cNvPr id="10241" name="Picture 1"/>
          <p:cNvPicPr>
            <a:picLocks noChangeAspect="1" noChangeArrowheads="1"/>
          </p:cNvPicPr>
          <p:nvPr/>
        </p:nvPicPr>
        <p:blipFill>
          <a:blip r:embed="rId3" cstate="print"/>
          <a:srcRect/>
          <a:stretch>
            <a:fillRect/>
          </a:stretch>
        </p:blipFill>
        <p:spPr bwMode="auto">
          <a:xfrm>
            <a:off x="379413" y="207963"/>
            <a:ext cx="898525" cy="898525"/>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61497096-3E03-4133-BC7C-C0236B8DD8D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229600" cy="6120680"/>
          </a:xfrm>
        </p:spPr>
        <p:txBody>
          <a:bodyPr>
            <a:normAutofit/>
          </a:bodyPr>
          <a:lstStyle/>
          <a:p>
            <a:r>
              <a:rPr lang="en-US" dirty="0" smtClean="0"/>
              <a:t>Number of anti-protons per bunch: 6.5</a:t>
            </a:r>
            <a:r>
              <a:rPr lang="en-US" sz="1600" dirty="0" smtClean="0"/>
              <a:t>*</a:t>
            </a:r>
            <a:r>
              <a:rPr lang="en-US" dirty="0" smtClean="0"/>
              <a:t>10</a:t>
            </a:r>
            <a:r>
              <a:rPr lang="en-US" baseline="30000" dirty="0" smtClean="0"/>
              <a:t>6</a:t>
            </a:r>
            <a:r>
              <a:rPr lang="en-US" dirty="0" smtClean="0"/>
              <a:t> (at extraction)</a:t>
            </a:r>
          </a:p>
          <a:p>
            <a:r>
              <a:rPr lang="en-US" dirty="0" smtClean="0"/>
              <a:t>Number of bunches: 1 to 4 (depending of experimental physicist requests)</a:t>
            </a:r>
          </a:p>
          <a:p>
            <a:r>
              <a:rPr lang="en-US" dirty="0" smtClean="0"/>
              <a:t>Bunch length: 300 ns = 1.3 m (determined by the length of the trap in the experiment)</a:t>
            </a:r>
          </a:p>
          <a:p>
            <a:r>
              <a:rPr lang="en-US" dirty="0" smtClean="0"/>
              <a:t>Lowest kinetic energy:    0.1 </a:t>
            </a:r>
            <a:r>
              <a:rPr lang="en-US" dirty="0" err="1"/>
              <a:t>M</a:t>
            </a:r>
            <a:r>
              <a:rPr lang="en-US" dirty="0" err="1" smtClean="0"/>
              <a:t>eV</a:t>
            </a:r>
            <a:endParaRPr lang="en-US" dirty="0" smtClean="0"/>
          </a:p>
          <a:p>
            <a:pPr>
              <a:spcBef>
                <a:spcPts val="0"/>
              </a:spcBef>
              <a:buNone/>
            </a:pPr>
            <a:r>
              <a:rPr lang="en-US" dirty="0"/>
              <a:t>	</a:t>
            </a:r>
            <a:r>
              <a:rPr lang="en-US" dirty="0" smtClean="0"/>
              <a:t>Lowest momentum:      13.7 </a:t>
            </a:r>
            <a:r>
              <a:rPr lang="en-US" dirty="0" err="1" smtClean="0"/>
              <a:t>MeV</a:t>
            </a:r>
            <a:r>
              <a:rPr lang="en-US" dirty="0" smtClean="0"/>
              <a:t>/c</a:t>
            </a:r>
          </a:p>
        </p:txBody>
      </p:sp>
      <p:graphicFrame>
        <p:nvGraphicFramePr>
          <p:cNvPr id="4" name="Object 3"/>
          <p:cNvGraphicFramePr>
            <a:graphicFrameLocks noChangeAspect="1"/>
          </p:cNvGraphicFramePr>
          <p:nvPr/>
        </p:nvGraphicFramePr>
        <p:xfrm>
          <a:off x="6835429" y="4125913"/>
          <a:ext cx="1676400" cy="393700"/>
        </p:xfrm>
        <a:graphic>
          <a:graphicData uri="http://schemas.openxmlformats.org/presentationml/2006/ole">
            <p:oleObj spid="_x0000_s1026" name="Equation" r:id="rId3" imgW="7315200" imgH="1714500" progId="Equation.3">
              <p:embed/>
            </p:oleObj>
          </a:graphicData>
        </a:graphic>
      </p:graphicFrame>
      <p:graphicFrame>
        <p:nvGraphicFramePr>
          <p:cNvPr id="1029" name="Object 5"/>
          <p:cNvGraphicFramePr>
            <a:graphicFrameLocks noChangeAspect="1"/>
          </p:cNvGraphicFramePr>
          <p:nvPr/>
        </p:nvGraphicFramePr>
        <p:xfrm>
          <a:off x="6818313" y="3622675"/>
          <a:ext cx="2133600" cy="393700"/>
        </p:xfrm>
        <a:graphic>
          <a:graphicData uri="http://schemas.openxmlformats.org/presentationml/2006/ole">
            <p:oleObj spid="_x0000_s1029" name="Equation" r:id="rId4" imgW="7315200" imgH="1346200" progId="Equation.3">
              <p:embed/>
            </p:oleObj>
          </a:graphicData>
        </a:graphic>
      </p:graphicFrame>
      <p:sp>
        <p:nvSpPr>
          <p:cNvPr id="5" name="Slide Number Placeholder 4"/>
          <p:cNvSpPr>
            <a:spLocks noGrp="1"/>
          </p:cNvSpPr>
          <p:nvPr>
            <p:ph type="sldNum" sz="quarter" idx="12"/>
          </p:nvPr>
        </p:nvSpPr>
        <p:spPr/>
        <p:txBody>
          <a:bodyPr/>
          <a:lstStyle/>
          <a:p>
            <a:fld id="{61497096-3E03-4133-BC7C-C0236B8DD8D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87"/>
          </a:xfrm>
        </p:spPr>
        <p:txBody>
          <a:bodyPr>
            <a:normAutofit/>
          </a:bodyPr>
          <a:lstStyle/>
          <a:p>
            <a:r>
              <a:rPr lang="en-US" sz="3200" dirty="0" smtClean="0"/>
              <a:t>References:</a:t>
            </a:r>
            <a:endParaRPr lang="en-US" sz="3200" dirty="0"/>
          </a:p>
        </p:txBody>
      </p:sp>
      <p:sp>
        <p:nvSpPr>
          <p:cNvPr id="3" name="Content Placeholder 2"/>
          <p:cNvSpPr>
            <a:spLocks noGrp="1"/>
          </p:cNvSpPr>
          <p:nvPr>
            <p:ph idx="1"/>
          </p:nvPr>
        </p:nvSpPr>
        <p:spPr>
          <a:xfrm>
            <a:off x="466725" y="942975"/>
            <a:ext cx="8534400" cy="5391150"/>
          </a:xfrm>
        </p:spPr>
        <p:txBody>
          <a:bodyPr>
            <a:normAutofit fontScale="92500" lnSpcReduction="20000"/>
          </a:bodyPr>
          <a:lstStyle/>
          <a:p>
            <a:pPr>
              <a:buNone/>
            </a:pPr>
            <a:r>
              <a:rPr lang="en-US" sz="1800" dirty="0" smtClean="0"/>
              <a:t>[1]  Stability of cooled beams. J</a:t>
            </a:r>
            <a:r>
              <a:rPr lang="it-IT" sz="1800" dirty="0" smtClean="0"/>
              <a:t>. Bosser, C. Carli, M. Chanel, N. Madsen, S. Maury, D. MoK hl, G. Tranquille. </a:t>
            </a:r>
            <a:r>
              <a:rPr lang="en-US" sz="1800" dirty="0" smtClean="0"/>
              <a:t>Nuclear Instruments and Methods in Physics Research A 441 (2000) 1-8. </a:t>
            </a:r>
            <a:r>
              <a:rPr lang="en-US" sz="1800" dirty="0" smtClean="0">
                <a:hlinkClick r:id="rId2"/>
              </a:rPr>
              <a:t>http://betacool.jinr.ru/COOL/COOL'99/001.pdf</a:t>
            </a:r>
            <a:endParaRPr lang="en-US" sz="1800" dirty="0" smtClean="0"/>
          </a:p>
          <a:p>
            <a:pPr>
              <a:buNone/>
            </a:pPr>
            <a:endParaRPr lang="en-US" sz="1800" dirty="0" smtClean="0"/>
          </a:p>
          <a:p>
            <a:pPr>
              <a:buNone/>
            </a:pPr>
            <a:r>
              <a:rPr lang="en-US" sz="1800" dirty="0" smtClean="0"/>
              <a:t>[2]  A. Burov</a:t>
            </a:r>
          </a:p>
          <a:p>
            <a:pPr>
              <a:buNone/>
            </a:pPr>
            <a:endParaRPr lang="en-US" sz="1800" dirty="0" smtClean="0"/>
          </a:p>
          <a:p>
            <a:pPr>
              <a:buNone/>
            </a:pPr>
            <a:r>
              <a:rPr lang="en-US" sz="1800" dirty="0" smtClean="0"/>
              <a:t>[3]  Experimental Investigation of Impact-Induced Molecular Desorption by 4.2 </a:t>
            </a:r>
            <a:r>
              <a:rPr lang="en-US" sz="1800" dirty="0" err="1" smtClean="0"/>
              <a:t>MeV</a:t>
            </a:r>
            <a:r>
              <a:rPr lang="en-US" sz="1800" dirty="0" smtClean="0"/>
              <a:t>/u </a:t>
            </a:r>
            <a:r>
              <a:rPr lang="en-US" sz="1800" dirty="0" err="1" smtClean="0"/>
              <a:t>Pb</a:t>
            </a:r>
            <a:r>
              <a:rPr lang="en-US" sz="1800" dirty="0" smtClean="0"/>
              <a:t> ions. </a:t>
            </a:r>
            <a:r>
              <a:rPr lang="da-DK" sz="1800" dirty="0" smtClean="0"/>
              <a:t>M. Chanel, J. Hansen, J.-M. Laurent, N. Madsen and E. Mahner</a:t>
            </a:r>
            <a:r>
              <a:rPr lang="en-US" sz="1800" dirty="0" smtClean="0"/>
              <a:t>. Proceedings of the 2001 Particle Accelerator Conference, Chicago.</a:t>
            </a:r>
          </a:p>
          <a:p>
            <a:pPr>
              <a:buNone/>
            </a:pPr>
            <a:r>
              <a:rPr lang="en-US" sz="1800" dirty="0" smtClean="0"/>
              <a:t>       </a:t>
            </a:r>
            <a:r>
              <a:rPr lang="en-US" sz="1800" dirty="0" smtClean="0">
                <a:hlinkClick r:id="rId3"/>
              </a:rPr>
              <a:t>http://epaper.kek.jp/p01/PAPERS/WPAH036.PDF</a:t>
            </a:r>
            <a:endParaRPr lang="en-US" sz="1800" dirty="0" smtClean="0"/>
          </a:p>
          <a:p>
            <a:pPr>
              <a:buNone/>
            </a:pPr>
            <a:endParaRPr lang="en-US" sz="1800" dirty="0" smtClean="0"/>
          </a:p>
          <a:p>
            <a:pPr>
              <a:buNone/>
            </a:pPr>
            <a:r>
              <a:rPr lang="en-US" sz="1800" dirty="0" smtClean="0"/>
              <a:t>[4]  The CERN Low-Energy Antiproton and Ion Rings LEAR and LEIR.  </a:t>
            </a:r>
            <a:r>
              <a:rPr lang="en-US" sz="1800" dirty="0" err="1" smtClean="0"/>
              <a:t>M.Chanel</a:t>
            </a:r>
            <a:r>
              <a:rPr lang="en-US" sz="1800" dirty="0" smtClean="0"/>
              <a:t>, D. </a:t>
            </a:r>
            <a:r>
              <a:rPr lang="en-US" sz="1800" dirty="0" err="1" smtClean="0"/>
              <a:t>Möhl</a:t>
            </a:r>
            <a:r>
              <a:rPr lang="en-US" sz="1800" dirty="0" smtClean="0"/>
              <a:t> </a:t>
            </a:r>
          </a:p>
          <a:p>
            <a:pPr>
              <a:buNone/>
            </a:pPr>
            <a:r>
              <a:rPr lang="en-US" sz="1800" dirty="0" smtClean="0"/>
              <a:t>       </a:t>
            </a:r>
            <a:r>
              <a:rPr lang="en-US" sz="1800" dirty="0" smtClean="0">
                <a:hlinkClick r:id="rId4"/>
              </a:rPr>
              <a:t>https://project-ps50.web.cern.ch/project-PS50/Document_draft/LEAR2010_PS50_v1.pdf</a:t>
            </a:r>
            <a:endParaRPr lang="en-US" sz="1800" dirty="0" smtClean="0"/>
          </a:p>
          <a:p>
            <a:pPr>
              <a:buNone/>
            </a:pPr>
            <a:endParaRPr lang="en-US" sz="1800" dirty="0" smtClean="0"/>
          </a:p>
          <a:p>
            <a:pPr>
              <a:buNone/>
            </a:pPr>
            <a:r>
              <a:rPr lang="en-US" sz="1800" dirty="0" smtClean="0"/>
              <a:t>[5]  General introduction to multi-particle effects.  G. Rumolo and E. </a:t>
            </a:r>
            <a:r>
              <a:rPr lang="en-US" sz="1800" dirty="0" err="1" smtClean="0"/>
              <a:t>Métral</a:t>
            </a:r>
            <a:r>
              <a:rPr lang="en-US" sz="1800" dirty="0" smtClean="0"/>
              <a:t>. USPAS Course on collective effects.</a:t>
            </a:r>
          </a:p>
          <a:p>
            <a:pPr>
              <a:buNone/>
            </a:pPr>
            <a:r>
              <a:rPr lang="en-US" sz="1800" dirty="0" smtClean="0"/>
              <a:t>	</a:t>
            </a:r>
            <a:r>
              <a:rPr lang="en-US" sz="1800" dirty="0" smtClean="0">
                <a:hlinkClick r:id="rId5"/>
              </a:rPr>
              <a:t>https://impedance.web.cern.ch/impedance/USPAS/Introduction-GR.pdf</a:t>
            </a:r>
            <a:r>
              <a:rPr lang="en-US" sz="1800" dirty="0" smtClean="0"/>
              <a:t> </a:t>
            </a:r>
          </a:p>
          <a:p>
            <a:pPr>
              <a:buNone/>
            </a:pPr>
            <a:r>
              <a:rPr lang="en-US" sz="1800" dirty="0" smtClean="0"/>
              <a:t>	See also: </a:t>
            </a:r>
            <a:r>
              <a:rPr lang="en-GB" sz="1800" dirty="0" smtClean="0"/>
              <a:t>Physics of Collective Beam Instabilities in High Energy Accelerators . Alex Chao</a:t>
            </a:r>
            <a:r>
              <a:rPr lang="en-US" sz="1800" dirty="0" smtClean="0"/>
              <a:t>. </a:t>
            </a:r>
            <a:r>
              <a:rPr lang="en-GB" sz="1800" dirty="0" smtClean="0"/>
              <a:t>Equations (2.69) and (2.71) . </a:t>
            </a:r>
          </a:p>
          <a:p>
            <a:pPr>
              <a:buNone/>
            </a:pPr>
            <a:r>
              <a:rPr lang="en-GB" sz="1800" dirty="0" smtClean="0"/>
              <a:t>       </a:t>
            </a:r>
            <a:r>
              <a:rPr lang="en-GB" sz="1800" u="sng" dirty="0" smtClean="0">
                <a:hlinkClick r:id="rId6"/>
              </a:rPr>
              <a:t>http://www.slac.stanford.edu/~achao/wileybook.html</a:t>
            </a:r>
            <a:r>
              <a:rPr lang="en-GB" sz="1800" u="sng" dirty="0" smtClean="0"/>
              <a:t>  </a:t>
            </a:r>
            <a:endParaRPr lang="en-US" sz="1800" dirty="0" smtClean="0"/>
          </a:p>
          <a:p>
            <a:pPr>
              <a:buNone/>
            </a:pPr>
            <a:r>
              <a:rPr lang="en-US" sz="1800" dirty="0" smtClean="0"/>
              <a:t> </a:t>
            </a:r>
          </a:p>
          <a:p>
            <a:pPr>
              <a:buNone/>
            </a:pPr>
            <a:endParaRPr lang="en-US" sz="1800" dirty="0" smtClean="0"/>
          </a:p>
          <a:p>
            <a:pPr>
              <a:buNone/>
            </a:pPr>
            <a:endParaRPr lang="en-US" sz="1800" dirty="0" smtClean="0"/>
          </a:p>
          <a:p>
            <a:pPr>
              <a:buNone/>
            </a:pPr>
            <a:endParaRPr lang="en-US" sz="1800" dirty="0" smtClean="0"/>
          </a:p>
          <a:p>
            <a:pPr>
              <a:buNone/>
            </a:pPr>
            <a:endParaRPr lang="en-US" sz="1800" dirty="0"/>
          </a:p>
        </p:txBody>
      </p:sp>
      <p:sp>
        <p:nvSpPr>
          <p:cNvPr id="4" name="Slide Number Placeholder 3"/>
          <p:cNvSpPr>
            <a:spLocks noGrp="1"/>
          </p:cNvSpPr>
          <p:nvPr>
            <p:ph type="sldNum" sz="quarter" idx="12"/>
          </p:nvPr>
        </p:nvSpPr>
        <p:spPr/>
        <p:txBody>
          <a:bodyPr/>
          <a:lstStyle/>
          <a:p>
            <a:fld id="{61497096-3E03-4133-BC7C-C0236B8DD8DB}" type="slidenum">
              <a:rPr lang="en-US" smtClean="0"/>
              <a:pPr/>
              <a:t>11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1590"/>
            <a:ext cx="8229600" cy="1143000"/>
          </a:xfrm>
        </p:spPr>
        <p:txBody>
          <a:bodyPr/>
          <a:lstStyle/>
          <a:p>
            <a:r>
              <a:rPr lang="en-US" dirty="0" smtClean="0"/>
              <a:t>Why do we want ELENA ?</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1023938" y="1023938"/>
            <a:ext cx="7038975" cy="515302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61497096-3E03-4133-BC7C-C0236B8DD8D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87834"/>
            <a:ext cx="7372865" cy="1143000"/>
          </a:xfrm>
        </p:spPr>
        <p:txBody>
          <a:bodyPr>
            <a:normAutofit/>
          </a:bodyPr>
          <a:lstStyle/>
          <a:p>
            <a:r>
              <a:rPr lang="en-US" sz="3600" b="1" dirty="0" smtClean="0"/>
              <a:t>E</a:t>
            </a:r>
            <a:r>
              <a:rPr lang="en-US" sz="3600" dirty="0" smtClean="0"/>
              <a:t>xtra </a:t>
            </a:r>
            <a:r>
              <a:rPr lang="en-US" sz="3600" b="1" dirty="0" smtClean="0"/>
              <a:t>L</a:t>
            </a:r>
            <a:r>
              <a:rPr lang="en-US" sz="3600" dirty="0" smtClean="0"/>
              <a:t>ow </a:t>
            </a:r>
            <a:r>
              <a:rPr lang="en-US" sz="3600" b="1" dirty="0" err="1" smtClean="0"/>
              <a:t>EN</a:t>
            </a:r>
            <a:r>
              <a:rPr lang="en-US" sz="3600" dirty="0" err="1" smtClean="0"/>
              <a:t>ergy</a:t>
            </a:r>
            <a:r>
              <a:rPr lang="en-US" sz="3600" dirty="0" smtClean="0"/>
              <a:t> </a:t>
            </a:r>
            <a:r>
              <a:rPr lang="en-US" sz="3600" b="1" dirty="0" smtClean="0"/>
              <a:t>A</a:t>
            </a:r>
            <a:r>
              <a:rPr lang="en-US" sz="3600" dirty="0" smtClean="0"/>
              <a:t>ntiproton ring</a:t>
            </a:r>
            <a:endParaRPr lang="en-US" sz="3600" dirty="0"/>
          </a:p>
        </p:txBody>
      </p:sp>
      <p:pic>
        <p:nvPicPr>
          <p:cNvPr id="18436" name="Picture 4"/>
          <p:cNvPicPr>
            <a:picLocks noChangeAspect="1" noChangeArrowheads="1"/>
          </p:cNvPicPr>
          <p:nvPr/>
        </p:nvPicPr>
        <p:blipFill>
          <a:blip r:embed="rId2" cstate="print"/>
          <a:srcRect/>
          <a:stretch>
            <a:fillRect/>
          </a:stretch>
        </p:blipFill>
        <p:spPr bwMode="auto">
          <a:xfrm>
            <a:off x="269422" y="1242305"/>
            <a:ext cx="4861378" cy="4839180"/>
          </a:xfrm>
          <a:prstGeom prst="rect">
            <a:avLst/>
          </a:prstGeom>
          <a:noFill/>
          <a:ln w="9525">
            <a:noFill/>
            <a:miter lim="800000"/>
            <a:headEnd/>
            <a:tailEnd/>
          </a:ln>
        </p:spPr>
      </p:pic>
      <p:cxnSp>
        <p:nvCxnSpPr>
          <p:cNvPr id="8" name="Straight Arrow Connector 7"/>
          <p:cNvCxnSpPr/>
          <p:nvPr/>
        </p:nvCxnSpPr>
        <p:spPr>
          <a:xfrm flipH="1" flipV="1">
            <a:off x="3723503" y="5980670"/>
            <a:ext cx="823783" cy="44484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570014" y="5255653"/>
            <a:ext cx="4554936" cy="1508105"/>
          </a:xfrm>
          <a:prstGeom prst="rect">
            <a:avLst/>
          </a:prstGeom>
          <a:noFill/>
        </p:spPr>
        <p:txBody>
          <a:bodyPr wrap="square" rtlCol="0">
            <a:spAutoFit/>
          </a:bodyPr>
          <a:lstStyle/>
          <a:p>
            <a:r>
              <a:rPr lang="en-US" b="1" dirty="0" smtClean="0"/>
              <a:t>Electron cooler: </a:t>
            </a:r>
          </a:p>
          <a:p>
            <a:r>
              <a:rPr lang="en-US" dirty="0" smtClean="0"/>
              <a:t>Reduces the transverse </a:t>
            </a:r>
            <a:r>
              <a:rPr lang="en-US" dirty="0" err="1" smtClean="0"/>
              <a:t>emittancies</a:t>
            </a:r>
            <a:r>
              <a:rPr lang="en-US" dirty="0" smtClean="0"/>
              <a:t>. </a:t>
            </a:r>
            <a:r>
              <a:rPr lang="en-US" sz="1400" i="1" dirty="0" smtClean="0"/>
              <a:t>When the beam is decelerated, the transverse </a:t>
            </a:r>
            <a:r>
              <a:rPr lang="en-US" sz="1400" i="1" dirty="0" err="1" smtClean="0"/>
              <a:t>emittancies</a:t>
            </a:r>
            <a:r>
              <a:rPr lang="en-US" sz="1400" i="1" dirty="0" smtClean="0"/>
              <a:t> grows, because they scale with the inverse of gamma-beta i.e. </a:t>
            </a:r>
            <a:r>
              <a:rPr lang="az-Cyrl-AZ" sz="1400" i="1" dirty="0" smtClean="0"/>
              <a:t>Є</a:t>
            </a:r>
            <a:r>
              <a:rPr lang="en-US" sz="1400" i="1" dirty="0" smtClean="0"/>
              <a:t>~1/(</a:t>
            </a:r>
            <a:r>
              <a:rPr lang="el-GR" sz="1400" i="1" dirty="0" smtClean="0"/>
              <a:t>γ</a:t>
            </a:r>
            <a:r>
              <a:rPr lang="en-US" sz="1400" i="1" baseline="30000" dirty="0" smtClean="0"/>
              <a:t>.</a:t>
            </a:r>
            <a:r>
              <a:rPr lang="el-GR" sz="1400" i="1" dirty="0" smtClean="0"/>
              <a:t>β</a:t>
            </a:r>
            <a:r>
              <a:rPr lang="en-US" sz="1400" i="1" dirty="0" smtClean="0"/>
              <a:t>). Cooling also</a:t>
            </a:r>
            <a:r>
              <a:rPr lang="en-US" sz="1400" dirty="0" smtClean="0"/>
              <a:t> </a:t>
            </a:r>
            <a:r>
              <a:rPr lang="en-US" sz="1400" i="1" dirty="0" smtClean="0"/>
              <a:t>counteracts “multiple Coulomb scattering” , which heats the beam</a:t>
            </a:r>
          </a:p>
        </p:txBody>
      </p:sp>
      <p:sp>
        <p:nvSpPr>
          <p:cNvPr id="11" name="Rectangle 10"/>
          <p:cNvSpPr/>
          <p:nvPr/>
        </p:nvSpPr>
        <p:spPr>
          <a:xfrm>
            <a:off x="5432854" y="2665611"/>
            <a:ext cx="3496963" cy="1200329"/>
          </a:xfrm>
          <a:prstGeom prst="rect">
            <a:avLst/>
          </a:prstGeom>
        </p:spPr>
        <p:txBody>
          <a:bodyPr wrap="square">
            <a:spAutoFit/>
          </a:bodyPr>
          <a:lstStyle/>
          <a:p>
            <a:r>
              <a:rPr lang="en-US" b="1" dirty="0" smtClean="0"/>
              <a:t>Skew </a:t>
            </a:r>
            <a:r>
              <a:rPr lang="en-US" b="1" dirty="0" err="1" smtClean="0"/>
              <a:t>quadrupoles</a:t>
            </a:r>
            <a:r>
              <a:rPr lang="en-US" b="1" dirty="0" smtClean="0"/>
              <a:t>:</a:t>
            </a:r>
          </a:p>
          <a:p>
            <a:r>
              <a:rPr lang="en-US" dirty="0" smtClean="0"/>
              <a:t>Needed to compensate for residual coupling between horizontal and vertical planes. </a:t>
            </a:r>
            <a:endParaRPr lang="en-US" dirty="0"/>
          </a:p>
        </p:txBody>
      </p:sp>
      <p:sp>
        <p:nvSpPr>
          <p:cNvPr id="12" name="Rectangle 11"/>
          <p:cNvSpPr/>
          <p:nvPr/>
        </p:nvSpPr>
        <p:spPr>
          <a:xfrm>
            <a:off x="-1" y="5722288"/>
            <a:ext cx="3905251" cy="1200329"/>
          </a:xfrm>
          <a:prstGeom prst="rect">
            <a:avLst/>
          </a:prstGeom>
        </p:spPr>
        <p:txBody>
          <a:bodyPr wrap="square">
            <a:spAutoFit/>
          </a:bodyPr>
          <a:lstStyle/>
          <a:p>
            <a:endParaRPr lang="en-US" dirty="0" smtClean="0"/>
          </a:p>
          <a:p>
            <a:r>
              <a:rPr lang="en-US" b="1" dirty="0" smtClean="0"/>
              <a:t>Longitudinal </a:t>
            </a:r>
            <a:r>
              <a:rPr lang="en-US" b="1" dirty="0" err="1" smtClean="0"/>
              <a:t>Schottky</a:t>
            </a:r>
            <a:r>
              <a:rPr lang="en-US" b="1" dirty="0" smtClean="0"/>
              <a:t> PU:</a:t>
            </a:r>
          </a:p>
          <a:p>
            <a:r>
              <a:rPr lang="en-US" dirty="0" smtClean="0"/>
              <a:t> BTF tune measurements for intensity measurement and cooling control. </a:t>
            </a:r>
          </a:p>
        </p:txBody>
      </p:sp>
      <p:cxnSp>
        <p:nvCxnSpPr>
          <p:cNvPr id="15" name="Straight Arrow Connector 14"/>
          <p:cNvCxnSpPr/>
          <p:nvPr/>
        </p:nvCxnSpPr>
        <p:spPr>
          <a:xfrm flipV="1">
            <a:off x="494270" y="5548184"/>
            <a:ext cx="366585" cy="5313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5152769" y="3048000"/>
            <a:ext cx="275966" cy="21006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598516" y="773471"/>
            <a:ext cx="3496963" cy="1477328"/>
          </a:xfrm>
          <a:prstGeom prst="rect">
            <a:avLst/>
          </a:prstGeom>
        </p:spPr>
        <p:txBody>
          <a:bodyPr wrap="square">
            <a:spAutoFit/>
          </a:bodyPr>
          <a:lstStyle/>
          <a:p>
            <a:r>
              <a:rPr lang="en-US" b="1" dirty="0" smtClean="0"/>
              <a:t>Ionization profile monitor:</a:t>
            </a:r>
            <a:r>
              <a:rPr lang="en-US" b="1" baseline="30000" dirty="0" smtClean="0">
                <a:solidFill>
                  <a:srgbClr val="FF0000"/>
                </a:solidFill>
              </a:rPr>
              <a:t>1)</a:t>
            </a:r>
          </a:p>
          <a:p>
            <a:r>
              <a:rPr lang="en-US" dirty="0" smtClean="0"/>
              <a:t>Measures beam profiles. Allows the non-destructive monitoring of beam </a:t>
            </a:r>
            <a:r>
              <a:rPr lang="en-US" dirty="0" err="1" smtClean="0"/>
              <a:t>centres</a:t>
            </a:r>
            <a:r>
              <a:rPr lang="en-US" dirty="0" smtClean="0"/>
              <a:t> and </a:t>
            </a:r>
            <a:r>
              <a:rPr lang="en-US" dirty="0" err="1" smtClean="0"/>
              <a:t>emittances</a:t>
            </a:r>
            <a:r>
              <a:rPr lang="en-US" dirty="0" smtClean="0"/>
              <a:t> throughout the cycle </a:t>
            </a:r>
            <a:endParaRPr lang="en-US" dirty="0"/>
          </a:p>
        </p:txBody>
      </p:sp>
      <p:cxnSp>
        <p:nvCxnSpPr>
          <p:cNvPr id="25" name="Straight Arrow Connector 24"/>
          <p:cNvCxnSpPr>
            <a:stCxn id="27" idx="6"/>
          </p:cNvCxnSpPr>
          <p:nvPr/>
        </p:nvCxnSpPr>
        <p:spPr>
          <a:xfrm flipH="1" flipV="1">
            <a:off x="2397211" y="1762897"/>
            <a:ext cx="98854" cy="1235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Freeform 26"/>
          <p:cNvSpPr/>
          <p:nvPr/>
        </p:nvSpPr>
        <p:spPr>
          <a:xfrm>
            <a:off x="2496065" y="1581665"/>
            <a:ext cx="2133600" cy="941860"/>
          </a:xfrm>
          <a:custGeom>
            <a:avLst/>
            <a:gdLst>
              <a:gd name="connsiteX0" fmla="*/ 2133600 w 2133600"/>
              <a:gd name="connsiteY0" fmla="*/ 0 h 941860"/>
              <a:gd name="connsiteX1" fmla="*/ 2042984 w 2133600"/>
              <a:gd name="connsiteY1" fmla="*/ 370703 h 941860"/>
              <a:gd name="connsiteX2" fmla="*/ 1861751 w 2133600"/>
              <a:gd name="connsiteY2" fmla="*/ 601362 h 941860"/>
              <a:gd name="connsiteX3" fmla="*/ 1449859 w 2133600"/>
              <a:gd name="connsiteY3" fmla="*/ 848497 h 941860"/>
              <a:gd name="connsiteX4" fmla="*/ 963827 w 2133600"/>
              <a:gd name="connsiteY4" fmla="*/ 922638 h 941860"/>
              <a:gd name="connsiteX5" fmla="*/ 494270 w 2133600"/>
              <a:gd name="connsiteY5" fmla="*/ 733167 h 941860"/>
              <a:gd name="connsiteX6" fmla="*/ 0 w 2133600"/>
              <a:gd name="connsiteY6" fmla="*/ 304800 h 941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33600" h="941860">
                <a:moveTo>
                  <a:pt x="2133600" y="0"/>
                </a:moveTo>
                <a:cubicBezTo>
                  <a:pt x="2110946" y="135238"/>
                  <a:pt x="2088292" y="270476"/>
                  <a:pt x="2042984" y="370703"/>
                </a:cubicBezTo>
                <a:cubicBezTo>
                  <a:pt x="1997676" y="470930"/>
                  <a:pt x="1960605" y="521730"/>
                  <a:pt x="1861751" y="601362"/>
                </a:cubicBezTo>
                <a:cubicBezTo>
                  <a:pt x="1762897" y="680994"/>
                  <a:pt x="1599513" y="794951"/>
                  <a:pt x="1449859" y="848497"/>
                </a:cubicBezTo>
                <a:cubicBezTo>
                  <a:pt x="1300205" y="902043"/>
                  <a:pt x="1123092" y="941860"/>
                  <a:pt x="963827" y="922638"/>
                </a:cubicBezTo>
                <a:cubicBezTo>
                  <a:pt x="804562" y="903416"/>
                  <a:pt x="654908" y="836140"/>
                  <a:pt x="494270" y="733167"/>
                </a:cubicBezTo>
                <a:cubicBezTo>
                  <a:pt x="333632" y="630194"/>
                  <a:pt x="166816" y="467497"/>
                  <a:pt x="0" y="304800"/>
                </a:cubicBez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4819650" y="2143125"/>
            <a:ext cx="4657725" cy="369332"/>
          </a:xfrm>
          <a:prstGeom prst="rect">
            <a:avLst/>
          </a:prstGeom>
          <a:noFill/>
        </p:spPr>
        <p:txBody>
          <a:bodyPr wrap="square" rtlCol="0">
            <a:spAutoFit/>
          </a:bodyPr>
          <a:lstStyle/>
          <a:p>
            <a:r>
              <a:rPr lang="en-US" b="1" baseline="30000" dirty="0" smtClean="0">
                <a:solidFill>
                  <a:srgbClr val="FF0000"/>
                </a:solidFill>
              </a:rPr>
              <a:t>1)</a:t>
            </a:r>
            <a:r>
              <a:rPr lang="en-US" dirty="0" smtClean="0"/>
              <a:t> </a:t>
            </a:r>
            <a:r>
              <a:rPr lang="en-US" sz="1200" dirty="0" smtClean="0"/>
              <a:t>Will the static electric fields affect the circulating antiprotons? </a:t>
            </a:r>
            <a:endParaRPr lang="en-US" sz="1200" dirty="0"/>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Slide Number Placeholder 15"/>
          <p:cNvSpPr>
            <a:spLocks noGrp="1"/>
          </p:cNvSpPr>
          <p:nvPr>
            <p:ph type="sldNum" sz="quarter" idx="12"/>
          </p:nvPr>
        </p:nvSpPr>
        <p:spPr/>
        <p:txBody>
          <a:bodyPr/>
          <a:lstStyle/>
          <a:p>
            <a:fld id="{61497096-3E03-4133-BC7C-C0236B8DD8D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168"/>
            <a:ext cx="8229600" cy="1143000"/>
          </a:xfrm>
        </p:spPr>
        <p:txBody>
          <a:bodyPr/>
          <a:lstStyle/>
          <a:p>
            <a:r>
              <a:rPr lang="en-US" dirty="0" smtClean="0"/>
              <a:t>Impedance sources </a:t>
            </a:r>
            <a:r>
              <a:rPr lang="en-US" sz="2400" dirty="0" smtClean="0"/>
              <a:t>[1]</a:t>
            </a:r>
            <a:endParaRPr lang="en-US" sz="2400" dirty="0"/>
          </a:p>
        </p:txBody>
      </p:sp>
      <p:pic>
        <p:nvPicPr>
          <p:cNvPr id="21506" name="Picture 2"/>
          <p:cNvPicPr>
            <a:picLocks noChangeAspect="1" noChangeArrowheads="1"/>
          </p:cNvPicPr>
          <p:nvPr/>
        </p:nvPicPr>
        <p:blipFill>
          <a:blip r:embed="rId2" cstate="print"/>
          <a:srcRect/>
          <a:stretch>
            <a:fillRect/>
          </a:stretch>
        </p:blipFill>
        <p:spPr bwMode="auto">
          <a:xfrm>
            <a:off x="335561" y="1021470"/>
            <a:ext cx="8701238" cy="3802063"/>
          </a:xfrm>
          <a:prstGeom prst="rect">
            <a:avLst/>
          </a:prstGeom>
          <a:noFill/>
          <a:ln w="9525">
            <a:noFill/>
            <a:miter lim="800000"/>
            <a:headEnd/>
            <a:tailEnd/>
          </a:ln>
        </p:spPr>
      </p:pic>
      <p:sp>
        <p:nvSpPr>
          <p:cNvPr id="5" name="TextBox 4"/>
          <p:cNvSpPr txBox="1"/>
          <p:nvPr/>
        </p:nvSpPr>
        <p:spPr>
          <a:xfrm>
            <a:off x="296561" y="5082739"/>
            <a:ext cx="8674443" cy="1600438"/>
          </a:xfrm>
          <a:prstGeom prst="rect">
            <a:avLst/>
          </a:prstGeom>
          <a:noFill/>
        </p:spPr>
        <p:txBody>
          <a:bodyPr wrap="square" rtlCol="0">
            <a:spAutoFit/>
          </a:bodyPr>
          <a:lstStyle/>
          <a:p>
            <a:pPr indent="-342900"/>
            <a:r>
              <a:rPr lang="en-US" sz="1400" b="1" baseline="30000" dirty="0" smtClean="0">
                <a:solidFill>
                  <a:srgbClr val="FF0000"/>
                </a:solidFill>
              </a:rPr>
              <a:t>1)</a:t>
            </a:r>
            <a:r>
              <a:rPr lang="en-US" sz="1400" dirty="0" smtClean="0"/>
              <a:t> Space charge impedance is the dominant impedance in low energy machines, because gamma ~ 1. Space charge</a:t>
            </a:r>
          </a:p>
          <a:p>
            <a:pPr indent="-342900"/>
            <a:r>
              <a:rPr lang="en-US" sz="1400" dirty="0" smtClean="0"/>
              <a:t>    leads to large </a:t>
            </a:r>
            <a:r>
              <a:rPr lang="en-US" sz="1400" dirty="0" err="1" smtClean="0"/>
              <a:t>Laslett</a:t>
            </a:r>
            <a:r>
              <a:rPr lang="en-US" sz="1400" dirty="0" smtClean="0"/>
              <a:t> tune shifts that might cross a resonance. It also separates the coherent and in-coherent tunes</a:t>
            </a:r>
          </a:p>
          <a:p>
            <a:pPr indent="-342900"/>
            <a:r>
              <a:rPr lang="en-US" sz="1400" dirty="0" smtClean="0"/>
              <a:t>    and thereby reduces Landau damping. Space charge impedances are purely imaginary, and are therefore only</a:t>
            </a:r>
          </a:p>
          <a:p>
            <a:pPr indent="-342900"/>
            <a:r>
              <a:rPr lang="en-US" sz="1400" dirty="0" smtClean="0"/>
              <a:t>    affecting the tunes. No energy is exchanged with the beam.</a:t>
            </a:r>
          </a:p>
          <a:p>
            <a:pPr marL="342900" indent="-342900"/>
            <a:r>
              <a:rPr lang="en-US" sz="1400" b="1" baseline="30000" dirty="0" smtClean="0">
                <a:solidFill>
                  <a:srgbClr val="FF0000"/>
                </a:solidFill>
              </a:rPr>
              <a:t>2) </a:t>
            </a:r>
            <a:r>
              <a:rPr lang="en-US" sz="1400" dirty="0" smtClean="0"/>
              <a:t> Resistive wall instability is the dominant instability in low energy machines</a:t>
            </a:r>
          </a:p>
          <a:p>
            <a:pPr indent="-342900"/>
            <a:r>
              <a:rPr lang="en-US" sz="1400" b="1" baseline="30000" dirty="0" smtClean="0">
                <a:solidFill>
                  <a:srgbClr val="FF0000"/>
                </a:solidFill>
              </a:rPr>
              <a:t>3)</a:t>
            </a:r>
            <a:r>
              <a:rPr lang="en-US" sz="1400" dirty="0" smtClean="0"/>
              <a:t> The RF cavities are shorted  (i.e. a resistor is connected to the input cable) during electron cooling, in order to</a:t>
            </a:r>
          </a:p>
          <a:p>
            <a:pPr indent="-342900"/>
            <a:r>
              <a:rPr lang="en-US" sz="1400" dirty="0" smtClean="0"/>
              <a:t>    absorb energy and reduce the </a:t>
            </a:r>
            <a:r>
              <a:rPr lang="en-US" sz="1400" dirty="0" err="1" smtClean="0"/>
              <a:t>Q</a:t>
            </a:r>
            <a:r>
              <a:rPr lang="en-US" sz="1400" baseline="-25000" dirty="0" err="1" smtClean="0"/>
              <a:t>cav</a:t>
            </a:r>
            <a:endParaRPr lang="en-US" sz="1400" dirty="0" smtClean="0"/>
          </a:p>
        </p:txBody>
      </p:sp>
      <p:sp>
        <p:nvSpPr>
          <p:cNvPr id="6" name="TextBox 5"/>
          <p:cNvSpPr txBox="1"/>
          <p:nvPr/>
        </p:nvSpPr>
        <p:spPr>
          <a:xfrm>
            <a:off x="1250863" y="1924565"/>
            <a:ext cx="387179" cy="215444"/>
          </a:xfrm>
          <a:prstGeom prst="rect">
            <a:avLst/>
          </a:prstGeom>
          <a:noFill/>
        </p:spPr>
        <p:txBody>
          <a:bodyPr wrap="square" rtlCol="0">
            <a:spAutoFit/>
          </a:bodyPr>
          <a:lstStyle/>
          <a:p>
            <a:r>
              <a:rPr lang="en-US" sz="800" b="1" dirty="0" smtClean="0">
                <a:solidFill>
                  <a:srgbClr val="FF0000"/>
                </a:solidFill>
              </a:rPr>
              <a:t>1)</a:t>
            </a:r>
            <a:endParaRPr lang="en-US" sz="800" b="1" dirty="0">
              <a:solidFill>
                <a:srgbClr val="FF0000"/>
              </a:solidFill>
            </a:endParaRPr>
          </a:p>
        </p:txBody>
      </p:sp>
      <p:sp>
        <p:nvSpPr>
          <p:cNvPr id="7" name="TextBox 6"/>
          <p:cNvSpPr txBox="1"/>
          <p:nvPr/>
        </p:nvSpPr>
        <p:spPr>
          <a:xfrm>
            <a:off x="1256266" y="2553482"/>
            <a:ext cx="387179" cy="215444"/>
          </a:xfrm>
          <a:prstGeom prst="rect">
            <a:avLst/>
          </a:prstGeom>
          <a:noFill/>
        </p:spPr>
        <p:txBody>
          <a:bodyPr wrap="square" rtlCol="0">
            <a:spAutoFit/>
          </a:bodyPr>
          <a:lstStyle/>
          <a:p>
            <a:r>
              <a:rPr lang="en-US" sz="800" b="1" dirty="0" smtClean="0">
                <a:solidFill>
                  <a:srgbClr val="FF0000"/>
                </a:solidFill>
              </a:rPr>
              <a:t>2)</a:t>
            </a:r>
            <a:endParaRPr lang="en-US" sz="800" b="1" dirty="0">
              <a:solidFill>
                <a:srgbClr val="FF0000"/>
              </a:solidFill>
            </a:endParaRPr>
          </a:p>
        </p:txBody>
      </p:sp>
      <p:sp>
        <p:nvSpPr>
          <p:cNvPr id="8" name="TextBox 7"/>
          <p:cNvSpPr txBox="1"/>
          <p:nvPr/>
        </p:nvSpPr>
        <p:spPr>
          <a:xfrm>
            <a:off x="1256266" y="3068615"/>
            <a:ext cx="387179" cy="215444"/>
          </a:xfrm>
          <a:prstGeom prst="rect">
            <a:avLst/>
          </a:prstGeom>
          <a:noFill/>
        </p:spPr>
        <p:txBody>
          <a:bodyPr wrap="square" rtlCol="0">
            <a:spAutoFit/>
          </a:bodyPr>
          <a:lstStyle/>
          <a:p>
            <a:r>
              <a:rPr lang="en-US" sz="800" b="1" dirty="0" smtClean="0">
                <a:solidFill>
                  <a:srgbClr val="FF0000"/>
                </a:solidFill>
              </a:rPr>
              <a:t>3)</a:t>
            </a:r>
            <a:endParaRPr lang="en-US" sz="800" b="1" dirty="0">
              <a:solidFill>
                <a:srgbClr val="FF0000"/>
              </a:solidFill>
            </a:endParaRPr>
          </a:p>
        </p:txBody>
      </p:sp>
      <p:sp>
        <p:nvSpPr>
          <p:cNvPr id="9" name="Slide Number Placeholder 8"/>
          <p:cNvSpPr>
            <a:spLocks noGrp="1"/>
          </p:cNvSpPr>
          <p:nvPr>
            <p:ph type="sldNum" sz="quarter" idx="12"/>
          </p:nvPr>
        </p:nvSpPr>
        <p:spPr/>
        <p:txBody>
          <a:bodyPr/>
          <a:lstStyle/>
          <a:p>
            <a:fld id="{61497096-3E03-4133-BC7C-C0236B8DD8D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58938"/>
          </a:xfrm>
        </p:spPr>
        <p:txBody>
          <a:bodyPr>
            <a:normAutofit/>
          </a:bodyPr>
          <a:lstStyle/>
          <a:p>
            <a:r>
              <a:rPr lang="en-US" sz="3200" b="1" dirty="0" smtClean="0"/>
              <a:t>The resistive wall instability</a:t>
            </a:r>
            <a:br>
              <a:rPr lang="en-US" sz="3200" b="1" dirty="0" smtClean="0"/>
            </a:br>
            <a:r>
              <a:rPr lang="en-US" sz="3200" b="1" dirty="0" smtClean="0"/>
              <a:t>is the most important </a:t>
            </a:r>
            <a:r>
              <a:rPr lang="en-US" sz="2800" dirty="0" smtClean="0"/>
              <a:t>[2]</a:t>
            </a:r>
            <a:r>
              <a:rPr lang="en-US" sz="3200" b="1" dirty="0" smtClean="0"/>
              <a:t/>
            </a:r>
            <a:br>
              <a:rPr lang="en-US" sz="3200" b="1" dirty="0" smtClean="0"/>
            </a:br>
            <a:r>
              <a:rPr lang="en-US" sz="3200" dirty="0" smtClean="0"/>
              <a:t>The other sources of beam growth are:</a:t>
            </a:r>
            <a:endParaRPr lang="en-US" sz="3200" dirty="0"/>
          </a:p>
        </p:txBody>
      </p:sp>
      <p:sp>
        <p:nvSpPr>
          <p:cNvPr id="3" name="Content Placeholder 2"/>
          <p:cNvSpPr>
            <a:spLocks noGrp="1"/>
          </p:cNvSpPr>
          <p:nvPr>
            <p:ph idx="1"/>
          </p:nvPr>
        </p:nvSpPr>
        <p:spPr>
          <a:xfrm>
            <a:off x="114299" y="1990726"/>
            <a:ext cx="8829675" cy="4381500"/>
          </a:xfrm>
        </p:spPr>
        <p:txBody>
          <a:bodyPr>
            <a:normAutofit fontScale="92500"/>
          </a:bodyPr>
          <a:lstStyle/>
          <a:p>
            <a:r>
              <a:rPr lang="en-US" dirty="0" err="1" smtClean="0"/>
              <a:t>Intrabeam</a:t>
            </a:r>
            <a:r>
              <a:rPr lang="en-US" dirty="0" smtClean="0"/>
              <a:t> scattering (IBS) </a:t>
            </a:r>
          </a:p>
          <a:p>
            <a:r>
              <a:rPr lang="en-US" dirty="0" err="1" smtClean="0"/>
              <a:t>Coulumb</a:t>
            </a:r>
            <a:r>
              <a:rPr lang="en-US" dirty="0" smtClean="0"/>
              <a:t> scattering.</a:t>
            </a:r>
          </a:p>
          <a:p>
            <a:pPr>
              <a:buNone/>
            </a:pPr>
            <a:r>
              <a:rPr lang="en-US" dirty="0" smtClean="0"/>
              <a:t>	Strict pressure requirement for ELENA of 3</a:t>
            </a:r>
            <a:r>
              <a:rPr lang="en-US" sz="1800" dirty="0" smtClean="0"/>
              <a:t>*</a:t>
            </a:r>
            <a:r>
              <a:rPr lang="en-US" dirty="0" smtClean="0"/>
              <a:t>10</a:t>
            </a:r>
            <a:r>
              <a:rPr lang="en-US" baseline="30000" dirty="0" smtClean="0"/>
              <a:t>-12</a:t>
            </a:r>
            <a:r>
              <a:rPr lang="en-US" dirty="0" smtClean="0"/>
              <a:t> </a:t>
            </a:r>
            <a:r>
              <a:rPr lang="en-US" dirty="0" err="1" smtClean="0"/>
              <a:t>Torr</a:t>
            </a:r>
            <a:endParaRPr lang="en-US" dirty="0" smtClean="0"/>
          </a:p>
          <a:p>
            <a:pPr>
              <a:spcBef>
                <a:spcPts val="0"/>
              </a:spcBef>
              <a:buNone/>
            </a:pPr>
            <a:r>
              <a:rPr lang="en-US" dirty="0" smtClean="0"/>
              <a:t>	</a:t>
            </a:r>
            <a:r>
              <a:rPr lang="en-US" sz="2600" i="1" dirty="0" smtClean="0"/>
              <a:t>NB! In preparation for the heavy ion program of the LHC,</a:t>
            </a:r>
          </a:p>
          <a:p>
            <a:pPr>
              <a:spcBef>
                <a:spcPts val="0"/>
              </a:spcBef>
              <a:buNone/>
            </a:pPr>
            <a:r>
              <a:rPr lang="en-US" sz="2600" i="1" dirty="0" smtClean="0"/>
              <a:t>	accumulation and cooling tests with lead ion</a:t>
            </a:r>
            <a:r>
              <a:rPr lang="en-US" sz="2600" b="1" baseline="30000" dirty="0" smtClean="0">
                <a:solidFill>
                  <a:srgbClr val="FF0000"/>
                </a:solidFill>
              </a:rPr>
              <a:t>1)</a:t>
            </a:r>
            <a:r>
              <a:rPr lang="en-US" sz="2600" b="1" dirty="0" smtClean="0">
                <a:solidFill>
                  <a:srgbClr val="FF0000"/>
                </a:solidFill>
              </a:rPr>
              <a:t> </a:t>
            </a:r>
            <a:r>
              <a:rPr lang="en-US" sz="2600" i="1" dirty="0" smtClean="0"/>
              <a:t>beams have been performed in the LEAR storage </a:t>
            </a:r>
            <a:r>
              <a:rPr lang="en-US" sz="2600" i="1" dirty="0" err="1" smtClean="0"/>
              <a:t>ring</a:t>
            </a:r>
            <a:r>
              <a:rPr lang="en-US" sz="2800" dirty="0" err="1" smtClean="0"/>
              <a:t>.</a:t>
            </a:r>
            <a:r>
              <a:rPr lang="en-US" sz="2600" i="1" dirty="0" err="1" smtClean="0"/>
              <a:t>The</a:t>
            </a:r>
            <a:r>
              <a:rPr lang="en-US" sz="2600" i="1" dirty="0" smtClean="0"/>
              <a:t> static pressure of the LEAR machine was 5</a:t>
            </a:r>
            <a:r>
              <a:rPr lang="en-US" sz="1600" dirty="0" smtClean="0"/>
              <a:t>*</a:t>
            </a:r>
            <a:r>
              <a:rPr lang="en-US" sz="2600" i="1" dirty="0" smtClean="0"/>
              <a:t>10</a:t>
            </a:r>
            <a:r>
              <a:rPr lang="en-US" sz="2600" i="1" baseline="30000" dirty="0" smtClean="0"/>
              <a:t>−12</a:t>
            </a:r>
            <a:r>
              <a:rPr lang="en-US" sz="2600" i="1" dirty="0" smtClean="0"/>
              <a:t> </a:t>
            </a:r>
            <a:r>
              <a:rPr lang="en-US" sz="2600" i="1" dirty="0" err="1" smtClean="0"/>
              <a:t>torr</a:t>
            </a:r>
            <a:r>
              <a:rPr lang="en-US" sz="2600" i="1" dirty="0" smtClean="0"/>
              <a:t>, but was observed to rise five-fold during the accumulation tests. This increase in the pressure reduced the lifetime of the circulating beam to only 6.5 s, causing the maximum accumulated intensity to be a factor of two less than desired </a:t>
            </a:r>
            <a:r>
              <a:rPr lang="en-US" sz="2600" dirty="0" smtClean="0"/>
              <a:t>[3]</a:t>
            </a:r>
            <a:endParaRPr lang="en-US" dirty="0" smtClean="0"/>
          </a:p>
        </p:txBody>
      </p:sp>
      <p:sp>
        <p:nvSpPr>
          <p:cNvPr id="4" name="TextBox 3"/>
          <p:cNvSpPr txBox="1"/>
          <p:nvPr/>
        </p:nvSpPr>
        <p:spPr>
          <a:xfrm>
            <a:off x="514349" y="6400800"/>
            <a:ext cx="7219951" cy="276999"/>
          </a:xfrm>
          <a:prstGeom prst="rect">
            <a:avLst/>
          </a:prstGeom>
          <a:noFill/>
        </p:spPr>
        <p:txBody>
          <a:bodyPr wrap="square" rtlCol="0">
            <a:spAutoFit/>
          </a:bodyPr>
          <a:lstStyle/>
          <a:p>
            <a:r>
              <a:rPr lang="en-US" b="1" baseline="30000" dirty="0" smtClean="0">
                <a:solidFill>
                  <a:srgbClr val="FF0000"/>
                </a:solidFill>
              </a:rPr>
              <a:t>1) </a:t>
            </a:r>
            <a:r>
              <a:rPr lang="en-US" sz="1200" i="1" dirty="0" smtClean="0"/>
              <a:t>However, Antiproton beams should be much less sensitive to pressure than ion beams (</a:t>
            </a:r>
            <a:r>
              <a:rPr lang="en-US" sz="1200" i="1" dirty="0" err="1" smtClean="0"/>
              <a:t>C.Carli</a:t>
            </a:r>
            <a:r>
              <a:rPr lang="en-US" sz="1200" i="1" dirty="0" smtClean="0"/>
              <a:t>)</a:t>
            </a:r>
            <a:endParaRPr lang="en-US" sz="1200" i="1" dirty="0"/>
          </a:p>
        </p:txBody>
      </p:sp>
      <p:sp>
        <p:nvSpPr>
          <p:cNvPr id="5" name="Slide Number Placeholder 4"/>
          <p:cNvSpPr>
            <a:spLocks noGrp="1"/>
          </p:cNvSpPr>
          <p:nvPr>
            <p:ph type="sldNum" sz="quarter" idx="12"/>
          </p:nvPr>
        </p:nvSpPr>
        <p:spPr/>
        <p:txBody>
          <a:bodyPr/>
          <a:lstStyle/>
          <a:p>
            <a:fld id="{61497096-3E03-4133-BC7C-C0236B8DD8D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7963"/>
            <a:ext cx="8229600" cy="906462"/>
          </a:xfrm>
        </p:spPr>
        <p:txBody>
          <a:bodyPr>
            <a:noAutofit/>
          </a:bodyPr>
          <a:lstStyle/>
          <a:p>
            <a:r>
              <a:rPr lang="en-US" sz="3200" dirty="0" smtClean="0">
                <a:solidFill>
                  <a:srgbClr val="FF0000"/>
                </a:solidFill>
              </a:rPr>
              <a:t>Most important question:</a:t>
            </a:r>
            <a:br>
              <a:rPr lang="en-US" sz="3200" dirty="0" smtClean="0">
                <a:solidFill>
                  <a:srgbClr val="FF0000"/>
                </a:solidFill>
              </a:rPr>
            </a:br>
            <a:r>
              <a:rPr lang="en-US" sz="3200" dirty="0" smtClean="0">
                <a:solidFill>
                  <a:srgbClr val="FF0000"/>
                </a:solidFill>
              </a:rPr>
              <a:t>Do we need a damper ?</a:t>
            </a:r>
            <a:endParaRPr lang="en-US" sz="3200" dirty="0"/>
          </a:p>
        </p:txBody>
      </p:sp>
      <p:sp>
        <p:nvSpPr>
          <p:cNvPr id="5" name="Rectangle 4"/>
          <p:cNvSpPr/>
          <p:nvPr/>
        </p:nvSpPr>
        <p:spPr>
          <a:xfrm>
            <a:off x="114301" y="1188990"/>
            <a:ext cx="8867774" cy="5663089"/>
          </a:xfrm>
          <a:prstGeom prst="rect">
            <a:avLst/>
          </a:prstGeom>
        </p:spPr>
        <p:txBody>
          <a:bodyPr wrap="square">
            <a:spAutoFit/>
          </a:bodyPr>
          <a:lstStyle/>
          <a:p>
            <a:r>
              <a:rPr lang="en-US" sz="2000" b="1" dirty="0" smtClean="0"/>
              <a:t>Background information:</a:t>
            </a:r>
          </a:p>
          <a:p>
            <a:pPr marL="342900" indent="-342900">
              <a:buFont typeface="+mj-lt"/>
              <a:buAutoNum type="arabicPeriod"/>
            </a:pPr>
            <a:r>
              <a:rPr lang="en-US" b="1" dirty="0" smtClean="0"/>
              <a:t>The low energy choice is limited by 100 </a:t>
            </a:r>
            <a:r>
              <a:rPr lang="en-US" b="1" dirty="0" err="1" smtClean="0"/>
              <a:t>keV</a:t>
            </a:r>
            <a:r>
              <a:rPr lang="en-US" dirty="0" smtClean="0"/>
              <a:t> due to space charge, IBS and gas (=</a:t>
            </a:r>
            <a:r>
              <a:rPr lang="en-US" dirty="0" err="1" smtClean="0"/>
              <a:t>columb</a:t>
            </a:r>
            <a:r>
              <a:rPr lang="en-US" dirty="0" smtClean="0"/>
              <a:t>) scattering, the reliable operation of the electron cooler, complications of the machine optics due to the </a:t>
            </a:r>
            <a:r>
              <a:rPr lang="en-US" dirty="0" err="1" smtClean="0"/>
              <a:t>solenoidal</a:t>
            </a:r>
            <a:r>
              <a:rPr lang="en-US" dirty="0" smtClean="0"/>
              <a:t> field of the cooler and – of course – the requirements of the experiments, but the experiments are not the overwhelming determining factor!</a:t>
            </a:r>
          </a:p>
          <a:p>
            <a:pPr marL="342900" indent="-342900"/>
            <a:r>
              <a:rPr lang="en-US" dirty="0" smtClean="0"/>
              <a:t>	The degraders cannot be made thinner than 0.8 um, so we will always have certain losses, so is no need to go lower in energy in order to have thinner degraders.</a:t>
            </a:r>
          </a:p>
          <a:p>
            <a:pPr marL="342900" indent="-342900"/>
            <a:r>
              <a:rPr lang="en-US" dirty="0" smtClean="0"/>
              <a:t>	The reason we care about the energy level is, that, if we needed a lower energy, we would need more electron cooling in order to compensate for reduced adiabatic damping.</a:t>
            </a:r>
          </a:p>
          <a:p>
            <a:pPr marL="342900" indent="-342900">
              <a:buFont typeface="+mj-lt"/>
              <a:buAutoNum type="arabicPeriod" startAt="2"/>
            </a:pPr>
            <a:r>
              <a:rPr lang="da-DK" b="1" dirty="0" smtClean="0"/>
              <a:t>The beam intensity</a:t>
            </a:r>
            <a:r>
              <a:rPr lang="da-DK" dirty="0" smtClean="0"/>
              <a:t>. The beam intensity is relatively small 2.5</a:t>
            </a:r>
            <a:r>
              <a:rPr lang="da-DK" sz="1200" dirty="0" smtClean="0"/>
              <a:t>*</a:t>
            </a:r>
            <a:r>
              <a:rPr lang="da-DK" dirty="0" smtClean="0"/>
              <a:t>10</a:t>
            </a:r>
            <a:r>
              <a:rPr lang="da-DK" baseline="30000" dirty="0" smtClean="0"/>
              <a:t>7</a:t>
            </a:r>
            <a:r>
              <a:rPr lang="da-DK" dirty="0" smtClean="0"/>
              <a:t>, f.ex. compared to the </a:t>
            </a:r>
            <a:r>
              <a:rPr lang="en-US" dirty="0" smtClean="0"/>
              <a:t>Recycler Ring (RR) in </a:t>
            </a:r>
            <a:r>
              <a:rPr lang="en-US" dirty="0" err="1" smtClean="0"/>
              <a:t>Fermilab</a:t>
            </a:r>
            <a:r>
              <a:rPr lang="en-US" dirty="0" smtClean="0"/>
              <a:t>, which was an antiproton ring with electron cooler. The RR had a damper installed. The total number of antiprotons in RR was </a:t>
            </a:r>
            <a:r>
              <a:rPr lang="da-DK" dirty="0" smtClean="0"/>
              <a:t>2.5-5 </a:t>
            </a:r>
            <a:r>
              <a:rPr lang="da-DK" sz="1200" dirty="0" smtClean="0"/>
              <a:t>*</a:t>
            </a:r>
            <a:r>
              <a:rPr lang="da-DK" dirty="0" smtClean="0"/>
              <a:t>10</a:t>
            </a:r>
            <a:r>
              <a:rPr lang="da-DK" baseline="30000" dirty="0" smtClean="0"/>
              <a:t>12</a:t>
            </a:r>
            <a:r>
              <a:rPr lang="da-DK" dirty="0" smtClean="0"/>
              <a:t>. </a:t>
            </a:r>
            <a:endParaRPr lang="en-US" dirty="0" smtClean="0"/>
          </a:p>
          <a:p>
            <a:pPr marL="342900" indent="-342900">
              <a:buFont typeface="+mj-lt"/>
              <a:buAutoNum type="arabicPeriod" startAt="2"/>
            </a:pPr>
            <a:r>
              <a:rPr lang="da-DK" b="1" dirty="0" smtClean="0"/>
              <a:t>The electron cooler</a:t>
            </a:r>
            <a:r>
              <a:rPr lang="da-DK" dirty="0" smtClean="0"/>
              <a:t>. The experiments physisist requires small emittances.</a:t>
            </a:r>
          </a:p>
          <a:p>
            <a:pPr marL="342900" indent="-342900">
              <a:buFont typeface="+mj-lt"/>
              <a:buAutoNum type="arabicPeriod" startAt="2"/>
            </a:pPr>
            <a:r>
              <a:rPr lang="da-DK" b="1" dirty="0" smtClean="0"/>
              <a:t>The bunch length</a:t>
            </a:r>
            <a:r>
              <a:rPr lang="da-DK" dirty="0" smtClean="0"/>
              <a:t>. The bunch is determined by the experiments to twice the length of the penning trap. So unfortunately we cannot make the bunches longer, which would have reduced space charge and made the Laslett tune shift smaller.</a:t>
            </a:r>
          </a:p>
          <a:p>
            <a:pPr marL="342900" indent="-342900">
              <a:buFont typeface="+mj-lt"/>
              <a:buAutoNum type="arabicPeriod" startAt="2"/>
            </a:pPr>
            <a:r>
              <a:rPr lang="da-DK" b="1" dirty="0" smtClean="0"/>
              <a:t>Blowup of beam before extraction.</a:t>
            </a:r>
            <a:r>
              <a:rPr lang="da-DK" dirty="0" smtClean="0"/>
              <a:t> If we experience instabilities at extraction i.e. when the beam is bunched, then – by using the damper to blowup the beam – the instability will be removed.</a:t>
            </a:r>
          </a:p>
        </p:txBody>
      </p:sp>
      <p:sp>
        <p:nvSpPr>
          <p:cNvPr id="4" name="Slide Number Placeholder 3"/>
          <p:cNvSpPr>
            <a:spLocks noGrp="1"/>
          </p:cNvSpPr>
          <p:nvPr>
            <p:ph type="sldNum" sz="quarter" idx="12"/>
          </p:nvPr>
        </p:nvSpPr>
        <p:spPr/>
        <p:txBody>
          <a:bodyPr/>
          <a:lstStyle/>
          <a:p>
            <a:fld id="{61497096-3E03-4133-BC7C-C0236B8DD8D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Other comments</a:t>
            </a:r>
            <a:endParaRPr lang="en-US" dirty="0"/>
          </a:p>
        </p:txBody>
      </p:sp>
      <p:sp>
        <p:nvSpPr>
          <p:cNvPr id="4" name="Rectangle 3"/>
          <p:cNvSpPr/>
          <p:nvPr/>
        </p:nvSpPr>
        <p:spPr>
          <a:xfrm>
            <a:off x="160124" y="1211893"/>
            <a:ext cx="8484972" cy="5355312"/>
          </a:xfrm>
          <a:prstGeom prst="rect">
            <a:avLst/>
          </a:prstGeom>
        </p:spPr>
        <p:txBody>
          <a:bodyPr wrap="square">
            <a:spAutoFit/>
          </a:bodyPr>
          <a:lstStyle/>
          <a:p>
            <a:pPr marL="342900" indent="-342900">
              <a:buFont typeface="Arial" pitchFamily="34" charset="0"/>
              <a:buChar char="•"/>
            </a:pPr>
            <a:r>
              <a:rPr lang="en-US" dirty="0" smtClean="0"/>
              <a:t>A particularity of the LEAR optics was the very strong focusing: a phase advance of ~250 degree/period yielded an “imaginary transition energy” (</a:t>
            </a:r>
            <a:r>
              <a:rPr lang="en-US" i="1" dirty="0" smtClean="0"/>
              <a:t>decrease of orbit length C with momentum, i.e. negative momentum compaction. This avoids transition and also leads to a large dispersion of the revolution frequencies, beneficial for cooling to small momentum spreads and for control of instabilities.</a:t>
            </a:r>
            <a:r>
              <a:rPr lang="en-US" dirty="0" smtClean="0"/>
              <a:t>)  [4]</a:t>
            </a:r>
          </a:p>
          <a:p>
            <a:pPr marL="342900" indent="-342900">
              <a:buFont typeface="Arial" pitchFamily="34" charset="0"/>
              <a:buChar char="•"/>
            </a:pPr>
            <a:endParaRPr lang="en-US" i="1" dirty="0" smtClean="0"/>
          </a:p>
          <a:p>
            <a:pPr marL="342900" indent="-342900">
              <a:buFont typeface="Arial" pitchFamily="34" charset="0"/>
              <a:buChar char="•"/>
            </a:pPr>
            <a:r>
              <a:rPr lang="da-DK" dirty="0" smtClean="0"/>
              <a:t>Should we copper coat the vacuum chambers, in order to reduce the resistive wall resistance? Can we have both copper coating and NEG coating on top?</a:t>
            </a:r>
          </a:p>
          <a:p>
            <a:pPr marL="342900" indent="-342900"/>
            <a:endParaRPr lang="da-DK" dirty="0" smtClean="0"/>
          </a:p>
          <a:p>
            <a:pPr marL="342900" indent="-342900">
              <a:buFont typeface="Arial" pitchFamily="34" charset="0"/>
              <a:buChar char="•"/>
            </a:pPr>
            <a:r>
              <a:rPr lang="da-DK" dirty="0" smtClean="0"/>
              <a:t>Should the vacuum chambers be tapered? (tapering is bad for the vacuum pumps)</a:t>
            </a:r>
          </a:p>
          <a:p>
            <a:pPr marL="342900" indent="-342900">
              <a:buFont typeface="Arial" pitchFamily="34" charset="0"/>
              <a:buChar char="•"/>
            </a:pPr>
            <a:endParaRPr lang="da-DK" dirty="0" smtClean="0"/>
          </a:p>
          <a:p>
            <a:pPr marL="342900" indent="-342900">
              <a:buFont typeface="Arial" pitchFamily="34" charset="0"/>
              <a:buChar char="•"/>
            </a:pPr>
            <a:r>
              <a:rPr lang="da-DK" dirty="0" smtClean="0"/>
              <a:t>Should the kickers have transition pieces (inserts or RF fingers) to reduce the impedance?</a:t>
            </a:r>
          </a:p>
          <a:p>
            <a:pPr marL="342900" indent="-342900">
              <a:buFont typeface="Arial" pitchFamily="34" charset="0"/>
              <a:buChar char="•"/>
            </a:pPr>
            <a:endParaRPr lang="da-DK" dirty="0" smtClean="0"/>
          </a:p>
          <a:p>
            <a:pPr marL="342900" indent="-342900">
              <a:buFont typeface="Arial" pitchFamily="34" charset="0"/>
              <a:buChar char="•"/>
            </a:pPr>
            <a:r>
              <a:rPr lang="da-DK" dirty="0" smtClean="0"/>
              <a:t>Should the bellows have RF-fingers to reduce the impedance?</a:t>
            </a:r>
          </a:p>
          <a:p>
            <a:pPr marL="342900" indent="-342900"/>
            <a:endParaRPr lang="da-DK" dirty="0" smtClean="0"/>
          </a:p>
          <a:p>
            <a:pPr marL="342900" indent="-342900">
              <a:buFont typeface="Arial" pitchFamily="34" charset="0"/>
              <a:buChar char="•"/>
            </a:pPr>
            <a:r>
              <a:rPr lang="en-US" dirty="0" smtClean="0"/>
              <a:t>Will the static electric fields from the “ionization profile monitor” affect the circulation antiprotons? </a:t>
            </a:r>
          </a:p>
          <a:p>
            <a:pPr marL="342900" indent="-342900"/>
            <a:endParaRPr lang="en-US" dirty="0"/>
          </a:p>
        </p:txBody>
      </p:sp>
      <p:sp>
        <p:nvSpPr>
          <p:cNvPr id="5" name="Slide Number Placeholder 4"/>
          <p:cNvSpPr>
            <a:spLocks noGrp="1"/>
          </p:cNvSpPr>
          <p:nvPr>
            <p:ph type="sldNum" sz="quarter" idx="12"/>
          </p:nvPr>
        </p:nvSpPr>
        <p:spPr/>
        <p:txBody>
          <a:bodyPr/>
          <a:lstStyle/>
          <a:p>
            <a:fld id="{61497096-3E03-4133-BC7C-C0236B8DD8D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9"/>
            <a:ext cx="8229600" cy="969963"/>
          </a:xfrm>
        </p:spPr>
        <p:txBody>
          <a:bodyPr>
            <a:normAutofit/>
          </a:bodyPr>
          <a:lstStyle/>
          <a:p>
            <a:r>
              <a:rPr lang="en-US" dirty="0" smtClean="0"/>
              <a:t>Beam impedance</a:t>
            </a:r>
            <a:endParaRPr lang="en-US" dirty="0"/>
          </a:p>
        </p:txBody>
      </p:sp>
      <p:pic>
        <p:nvPicPr>
          <p:cNvPr id="3073" name="Picture 1"/>
          <p:cNvPicPr>
            <a:picLocks noChangeAspect="1" noChangeArrowheads="1"/>
          </p:cNvPicPr>
          <p:nvPr/>
        </p:nvPicPr>
        <p:blipFill>
          <a:blip r:embed="rId2" cstate="print"/>
          <a:srcRect/>
          <a:stretch>
            <a:fillRect/>
          </a:stretch>
        </p:blipFill>
        <p:spPr bwMode="auto">
          <a:xfrm>
            <a:off x="2657475" y="3705225"/>
            <a:ext cx="4095750" cy="876300"/>
          </a:xfrm>
          <a:prstGeom prst="rect">
            <a:avLst/>
          </a:prstGeom>
          <a:noFill/>
          <a:ln w="9525">
            <a:noFill/>
            <a:miter lim="800000"/>
            <a:headEnd/>
            <a:tailEnd/>
          </a:ln>
        </p:spPr>
      </p:pic>
      <p:pic>
        <p:nvPicPr>
          <p:cNvPr id="3078" name="Picture 6"/>
          <p:cNvPicPr>
            <a:picLocks noChangeAspect="1" noChangeArrowheads="1"/>
          </p:cNvPicPr>
          <p:nvPr/>
        </p:nvPicPr>
        <p:blipFill>
          <a:blip r:embed="rId3" cstate="print"/>
          <a:srcRect/>
          <a:stretch>
            <a:fillRect/>
          </a:stretch>
        </p:blipFill>
        <p:spPr bwMode="auto">
          <a:xfrm>
            <a:off x="2524125" y="966788"/>
            <a:ext cx="4263690" cy="2300287"/>
          </a:xfrm>
          <a:prstGeom prst="rect">
            <a:avLst/>
          </a:prstGeom>
          <a:noFill/>
          <a:ln w="9525">
            <a:noFill/>
            <a:miter lim="800000"/>
            <a:headEnd/>
            <a:tailEnd/>
          </a:ln>
        </p:spPr>
      </p:pic>
      <p:sp>
        <p:nvSpPr>
          <p:cNvPr id="13" name="TextBox 12"/>
          <p:cNvSpPr txBox="1"/>
          <p:nvPr/>
        </p:nvSpPr>
        <p:spPr>
          <a:xfrm>
            <a:off x="466725" y="2895600"/>
            <a:ext cx="1885950" cy="646331"/>
          </a:xfrm>
          <a:prstGeom prst="rect">
            <a:avLst/>
          </a:prstGeom>
          <a:noFill/>
        </p:spPr>
        <p:txBody>
          <a:bodyPr wrap="square" rtlCol="0">
            <a:spAutoFit/>
          </a:bodyPr>
          <a:lstStyle/>
          <a:p>
            <a:r>
              <a:rPr lang="da-DK" dirty="0" smtClean="0"/>
              <a:t>Force times length i.e. energy</a:t>
            </a:r>
            <a:endParaRPr lang="en-US" dirty="0"/>
          </a:p>
        </p:txBody>
      </p:sp>
      <p:cxnSp>
        <p:nvCxnSpPr>
          <p:cNvPr id="15" name="Straight Arrow Connector 14"/>
          <p:cNvCxnSpPr/>
          <p:nvPr/>
        </p:nvCxnSpPr>
        <p:spPr>
          <a:xfrm>
            <a:off x="1828800" y="3581400"/>
            <a:ext cx="790575" cy="40005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915150" y="3009900"/>
            <a:ext cx="1885950" cy="646331"/>
          </a:xfrm>
          <a:prstGeom prst="rect">
            <a:avLst/>
          </a:prstGeom>
          <a:noFill/>
        </p:spPr>
        <p:txBody>
          <a:bodyPr wrap="square" rtlCol="0">
            <a:spAutoFit/>
          </a:bodyPr>
          <a:lstStyle/>
          <a:p>
            <a:r>
              <a:rPr lang="da-DK" dirty="0" smtClean="0"/>
              <a:t>Energy i.e. </a:t>
            </a:r>
            <a:r>
              <a:rPr lang="da-DK" dirty="0" smtClean="0">
                <a:solidFill>
                  <a:srgbClr val="FF0000"/>
                </a:solidFill>
              </a:rPr>
              <a:t>Electron Volt</a:t>
            </a:r>
            <a:endParaRPr lang="en-US" dirty="0">
              <a:solidFill>
                <a:srgbClr val="FF0000"/>
              </a:solidFill>
            </a:endParaRPr>
          </a:p>
        </p:txBody>
      </p:sp>
      <p:cxnSp>
        <p:nvCxnSpPr>
          <p:cNvPr id="17" name="Straight Arrow Connector 16"/>
          <p:cNvCxnSpPr/>
          <p:nvPr/>
        </p:nvCxnSpPr>
        <p:spPr>
          <a:xfrm flipH="1">
            <a:off x="6153150" y="3486150"/>
            <a:ext cx="685800" cy="428625"/>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ight Brace 18"/>
          <p:cNvSpPr/>
          <p:nvPr/>
        </p:nvSpPr>
        <p:spPr>
          <a:xfrm rot="5400000">
            <a:off x="6053137" y="3957638"/>
            <a:ext cx="285750" cy="1095374"/>
          </a:xfrm>
          <a:prstGeom prst="rightBrace">
            <a:avLst/>
          </a:prstGeom>
          <a:ln w="158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TextBox 19"/>
          <p:cNvSpPr txBox="1"/>
          <p:nvPr/>
        </p:nvSpPr>
        <p:spPr>
          <a:xfrm>
            <a:off x="5819775" y="4552950"/>
            <a:ext cx="790575" cy="369332"/>
          </a:xfrm>
          <a:prstGeom prst="rect">
            <a:avLst/>
          </a:prstGeom>
          <a:noFill/>
        </p:spPr>
        <p:txBody>
          <a:bodyPr wrap="square" rtlCol="0">
            <a:spAutoFit/>
          </a:bodyPr>
          <a:lstStyle/>
          <a:p>
            <a:r>
              <a:rPr lang="da-DK" dirty="0" smtClean="0">
                <a:solidFill>
                  <a:srgbClr val="FF0000"/>
                </a:solidFill>
              </a:rPr>
              <a:t>[Volt]</a:t>
            </a:r>
            <a:endParaRPr lang="en-US" dirty="0">
              <a:solidFill>
                <a:srgbClr val="FF0000"/>
              </a:solidFill>
            </a:endParaRPr>
          </a:p>
        </p:txBody>
      </p:sp>
      <p:sp>
        <p:nvSpPr>
          <p:cNvPr id="21" name="TextBox 20"/>
          <p:cNvSpPr txBox="1"/>
          <p:nvPr/>
        </p:nvSpPr>
        <p:spPr>
          <a:xfrm>
            <a:off x="7067550" y="4505325"/>
            <a:ext cx="1885950" cy="646331"/>
          </a:xfrm>
          <a:prstGeom prst="rect">
            <a:avLst/>
          </a:prstGeom>
          <a:noFill/>
        </p:spPr>
        <p:txBody>
          <a:bodyPr wrap="square" rtlCol="0">
            <a:spAutoFit/>
          </a:bodyPr>
          <a:lstStyle/>
          <a:p>
            <a:r>
              <a:rPr lang="da-DK" dirty="0" smtClean="0"/>
              <a:t>Beam current:</a:t>
            </a:r>
          </a:p>
          <a:p>
            <a:r>
              <a:rPr lang="da-DK" dirty="0" smtClean="0"/>
              <a:t>dq/dt = q*c/dz</a:t>
            </a:r>
            <a:endParaRPr lang="en-US" dirty="0"/>
          </a:p>
        </p:txBody>
      </p:sp>
      <p:pic>
        <p:nvPicPr>
          <p:cNvPr id="3" name="Picture 1"/>
          <p:cNvPicPr>
            <a:picLocks noChangeAspect="1" noChangeArrowheads="1"/>
          </p:cNvPicPr>
          <p:nvPr/>
        </p:nvPicPr>
        <p:blipFill>
          <a:blip r:embed="rId4" cstate="print"/>
          <a:srcRect/>
          <a:stretch>
            <a:fillRect/>
          </a:stretch>
        </p:blipFill>
        <p:spPr bwMode="auto">
          <a:xfrm>
            <a:off x="1981200" y="5205413"/>
            <a:ext cx="5372100" cy="866775"/>
          </a:xfrm>
          <a:prstGeom prst="rect">
            <a:avLst/>
          </a:prstGeom>
          <a:noFill/>
          <a:ln w="9525">
            <a:noFill/>
            <a:miter lim="800000"/>
            <a:headEnd/>
            <a:tailEnd/>
          </a:ln>
        </p:spPr>
      </p:pic>
      <p:sp>
        <p:nvSpPr>
          <p:cNvPr id="14" name="TextBox 13"/>
          <p:cNvSpPr txBox="1"/>
          <p:nvPr/>
        </p:nvSpPr>
        <p:spPr>
          <a:xfrm>
            <a:off x="7515225" y="5534025"/>
            <a:ext cx="600075" cy="369332"/>
          </a:xfrm>
          <a:prstGeom prst="rect">
            <a:avLst/>
          </a:prstGeom>
          <a:noFill/>
        </p:spPr>
        <p:txBody>
          <a:bodyPr wrap="square" rtlCol="0">
            <a:spAutoFit/>
          </a:bodyPr>
          <a:lstStyle/>
          <a:p>
            <a:r>
              <a:rPr lang="en-US" smtClean="0"/>
              <a:t>[5]</a:t>
            </a:r>
            <a:endParaRPr lang="en-US" dirty="0"/>
          </a:p>
        </p:txBody>
      </p:sp>
      <p:sp>
        <p:nvSpPr>
          <p:cNvPr id="18" name="TextBox 17"/>
          <p:cNvSpPr txBox="1"/>
          <p:nvPr/>
        </p:nvSpPr>
        <p:spPr>
          <a:xfrm>
            <a:off x="761999" y="5991225"/>
            <a:ext cx="1657351" cy="369332"/>
          </a:xfrm>
          <a:prstGeom prst="rect">
            <a:avLst/>
          </a:prstGeom>
          <a:noFill/>
        </p:spPr>
        <p:txBody>
          <a:bodyPr wrap="square" rtlCol="0">
            <a:spAutoFit/>
          </a:bodyPr>
          <a:lstStyle/>
          <a:p>
            <a:r>
              <a:rPr lang="en-US" dirty="0" smtClean="0"/>
              <a:t>longitudinal</a:t>
            </a:r>
            <a:endParaRPr lang="en-US" dirty="0"/>
          </a:p>
        </p:txBody>
      </p:sp>
      <p:cxnSp>
        <p:nvCxnSpPr>
          <p:cNvPr id="23" name="Straight Arrow Connector 22"/>
          <p:cNvCxnSpPr/>
          <p:nvPr/>
        </p:nvCxnSpPr>
        <p:spPr>
          <a:xfrm flipV="1">
            <a:off x="2047875" y="5867401"/>
            <a:ext cx="628650" cy="314324"/>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057899" y="1162050"/>
            <a:ext cx="2352675" cy="369332"/>
          </a:xfrm>
          <a:prstGeom prst="rect">
            <a:avLst/>
          </a:prstGeom>
          <a:noFill/>
        </p:spPr>
        <p:txBody>
          <a:bodyPr wrap="square" rtlCol="0">
            <a:spAutoFit/>
          </a:bodyPr>
          <a:lstStyle/>
          <a:p>
            <a:r>
              <a:rPr lang="en-US" dirty="0" smtClean="0"/>
              <a:t>Beam (only one bunch)</a:t>
            </a:r>
            <a:endParaRPr lang="en-US" dirty="0"/>
          </a:p>
        </p:txBody>
      </p:sp>
      <p:sp>
        <p:nvSpPr>
          <p:cNvPr id="24" name="TextBox 23"/>
          <p:cNvSpPr txBox="1"/>
          <p:nvPr/>
        </p:nvSpPr>
        <p:spPr>
          <a:xfrm>
            <a:off x="2857500" y="1181100"/>
            <a:ext cx="1409700" cy="369332"/>
          </a:xfrm>
          <a:prstGeom prst="rect">
            <a:avLst/>
          </a:prstGeom>
          <a:noFill/>
        </p:spPr>
        <p:txBody>
          <a:bodyPr wrap="square" rtlCol="0">
            <a:spAutoFit/>
          </a:bodyPr>
          <a:lstStyle/>
          <a:p>
            <a:r>
              <a:rPr lang="en-US" dirty="0" smtClean="0"/>
              <a:t>Test  charge</a:t>
            </a:r>
            <a:endParaRPr lang="en-US" dirty="0"/>
          </a:p>
        </p:txBody>
      </p:sp>
      <p:cxnSp>
        <p:nvCxnSpPr>
          <p:cNvPr id="26" name="Straight Arrow Connector 25"/>
          <p:cNvCxnSpPr>
            <a:stCxn id="22" idx="1"/>
          </p:cNvCxnSpPr>
          <p:nvPr/>
        </p:nvCxnSpPr>
        <p:spPr>
          <a:xfrm flipH="1">
            <a:off x="5819775" y="1346716"/>
            <a:ext cx="238124" cy="415409"/>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4095750" y="1428750"/>
            <a:ext cx="342900" cy="32385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952875" y="5695950"/>
            <a:ext cx="323850" cy="215444"/>
          </a:xfrm>
          <a:prstGeom prst="rect">
            <a:avLst/>
          </a:prstGeom>
          <a:noFill/>
        </p:spPr>
        <p:txBody>
          <a:bodyPr wrap="square" rtlCol="0">
            <a:spAutoFit/>
          </a:bodyPr>
          <a:lstStyle/>
          <a:p>
            <a:r>
              <a:rPr lang="en-US" sz="800" b="1" dirty="0" smtClean="0">
                <a:solidFill>
                  <a:srgbClr val="FF0000"/>
                </a:solidFill>
              </a:rPr>
              <a:t>1)</a:t>
            </a:r>
            <a:endParaRPr lang="en-US" sz="800" b="1" dirty="0">
              <a:solidFill>
                <a:srgbClr val="FF0000"/>
              </a:solidFill>
            </a:endParaRPr>
          </a:p>
        </p:txBody>
      </p:sp>
      <p:sp>
        <p:nvSpPr>
          <p:cNvPr id="30" name="TextBox 29"/>
          <p:cNvSpPr txBox="1"/>
          <p:nvPr/>
        </p:nvSpPr>
        <p:spPr>
          <a:xfrm>
            <a:off x="3686175" y="6488668"/>
            <a:ext cx="5219700" cy="369332"/>
          </a:xfrm>
          <a:prstGeom prst="rect">
            <a:avLst/>
          </a:prstGeom>
          <a:noFill/>
        </p:spPr>
        <p:txBody>
          <a:bodyPr wrap="square" rtlCol="0">
            <a:spAutoFit/>
          </a:bodyPr>
          <a:lstStyle/>
          <a:p>
            <a:r>
              <a:rPr lang="en-US" sz="1400" b="1" baseline="30000" dirty="0" smtClean="0">
                <a:solidFill>
                  <a:srgbClr val="FF0000"/>
                </a:solidFill>
              </a:rPr>
              <a:t>1)  </a:t>
            </a:r>
            <a:r>
              <a:rPr lang="en-US" dirty="0" smtClean="0"/>
              <a:t>In the non-relativistic case, c is replaced by </a:t>
            </a:r>
            <a:r>
              <a:rPr lang="el-GR" dirty="0" smtClean="0"/>
              <a:t>β</a:t>
            </a:r>
            <a:r>
              <a:rPr lang="en-US" dirty="0" smtClean="0"/>
              <a:t> </a:t>
            </a:r>
            <a:r>
              <a:rPr lang="en-US" sz="800" dirty="0" smtClean="0"/>
              <a:t>*</a:t>
            </a:r>
            <a:r>
              <a:rPr lang="en-US" dirty="0" smtClean="0"/>
              <a:t> c</a:t>
            </a:r>
            <a:endParaRPr lang="en-US" dirty="0"/>
          </a:p>
        </p:txBody>
      </p:sp>
      <p:sp>
        <p:nvSpPr>
          <p:cNvPr id="31" name="Slide Number Placeholder 30"/>
          <p:cNvSpPr>
            <a:spLocks noGrp="1"/>
          </p:cNvSpPr>
          <p:nvPr>
            <p:ph type="sldNum" sz="quarter" idx="12"/>
          </p:nvPr>
        </p:nvSpPr>
        <p:spPr/>
        <p:txBody>
          <a:bodyPr/>
          <a:lstStyle/>
          <a:p>
            <a:fld id="{61497096-3E03-4133-BC7C-C0236B8DD8D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798662"/>
          </a:xfrm>
        </p:spPr>
        <p:txBody>
          <a:bodyPr>
            <a:normAutofit/>
          </a:bodyPr>
          <a:lstStyle/>
          <a:p>
            <a:pPr algn="l"/>
            <a:r>
              <a:rPr lang="en-US" sz="2800" dirty="0" smtClean="0"/>
              <a:t>Current knowledge suggests that, three conditions are necessary (although probably not sufficient) for the stability of intense cold beams </a:t>
            </a:r>
            <a:r>
              <a:rPr lang="en-US" sz="2400" dirty="0" smtClean="0"/>
              <a:t>[1] </a:t>
            </a:r>
            <a:r>
              <a:rPr lang="en-US" sz="2800" dirty="0" smtClean="0"/>
              <a:t>:</a:t>
            </a:r>
            <a:endParaRPr lang="en-US" sz="2800" dirty="0"/>
          </a:p>
        </p:txBody>
      </p:sp>
      <p:sp>
        <p:nvSpPr>
          <p:cNvPr id="3" name="Content Placeholder 2"/>
          <p:cNvSpPr>
            <a:spLocks noGrp="1"/>
          </p:cNvSpPr>
          <p:nvPr>
            <p:ph idx="1"/>
          </p:nvPr>
        </p:nvSpPr>
        <p:spPr>
          <a:xfrm>
            <a:off x="539552" y="2641450"/>
            <a:ext cx="8229600" cy="2444899"/>
          </a:xfrm>
        </p:spPr>
        <p:txBody>
          <a:bodyPr>
            <a:noAutofit/>
          </a:bodyPr>
          <a:lstStyle/>
          <a:p>
            <a:pPr marL="571500" indent="-571500">
              <a:buAutoNum type="romanLcParenBoth"/>
            </a:pPr>
            <a:r>
              <a:rPr lang="en-US" sz="2800" dirty="0" smtClean="0"/>
              <a:t>Operation </a:t>
            </a:r>
            <a:r>
              <a:rPr lang="en-US" sz="2800" dirty="0"/>
              <a:t>below transition </a:t>
            </a:r>
            <a:r>
              <a:rPr lang="en-US" sz="2800" dirty="0" smtClean="0"/>
              <a:t>energy</a:t>
            </a:r>
          </a:p>
          <a:p>
            <a:pPr marL="571500" indent="-571500">
              <a:buAutoNum type="romanLcParenBoth"/>
            </a:pPr>
            <a:endParaRPr lang="en-US" sz="2800" dirty="0"/>
          </a:p>
          <a:p>
            <a:pPr marL="571500" indent="-571500">
              <a:buAutoNum type="romanLcParenBoth" startAt="2"/>
            </a:pPr>
            <a:r>
              <a:rPr lang="en-US" sz="2800" dirty="0" smtClean="0"/>
              <a:t>Active </a:t>
            </a:r>
            <a:r>
              <a:rPr lang="en-US" sz="2800" dirty="0"/>
              <a:t>damping to </a:t>
            </a:r>
            <a:r>
              <a:rPr lang="en-US" sz="2800" dirty="0" smtClean="0"/>
              <a:t>counteract coherent instability</a:t>
            </a:r>
          </a:p>
          <a:p>
            <a:pPr marL="571500" indent="-571500">
              <a:buAutoNum type="romanLcParenBoth" startAt="2"/>
            </a:pPr>
            <a:endParaRPr lang="en-US" sz="2800" dirty="0"/>
          </a:p>
          <a:p>
            <a:pPr>
              <a:buNone/>
            </a:pPr>
            <a:r>
              <a:rPr lang="en-US" sz="2800" dirty="0" smtClean="0"/>
              <a:t>(</a:t>
            </a:r>
            <a:r>
              <a:rPr lang="en-US" sz="2800" dirty="0"/>
              <a:t>iii) </a:t>
            </a:r>
            <a:r>
              <a:rPr lang="en-US" sz="2800" dirty="0" smtClean="0"/>
              <a:t>Careful </a:t>
            </a:r>
            <a:r>
              <a:rPr lang="en-US" sz="2800" dirty="0"/>
              <a:t>control of the e-beam </a:t>
            </a:r>
            <a:r>
              <a:rPr lang="en-US" sz="2800" dirty="0" smtClean="0"/>
              <a:t>neutralization.</a:t>
            </a:r>
            <a:endParaRPr lang="en-US" sz="2800" dirty="0"/>
          </a:p>
        </p:txBody>
      </p:sp>
      <p:sp>
        <p:nvSpPr>
          <p:cNvPr id="4" name="Slide Number Placeholder 3"/>
          <p:cNvSpPr>
            <a:spLocks noGrp="1"/>
          </p:cNvSpPr>
          <p:nvPr>
            <p:ph type="sldNum" sz="quarter" idx="12"/>
          </p:nvPr>
        </p:nvSpPr>
        <p:spPr/>
        <p:txBody>
          <a:bodyPr/>
          <a:lstStyle/>
          <a:p>
            <a:fld id="{61497096-3E03-4133-BC7C-C0236B8DD8D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AB7B6C44A154E4F854C71A40C3B6159" ma:contentTypeVersion="0" ma:contentTypeDescription="Create a new document." ma:contentTypeScope="" ma:versionID="8308b68f29752e4415918e8b8602c2a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BFD1AE-9765-49A9-B093-CF57D59884D4}">
  <ds:schemaRefs>
    <ds:schemaRef ds:uri="http://schemas.microsoft.com/sharepoint/v3/contenttype/forms"/>
  </ds:schemaRefs>
</ds:datastoreItem>
</file>

<file path=customXml/itemProps2.xml><?xml version="1.0" encoding="utf-8"?>
<ds:datastoreItem xmlns:ds="http://schemas.openxmlformats.org/officeDocument/2006/customXml" ds:itemID="{3C5B52E4-8F57-4E0A-9745-5356623265C6}">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2E1ED30-D61B-4498-805E-AC504C4133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1671</TotalTime>
  <Words>1391</Words>
  <Application>Microsoft Office PowerPoint</Application>
  <PresentationFormat>On-screen Show (4:3)</PresentationFormat>
  <Paragraphs>106</Paragraphs>
  <Slides>11</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Equation</vt:lpstr>
      <vt:lpstr>First thoughts on ELENA beam impedances</vt:lpstr>
      <vt:lpstr>Why do we want ELENA ?</vt:lpstr>
      <vt:lpstr>Extra Low ENergy Antiproton ring</vt:lpstr>
      <vt:lpstr>Impedance sources [1]</vt:lpstr>
      <vt:lpstr>The resistive wall instability is the most important [2] The other sources of beam growth are:</vt:lpstr>
      <vt:lpstr>Most important question: Do we need a damper ?</vt:lpstr>
      <vt:lpstr>Other comments</vt:lpstr>
      <vt:lpstr>Beam impedance</vt:lpstr>
      <vt:lpstr>Current knowledge suggests that, three conditions are necessary (although probably not sufficient) for the stability of intense cold beams [1] :</vt:lpstr>
      <vt:lpstr>Slide 10</vt:lpstr>
      <vt:lpstr>References: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thoughts on ELENA beam impedances</dc:title>
  <dc:creator>berrig</dc:creator>
  <cp:lastModifiedBy>ELIAS METRAL</cp:lastModifiedBy>
  <cp:revision>199</cp:revision>
  <dcterms:created xsi:type="dcterms:W3CDTF">2011-12-20T20:55:41Z</dcterms:created>
  <dcterms:modified xsi:type="dcterms:W3CDTF">2011-12-20T20:56:01Z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0x010100FAB7B6C44A154E4F854C71A40C3B6159</vt:lpwstr>
  </property>
</Properties>
</file>