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265" r:id="rId5"/>
    <p:sldId id="304" r:id="rId6"/>
    <p:sldId id="305" r:id="rId7"/>
    <p:sldId id="312" r:id="rId8"/>
    <p:sldId id="308" r:id="rId9"/>
    <p:sldId id="309" r:id="rId10"/>
    <p:sldId id="311" r:id="rId11"/>
  </p:sldIdLst>
  <p:sldSz cx="9144000" cy="6858000" type="screen4x3"/>
  <p:notesSz cx="6718300" cy="9855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4673" autoAdjust="0"/>
  </p:normalViewPr>
  <p:slideViewPr>
    <p:cSldViewPr>
      <p:cViewPr varScale="1">
        <p:scale>
          <a:sx n="114" d="100"/>
          <a:sy n="114" d="100"/>
        </p:scale>
        <p:origin x="-155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05238" y="0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C5624E-972C-4CB2-A430-218C8597C2A2}" type="datetimeFigureOut">
              <a:rPr lang="en-GB" smtClean="0"/>
              <a:pPr/>
              <a:t>21/10/2011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95350" y="739775"/>
            <a:ext cx="4927600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1513" y="4681538"/>
            <a:ext cx="5375275" cy="4433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61488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05238" y="9361488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0F6B2A-1500-4519-A1A0-A708C0FD67E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7206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8F654-34F9-4114-B2DD-EF38A10EAA55}" type="datetime1">
              <a:rPr lang="en-US" smtClean="0"/>
              <a:pPr/>
              <a:t>10/21/2011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CD8A-0A5B-4AE2-89AE-374FC8E42C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23E7F-2316-4BCA-A536-5FA499602DB9}" type="datetime1">
              <a:rPr lang="en-US" smtClean="0"/>
              <a:pPr/>
              <a:t>10/21/2011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CD8A-0A5B-4AE2-89AE-374FC8E42C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D132A-04F1-497F-A4E0-614EC028480A}" type="datetime1">
              <a:rPr lang="en-US" smtClean="0"/>
              <a:pPr/>
              <a:t>10/21/2011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CD8A-0A5B-4AE2-89AE-374FC8E42C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4F952-F09C-4668-B8F4-2C6EB5A4C903}" type="datetime1">
              <a:rPr lang="en-US" smtClean="0"/>
              <a:pPr/>
              <a:t>10/21/2011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CD8A-0A5B-4AE2-89AE-374FC8E42C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5E4DC-69F4-443B-B900-925D9E037149}" type="datetime1">
              <a:rPr lang="en-US" smtClean="0"/>
              <a:pPr/>
              <a:t>10/21/2011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CD8A-0A5B-4AE2-89AE-374FC8E42C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B37D8-978E-42A6-96F2-BA6607C35DA7}" type="datetime1">
              <a:rPr lang="en-US" smtClean="0"/>
              <a:pPr/>
              <a:t>10/21/2011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CD8A-0A5B-4AE2-89AE-374FC8E42C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E325E-59D9-4F33-A25F-768693EFFD39}" type="datetime1">
              <a:rPr lang="en-US" smtClean="0"/>
              <a:pPr/>
              <a:t>10/21/2011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CD8A-0A5B-4AE2-89AE-374FC8E42C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B81AF-FA8B-4C01-94CF-A59E34D95CA5}" type="datetime1">
              <a:rPr lang="en-US" smtClean="0"/>
              <a:pPr/>
              <a:t>10/21/2011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CD8A-0A5B-4AE2-89AE-374FC8E42C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275EB-861E-40DF-A670-8442E30E759D}" type="datetime1">
              <a:rPr lang="en-US" smtClean="0"/>
              <a:pPr/>
              <a:t>10/21/2011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CD8A-0A5B-4AE2-89AE-374FC8E42C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E6158-4D54-4272-AA7B-6322B8CBC1D3}" type="datetime1">
              <a:rPr lang="en-US" smtClean="0"/>
              <a:pPr/>
              <a:t>10/21/2011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CD8A-0A5B-4AE2-89AE-374FC8E42C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CDC22-9A64-4624-8A3C-A4EBDCD4F532}" type="datetime1">
              <a:rPr lang="en-US" smtClean="0"/>
              <a:pPr/>
              <a:t>10/21/2011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CD8A-0A5B-4AE2-89AE-374FC8E42C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7EA568-1BFE-4B90-8C22-7D978E186308}" type="datetime1">
              <a:rPr lang="en-US" smtClean="0"/>
              <a:pPr/>
              <a:t>10/21/2011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2CD8A-0A5B-4AE2-89AE-374FC8E42C3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8A6D86-0971-4AB4-95BF-21DA23608F50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83970" name="Rectangle 2"/>
          <p:cNvSpPr>
            <a:spLocks noChangeArrowheads="1"/>
          </p:cNvSpPr>
          <p:nvPr/>
        </p:nvSpPr>
        <p:spPr bwMode="auto">
          <a:xfrm>
            <a:off x="928662" y="214290"/>
            <a:ext cx="7858148" cy="1564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203" tIns="46811" rIns="92203" bIns="46811" anchor="ctr"/>
          <a:lstStyle/>
          <a:p>
            <a:pPr algn="ctr" defTabSz="975990"/>
            <a:r>
              <a:rPr lang="en-US" sz="3700" dirty="0" smtClean="0">
                <a:solidFill>
                  <a:srgbClr val="FF0066"/>
                </a:solidFill>
              </a:rPr>
              <a:t>TDI with large gaps</a:t>
            </a:r>
            <a:endParaRPr lang="en-US" sz="3900" dirty="0">
              <a:solidFill>
                <a:srgbClr val="FF0066"/>
              </a:solidFill>
            </a:endParaRPr>
          </a:p>
        </p:txBody>
      </p:sp>
      <p:sp>
        <p:nvSpPr>
          <p:cNvPr id="83971" name="Rectangle 3"/>
          <p:cNvSpPr>
            <a:spLocks noChangeArrowheads="1"/>
          </p:cNvSpPr>
          <p:nvPr/>
        </p:nvSpPr>
        <p:spPr bwMode="auto">
          <a:xfrm>
            <a:off x="0" y="1830224"/>
            <a:ext cx="91440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203" tIns="46811" rIns="92203" bIns="46811"/>
          <a:lstStyle/>
          <a:p>
            <a:pPr marL="334787" indent="-334787" algn="ctr" defTabSz="975990">
              <a:spcBef>
                <a:spcPct val="20000"/>
              </a:spcBef>
            </a:pPr>
            <a:r>
              <a:rPr lang="en-US" sz="2900" dirty="0" smtClean="0">
                <a:solidFill>
                  <a:srgbClr val="3366FF"/>
                </a:solidFill>
              </a:rPr>
              <a:t>V. </a:t>
            </a:r>
            <a:r>
              <a:rPr lang="en-US" sz="2900" dirty="0" err="1" smtClean="0">
                <a:solidFill>
                  <a:srgbClr val="3366FF"/>
                </a:solidFill>
              </a:rPr>
              <a:t>Baglin</a:t>
            </a:r>
            <a:r>
              <a:rPr lang="en-US" sz="2900" dirty="0" smtClean="0">
                <a:solidFill>
                  <a:srgbClr val="3366FF"/>
                </a:solidFill>
              </a:rPr>
              <a:t> (21/10/11)</a:t>
            </a:r>
            <a:endParaRPr lang="en-US" sz="3100" dirty="0">
              <a:solidFill>
                <a:srgbClr val="3366FF"/>
              </a:solidFill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2378864"/>
            <a:ext cx="9144000" cy="368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9365" tIns="45392" rIns="89365" bIns="45392">
            <a:spAutoFit/>
          </a:bodyPr>
          <a:lstStyle/>
          <a:p>
            <a:pPr algn="ctr" defTabSz="975990"/>
            <a:r>
              <a:rPr lang="en-US" dirty="0">
                <a:solidFill>
                  <a:srgbClr val="00CC99"/>
                </a:solidFill>
              </a:rPr>
              <a:t>CERN </a:t>
            </a:r>
            <a:r>
              <a:rPr lang="en-US" dirty="0" smtClean="0">
                <a:solidFill>
                  <a:srgbClr val="00CC99"/>
                </a:solidFill>
              </a:rPr>
              <a:t>TE-VSC, </a:t>
            </a:r>
            <a:r>
              <a:rPr lang="en-US" dirty="0">
                <a:solidFill>
                  <a:srgbClr val="00CC99"/>
                </a:solidFill>
              </a:rPr>
              <a:t>Geneva</a:t>
            </a: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3236118"/>
            <a:ext cx="9144000" cy="1469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725" tIns="42020" rIns="82725" bIns="42020">
            <a:spAutoFit/>
          </a:bodyPr>
          <a:lstStyle/>
          <a:p>
            <a:pPr algn="ctr" defTabSz="903642">
              <a:buClr>
                <a:schemeClr val="accent1"/>
              </a:buClr>
            </a:pPr>
            <a:endParaRPr lang="en-US" dirty="0"/>
          </a:p>
          <a:p>
            <a:pPr algn="ctr" defTabSz="903642">
              <a:buClr>
                <a:schemeClr val="accent1"/>
              </a:buClr>
            </a:pPr>
            <a:r>
              <a:rPr lang="en-US" dirty="0"/>
              <a:t>1</a:t>
            </a:r>
            <a:r>
              <a:rPr lang="en-US" dirty="0" smtClean="0"/>
              <a:t>. </a:t>
            </a:r>
          </a:p>
          <a:p>
            <a:pPr algn="ctr" defTabSz="903642">
              <a:buClr>
                <a:schemeClr val="accent1"/>
              </a:buClr>
            </a:pPr>
            <a:r>
              <a:rPr lang="en-US" dirty="0" smtClean="0"/>
              <a:t>2</a:t>
            </a:r>
            <a:r>
              <a:rPr lang="en-US" dirty="0"/>
              <a:t>. </a:t>
            </a:r>
            <a:endParaRPr lang="en-US" dirty="0" smtClean="0"/>
          </a:p>
          <a:p>
            <a:pPr algn="ctr" defTabSz="903642">
              <a:buClr>
                <a:schemeClr val="accent1"/>
              </a:buClr>
            </a:pPr>
            <a:r>
              <a:rPr lang="en-US" dirty="0" smtClean="0"/>
              <a:t>3. </a:t>
            </a:r>
          </a:p>
          <a:p>
            <a:pPr algn="ctr" defTabSz="903642">
              <a:buClr>
                <a:schemeClr val="accent1"/>
              </a:buClr>
            </a:pPr>
            <a:r>
              <a:rPr lang="en-US" dirty="0" smtClean="0"/>
              <a:t>4. </a:t>
            </a:r>
          </a:p>
        </p:txBody>
      </p:sp>
      <p:sp>
        <p:nvSpPr>
          <p:cNvPr id="83975" name="Line 7"/>
          <p:cNvSpPr>
            <a:spLocks noChangeShapeType="1"/>
          </p:cNvSpPr>
          <p:nvPr/>
        </p:nvSpPr>
        <p:spPr bwMode="auto">
          <a:xfrm>
            <a:off x="0" y="2850352"/>
            <a:ext cx="9144000" cy="0"/>
          </a:xfrm>
          <a:prstGeom prst="line">
            <a:avLst/>
          </a:prstGeom>
          <a:noFill/>
          <a:ln w="34925">
            <a:solidFill>
              <a:srgbClr val="FF0066"/>
            </a:solidFill>
            <a:round/>
            <a:headEnd/>
            <a:tailEnd/>
          </a:ln>
          <a:effectLst/>
        </p:spPr>
        <p:txBody>
          <a:bodyPr lIns="81711" tIns="40855" rIns="81711" bIns="40855"/>
          <a:lstStyle/>
          <a:p>
            <a:endParaRPr lang="en-US" dirty="0"/>
          </a:p>
        </p:txBody>
      </p:sp>
      <p:grpSp>
        <p:nvGrpSpPr>
          <p:cNvPr id="11" name="Group 12"/>
          <p:cNvGrpSpPr/>
          <p:nvPr/>
        </p:nvGrpSpPr>
        <p:grpSpPr>
          <a:xfrm>
            <a:off x="71438" y="524650"/>
            <a:ext cx="1643042" cy="2189970"/>
            <a:chOff x="0" y="357166"/>
            <a:chExt cx="1643042" cy="2189970"/>
          </a:xfrm>
        </p:grpSpPr>
        <p:pic>
          <p:nvPicPr>
            <p:cNvPr id="12" name="Picture 11" descr="icon-bul-pho-2007-046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5720" y="357166"/>
              <a:ext cx="1065396" cy="1078714"/>
            </a:xfrm>
            <a:prstGeom prst="rect">
              <a:avLst/>
            </a:prstGeom>
          </p:spPr>
        </p:pic>
        <p:pic>
          <p:nvPicPr>
            <p:cNvPr id="13" name="Picture 12" descr="VSC logo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428736"/>
              <a:ext cx="1643042" cy="11184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88728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3366FF"/>
                </a:solidFill>
              </a:rPr>
              <a:t>Pressure history</a:t>
            </a:r>
            <a:endParaRPr lang="en-US" sz="3600" dirty="0">
              <a:solidFill>
                <a:srgbClr val="3366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CD8A-0A5B-4AE2-89AE-374FC8E42C3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620688"/>
            <a:ext cx="8676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GB" sz="1200" dirty="0" smtClean="0"/>
              <a:t> The pressure at TDI exhibit a pressure increase characteristic of heating</a:t>
            </a:r>
          </a:p>
          <a:p>
            <a:pPr algn="just">
              <a:buFont typeface="Arial" pitchFamily="34" charset="0"/>
              <a:buChar char="•"/>
            </a:pPr>
            <a:r>
              <a:rPr lang="en-GB" sz="1200" dirty="0" smtClean="0"/>
              <a:t> Since fill 2219 (16/10, PM), the TDI gap was increased in parking position from 22 mm to 55 mm</a:t>
            </a:r>
          </a:p>
          <a:p>
            <a:pPr algn="just">
              <a:buFont typeface="Arial" pitchFamily="34" charset="0"/>
              <a:buChar char="•"/>
            </a:pPr>
            <a:r>
              <a:rPr lang="en-GB" sz="1200" dirty="0"/>
              <a:t> </a:t>
            </a:r>
            <a:r>
              <a:rPr lang="en-GB" sz="1200" dirty="0" smtClean="0"/>
              <a:t>As a result, the pressure stays in the few 10</a:t>
            </a:r>
            <a:r>
              <a:rPr lang="en-GB" sz="1200" baseline="30000" dirty="0" smtClean="0"/>
              <a:t>-8</a:t>
            </a:r>
            <a:r>
              <a:rPr lang="en-GB" sz="1200" dirty="0" smtClean="0"/>
              <a:t> mbar range</a:t>
            </a:r>
          </a:p>
          <a:p>
            <a:pPr algn="just"/>
            <a:endParaRPr lang="en-GB" sz="1200" dirty="0" smtClean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1" y="2780928"/>
            <a:ext cx="9036496" cy="3319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88728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3366FF"/>
                </a:solidFill>
              </a:rPr>
              <a:t>Fills 2218-19-20-21-22</a:t>
            </a:r>
            <a:endParaRPr lang="en-US" sz="3600" dirty="0">
              <a:solidFill>
                <a:srgbClr val="3366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CD8A-0A5B-4AE2-89AE-374FC8E42C3C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620688"/>
            <a:ext cx="8676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GB" sz="1200" dirty="0" smtClean="0"/>
              <a:t> The pressure at TDI exhibit a pressure increase characteristic of heating</a:t>
            </a:r>
          </a:p>
          <a:p>
            <a:pPr algn="just">
              <a:buFont typeface="Arial" pitchFamily="34" charset="0"/>
              <a:buChar char="•"/>
            </a:pPr>
            <a:r>
              <a:rPr lang="en-GB" sz="1200" dirty="0" smtClean="0"/>
              <a:t> Since fill 2219 (16/10, PM), the TDI gap was increased in parking position from 22 mm to 55 mm</a:t>
            </a:r>
          </a:p>
          <a:p>
            <a:pPr algn="just">
              <a:buFont typeface="Arial" pitchFamily="34" charset="0"/>
              <a:buChar char="•"/>
            </a:pPr>
            <a:r>
              <a:rPr lang="en-GB" sz="1200" dirty="0"/>
              <a:t> </a:t>
            </a:r>
            <a:r>
              <a:rPr lang="en-GB" sz="1200" dirty="0" smtClean="0"/>
              <a:t>As a result, the pressure stays in the few 10</a:t>
            </a:r>
            <a:r>
              <a:rPr lang="en-GB" sz="1200" baseline="30000" dirty="0" smtClean="0"/>
              <a:t>-8</a:t>
            </a:r>
            <a:r>
              <a:rPr lang="en-GB" sz="1200" dirty="0" smtClean="0"/>
              <a:t> mbar range</a:t>
            </a:r>
          </a:p>
          <a:p>
            <a:pPr algn="just"/>
            <a:endParaRPr lang="en-GB" sz="12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4" y="1916832"/>
            <a:ext cx="8964488" cy="3292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432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88728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3366FF"/>
                </a:solidFill>
              </a:rPr>
              <a:t>Fills </a:t>
            </a:r>
            <a:r>
              <a:rPr lang="en-US" sz="3600" dirty="0" smtClean="0">
                <a:solidFill>
                  <a:srgbClr val="3366FF"/>
                </a:solidFill>
              </a:rPr>
              <a:t>2218 to 2234</a:t>
            </a:r>
            <a:endParaRPr lang="en-US" sz="3600" dirty="0">
              <a:solidFill>
                <a:srgbClr val="3366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CD8A-0A5B-4AE2-89AE-374FC8E42C3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620688"/>
            <a:ext cx="8676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GB" sz="1200" dirty="0" smtClean="0"/>
              <a:t> The pressure at TDI exhibit a pressure increase characteristic of heating</a:t>
            </a:r>
          </a:p>
          <a:p>
            <a:pPr algn="just">
              <a:buFont typeface="Arial" pitchFamily="34" charset="0"/>
              <a:buChar char="•"/>
            </a:pPr>
            <a:r>
              <a:rPr lang="en-GB" sz="1200" dirty="0" smtClean="0"/>
              <a:t> Since fill 2219 (16/10, PM), the TDI gap was increased in parking position from 22 mm to 55 mm</a:t>
            </a:r>
          </a:p>
          <a:p>
            <a:pPr algn="just">
              <a:buFont typeface="Arial" pitchFamily="34" charset="0"/>
              <a:buChar char="•"/>
            </a:pPr>
            <a:r>
              <a:rPr lang="en-GB" sz="1200" dirty="0"/>
              <a:t> </a:t>
            </a:r>
            <a:r>
              <a:rPr lang="en-GB" sz="1200" dirty="0" smtClean="0"/>
              <a:t>As a result, the pressure stays in the few 10</a:t>
            </a:r>
            <a:r>
              <a:rPr lang="en-GB" sz="1200" baseline="30000" dirty="0" smtClean="0"/>
              <a:t>-8</a:t>
            </a:r>
            <a:r>
              <a:rPr lang="en-GB" sz="1200" dirty="0" smtClean="0"/>
              <a:t> mbar </a:t>
            </a:r>
            <a:r>
              <a:rPr lang="en-GB" sz="1200" dirty="0" smtClean="0"/>
              <a:t>range or bellow for lower values of beam current</a:t>
            </a:r>
            <a:endParaRPr lang="en-GB" sz="1200" dirty="0" smtClean="0"/>
          </a:p>
          <a:p>
            <a:pPr algn="just"/>
            <a:endParaRPr lang="en-GB" sz="12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852936"/>
            <a:ext cx="9144000" cy="3358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185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88728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3366FF"/>
                </a:solidFill>
              </a:rPr>
              <a:t>TDI8R – Pressure and Temperature</a:t>
            </a:r>
            <a:endParaRPr lang="en-US" sz="3600" dirty="0">
              <a:solidFill>
                <a:srgbClr val="3366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CD8A-0A5B-4AE2-89AE-374FC8E42C3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620688"/>
            <a:ext cx="8676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GB" sz="1200" dirty="0" smtClean="0"/>
              <a:t> The pressure at TDI exhibit a pressure increase characteristic of heating</a:t>
            </a:r>
          </a:p>
          <a:p>
            <a:pPr algn="just">
              <a:buFont typeface="Arial" pitchFamily="34" charset="0"/>
              <a:buChar char="•"/>
            </a:pPr>
            <a:r>
              <a:rPr lang="en-GB" sz="1200" dirty="0" smtClean="0"/>
              <a:t> Since fill 2219 (16/10, PM), the TDI gap was increased in parking position from 22 mm to 55 mm</a:t>
            </a:r>
          </a:p>
          <a:p>
            <a:pPr algn="just">
              <a:buFont typeface="Arial" pitchFamily="34" charset="0"/>
              <a:buChar char="•"/>
            </a:pPr>
            <a:r>
              <a:rPr lang="en-GB" sz="1200" dirty="0"/>
              <a:t> </a:t>
            </a:r>
            <a:r>
              <a:rPr lang="en-GB" sz="1200" dirty="0" smtClean="0"/>
              <a:t>As a result, the pressure stays in the few 10</a:t>
            </a:r>
            <a:r>
              <a:rPr lang="en-GB" sz="1200" baseline="30000" dirty="0" smtClean="0"/>
              <a:t>-8</a:t>
            </a:r>
            <a:r>
              <a:rPr lang="en-GB" sz="1200" dirty="0" smtClean="0"/>
              <a:t> mbar range but the temperature increase remains</a:t>
            </a:r>
          </a:p>
          <a:p>
            <a:pPr algn="just"/>
            <a:endParaRPr lang="en-GB" sz="1200" dirty="0" smtClean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205" y="1628800"/>
            <a:ext cx="5827776" cy="4907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48064" y="1844824"/>
            <a:ext cx="447558" cy="24622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sz="1000" dirty="0" smtClean="0"/>
              <a:t>2219</a:t>
            </a:r>
            <a:endParaRPr lang="en-GB" sz="1000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5371843" y="2276872"/>
            <a:ext cx="0" cy="432048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67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340768"/>
            <a:ext cx="6192012" cy="5213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0"/>
            <a:ext cx="88728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3366FF"/>
                </a:solidFill>
              </a:rPr>
              <a:t>TDI8R – Pressure and Temperature</a:t>
            </a:r>
            <a:endParaRPr lang="en-US" sz="3600" dirty="0">
              <a:solidFill>
                <a:srgbClr val="3366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CD8A-0A5B-4AE2-89AE-374FC8E42C3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620688"/>
            <a:ext cx="8676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GB" sz="1200" dirty="0" smtClean="0"/>
              <a:t> The pressure at TDI exhibit a pressure increase characteristic of heating</a:t>
            </a:r>
          </a:p>
          <a:p>
            <a:pPr algn="just">
              <a:buFont typeface="Arial" pitchFamily="34" charset="0"/>
              <a:buChar char="•"/>
            </a:pPr>
            <a:r>
              <a:rPr lang="en-GB" sz="1200" dirty="0" smtClean="0"/>
              <a:t> Since fill 2219 (16/10, PM), the TDI gap was increased in parking position from 22 mm to 55 mm</a:t>
            </a:r>
          </a:p>
          <a:p>
            <a:pPr algn="just">
              <a:buFont typeface="Arial" pitchFamily="34" charset="0"/>
              <a:buChar char="•"/>
            </a:pPr>
            <a:r>
              <a:rPr lang="en-GB" sz="1200" dirty="0"/>
              <a:t> </a:t>
            </a:r>
            <a:r>
              <a:rPr lang="en-GB" sz="1200" dirty="0" smtClean="0"/>
              <a:t>As a result, the pressure stays in the few 10</a:t>
            </a:r>
            <a:r>
              <a:rPr lang="en-GB" sz="1200" baseline="30000" dirty="0" smtClean="0"/>
              <a:t>-8</a:t>
            </a:r>
            <a:r>
              <a:rPr lang="en-GB" sz="1200" dirty="0" smtClean="0"/>
              <a:t> mbar range but the temperature increase remains</a:t>
            </a:r>
          </a:p>
          <a:p>
            <a:pPr algn="just"/>
            <a:endParaRPr lang="en-GB" sz="12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5068301" y="1707121"/>
            <a:ext cx="447558" cy="24622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sz="1000" dirty="0" smtClean="0"/>
              <a:t>2219</a:t>
            </a:r>
            <a:endParaRPr lang="en-GB" sz="1000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5292080" y="2132856"/>
            <a:ext cx="0" cy="432048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156176" y="1635113"/>
            <a:ext cx="447558" cy="24622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sz="1000" dirty="0" smtClean="0"/>
              <a:t>2222</a:t>
            </a:r>
            <a:endParaRPr lang="en-GB" sz="1000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6379955" y="2060848"/>
            <a:ext cx="0" cy="432048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695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88728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3366FF"/>
                </a:solidFill>
              </a:rPr>
              <a:t>TS4-2011</a:t>
            </a:r>
            <a:endParaRPr lang="en-US" sz="3600" dirty="0">
              <a:solidFill>
                <a:srgbClr val="3366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646331"/>
            <a:ext cx="55801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200" dirty="0" smtClean="0"/>
              <a:t>  During the TS 4, </a:t>
            </a:r>
            <a:r>
              <a:rPr lang="en-US" sz="1200" dirty="0" err="1" smtClean="0"/>
              <a:t>wk</a:t>
            </a:r>
            <a:r>
              <a:rPr lang="en-US" sz="1200" dirty="0" smtClean="0"/>
              <a:t> 35, the TDI.8R and TCTVB.8R were equipped with thermocouples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 TC1 and TC2 are located on TCTVB.8R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 TC 4 and TC11 are located are located on TDI.8R transitions</a:t>
            </a:r>
          </a:p>
          <a:p>
            <a:pPr>
              <a:buFont typeface="Arial" pitchFamily="34" charset="0"/>
              <a:buChar char="•"/>
            </a:pPr>
            <a:r>
              <a:rPr lang="en-US" sz="1200" smtClean="0"/>
              <a:t> TC5,6,9 </a:t>
            </a:r>
            <a:r>
              <a:rPr lang="en-US" sz="1200" dirty="0" smtClean="0"/>
              <a:t>and 10 are located on TDI.8R extremity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 TC 7,8 are located at the centre of  TDI.8R 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 TC3 and TC12 are located at reference vacuum chambers NEG coated.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 Pressure is measured at TDI by VGPB.231.4R8.X</a:t>
            </a:r>
            <a:endParaRPr lang="en-US" sz="12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707701" y="1087313"/>
            <a:ext cx="4592694" cy="64807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0949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88979D0DFAA34B9D2E30927128DE9F" ma:contentTypeVersion="5" ma:contentTypeDescription="Create a new document." ma:contentTypeScope="" ma:versionID="a9dc32ce6bae32a8dec3c12cc3f7ba28">
  <xsd:schema xmlns:xsd="http://www.w3.org/2001/XMLSchema" xmlns:xs="http://www.w3.org/2001/XMLSchema" xmlns:p="http://schemas.microsoft.com/office/2006/metadata/properties" xmlns:ns2="3a9e2fd7-f2a9-42b2-af54-fb395caaa4ac" targetNamespace="http://schemas.microsoft.com/office/2006/metadata/properties" ma:root="true" ma:fieldsID="19a6a4099fda03cb389b3dda92d12b04" ns2:_="">
    <xsd:import namespace="3a9e2fd7-f2a9-42b2-af54-fb395caaa4ac"/>
    <xsd:element name="properties">
      <xsd:complexType>
        <xsd:sequence>
          <xsd:element name="documentManagement">
            <xsd:complexType>
              <xsd:all>
                <xsd:element ref="ns2:Issue_x0020_name" minOccurs="0"/>
                <xsd:element ref="ns2:Position" minOccurs="0"/>
                <xsd:element ref="ns2:Issue_x0020_type" minOccurs="0"/>
                <xsd:element ref="ns2:Description0" minOccurs="0"/>
                <xsd:element ref="ns2: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9e2fd7-f2a9-42b2-af54-fb395caaa4ac" elementFormDefault="qualified">
    <xsd:import namespace="http://schemas.microsoft.com/office/2006/documentManagement/types"/>
    <xsd:import namespace="http://schemas.microsoft.com/office/infopath/2007/PartnerControls"/>
    <xsd:element name="Issue_x0020_name" ma:index="8" nillable="true" ma:displayName="Issue name" ma:internalName="Issue_x0020_name">
      <xsd:simpleType>
        <xsd:restriction base="dms:Text">
          <xsd:maxLength value="255"/>
        </xsd:restriction>
      </xsd:simpleType>
    </xsd:element>
    <xsd:element name="Position" ma:index="9" nillable="true" ma:displayName="Position" ma:internalName="Position">
      <xsd:simpleType>
        <xsd:restriction base="dms:Text">
          <xsd:maxLength value="255"/>
        </xsd:restriction>
      </xsd:simpleType>
    </xsd:element>
    <xsd:element name="Issue_x0020_type" ma:index="10" nillable="true" ma:displayName="Issue type" ma:default="Enter choice" ma:format="Dropdown" ma:internalName="Issue_x0020_type">
      <xsd:simpleType>
        <xsd:restriction base="dms:Choice">
          <xsd:enumeration value="Enter choice"/>
          <xsd:enumeration value="spike"/>
          <xsd:enumeration value="high pressure"/>
          <xsd:enumeration value="slow increase"/>
          <xsd:enumeration value="fast increase"/>
          <xsd:enumeration value="heating"/>
          <xsd:enumeration value="other"/>
        </xsd:restriction>
      </xsd:simpleType>
    </xsd:element>
    <xsd:element name="Description0" ma:index="11" nillable="true" ma:displayName="Description" ma:internalName="Description0">
      <xsd:simpleType>
        <xsd:restriction base="dms:Note">
          <xsd:maxLength value="255"/>
        </xsd:restriction>
      </xsd:simpleType>
    </xsd:element>
    <xsd:element name="Date" ma:index="12" nillable="true" ma:displayName="Date" ma:default="[today]" ma:format="DateOnly" ma:internalName="Dat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>
  <documentManagement>
    <Date xmlns="3a9e2fd7-f2a9-42b2-af54-fb395caaa4ac">2011-10-21T00:00:00+02:00</Date>
    <Description0 xmlns="3a9e2fd7-f2a9-42b2-af54-fb395caaa4ac">TDI pressure and temperature with large gaps. Pressure increase disappeared but temperature increases remained</Description0>
    <Issue_x0020_name xmlns="3a9e2fd7-f2a9-42b2-af54-fb395caaa4ac">TDI heating</Issue_x0020_name>
    <Position xmlns="3a9e2fd7-f2a9-42b2-af54-fb395caaa4ac">LSS 2L and 8R</Position>
    <Issue_x0020_type xmlns="3a9e2fd7-f2a9-42b2-af54-fb395caaa4ac">heating</Issue_x0020_type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D16B486-DD0E-4919-98F3-3E30D413C3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a9e2fd7-f2a9-42b2-af54-fb395caaa4a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FC0E500-30DA-4192-A090-0C99518F72D8}">
  <ds:schemaRefs>
    <ds:schemaRef ds:uri="http://www.w3.org/XML/1998/namespace"/>
    <ds:schemaRef ds:uri="http://purl.org/dc/terms/"/>
    <ds:schemaRef ds:uri="http://schemas.microsoft.com/office/2006/documentManagement/types"/>
    <ds:schemaRef ds:uri="http://purl.org/dc/dcmitype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3a9e2fd7-f2a9-42b2-af54-fb395caaa4ac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81820F76-3509-4BB3-9BC2-7B4C07DF883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10105</TotalTime>
  <Words>390</Words>
  <Application>Microsoft Office PowerPoint</Application>
  <PresentationFormat>On-screen Show (4:3)</PresentationFormat>
  <Paragraphs>45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TDI and large gaps</dc:title>
  <dc:creator>vbaglin</dc:creator>
  <cp:lastModifiedBy>Vincent Baglin</cp:lastModifiedBy>
  <cp:revision>671</cp:revision>
  <dcterms:created xsi:type="dcterms:W3CDTF">2008-09-17T08:36:14Z</dcterms:created>
  <dcterms:modified xsi:type="dcterms:W3CDTF">2011-10-21T11:44:05Z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0x010100E788979D0DFAA34B9D2E30927128DE9F</vt:lpwstr>
  </property>
  <property fmtid="{D5CDD505-2E9C-101B-9397-08002B2CF9AE}" pid="3" name="Short description">
    <vt:lpwstr>VGPB.233.7R7.B triggered interlock of VVGST.232.7R7.B</vt:lpwstr>
  </property>
  <property fmtid="{D5CDD505-2E9C-101B-9397-08002B2CF9AE}" pid="4" name="Equipment">
    <vt:lpwstr>VGPB</vt:lpwstr>
  </property>
  <property fmtid="{D5CDD505-2E9C-101B-9397-08002B2CF9AE}" pid="5" name="VACSEC">
    <vt:lpwstr>Arc 7-8.B</vt:lpwstr>
  </property>
  <property fmtid="{D5CDD505-2E9C-101B-9397-08002B2CF9AE}" pid="6" name="Description0">
    <vt:lpwstr>VGPB.233.7R7.B triggered interlock of VVGST.232.7R7.B probably since the (unbaked) VGP tried to switch ON and induced a pressure increase (no beam circulating)</vt:lpwstr>
  </property>
  <property fmtid="{D5CDD505-2E9C-101B-9397-08002B2CF9AE}" pid="7" name="Date">
    <vt:lpwstr>2009-11-06T09:42:00+00:00</vt:lpwstr>
  </property>
  <property fmtid="{D5CDD505-2E9C-101B-9397-08002B2CF9AE}" pid="8" name="Sector valve">
    <vt:lpwstr>VVGST.232.7R7.B</vt:lpwstr>
  </property>
</Properties>
</file>