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0" r:id="rId4"/>
    <p:sldId id="263" r:id="rId5"/>
    <p:sldId id="265" r:id="rId6"/>
    <p:sldId id="266" r:id="rId7"/>
    <p:sldId id="264" r:id="rId8"/>
    <p:sldId id="267" r:id="rId9"/>
    <p:sldId id="274" r:id="rId10"/>
    <p:sldId id="258" r:id="rId11"/>
    <p:sldId id="257" r:id="rId12"/>
    <p:sldId id="270" r:id="rId13"/>
    <p:sldId id="259" r:id="rId14"/>
    <p:sldId id="273" r:id="rId15"/>
    <p:sldId id="272" r:id="rId16"/>
    <p:sldId id="271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3A337-13F8-4F17-98ED-7630C911D032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D3E19-E88A-47CE-A212-FDC31D68BF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DE4C-857C-407D-8273-75651F60002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43379-55C1-4680-B3F4-78125C16F5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3E19-E88A-47CE-A212-FDC31D68BFA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2659674" y="6572273"/>
            <a:ext cx="369276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Luca </a:t>
            </a:r>
            <a:r>
              <a:rPr lang="en-US" sz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Gentini</a:t>
            </a:r>
            <a:r>
              <a:rPr lang="en-US" sz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EN/MME    13/10/2011</a:t>
            </a:r>
            <a:endParaRPr lang="en-US" sz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9"/>
          <p:cNvSpPr txBox="1"/>
          <p:nvPr userDrawn="1"/>
        </p:nvSpPr>
        <p:spPr>
          <a:xfrm>
            <a:off x="8360729" y="6581002"/>
            <a:ext cx="54949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2157AC-7D7A-44A8-AA64-9D4110A57B16}" type="slidenum">
              <a:rPr lang="en-US" sz="1200" b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AA8A-8E57-445B-8CD2-E0F6E913C670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18EB-4E90-4EA4-A53A-0C3540899A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TCTP</a:t>
            </a:r>
            <a:br>
              <a:rPr lang="en-US" dirty="0" smtClean="0"/>
            </a:br>
            <a:r>
              <a:rPr lang="en-US" dirty="0" smtClean="0"/>
              <a:t>the CST side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F. Caspers, H. Day, A. Grudiev, E. Metral, B. Salvant</a:t>
            </a:r>
          </a:p>
          <a:p>
            <a:r>
              <a:rPr lang="en-US" sz="2000" dirty="0" smtClean="0"/>
              <a:t>Acknowledgments: </a:t>
            </a:r>
            <a:br>
              <a:rPr lang="en-US" sz="2000" dirty="0" smtClean="0"/>
            </a:br>
            <a:r>
              <a:rPr lang="en-US" sz="2000" dirty="0" smtClean="0"/>
              <a:t>R. Assmann, A. Dallocchio, L. Gentini, C. Zannini</a:t>
            </a:r>
          </a:p>
          <a:p>
            <a:endParaRPr lang="en-US" sz="2000" dirty="0"/>
          </a:p>
          <a:p>
            <a:r>
              <a:rPr lang="en-US" sz="2000" dirty="0" smtClean="0"/>
              <a:t>Impedance Meeting 17 Oct 2011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Small plate gap 1.5mm (jaw half gap 5 mm)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6096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=1mm)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=0mm)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(copper)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loss</a:t>
                      </a:r>
                      <a:endParaRPr lang="en-US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6096000"/>
            <a:ext cx="503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modes but also large longitudinal modes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=1mm)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=0mm)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(copper)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6019800"/>
            <a:ext cx="4950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frequency longitudinal modes are suppressed </a:t>
            </a:r>
            <a:br>
              <a:rPr lang="en-US" dirty="0" smtClean="0"/>
            </a:br>
            <a:r>
              <a:rPr lang="en-US" dirty="0" smtClean="0"/>
              <a:t>if the transition RF fingers are replaced by a taper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Closed (half gap 5 mm)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838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61160"/>
                <a:gridCol w="1630680"/>
                <a:gridCol w="164592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=1mm)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=0mm)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(copper)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loss</a:t>
                      </a:r>
                      <a:endParaRPr lang="en-US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92 W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W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172200"/>
            <a:ext cx="762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 structure kills all transverse modes, but large longitudinal modes remain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Small plate gap 1.5mm (half gap 3.6 mm)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609600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=1mm)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 (</a:t>
                      </a:r>
                      <a:r>
                        <a:rPr lang="en-US" dirty="0" err="1" smtClean="0"/>
                        <a:t>dy</a:t>
                      </a:r>
                      <a:r>
                        <a:rPr lang="en-US" dirty="0" smtClean="0"/>
                        <a:t>=0mm)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 (copper)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loss</a:t>
                      </a:r>
                      <a:endParaRPr lang="en-US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117 W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W</a:t>
                      </a: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 W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54 W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488668"/>
            <a:ext cx="8942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Modes shunt impedance is multiplied by a factor ~2 if half gap goes from 5 mm (TCTP) to 3.6 mm (TCSG6)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diagram (7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Z:\source\SVN\branches\rewall\MethodeNico\stabdiagramTCTP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5690093" cy="4267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440607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TCTP at 5 mm at 635m (larger plate gap, </a:t>
            </a:r>
            <a:r>
              <a:rPr lang="en-US" sz="1400" smtClean="0"/>
              <a:t>without ferrite)</a:t>
            </a:r>
            <a:endParaRPr lang="en-US" sz="1400" dirty="0" smtClean="0"/>
          </a:p>
          <a:p>
            <a:r>
              <a:rPr lang="en-US" sz="1400" dirty="0" smtClean="0"/>
              <a:t>Rs=45e3*4*635/</a:t>
            </a:r>
            <a:r>
              <a:rPr lang="en-US" sz="1400" dirty="0" err="1" smtClean="0"/>
              <a:t>avbeta</a:t>
            </a:r>
            <a:r>
              <a:rPr lang="en-US" sz="1400" dirty="0" smtClean="0"/>
              <a:t>; %in Ohm/m</a:t>
            </a:r>
          </a:p>
          <a:p>
            <a:r>
              <a:rPr lang="en-US" sz="1400" dirty="0" smtClean="0"/>
              <a:t>Q=1790;</a:t>
            </a:r>
          </a:p>
          <a:p>
            <a:r>
              <a:rPr lang="en-US" sz="1400" dirty="0" err="1" smtClean="0"/>
              <a:t>fres</a:t>
            </a:r>
            <a:r>
              <a:rPr lang="en-US" sz="1400" dirty="0" smtClean="0"/>
              <a:t>=112e6; % in Hz</a:t>
            </a:r>
          </a:p>
          <a:p>
            <a:endParaRPr lang="en-US" sz="1400" dirty="0"/>
          </a:p>
          <a:p>
            <a:r>
              <a:rPr lang="en-US" sz="1400" dirty="0" err="1" smtClean="0"/>
              <a:t>clight</a:t>
            </a:r>
            <a:r>
              <a:rPr lang="en-US" sz="1400" dirty="0" smtClean="0"/>
              <a:t>=299792458;</a:t>
            </a:r>
          </a:p>
          <a:p>
            <a:r>
              <a:rPr lang="en-US" sz="1400" dirty="0" smtClean="0"/>
              <a:t>gamma=7460.52;</a:t>
            </a:r>
          </a:p>
          <a:p>
            <a:r>
              <a:rPr lang="en-US" sz="1400" dirty="0" err="1" smtClean="0"/>
              <a:t>betab</a:t>
            </a:r>
            <a:r>
              <a:rPr lang="en-US" sz="1400" dirty="0" smtClean="0"/>
              <a:t>=</a:t>
            </a:r>
            <a:r>
              <a:rPr lang="en-US" sz="1400" dirty="0" err="1" smtClean="0"/>
              <a:t>sqrt</a:t>
            </a:r>
            <a:r>
              <a:rPr lang="en-US" sz="1400" dirty="0" smtClean="0"/>
              <a:t>(1-1/gamma^2);</a:t>
            </a:r>
          </a:p>
          <a:p>
            <a:r>
              <a:rPr lang="en-US" sz="1400" dirty="0" smtClean="0"/>
              <a:t>circum=26658.883;</a:t>
            </a:r>
          </a:p>
          <a:p>
            <a:r>
              <a:rPr lang="en-US" sz="1400" dirty="0" err="1" smtClean="0"/>
              <a:t>taub</a:t>
            </a:r>
            <a:r>
              <a:rPr lang="en-US" sz="1400" dirty="0" smtClean="0"/>
              <a:t>=1e-9; %in s</a:t>
            </a:r>
          </a:p>
          <a:p>
            <a:r>
              <a:rPr lang="en-US" sz="1400" dirty="0" err="1" smtClean="0"/>
              <a:t>fs</a:t>
            </a:r>
            <a:r>
              <a:rPr lang="en-US" sz="1400" dirty="0" smtClean="0"/>
              <a:t>=23; % Hz</a:t>
            </a:r>
          </a:p>
          <a:p>
            <a:r>
              <a:rPr lang="en-US" sz="1400" dirty="0" smtClean="0"/>
              <a:t>f0=</a:t>
            </a:r>
            <a:r>
              <a:rPr lang="en-US" sz="1400" dirty="0" err="1" smtClean="0"/>
              <a:t>betab</a:t>
            </a:r>
            <a:r>
              <a:rPr lang="en-US" sz="1400" dirty="0" smtClean="0"/>
              <a:t>*</a:t>
            </a:r>
            <a:r>
              <a:rPr lang="en-US" sz="1400" dirty="0" err="1" smtClean="0"/>
              <a:t>clight</a:t>
            </a:r>
            <a:r>
              <a:rPr lang="en-US" sz="1400" dirty="0" smtClean="0"/>
              <a:t>/circum;</a:t>
            </a:r>
          </a:p>
          <a:p>
            <a:r>
              <a:rPr lang="en-US" sz="1400" dirty="0" smtClean="0"/>
              <a:t>tunes=</a:t>
            </a:r>
            <a:r>
              <a:rPr lang="en-US" sz="1400" dirty="0" err="1" smtClean="0"/>
              <a:t>fs</a:t>
            </a:r>
            <a:r>
              <a:rPr lang="en-US" sz="1400" dirty="0" smtClean="0"/>
              <a:t>/f0;</a:t>
            </a:r>
          </a:p>
          <a:p>
            <a:r>
              <a:rPr lang="en-US" sz="1400" dirty="0" err="1" smtClean="0"/>
              <a:t>Nb</a:t>
            </a:r>
            <a:r>
              <a:rPr lang="en-US" sz="1400" dirty="0" smtClean="0"/>
              <a:t>=1.15e11;</a:t>
            </a:r>
          </a:p>
          <a:p>
            <a:r>
              <a:rPr lang="en-US" sz="1400" dirty="0" smtClean="0"/>
              <a:t>tune=64.31; %in H</a:t>
            </a:r>
          </a:p>
          <a:p>
            <a:r>
              <a:rPr lang="en-US" sz="1400" dirty="0" smtClean="0"/>
              <a:t>%tunes=0.002;</a:t>
            </a:r>
          </a:p>
          <a:p>
            <a:r>
              <a:rPr lang="en-US" sz="1400" dirty="0" smtClean="0"/>
              <a:t>%tunes=0.00374652;</a:t>
            </a:r>
          </a:p>
          <a:p>
            <a:r>
              <a:rPr lang="en-US" sz="1400" dirty="0" smtClean="0"/>
              <a:t>particle='proton';</a:t>
            </a:r>
          </a:p>
          <a:p>
            <a:r>
              <a:rPr lang="en-US" sz="1400" dirty="0" err="1" smtClean="0"/>
              <a:t>chroma</a:t>
            </a:r>
            <a:r>
              <a:rPr lang="en-US" sz="1400" dirty="0" smtClean="0"/>
              <a:t>=0;</a:t>
            </a:r>
          </a:p>
          <a:p>
            <a:r>
              <a:rPr lang="en-US" sz="1400" dirty="0" err="1" smtClean="0"/>
              <a:t>alphap</a:t>
            </a:r>
            <a:r>
              <a:rPr lang="en-US" sz="1400" dirty="0" smtClean="0"/>
              <a:t>=3.225e-4;</a:t>
            </a:r>
          </a:p>
          <a:p>
            <a:r>
              <a:rPr lang="en-US" sz="1400" dirty="0" smtClean="0"/>
              <a:t>M=3564;</a:t>
            </a:r>
          </a:p>
          <a:p>
            <a:r>
              <a:rPr lang="en-US" sz="1400" dirty="0" err="1" smtClean="0"/>
              <a:t>mmax</a:t>
            </a:r>
            <a:r>
              <a:rPr lang="en-US" sz="1400" dirty="0" smtClean="0"/>
              <a:t>=0;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324600"/>
            <a:ext cx="486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transverse mode damped by 3 A in </a:t>
            </a:r>
            <a:r>
              <a:rPr lang="en-US" dirty="0" err="1" smtClean="0"/>
              <a:t>octupoles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New design already generates very large intensity effects below 3 mm half gap (due to new taper).</a:t>
            </a:r>
          </a:p>
          <a:p>
            <a:endParaRPr lang="en-US" sz="2000" dirty="0" smtClean="0"/>
          </a:p>
          <a:p>
            <a:r>
              <a:rPr lang="en-US" sz="2000" dirty="0" smtClean="0"/>
              <a:t>Open plate gap without ferrite seems unacceptable from power loss point of view.</a:t>
            </a:r>
          </a:p>
          <a:p>
            <a:endParaRPr lang="en-US" sz="2000" dirty="0" smtClean="0"/>
          </a:p>
          <a:p>
            <a:r>
              <a:rPr lang="en-US" sz="2000" dirty="0" smtClean="0"/>
              <a:t>Both other choices present risks from impedance point of view:</a:t>
            </a:r>
          </a:p>
          <a:p>
            <a:pPr lvl="1"/>
            <a:r>
              <a:rPr lang="en-US" sz="1600" dirty="0" smtClean="0"/>
              <a:t>RF fingers:</a:t>
            </a:r>
          </a:p>
          <a:p>
            <a:pPr lvl="2"/>
            <a:r>
              <a:rPr lang="en-US" sz="1200" dirty="0" smtClean="0"/>
              <a:t>Impedance of fingers seen by the beam?</a:t>
            </a:r>
          </a:p>
          <a:p>
            <a:pPr lvl="2"/>
            <a:r>
              <a:rPr lang="en-US" sz="1200" dirty="0" smtClean="0"/>
              <a:t>no damping of longitudinal modes</a:t>
            </a:r>
          </a:p>
          <a:p>
            <a:pPr lvl="2"/>
            <a:r>
              <a:rPr lang="en-US" sz="1200" dirty="0" smtClean="0"/>
              <a:t>Contact resistance not known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1600" dirty="0" smtClean="0"/>
              <a:t> ferrite:</a:t>
            </a:r>
          </a:p>
          <a:p>
            <a:pPr lvl="2"/>
            <a:r>
              <a:rPr lang="en-US" sz="1200" dirty="0" smtClean="0"/>
              <a:t>Decreasing the gap is not an option</a:t>
            </a:r>
          </a:p>
          <a:p>
            <a:pPr lvl="2"/>
            <a:r>
              <a:rPr lang="en-US" sz="1200" dirty="0" smtClean="0"/>
              <a:t>Increase of low frequency transverse impedance (before 100 MHz)</a:t>
            </a:r>
          </a:p>
          <a:p>
            <a:pPr lvl="2"/>
            <a:r>
              <a:rPr lang="en-US" sz="1200" dirty="0" smtClean="0"/>
              <a:t>Low frequency transverse modes are damped but present</a:t>
            </a:r>
            <a:endParaRPr lang="en-US" sz="1200" dirty="0" smtClean="0"/>
          </a:p>
          <a:p>
            <a:pPr lvl="2"/>
            <a:r>
              <a:rPr lang="en-US" sz="1200" dirty="0" smtClean="0"/>
              <a:t>Problem of knowing exactly the ferrite material and its specs</a:t>
            </a:r>
          </a:p>
          <a:p>
            <a:pPr lvl="2"/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813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will be difficult to guarantee that the new design is at least as good as the old one…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be left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Hugo’s talk for </a:t>
            </a:r>
            <a:r>
              <a:rPr lang="en-US" dirty="0" err="1" smtClean="0"/>
              <a:t>eigenmode</a:t>
            </a:r>
            <a:r>
              <a:rPr lang="en-US" dirty="0" smtClean="0"/>
              <a:t> simulations of ferrite damping</a:t>
            </a:r>
          </a:p>
          <a:p>
            <a:r>
              <a:rPr lang="en-US" dirty="0" smtClean="0"/>
              <a:t>Go higher than 1.1 GHz to check all the other modes</a:t>
            </a:r>
          </a:p>
          <a:p>
            <a:r>
              <a:rPr lang="en-US" dirty="0" smtClean="0"/>
              <a:t>Use real bunch spectrum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z="3200"/>
              <a:t>Power losses calculations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sz="2400" dirty="0"/>
              <a:t>If we assume the mode frequency overlaps with one of the beam harmonics (conservative approach)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051050" y="2057400"/>
          <a:ext cx="3384550" cy="908050"/>
        </p:xfrm>
        <a:graphic>
          <a:graphicData uri="http://schemas.openxmlformats.org/presentationml/2006/ole">
            <p:oleObj spid="_x0000_s3074" name="Equation" r:id="rId4" imgW="2793960" imgH="749160" progId="Equation.3">
              <p:embed/>
            </p:oleObj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7418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With the parameters of the LHC nominal </a:t>
            </a:r>
            <a:r>
              <a:rPr lang="en-US" sz="2000" dirty="0" smtClean="0"/>
              <a:t>beam</a:t>
            </a:r>
            <a:endParaRPr lang="en-US" sz="2000" dirty="0"/>
          </a:p>
          <a:p>
            <a:pPr lvl="1">
              <a:buFontTx/>
              <a:buChar char="•"/>
            </a:pPr>
            <a:r>
              <a:rPr lang="en-US" sz="2000" dirty="0"/>
              <a:t> nominal bunch charge after splitting q = 18.4 </a:t>
            </a:r>
            <a:r>
              <a:rPr lang="en-US" sz="2000" dirty="0" err="1"/>
              <a:t>nC</a:t>
            </a:r>
            <a:r>
              <a:rPr lang="en-US" sz="2000" dirty="0"/>
              <a:t>  (1.15 e11 p/b)</a:t>
            </a:r>
          </a:p>
          <a:p>
            <a:pPr lvl="1">
              <a:buFontTx/>
              <a:buChar char="•"/>
            </a:pPr>
            <a:r>
              <a:rPr lang="en-US" sz="2000" dirty="0"/>
              <a:t> bunch spacing = 25 ns (worst case scenario)</a:t>
            </a:r>
          </a:p>
          <a:p>
            <a:pPr lvl="1">
              <a:buFontTx/>
              <a:buChar char="•"/>
            </a:pPr>
            <a:r>
              <a:rPr lang="en-US" sz="2000" dirty="0"/>
              <a:t> smallest nominal RMS bunch length = </a:t>
            </a:r>
            <a:r>
              <a:rPr lang="en-US" sz="2000" dirty="0" smtClean="0"/>
              <a:t>7.5 </a:t>
            </a:r>
            <a:r>
              <a:rPr lang="en-US" sz="2000" dirty="0"/>
              <a:t>cm </a:t>
            </a:r>
          </a:p>
          <a:p>
            <a:pPr lvl="1">
              <a:buFontTx/>
              <a:buChar char="•"/>
            </a:pPr>
            <a:r>
              <a:rPr lang="en-US" sz="2000" dirty="0"/>
              <a:t> </a:t>
            </a:r>
            <a:r>
              <a:rPr lang="en-US" sz="2000" i="1" dirty="0"/>
              <a:t>R</a:t>
            </a:r>
            <a:r>
              <a:rPr lang="en-US" sz="2000" i="1" baseline="-25000" dirty="0"/>
              <a:t>s</a:t>
            </a:r>
            <a:r>
              <a:rPr lang="en-US" sz="2000" dirty="0"/>
              <a:t> is the shunt impedance (</a:t>
            </a:r>
            <a:r>
              <a:rPr lang="en-US" sz="2000" dirty="0" err="1"/>
              <a:t>linac</a:t>
            </a:r>
            <a:r>
              <a:rPr lang="en-US" sz="2000" dirty="0"/>
              <a:t> convention)</a:t>
            </a:r>
          </a:p>
          <a:p>
            <a:pPr lvl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</a:t>
            </a:r>
            <a:r>
              <a:rPr lang="en-US" sz="2000" baseline="-25000" dirty="0">
                <a:sym typeface="Symbol" pitchFamily="18" charset="2"/>
              </a:rPr>
              <a:t>z </a:t>
            </a:r>
            <a:r>
              <a:rPr lang="en-US" sz="2000" dirty="0">
                <a:sym typeface="Symbol" pitchFamily="18" charset="2"/>
              </a:rPr>
              <a:t>is the rms bunch length in m</a:t>
            </a: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592138" y="5086350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Remarks: Q is obtained with the formula</a:t>
            </a:r>
          </a:p>
        </p:txBody>
      </p:sp>
      <p:graphicFrame>
        <p:nvGraphicFramePr>
          <p:cNvPr id="7" name="Object 57"/>
          <p:cNvGraphicFramePr>
            <a:graphicFrameLocks noChangeAspect="1"/>
          </p:cNvGraphicFramePr>
          <p:nvPr/>
        </p:nvGraphicFramePr>
        <p:xfrm>
          <a:off x="5003800" y="4978400"/>
          <a:ext cx="965200" cy="546100"/>
        </p:xfrm>
        <a:graphic>
          <a:graphicData uri="http://schemas.openxmlformats.org/presentationml/2006/ole">
            <p:oleObj spid="_x0000_s3075" name="Equation" r:id="rId5" imgW="965160" imgH="545760" progId="Equation.3">
              <p:embed/>
            </p:oleObj>
          </a:graphicData>
        </a:graphic>
      </p:graphicFrame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3419475" y="5445125"/>
            <a:ext cx="295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with W= total stored energy</a:t>
            </a:r>
          </a:p>
        </p:txBody>
      </p:sp>
      <p:graphicFrame>
        <p:nvGraphicFramePr>
          <p:cNvPr id="9" name="Object 61"/>
          <p:cNvGraphicFramePr>
            <a:graphicFrameLocks noChangeAspect="1"/>
          </p:cNvGraphicFramePr>
          <p:nvPr/>
        </p:nvGraphicFramePr>
        <p:xfrm>
          <a:off x="6516688" y="5740400"/>
          <a:ext cx="698500" cy="584200"/>
        </p:xfrm>
        <a:graphic>
          <a:graphicData uri="http://schemas.openxmlformats.org/presentationml/2006/ole">
            <p:oleObj spid="_x0000_s3076" name="Equation" r:id="rId6" imgW="698400" imgH="583920" progId="Equation.3">
              <p:embed/>
            </p:oleObj>
          </a:graphicData>
        </a:graphic>
      </p:graphicFrame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3708400" y="5811837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(W=1J in eigenmode)</a:t>
            </a: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1166813" y="6256338"/>
            <a:ext cx="718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Perturbation method id used to obtain the Q and R for stainless steel.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decide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What do we do with the gap </a:t>
            </a:r>
            <a:br>
              <a:rPr lang="en-US" dirty="0" smtClean="0"/>
            </a:br>
            <a:r>
              <a:rPr lang="en-US" dirty="0" smtClean="0"/>
              <a:t>above the jaws 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we act on the longitudinal modes generated by the transition region?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755" t="15606" r="12453" b="33673"/>
          <a:stretch>
            <a:fillRect/>
          </a:stretch>
        </p:blipFill>
        <p:spPr bwMode="auto">
          <a:xfrm>
            <a:off x="6248400" y="16764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7965" t="13553" b="32234"/>
          <a:stretch>
            <a:fillRect/>
          </a:stretch>
        </p:blipFill>
        <p:spPr bwMode="auto">
          <a:xfrm>
            <a:off x="5638800" y="4876800"/>
            <a:ext cx="31405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Options on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design (gap opened and ferrite)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ferrite but gap still opened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RF contacts to close the gap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48169" t="12444" r="2727" b="34222"/>
          <a:stretch>
            <a:fillRect/>
          </a:stretch>
        </p:blipFill>
        <p:spPr bwMode="auto">
          <a:xfrm rot="5400000">
            <a:off x="3112873" y="1078127"/>
            <a:ext cx="2057400" cy="17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381000"/>
            <a:ext cx="147117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Open structure </a:t>
            </a:r>
            <a:br>
              <a:rPr lang="en-US" sz="1200" dirty="0" smtClean="0"/>
            </a:br>
            <a:r>
              <a:rPr lang="en-US" sz="1200" dirty="0" smtClean="0"/>
              <a:t>(with </a:t>
            </a:r>
            <a:r>
              <a:rPr lang="en-US" sz="1200" dirty="0" err="1" smtClean="0"/>
              <a:t>pec</a:t>
            </a:r>
            <a:r>
              <a:rPr lang="en-US" sz="1200" dirty="0" smtClean="0"/>
              <a:t>, no ferrite)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46313" t="15249" r="5599" b="35484"/>
          <a:stretch>
            <a:fillRect/>
          </a:stretch>
        </p:blipFill>
        <p:spPr bwMode="auto">
          <a:xfrm rot="5400000">
            <a:off x="5951483" y="1139582"/>
            <a:ext cx="2133600" cy="16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1676" y="381000"/>
            <a:ext cx="1959575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Closed structure </a:t>
            </a:r>
            <a:br>
              <a:rPr lang="en-US" sz="1200" dirty="0" smtClean="0"/>
            </a:br>
            <a:r>
              <a:rPr lang="en-US" sz="1200" dirty="0" smtClean="0"/>
              <a:t>(simulates </a:t>
            </a:r>
            <a:r>
              <a:rPr lang="en-US" sz="1200" dirty="0" smtClean="0"/>
              <a:t>ideal RF </a:t>
            </a:r>
            <a:r>
              <a:rPr lang="en-US" sz="1200" dirty="0" smtClean="0"/>
              <a:t>contacts)</a:t>
            </a:r>
            <a:endParaRPr lang="en-US" sz="12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l="28037" t="13682" r="11491" b="34809"/>
          <a:stretch>
            <a:fillRect/>
          </a:stretch>
        </p:blipFill>
        <p:spPr bwMode="auto">
          <a:xfrm rot="5400000">
            <a:off x="309479" y="1214521"/>
            <a:ext cx="2209800" cy="145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304800"/>
            <a:ext cx="1163524" cy="46166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Open structure </a:t>
            </a:r>
            <a:br>
              <a:rPr lang="en-US" sz="1200" dirty="0" smtClean="0"/>
            </a:br>
            <a:r>
              <a:rPr lang="en-US" sz="1200" dirty="0" smtClean="0"/>
              <a:t>(with ferrite)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352800"/>
            <a:ext cx="27929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Pros:</a:t>
            </a:r>
          </a:p>
          <a:p>
            <a:pPr>
              <a:buFontTx/>
              <a:buChar char="-"/>
            </a:pPr>
            <a:r>
              <a:rPr lang="en-US" sz="1400" dirty="0" smtClean="0"/>
              <a:t> No friction</a:t>
            </a:r>
          </a:p>
          <a:p>
            <a:pPr>
              <a:buFontTx/>
              <a:buChar char="-"/>
            </a:pPr>
            <a:r>
              <a:rPr lang="en-US" sz="1400" dirty="0" smtClean="0"/>
              <a:t> Transverse modes </a:t>
            </a:r>
            <a:br>
              <a:rPr lang="en-US" sz="1400" dirty="0" smtClean="0"/>
            </a:br>
            <a:r>
              <a:rPr lang="en-US" sz="1400" dirty="0" smtClean="0"/>
              <a:t>  damped</a:t>
            </a:r>
          </a:p>
          <a:p>
            <a:pPr>
              <a:buFontTx/>
              <a:buChar char="-"/>
            </a:pPr>
            <a:r>
              <a:rPr lang="en-US" sz="1400" dirty="0"/>
              <a:t> </a:t>
            </a:r>
            <a:r>
              <a:rPr lang="en-US" sz="1400" dirty="0" smtClean="0"/>
              <a:t>longitudinal modes also damped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Cons:</a:t>
            </a:r>
          </a:p>
          <a:p>
            <a:pPr>
              <a:buFontTx/>
              <a:buChar char="-"/>
            </a:pPr>
            <a:r>
              <a:rPr lang="en-US" sz="1400" dirty="0" smtClean="0"/>
              <a:t> Low frequency transverse</a:t>
            </a:r>
            <a:br>
              <a:rPr lang="en-US" sz="1400" dirty="0" smtClean="0"/>
            </a:br>
            <a:r>
              <a:rPr lang="en-US" sz="1400" dirty="0" smtClean="0"/>
              <a:t>  modes</a:t>
            </a:r>
          </a:p>
          <a:p>
            <a:pPr>
              <a:buFontTx/>
              <a:buChar char="-"/>
            </a:pPr>
            <a:r>
              <a:rPr lang="en-US" sz="1400" dirty="0" smtClean="0"/>
              <a:t>  Low frequency impedance</a:t>
            </a:r>
          </a:p>
          <a:p>
            <a:r>
              <a:rPr lang="en-US" sz="1400" dirty="0" smtClean="0"/>
              <a:t>   increase</a:t>
            </a:r>
          </a:p>
          <a:p>
            <a:r>
              <a:rPr lang="en-US" sz="1400" dirty="0" smtClean="0"/>
              <a:t>- </a:t>
            </a:r>
            <a:r>
              <a:rPr lang="en-US" sz="1400" b="1" dirty="0" smtClean="0">
                <a:solidFill>
                  <a:srgbClr val="FF0000"/>
                </a:solidFill>
              </a:rPr>
              <a:t>Small gaps are predicted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   to generate large intensity effects</a:t>
            </a:r>
          </a:p>
          <a:p>
            <a:r>
              <a:rPr lang="en-US" sz="1400" dirty="0" smtClean="0"/>
              <a:t>- Risk with material </a:t>
            </a:r>
            <a:br>
              <a:rPr lang="en-US" sz="1400" dirty="0" smtClean="0"/>
            </a:br>
            <a:r>
              <a:rPr lang="en-US" sz="1400" dirty="0" smtClean="0"/>
              <a:t>  model and </a:t>
            </a:r>
            <a:br>
              <a:rPr lang="en-US" sz="1400" dirty="0" smtClean="0"/>
            </a:br>
            <a:r>
              <a:rPr lang="en-US" sz="1400" dirty="0" smtClean="0"/>
              <a:t>  specifications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352800"/>
            <a:ext cx="279294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Pros:</a:t>
            </a:r>
          </a:p>
          <a:p>
            <a:pPr>
              <a:buFontTx/>
              <a:buChar char="-"/>
            </a:pPr>
            <a:r>
              <a:rPr lang="en-US" sz="1400" dirty="0" smtClean="0"/>
              <a:t> No friction</a:t>
            </a:r>
          </a:p>
          <a:p>
            <a:pPr>
              <a:buFontTx/>
              <a:buChar char="-"/>
            </a:pPr>
            <a:r>
              <a:rPr lang="en-US" sz="1400" dirty="0" smtClean="0"/>
              <a:t> model well defined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Cons:</a:t>
            </a:r>
          </a:p>
          <a:p>
            <a:pPr>
              <a:buFontTx/>
              <a:buChar char="-"/>
            </a:pPr>
            <a:r>
              <a:rPr lang="en-US" sz="1400" dirty="0" smtClean="0"/>
              <a:t> Low frequency transverse</a:t>
            </a:r>
            <a:br>
              <a:rPr lang="en-US" sz="1400" dirty="0" smtClean="0"/>
            </a:br>
            <a:r>
              <a:rPr lang="en-US" sz="1400" dirty="0" smtClean="0"/>
              <a:t>  modes</a:t>
            </a:r>
          </a:p>
          <a:p>
            <a:pPr>
              <a:buFontTx/>
              <a:buChar char="-"/>
            </a:pPr>
            <a:r>
              <a:rPr lang="en-US" sz="1400" dirty="0" smtClean="0"/>
              <a:t> large power loss</a:t>
            </a:r>
          </a:p>
          <a:p>
            <a:r>
              <a:rPr lang="en-US" sz="1400" dirty="0" smtClean="0"/>
              <a:t>- </a:t>
            </a:r>
            <a:r>
              <a:rPr lang="en-US" sz="1400" b="1" dirty="0" smtClean="0">
                <a:solidFill>
                  <a:srgbClr val="FF0000"/>
                </a:solidFill>
              </a:rPr>
              <a:t>Small gaps are predicted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   to generate large intensity effects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352800"/>
            <a:ext cx="28929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Pros:</a:t>
            </a:r>
          </a:p>
          <a:p>
            <a:pPr>
              <a:buFontTx/>
              <a:buChar char="-"/>
            </a:pPr>
            <a:r>
              <a:rPr lang="en-US" sz="1400" dirty="0" smtClean="0"/>
              <a:t> No transverse modes</a:t>
            </a:r>
            <a:endParaRPr lang="en-US" sz="1400" dirty="0"/>
          </a:p>
          <a:p>
            <a:r>
              <a:rPr lang="en-US" sz="1400" dirty="0" smtClean="0"/>
              <a:t>- Solution for phase 1 works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Cons:</a:t>
            </a:r>
          </a:p>
          <a:p>
            <a:pPr>
              <a:buFontTx/>
              <a:buChar char="-"/>
            </a:pPr>
            <a:r>
              <a:rPr lang="en-US" sz="1400" dirty="0" smtClean="0"/>
              <a:t> Contacts not well defined</a:t>
            </a:r>
          </a:p>
          <a:p>
            <a:pPr>
              <a:buFontTx/>
              <a:buChar char="-"/>
            </a:pPr>
            <a:r>
              <a:rPr lang="en-US" sz="1400" dirty="0"/>
              <a:t> </a:t>
            </a:r>
            <a:r>
              <a:rPr lang="en-US" sz="1400" dirty="0" smtClean="0"/>
              <a:t>solution involves fingers </a:t>
            </a:r>
            <a:br>
              <a:rPr lang="en-US" sz="1400" dirty="0" smtClean="0"/>
            </a:br>
            <a:r>
              <a:rPr lang="en-US" sz="1400" dirty="0" smtClean="0"/>
              <a:t>  seen directly by the beam</a:t>
            </a:r>
          </a:p>
          <a:p>
            <a:pPr>
              <a:buFontTx/>
              <a:buChar char="-"/>
            </a:pPr>
            <a:r>
              <a:rPr lang="en-US" sz="1400" dirty="0"/>
              <a:t> </a:t>
            </a:r>
            <a:r>
              <a:rPr lang="en-US" sz="1400" dirty="0" smtClean="0"/>
              <a:t>longitudinal modes are not damped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ern.ch\dfs\Users\l\lgentini\Desktop\TCTP pictures\5.jpg"/>
          <p:cNvPicPr>
            <a:picLocks noChangeAspect="1" noChangeArrowheads="1"/>
          </p:cNvPicPr>
          <p:nvPr/>
        </p:nvPicPr>
        <p:blipFill>
          <a:blip r:embed="rId3" cstate="print"/>
          <a:srcRect l="7822" t="1723" r="6134"/>
          <a:stretch>
            <a:fillRect/>
          </a:stretch>
        </p:blipFill>
        <p:spPr bwMode="auto">
          <a:xfrm>
            <a:off x="916209" y="980729"/>
            <a:ext cx="7710395" cy="541516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5434" y="71414"/>
            <a:ext cx="8528566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new </a:t>
            </a:r>
            <a:r>
              <a:rPr kumimoji="0" lang="en-US" sz="2800" b="1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rf</a:t>
            </a: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system</a:t>
            </a:r>
            <a:endParaRPr kumimoji="0" lang="en-US" sz="2800" b="1" i="0" u="none" strike="noStrike" kern="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68760"/>
            <a:ext cx="2710870" cy="574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lvl="1" indent="-360363">
              <a:spcAft>
                <a:spcPts val="400"/>
              </a:spcAft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 RF fingers must be</a:t>
            </a:r>
          </a:p>
          <a:p>
            <a:pPr marL="719138" lvl="1" indent="-360363">
              <a:spcAft>
                <a:spcPts val="400"/>
              </a:spcAft>
            </a:pP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installed on the axis area.</a:t>
            </a: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7496633" y="1772817"/>
            <a:ext cx="1509399" cy="257369"/>
          </a:xfrm>
          <a:prstGeom prst="borderCallout2">
            <a:avLst>
              <a:gd name="adj1" fmla="val 50004"/>
              <a:gd name="adj2" fmla="val -358"/>
              <a:gd name="adj3" fmla="val 49419"/>
              <a:gd name="adj4" fmla="val -32226"/>
              <a:gd name="adj5" fmla="val 677130"/>
              <a:gd name="adj6" fmla="val -151690"/>
            </a:avLst>
          </a:prstGeom>
          <a:ln w="15875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Longer RF finger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cern.ch\dfs\Users\l\lgentini\Desktop\TCTP pictures\6.jpg"/>
          <p:cNvPicPr>
            <a:picLocks noChangeAspect="1" noChangeArrowheads="1"/>
          </p:cNvPicPr>
          <p:nvPr/>
        </p:nvPicPr>
        <p:blipFill>
          <a:blip r:embed="rId3" cstate="print"/>
          <a:srcRect l="5577" t="3930" r="10767"/>
          <a:stretch>
            <a:fillRect/>
          </a:stretch>
        </p:blipFill>
        <p:spPr bwMode="auto">
          <a:xfrm>
            <a:off x="849740" y="1196752"/>
            <a:ext cx="7577457" cy="535076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5434" y="71414"/>
            <a:ext cx="8528566" cy="609600"/>
          </a:xfrm>
          <a:prstGeom prst="rect">
            <a:avLst/>
          </a:prstGeo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new </a:t>
            </a:r>
            <a:r>
              <a:rPr kumimoji="0" lang="en-US" sz="2800" b="1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rf</a:t>
            </a:r>
            <a:r>
              <a:rPr kumimoji="0" lang="en-US" sz="28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system</a:t>
            </a:r>
            <a:endParaRPr kumimoji="0" lang="en-US" sz="2800" b="1" i="0" u="none" strike="noStrike" kern="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384458" y="1392452"/>
            <a:ext cx="2174088" cy="442035"/>
          </a:xfrm>
          <a:prstGeom prst="borderCallout2">
            <a:avLst>
              <a:gd name="adj1" fmla="val 50004"/>
              <a:gd name="adj2" fmla="val 100124"/>
              <a:gd name="adj3" fmla="val 49419"/>
              <a:gd name="adj4" fmla="val 122866"/>
              <a:gd name="adj5" fmla="val 660474"/>
              <a:gd name="adj6" fmla="val 218138"/>
            </a:avLst>
          </a:prstGeom>
          <a:ln w="15875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Groove on the screen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for RF fingers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Effect of ferrite (2 mm half gap case)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638800"/>
            <a:ext cx="9352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Previous simulations were performed with only 10 m of wake (limit for acceptable simulation time)</a:t>
            </a:r>
          </a:p>
          <a:p>
            <a:pPr>
              <a:buFontTx/>
              <a:buChar char="-"/>
            </a:pPr>
            <a:r>
              <a:rPr lang="en-US" sz="1600" dirty="0" smtClean="0"/>
              <a:t> On the new super PC, we could try 60 m wake, and effect of ferrite is now clear: frequency decreases and </a:t>
            </a:r>
            <a:br>
              <a:rPr lang="en-US" sz="1600" dirty="0" smtClean="0"/>
            </a:br>
            <a:r>
              <a:rPr lang="en-US" sz="1600" dirty="0" smtClean="0"/>
              <a:t>  all transverse modes are damped. However, low frequency (&lt;100 MHz ) impedance increases (factor 2).</a:t>
            </a:r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smtClean="0"/>
              <a:t>and the longitudinal modes?</a:t>
            </a: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61" name="Picture 13" descr="\\cern.ch\dfs\Users\b\bsalvant\Documents\TCTPAlexej2closergap2ferritedipnonfloatinglongerWake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4343400" cy="2637909"/>
          </a:xfrm>
          <a:prstGeom prst="rect">
            <a:avLst/>
          </a:prstGeom>
          <a:noFill/>
        </p:spPr>
      </p:pic>
      <p:pic>
        <p:nvPicPr>
          <p:cNvPr id="2062" name="Picture 14" descr="\\cern.ch\dfs\Users\b\bsalvant\Documents\TCTPAlexej2closergap2ferritedipnonfloatinglongerWake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4311650" cy="2473439"/>
          </a:xfrm>
          <a:prstGeom prst="rect">
            <a:avLst/>
          </a:prstGeom>
          <a:noFill/>
        </p:spPr>
      </p:pic>
      <p:pic>
        <p:nvPicPr>
          <p:cNvPr id="2063" name="Picture 15" descr="\\cern.ch\dfs\Users\b\bsalvant\Documents\TCTPAlexej2closergap2ferritedipnonfloatinglongerWake_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495" y="3200400"/>
            <a:ext cx="4197105" cy="2407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ferrite on longitudinal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\\cern.ch\dfs\Users\b\bsalvant\Documents\TCTPAlexej2closergap2ferritedipnonfloatinglongerWake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4464050" cy="2560866"/>
          </a:xfrm>
          <a:prstGeom prst="rect">
            <a:avLst/>
          </a:prstGeom>
          <a:noFill/>
        </p:spPr>
      </p:pic>
      <p:pic>
        <p:nvPicPr>
          <p:cNvPr id="5124" name="Picture 4" descr="\\cern.ch\dfs\Users\b\bsalvant\Documents\TCTPAlexej2closergap2ferritedipnonfloatinglongerWake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4343400" cy="2491653"/>
          </a:xfrm>
          <a:prstGeom prst="rect">
            <a:avLst/>
          </a:prstGeom>
          <a:noFill/>
        </p:spPr>
      </p:pic>
      <p:pic>
        <p:nvPicPr>
          <p:cNvPr id="5125" name="Picture 5" descr="\\cern.ch\dfs\Users\b\bsalvant\Documents\TCTPAlexej2closergap2ferritedipnonfloatinglongerWake_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05199"/>
            <a:ext cx="3200400" cy="1835955"/>
          </a:xfrm>
          <a:prstGeom prst="rect">
            <a:avLst/>
          </a:prstGeom>
          <a:noFill/>
        </p:spPr>
      </p:pic>
      <p:pic>
        <p:nvPicPr>
          <p:cNvPr id="5126" name="Picture 6" descr="\\cern.ch\dfs\Users\b\bsalvant\Documents\TCTPAlexej2closergap2ferritedipnonfloatinglongerWake_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382752"/>
            <a:ext cx="3276600" cy="18796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638800"/>
            <a:ext cx="338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Ferrites seem to help significantly </a:t>
            </a:r>
            <a:br>
              <a:rPr lang="en-US" dirty="0" smtClean="0"/>
            </a:br>
            <a:r>
              <a:rPr lang="en-US" dirty="0" smtClean="0"/>
              <a:t>in the longitudinal plane too.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Eigenmode</a:t>
            </a:r>
            <a:r>
              <a:rPr lang="en-US" dirty="0" smtClean="0"/>
              <a:t> simulations</a:t>
            </a:r>
            <a:br>
              <a:rPr lang="en-US" dirty="0" smtClean="0"/>
            </a:br>
            <a:r>
              <a:rPr lang="en-US" dirty="0" smtClean="0"/>
              <a:t>(without </a:t>
            </a:r>
            <a:r>
              <a:rPr lang="en-US" dirty="0" err="1" smtClean="0"/>
              <a:t>lossy</a:t>
            </a:r>
            <a:r>
              <a:rPr lang="en-US" dirty="0" smtClean="0"/>
              <a:t> material, all copper)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1006</Words>
  <Application>Microsoft Office PowerPoint</Application>
  <PresentationFormat>On-screen Show (4:3)</PresentationFormat>
  <Paragraphs>437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TCTP the CST side</vt:lpstr>
      <vt:lpstr>Issues to decide</vt:lpstr>
      <vt:lpstr>Options on the table</vt:lpstr>
      <vt:lpstr>Slide 4</vt:lpstr>
      <vt:lpstr>Slide 5</vt:lpstr>
      <vt:lpstr>Slide 6</vt:lpstr>
      <vt:lpstr>Effect of ferrite (2 mm half gap case)</vt:lpstr>
      <vt:lpstr>Effect of ferrite on longitudinal modes</vt:lpstr>
      <vt:lpstr>Eigenmode simulations (without lossy material, all copper)</vt:lpstr>
      <vt:lpstr>Small plate gap 1.5mm (jaw half gap 5 mm)</vt:lpstr>
      <vt:lpstr>With cone</vt:lpstr>
      <vt:lpstr>Closed (half gap 5 mm)</vt:lpstr>
      <vt:lpstr>Small plate gap 1.5mm (half gap 3.6 mm)</vt:lpstr>
      <vt:lpstr>Stability diagram (7 TeV)</vt:lpstr>
      <vt:lpstr>Conclusions</vt:lpstr>
      <vt:lpstr>What would be left to do?</vt:lpstr>
      <vt:lpstr>Power losses calculations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TCTP</dc:title>
  <dc:creator>bsalvant</dc:creator>
  <cp:lastModifiedBy>bsalvant</cp:lastModifiedBy>
  <cp:revision>84</cp:revision>
  <dcterms:created xsi:type="dcterms:W3CDTF">2011-10-13T09:01:20Z</dcterms:created>
  <dcterms:modified xsi:type="dcterms:W3CDTF">2011-10-18T06:40:17Z</dcterms:modified>
</cp:coreProperties>
</file>