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9" r:id="rId2"/>
    <p:sldId id="257" r:id="rId3"/>
    <p:sldId id="262" r:id="rId4"/>
    <p:sldId id="261" r:id="rId5"/>
    <p:sldId id="258" r:id="rId6"/>
    <p:sldId id="260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17" d="100"/>
          <a:sy n="117" d="100"/>
        </p:scale>
        <p:origin x="-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033B-6165-2A42-A471-43065F93716D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52A4-9CFD-3B47-A223-CA4C324919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033B-6165-2A42-A471-43065F93716D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52A4-9CFD-3B47-A223-CA4C324919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033B-6165-2A42-A471-43065F93716D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52A4-9CFD-3B47-A223-CA4C324919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033B-6165-2A42-A471-43065F93716D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52A4-9CFD-3B47-A223-CA4C324919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033B-6165-2A42-A471-43065F93716D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52A4-9CFD-3B47-A223-CA4C324919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033B-6165-2A42-A471-43065F93716D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52A4-9CFD-3B47-A223-CA4C324919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033B-6165-2A42-A471-43065F93716D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52A4-9CFD-3B47-A223-CA4C324919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033B-6165-2A42-A471-43065F93716D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52A4-9CFD-3B47-A223-CA4C324919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033B-6165-2A42-A471-43065F93716D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52A4-9CFD-3B47-A223-CA4C324919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033B-6165-2A42-A471-43065F93716D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52A4-9CFD-3B47-A223-CA4C324919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033B-6165-2A42-A471-43065F93716D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D52A4-9CFD-3B47-A223-CA4C324919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9033B-6165-2A42-A471-43065F93716D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D52A4-9CFD-3B47-A223-CA4C324919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df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image" Target="../media/image9.pdf"/><Relationship Id="rId5" Type="http://schemas.openxmlformats.org/officeDocument/2006/relationships/image" Target="../media/image10.png"/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df"/><Relationship Id="rId3" Type="http://schemas.openxmlformats.org/officeDocument/2006/relationships/image" Target="../media/image8.png"/><Relationship Id="rId6" Type="http://schemas.openxmlformats.org/officeDocument/2006/relationships/image" Target="../media/image11.pdf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107" y="455934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Electron cloud related </a:t>
            </a:r>
            <a:r>
              <a:rPr lang="en-US" dirty="0" smtClean="0"/>
              <a:t>topics in IPAC’11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10" y="1498066"/>
            <a:ext cx="8229600" cy="490273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Electron cloud observation in several machines:</a:t>
            </a:r>
          </a:p>
          <a:p>
            <a:pPr lvl="1"/>
            <a:r>
              <a:rPr lang="en-US" dirty="0" err="1" smtClean="0"/>
              <a:t>Cesr</a:t>
            </a:r>
            <a:r>
              <a:rPr lang="en-US" dirty="0" smtClean="0"/>
              <a:t>-TA</a:t>
            </a:r>
          </a:p>
          <a:p>
            <a:pPr lvl="2">
              <a:buFont typeface="Wingdings" charset="2"/>
              <a:buChar char="ü"/>
            </a:pPr>
            <a:r>
              <a:rPr lang="en-US" dirty="0" smtClean="0"/>
              <a:t>Studies of mitigation techniques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different coatings tested and effect of conditioning (lepton machine), in-situ SEY measurements, diagnostics and instrumentation</a:t>
            </a:r>
          </a:p>
          <a:p>
            <a:pPr lvl="2">
              <a:buFont typeface="Wingdings" charset="2"/>
              <a:buChar char="ü"/>
            </a:pPr>
            <a:r>
              <a:rPr lang="en-US" dirty="0" smtClean="0">
                <a:sym typeface="Wingdings"/>
              </a:rPr>
              <a:t>Studies of instabilities, possibly ascribed to electron cloud</a:t>
            </a:r>
          </a:p>
          <a:p>
            <a:pPr lvl="1"/>
            <a:r>
              <a:rPr lang="en-US" dirty="0" smtClean="0">
                <a:sym typeface="Wingdings"/>
              </a:rPr>
              <a:t>Petra III (vertical </a:t>
            </a:r>
            <a:r>
              <a:rPr lang="en-US" dirty="0" err="1" smtClean="0">
                <a:sym typeface="Wingdings"/>
              </a:rPr>
              <a:t>emittance</a:t>
            </a:r>
            <a:r>
              <a:rPr lang="en-US" dirty="0" smtClean="0">
                <a:sym typeface="Wingdings"/>
              </a:rPr>
              <a:t> blow-up, in-situ SEY measurements for Al chambers)</a:t>
            </a:r>
          </a:p>
          <a:p>
            <a:pPr lvl="1"/>
            <a:r>
              <a:rPr lang="en-US" dirty="0" smtClean="0">
                <a:sym typeface="Wingdings"/>
              </a:rPr>
              <a:t>APS (electron machine)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observation of heat load inside a superconducting wiggler, similar to ANKA</a:t>
            </a:r>
          </a:p>
          <a:p>
            <a:pPr lvl="1"/>
            <a:r>
              <a:rPr lang="en-US" dirty="0" smtClean="0">
                <a:sym typeface="Wingdings"/>
              </a:rPr>
              <a:t>CERN (mitigation in the SPS, observation &amp; scrubbing in the LHC)</a:t>
            </a:r>
            <a:endParaRPr lang="en-US" dirty="0" smtClean="0"/>
          </a:p>
          <a:p>
            <a:r>
              <a:rPr lang="en-US" dirty="0" smtClean="0"/>
              <a:t>Simulations (code development or applications </a:t>
            </a:r>
            <a:r>
              <a:rPr lang="en-US" dirty="0" smtClean="0"/>
              <a:t>of existing codes for the design of future machines)</a:t>
            </a:r>
          </a:p>
          <a:p>
            <a:pPr lvl="1"/>
            <a:r>
              <a:rPr lang="en-US" dirty="0" smtClean="0"/>
              <a:t>ILC damping rings, SUPER-B Factory, MEIC</a:t>
            </a:r>
          </a:p>
          <a:p>
            <a:pPr lvl="1"/>
            <a:r>
              <a:rPr lang="en-US" dirty="0" smtClean="0"/>
              <a:t>GSI studies for SIS100 (F. </a:t>
            </a:r>
            <a:r>
              <a:rPr lang="en-US" dirty="0" err="1" smtClean="0"/>
              <a:t>Petrov’s</a:t>
            </a:r>
            <a:r>
              <a:rPr lang="en-US" dirty="0" smtClean="0"/>
              <a:t> new build-up code for ion coasting beams, 3D simulations of bunch passage through a pre-existing cloud)</a:t>
            </a:r>
          </a:p>
          <a:p>
            <a:pPr lvl="1"/>
            <a:r>
              <a:rPr lang="en-US" dirty="0" smtClean="0"/>
              <a:t>Feedback system (SLAC, LBNL in the framework of LARP)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736" y="369594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Electron cloud related topics</a:t>
            </a:r>
            <a:r>
              <a:rPr lang="en-US" dirty="0" smtClean="0"/>
              <a:t> in IPAC’11 </a:t>
            </a:r>
            <a:br>
              <a:rPr lang="en-US" dirty="0" smtClean="0"/>
            </a:br>
            <a:r>
              <a:rPr lang="en-US" sz="2222" dirty="0" smtClean="0"/>
              <a:t>(SEY measurements, conditioning) </a:t>
            </a:r>
            <a:endParaRPr lang="en-US" sz="2222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620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In</a:t>
            </a:r>
            <a:r>
              <a:rPr lang="en-US" dirty="0" smtClean="0"/>
              <a:t> </a:t>
            </a:r>
            <a:r>
              <a:rPr lang="en-US" dirty="0" err="1" smtClean="0"/>
              <a:t>Cesr</a:t>
            </a:r>
            <a:r>
              <a:rPr lang="en-US" dirty="0" smtClean="0"/>
              <a:t>-TA, the SEY has been measured in-situ for different samples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Two samples for SEY measurements installed in the machine, one under direct SR, another one under reflecte</a:t>
            </a:r>
            <a:r>
              <a:rPr lang="en-US" dirty="0" smtClean="0"/>
              <a:t>d SR (angle 45</a:t>
            </a:r>
            <a:r>
              <a:rPr lang="en-US" baseline="30000" dirty="0" smtClean="0"/>
              <a:t>o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2177" y="2264500"/>
            <a:ext cx="3293334" cy="2160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72" y="3025535"/>
            <a:ext cx="4509995" cy="3096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6928" y="4528593"/>
            <a:ext cx="3142286" cy="2340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849221" y="611813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 sample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410200" y="3657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TiN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10200" y="6121535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r>
              <a:rPr lang="en-US" dirty="0" smtClean="0"/>
              <a:t>-C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736" y="369594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Electron cloud related topics</a:t>
            </a:r>
            <a:r>
              <a:rPr lang="en-US" dirty="0" smtClean="0"/>
              <a:t> in IPAC’11 </a:t>
            </a:r>
            <a:br>
              <a:rPr lang="en-US" dirty="0" smtClean="0"/>
            </a:br>
            <a:r>
              <a:rPr lang="en-US" sz="2222" dirty="0" smtClean="0"/>
              <a:t>(stable phase measurements in the LHC) </a:t>
            </a:r>
            <a:endParaRPr lang="en-US" sz="2222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6523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 the LHC we measure </a:t>
            </a:r>
            <a:r>
              <a:rPr lang="en-US" dirty="0" smtClean="0">
                <a:solidFill>
                  <a:srgbClr val="FF0000"/>
                </a:solidFill>
              </a:rPr>
              <a:t>beam energy loss </a:t>
            </a:r>
            <a:r>
              <a:rPr lang="en-US" dirty="0" smtClean="0"/>
              <a:t>through the </a:t>
            </a:r>
            <a:r>
              <a:rPr lang="en-US" dirty="0" smtClean="0">
                <a:solidFill>
                  <a:srgbClr val="0000FF"/>
                </a:solidFill>
              </a:rPr>
              <a:t>shift of the stable RF phase</a:t>
            </a:r>
          </a:p>
          <a:p>
            <a:r>
              <a:rPr lang="en-US" dirty="0" smtClean="0"/>
              <a:t>Its dependence on the </a:t>
            </a:r>
            <a:r>
              <a:rPr lang="en-US" dirty="0" smtClean="0">
                <a:solidFill>
                  <a:srgbClr val="0000FF"/>
                </a:solidFill>
              </a:rPr>
              <a:t>bunch spacing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00FF"/>
                </a:solidFill>
              </a:rPr>
              <a:t>observed improvement during scrubbing</a:t>
            </a:r>
            <a:r>
              <a:rPr lang="en-US" dirty="0" smtClean="0"/>
              <a:t>, suggests that it is caused by electron cloud </a:t>
            </a:r>
            <a:endParaRPr lang="en-US" dirty="0"/>
          </a:p>
        </p:txBody>
      </p:sp>
      <p:pic>
        <p:nvPicPr>
          <p:cNvPr id="4" name="Content Placeholder 3" descr="res20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428" y="2862000"/>
            <a:ext cx="5515478" cy="39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46141" y="3459793"/>
            <a:ext cx="597026" cy="3231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FF0000"/>
                </a:solidFill>
              </a:rPr>
              <a:t>50 ns</a:t>
            </a:r>
            <a:endParaRPr lang="en-US" sz="15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0142" y="4335690"/>
            <a:ext cx="597026" cy="3231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FF0000"/>
                </a:solidFill>
              </a:rPr>
              <a:t>75 ns</a:t>
            </a:r>
            <a:endParaRPr lang="en-US" sz="1500" dirty="0">
              <a:solidFill>
                <a:srgbClr val="FF0000"/>
              </a:solidFill>
            </a:endParaRPr>
          </a:p>
        </p:txBody>
      </p:sp>
      <p:pic>
        <p:nvPicPr>
          <p:cNvPr id="7" name="Picture 6" descr="THOBA01f3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5304000" y="2895690"/>
            <a:ext cx="3840000" cy="2880000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5579855" y="5835664"/>
            <a:ext cx="331449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78254" y="5923254"/>
            <a:ext cx="1828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Machine scrubbing</a:t>
            </a:r>
            <a:endParaRPr lang="en-US" sz="1500" dirty="0"/>
          </a:p>
        </p:txBody>
      </p:sp>
      <p:sp>
        <p:nvSpPr>
          <p:cNvPr id="11" name="TextBox 10"/>
          <p:cNvSpPr txBox="1"/>
          <p:nvPr/>
        </p:nvSpPr>
        <p:spPr>
          <a:xfrm>
            <a:off x="8008541" y="3298210"/>
            <a:ext cx="597026" cy="3231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FF0000"/>
                </a:solidFill>
              </a:rPr>
              <a:t>50 ns</a:t>
            </a:r>
            <a:endParaRPr lang="en-US" sz="15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060" y="3810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Electron cloud related topics</a:t>
            </a:r>
            <a:r>
              <a:rPr lang="en-US" dirty="0" smtClean="0"/>
              <a:t> </a:t>
            </a:r>
            <a:r>
              <a:rPr lang="en-US" dirty="0" smtClean="0"/>
              <a:t>in IPAC’11</a:t>
            </a:r>
            <a:br>
              <a:rPr lang="en-US" dirty="0" smtClean="0"/>
            </a:br>
            <a:r>
              <a:rPr lang="en-US" sz="2222" dirty="0" smtClean="0"/>
              <a:t>(stable phase theoretical calculation) </a:t>
            </a:r>
            <a:endParaRPr lang="en-US" sz="2222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0634"/>
            <a:ext cx="8229600" cy="175860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smtClean="0">
                <a:solidFill>
                  <a:srgbClr val="0000FF"/>
                </a:solidFill>
              </a:rPr>
              <a:t>shift of the stable RF phase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can</a:t>
            </a:r>
            <a:r>
              <a:rPr lang="en-US" dirty="0" smtClean="0"/>
              <a:t> be </a:t>
            </a:r>
          </a:p>
          <a:p>
            <a:pPr lvl="1">
              <a:buFont typeface="Lucida Grande"/>
              <a:buChar char="→"/>
            </a:pPr>
            <a:r>
              <a:rPr lang="en-US" dirty="0" smtClean="0"/>
              <a:t>Calculated from the total energy gain of the electron cloud after the bunch passage</a:t>
            </a:r>
          </a:p>
          <a:p>
            <a:pPr lvl="1">
              <a:buFont typeface="Lucida Grande"/>
              <a:buChar char="→"/>
            </a:pPr>
            <a:r>
              <a:rPr lang="en-US" dirty="0" smtClean="0"/>
              <a:t>Calculated </a:t>
            </a:r>
            <a:r>
              <a:rPr lang="en-US" dirty="0" smtClean="0"/>
              <a:t>from the total beam energy loss due</a:t>
            </a:r>
            <a:r>
              <a:rPr lang="en-US" dirty="0" smtClean="0"/>
              <a:t> </a:t>
            </a:r>
            <a:r>
              <a:rPr lang="en-US" dirty="0" smtClean="0"/>
              <a:t>to the electron cloud wake </a:t>
            </a:r>
            <a:r>
              <a:rPr lang="en-US" dirty="0" smtClean="0"/>
              <a:t>function (longitudinal electric field) </a:t>
            </a:r>
            <a:endParaRPr lang="en-US" dirty="0" smtClean="0"/>
          </a:p>
        </p:txBody>
      </p:sp>
      <p:pic>
        <p:nvPicPr>
          <p:cNvPr id="13" name="Picture 12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559104" y="5385614"/>
            <a:ext cx="3127696" cy="644400"/>
          </a:xfrm>
          <a:prstGeom prst="rect">
            <a:avLst/>
          </a:prstGeom>
        </p:spPr>
      </p:pic>
      <p:pic>
        <p:nvPicPr>
          <p:cNvPr id="14" name="Picture 13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2492807" y="3549768"/>
            <a:ext cx="4177345" cy="850940"/>
          </a:xfrm>
          <a:prstGeom prst="rect">
            <a:avLst/>
          </a:prstGeom>
        </p:spPr>
      </p:pic>
      <p:pic>
        <p:nvPicPr>
          <p:cNvPr id="9" name="Picture 8" descr="latex-image-1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6"/>
              <a:stretch>
                <a:fillRect/>
              </a:stretch>
            </p:blipFill>
          </mc:Choice>
          <mc:Fallback>
            <p:blipFill>
              <a:blip r:embed="rId7"/>
              <a:stretch>
                <a:fillRect/>
              </a:stretch>
            </p:blipFill>
          </mc:Fallback>
        </mc:AlternateContent>
        <p:spPr>
          <a:xfrm>
            <a:off x="403355" y="4788989"/>
            <a:ext cx="4114800" cy="73081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58060" y="5629422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Electron cloud energy gain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50955" y="4722169"/>
            <a:ext cx="4648200" cy="1288253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559104" y="6139633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Beam energy loss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5410200" y="5299200"/>
            <a:ext cx="3535464" cy="1221433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2209800"/>
            <a:ext cx="3100416" cy="224362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4912"/>
            <a:ext cx="8229600" cy="825021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 electron cloud longitudinal wake </a:t>
            </a:r>
            <a:r>
              <a:rPr lang="en-US" dirty="0" smtClean="0"/>
              <a:t>function can be calculated via</a:t>
            </a:r>
            <a:r>
              <a:rPr lang="en-US" dirty="0" smtClean="0"/>
              <a:t> 2D or 3D </a:t>
            </a:r>
            <a:r>
              <a:rPr lang="en-US" dirty="0" smtClean="0"/>
              <a:t>simulations of the passage of a bunch inside an electron cloud </a:t>
            </a:r>
            <a:r>
              <a:rPr lang="en-US" dirty="0" smtClean="0"/>
              <a:t>(F. </a:t>
            </a:r>
            <a:r>
              <a:rPr lang="en-US" dirty="0" err="1" smtClean="0"/>
              <a:t>Yaman</a:t>
            </a:r>
            <a:r>
              <a:rPr lang="en-US" dirty="0" smtClean="0"/>
              <a:t>, TU</a:t>
            </a:r>
            <a:r>
              <a:rPr lang="en-US" dirty="0" smtClean="0"/>
              <a:t>-Darmstadt)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772" y="2779023"/>
            <a:ext cx="4166114" cy="3672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0200" y="4590000"/>
            <a:ext cx="2830525" cy="22320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8060" y="3810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Electron cloud related topics</a:t>
            </a:r>
            <a:r>
              <a:rPr lang="en-US" dirty="0" smtClean="0"/>
              <a:t> </a:t>
            </a:r>
            <a:r>
              <a:rPr lang="en-US" dirty="0" smtClean="0"/>
              <a:t>in IPAC’11</a:t>
            </a:r>
            <a:br>
              <a:rPr lang="en-US" dirty="0" smtClean="0"/>
            </a:br>
            <a:r>
              <a:rPr lang="en-US" sz="2222" dirty="0" smtClean="0"/>
              <a:t>(stable phase theoretical calculation) </a:t>
            </a:r>
            <a:endParaRPr lang="en-US" sz="2222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Electron cloud</a:t>
            </a:r>
            <a:r>
              <a:rPr lang="en-US" dirty="0" smtClean="0"/>
              <a:t> at LFNL (from PAC’11)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4112"/>
            <a:ext cx="8229600" cy="189972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From V. </a:t>
            </a:r>
            <a:r>
              <a:rPr lang="en-US" dirty="0" err="1" smtClean="0"/>
              <a:t>Shiltsev’s</a:t>
            </a:r>
            <a:r>
              <a:rPr lang="en-US" dirty="0" smtClean="0"/>
              <a:t> talk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electron cloud studies at the LNFL Main Injector</a:t>
            </a:r>
            <a:r>
              <a:rPr lang="en-US" dirty="0" smtClean="0"/>
              <a:t> </a:t>
            </a:r>
          </a:p>
          <a:p>
            <a:r>
              <a:rPr lang="en-US" dirty="0" smtClean="0"/>
              <a:t>Studies have been done </a:t>
            </a:r>
            <a:r>
              <a:rPr lang="en-US" dirty="0" smtClean="0"/>
              <a:t>with different coatings (R. </a:t>
            </a:r>
            <a:r>
              <a:rPr lang="en-US" dirty="0" err="1" smtClean="0"/>
              <a:t>Zwaska</a:t>
            </a:r>
            <a:r>
              <a:rPr lang="en-US" dirty="0" smtClean="0"/>
              <a:t>, PAC’11)</a:t>
            </a:r>
          </a:p>
          <a:p>
            <a:r>
              <a:rPr lang="en-US" dirty="0" smtClean="0"/>
              <a:t>In particular, </a:t>
            </a:r>
            <a:r>
              <a:rPr lang="en-US" dirty="0" err="1" smtClean="0"/>
              <a:t>TiN</a:t>
            </a:r>
            <a:r>
              <a:rPr lang="en-US" dirty="0" smtClean="0"/>
              <a:t> and a-C coated pipes have been installed and the electron cloud has been measured and compared to that in an uncoated chamber</a:t>
            </a:r>
          </a:p>
          <a:p>
            <a:r>
              <a:rPr lang="en-US" dirty="0" err="1" smtClean="0"/>
              <a:t>TiN</a:t>
            </a:r>
            <a:r>
              <a:rPr lang="en-US" dirty="0" smtClean="0"/>
              <a:t> seems fantastic, puzzling results on a-C …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546" y="3137257"/>
            <a:ext cx="6580909" cy="2286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3955339"/>
            <a:ext cx="5588000" cy="2689660"/>
          </a:xfrm>
          <a:prstGeom prst="rect">
            <a:avLst/>
          </a:prstGeom>
          <a:ln>
            <a:solidFill>
              <a:srgbClr val="3891A7"/>
            </a:solidFill>
          </a:ln>
        </p:spPr>
      </p:pic>
      <p:grpSp>
        <p:nvGrpSpPr>
          <p:cNvPr id="15" name="Group 14"/>
          <p:cNvGrpSpPr/>
          <p:nvPr/>
        </p:nvGrpSpPr>
        <p:grpSpPr>
          <a:xfrm>
            <a:off x="303167" y="3955339"/>
            <a:ext cx="8637633" cy="1862791"/>
            <a:chOff x="303167" y="3955339"/>
            <a:chExt cx="8637633" cy="1862791"/>
          </a:xfrm>
        </p:grpSpPr>
        <p:sp>
          <p:nvSpPr>
            <p:cNvPr id="10" name="Rounded Rectangle 9"/>
            <p:cNvSpPr/>
            <p:nvPr/>
          </p:nvSpPr>
          <p:spPr>
            <a:xfrm>
              <a:off x="3397622" y="3955339"/>
              <a:ext cx="5543178" cy="845261"/>
            </a:xfrm>
            <a:prstGeom prst="roundRect">
              <a:avLst/>
            </a:prstGeom>
            <a:solidFill>
              <a:schemeClr val="tx2">
                <a:lumMod val="60000"/>
                <a:lumOff val="40000"/>
                <a:alpha val="31000"/>
              </a:schemeClr>
            </a:solidFill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V="1">
              <a:off x="2362200" y="4800600"/>
              <a:ext cx="1035422" cy="37119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03167" y="5171799"/>
              <a:ext cx="30944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How can you condition a-C if </a:t>
              </a:r>
              <a:r>
                <a:rPr lang="en-US" dirty="0" err="1" smtClean="0">
                  <a:solidFill>
                    <a:schemeClr val="accent1">
                      <a:lumMod val="75000"/>
                    </a:schemeClr>
                  </a:solidFill>
                  <a:latin typeface="Symbol" charset="2"/>
                  <a:cs typeface="Symbol" charset="2"/>
                </a:rPr>
                <a:t>d</a:t>
              </a:r>
              <a:r>
                <a:rPr lang="en-US" baseline="-25000" dirty="0" err="1" smtClean="0">
                  <a:solidFill>
                    <a:schemeClr val="accent1">
                      <a:lumMod val="75000"/>
                    </a:schemeClr>
                  </a:solidFill>
                </a:rPr>
                <a:t>max</a:t>
              </a:r>
              <a:r>
                <a:rPr lang="en-US" dirty="0" smtClean="0">
                  <a:solidFill>
                    <a:schemeClr val="accent1">
                      <a:lumMod val="75000"/>
                    </a:schemeClr>
                  </a:solidFill>
                </a:rPr>
                <a:t> is about 1??</a:t>
              </a:r>
              <a:endParaRPr lang="en-U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844516" y="5799738"/>
            <a:ext cx="8096284" cy="924016"/>
            <a:chOff x="844516" y="5799738"/>
            <a:chExt cx="8096284" cy="924016"/>
          </a:xfrm>
        </p:grpSpPr>
        <p:sp>
          <p:nvSpPr>
            <p:cNvPr id="21" name="TextBox 20"/>
            <p:cNvSpPr txBox="1"/>
            <p:nvPr/>
          </p:nvSpPr>
          <p:spPr>
            <a:xfrm>
              <a:off x="844516" y="6077423"/>
              <a:ext cx="27134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376092"/>
                  </a:solidFill>
                </a:rPr>
                <a:t>Opposite to CERN observations …</a:t>
              </a:r>
              <a:endParaRPr lang="en-US" dirty="0">
                <a:solidFill>
                  <a:srgbClr val="376092"/>
                </a:solidFill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397622" y="5799738"/>
              <a:ext cx="5543178" cy="845261"/>
            </a:xfrm>
            <a:prstGeom prst="roundRect">
              <a:avLst/>
            </a:prstGeom>
            <a:solidFill>
              <a:schemeClr val="tx2">
                <a:lumMod val="60000"/>
                <a:lumOff val="40000"/>
                <a:alpha val="31000"/>
              </a:schemeClr>
            </a:solidFill>
            <a:ln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2787264" y="6159554"/>
              <a:ext cx="578222" cy="16504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Satellite meeting with German partners for project financing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43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CERN representatives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G. </a:t>
            </a:r>
            <a:r>
              <a:rPr lang="en-US" dirty="0" err="1" smtClean="0">
                <a:sym typeface="Wingdings"/>
              </a:rPr>
              <a:t>Arduini</a:t>
            </a:r>
            <a:r>
              <a:rPr lang="en-US" dirty="0" smtClean="0">
                <a:sym typeface="Wingdings"/>
              </a:rPr>
              <a:t>, S. </a:t>
            </a:r>
            <a:r>
              <a:rPr lang="en-US" dirty="0" err="1" smtClean="0">
                <a:sym typeface="Wingdings"/>
              </a:rPr>
              <a:t>Gilardoni</a:t>
            </a:r>
            <a:r>
              <a:rPr lang="en-US" dirty="0" smtClean="0">
                <a:sym typeface="Wingdings"/>
              </a:rPr>
              <a:t>, G. </a:t>
            </a:r>
            <a:r>
              <a:rPr lang="en-US" dirty="0" smtClean="0">
                <a:sym typeface="Wingdings"/>
              </a:rPr>
              <a:t>R</a:t>
            </a:r>
            <a:r>
              <a:rPr lang="en-US" dirty="0" smtClean="0">
                <a:sym typeface="Wingdings"/>
              </a:rPr>
              <a:t>umolo, F. Zimmermann</a:t>
            </a:r>
            <a:endParaRPr lang="en-US" dirty="0" smtClean="0"/>
          </a:p>
          <a:p>
            <a:r>
              <a:rPr lang="en-US" dirty="0" smtClean="0"/>
              <a:t>German i</a:t>
            </a:r>
            <a:r>
              <a:rPr lang="en-US" dirty="0" smtClean="0"/>
              <a:t>nstitutes and universities:</a:t>
            </a:r>
          </a:p>
          <a:p>
            <a:pPr lvl="1"/>
            <a:r>
              <a:rPr lang="en-US" dirty="0" smtClean="0"/>
              <a:t>GSI (</a:t>
            </a:r>
            <a:r>
              <a:rPr lang="en-US" dirty="0" smtClean="0"/>
              <a:t>O. </a:t>
            </a:r>
            <a:r>
              <a:rPr lang="en-US" dirty="0" err="1" smtClean="0"/>
              <a:t>Boine-Frankenheim</a:t>
            </a:r>
            <a:r>
              <a:rPr lang="en-US" dirty="0" smtClean="0"/>
              <a:t>, G. </a:t>
            </a:r>
            <a:r>
              <a:rPr lang="en-US" dirty="0" err="1" smtClean="0"/>
              <a:t>Franchetti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TU-Darmstadt (T. </a:t>
            </a:r>
            <a:r>
              <a:rPr lang="en-US" dirty="0" err="1" smtClean="0"/>
              <a:t>Weiland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Rostock University (U. van </a:t>
            </a:r>
            <a:r>
              <a:rPr lang="en-US" dirty="0" err="1" smtClean="0"/>
              <a:t>Rienen</a:t>
            </a:r>
            <a:r>
              <a:rPr lang="en-US" dirty="0" smtClean="0"/>
              <a:t>, G. </a:t>
            </a:r>
            <a:r>
              <a:rPr lang="en-US" dirty="0" err="1" smtClean="0"/>
              <a:t>Poplau</a:t>
            </a:r>
            <a:r>
              <a:rPr lang="en-US" dirty="0" smtClean="0"/>
              <a:t>)</a:t>
            </a:r>
          </a:p>
          <a:p>
            <a:r>
              <a:rPr lang="en-US" dirty="0" smtClean="0"/>
              <a:t>Possible subjects on which we can write a common project</a:t>
            </a:r>
          </a:p>
          <a:p>
            <a:pPr lvl="1"/>
            <a:r>
              <a:rPr lang="en-US" dirty="0" smtClean="0"/>
              <a:t>3D electron cloud simulations for longitudinal/transverse wake functions</a:t>
            </a:r>
          </a:p>
          <a:p>
            <a:pPr lvl="1"/>
            <a:r>
              <a:rPr lang="en-US" dirty="0" smtClean="0"/>
              <a:t>Long-term simulations of beam interacting with electron cloud to quantify incoherent effects and study countermeasures</a:t>
            </a:r>
          </a:p>
          <a:p>
            <a:pPr lvl="1"/>
            <a:r>
              <a:rPr lang="en-US" dirty="0" smtClean="0"/>
              <a:t>Materials &amp; impedances</a:t>
            </a:r>
          </a:p>
          <a:p>
            <a:pPr lvl="2"/>
            <a:r>
              <a:rPr lang="en-US" dirty="0" smtClean="0"/>
              <a:t>Kicker impedances</a:t>
            </a:r>
          </a:p>
          <a:p>
            <a:pPr lvl="2"/>
            <a:r>
              <a:rPr lang="en-US" dirty="0" smtClean="0"/>
              <a:t>Measurements of electromagnetic properties of materials</a:t>
            </a:r>
          </a:p>
          <a:p>
            <a:pPr lvl="1"/>
            <a:r>
              <a:rPr lang="en-US" dirty="0" smtClean="0"/>
              <a:t>Space charge and more general low energy studies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further development of the tools from GSI and from the University of Rostock 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636</Words>
  <Application>Microsoft Macintosh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Electron cloud related topics in IPAC’11</vt:lpstr>
      <vt:lpstr>Electron cloud related topics in IPAC’11  (SEY measurements, conditioning) </vt:lpstr>
      <vt:lpstr>Electron cloud related topics in IPAC’11  (stable phase measurements in the LHC) </vt:lpstr>
      <vt:lpstr>Electron cloud related topics in IPAC’11 (stable phase theoretical calculation) </vt:lpstr>
      <vt:lpstr>Electron cloud related topics in IPAC’11 (stable phase theoretical calculation) </vt:lpstr>
      <vt:lpstr>Electron cloud at LFNL (from PAC’11) </vt:lpstr>
      <vt:lpstr>Satellite meeting with German partners for project financing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Giovanni Rumolo</dc:creator>
  <cp:lastModifiedBy>Giovanni Rumolo</cp:lastModifiedBy>
  <cp:revision>23</cp:revision>
  <dcterms:created xsi:type="dcterms:W3CDTF">2011-10-11T14:16:21Z</dcterms:created>
  <dcterms:modified xsi:type="dcterms:W3CDTF">2011-10-11T17:05:47Z</dcterms:modified>
</cp:coreProperties>
</file>