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5" r:id="rId5"/>
    <p:sldId id="344" r:id="rId6"/>
    <p:sldId id="345" r:id="rId7"/>
    <p:sldId id="346" r:id="rId8"/>
    <p:sldId id="347" r:id="rId9"/>
    <p:sldId id="329" r:id="rId10"/>
    <p:sldId id="335" r:id="rId11"/>
    <p:sldId id="331" r:id="rId12"/>
    <p:sldId id="330" r:id="rId13"/>
    <p:sldId id="304" r:id="rId14"/>
    <p:sldId id="328" r:id="rId15"/>
    <p:sldId id="325" r:id="rId16"/>
    <p:sldId id="337" r:id="rId17"/>
    <p:sldId id="342" r:id="rId18"/>
    <p:sldId id="339" r:id="rId19"/>
    <p:sldId id="340" r:id="rId20"/>
    <p:sldId id="343" r:id="rId21"/>
    <p:sldId id="341" r:id="rId22"/>
    <p:sldId id="348" r:id="rId23"/>
    <p:sldId id="324" r:id="rId24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3" autoAdjust="0"/>
  </p:normalViewPr>
  <p:slideViewPr>
    <p:cSldViewPr>
      <p:cViewPr varScale="1">
        <p:scale>
          <a:sx n="111" d="100"/>
          <a:sy n="111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19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54-34F9-4114-B2DD-EF38A10EAA55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3E7F-2316-4BCA-A536-5FA499602DB9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32A-04F1-497F-A4E0-614EC028480A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952-F09C-4668-B8F4-2C6EB5A4C903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DC-69F4-443B-B900-925D9E037149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37D8-978E-42A6-96F2-BA6607C35DA7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325E-59D9-4F33-A25F-768693EFFD39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81AF-FA8B-4C01-94CF-A59E34D95CA5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75EB-861E-40DF-A670-8442E30E759D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158-4D54-4272-AA7B-6322B8CBC1D3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C22-9A64-4624-8A3C-A4EBDCD4F532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A568-1BFE-4B90-8C22-7D978E186308}" type="datetime1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28662" y="214290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Pressure observations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at TDI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till fill 2158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V. Baglin (27/08/11)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36118"/>
            <a:ext cx="9144000" cy="9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1</a:t>
            </a:r>
            <a:r>
              <a:rPr lang="en-US" dirty="0" smtClean="0"/>
              <a:t>. </a:t>
            </a: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2. </a:t>
            </a: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964488" cy="3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History at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8144" y="2780928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2032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780928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2031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2807350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2030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2807350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2029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807350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2028</a:t>
            </a:r>
            <a:endParaRPr lang="en-GB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353612"/>
              </p:ext>
            </p:extLst>
          </p:nvPr>
        </p:nvGraphicFramePr>
        <p:xfrm>
          <a:off x="1763688" y="692696"/>
          <a:ext cx="5328590" cy="190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"/>
                <a:gridCol w="1065718"/>
                <a:gridCol w="1065718"/>
                <a:gridCol w="1065718"/>
                <a:gridCol w="1065718"/>
              </a:tblGrid>
              <a:tr h="31775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TDI2L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TD8R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ppb (x10</a:t>
                      </a:r>
                      <a:r>
                        <a:rPr lang="en-GB" sz="1400" baseline="30000" dirty="0" smtClean="0"/>
                        <a:t>10</a:t>
                      </a:r>
                      <a:r>
                        <a:rPr lang="en-GB" sz="1400" baseline="0" dirty="0" smtClean="0"/>
                        <a:t>)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2028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1 10</a:t>
                      </a:r>
                      <a:r>
                        <a:rPr lang="en-GB" sz="1400" baseline="30000" dirty="0" smtClean="0"/>
                        <a:t>-8</a:t>
                      </a:r>
                      <a:endParaRPr lang="en-GB" sz="1400" baseline="30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1.5 10</a:t>
                      </a:r>
                      <a:r>
                        <a:rPr lang="en-GB" sz="1400" baseline="30000" dirty="0" smtClean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12.1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 ?</a:t>
                      </a:r>
                      <a:endParaRPr lang="en-GB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12.4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1 10</a:t>
                      </a:r>
                      <a:r>
                        <a:rPr lang="en-GB" sz="1400" baseline="30000" dirty="0" smtClean="0"/>
                        <a:t>-8</a:t>
                      </a:r>
                      <a:endParaRPr lang="en-GB" sz="1400" baseline="30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1.5 10</a:t>
                      </a:r>
                      <a:r>
                        <a:rPr lang="en-GB" sz="1400" baseline="30000" dirty="0" smtClean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12.1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2031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1 10</a:t>
                      </a:r>
                      <a:r>
                        <a:rPr lang="en-GB" sz="1400" baseline="30000" dirty="0" smtClean="0"/>
                        <a:t>-8</a:t>
                      </a:r>
                      <a:endParaRPr lang="en-GB" sz="1400" baseline="30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1.0 10</a:t>
                      </a:r>
                      <a:r>
                        <a:rPr lang="en-GB" sz="1400" baseline="30000" dirty="0" smtClean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12.2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2032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12.7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Pressures at TDI -  fills 2037-2040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Fill 2039 - 2040: 50ns_13080b+1small_1318_39_1296_144bpi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304-321 mA/beam -  12.2 to 12.8 10</a:t>
            </a:r>
            <a:r>
              <a:rPr lang="en-GB" sz="1200" baseline="30000" dirty="0" smtClean="0"/>
              <a:t>10</a:t>
            </a:r>
            <a:r>
              <a:rPr lang="en-GB" sz="1200" dirty="0" smtClean="0"/>
              <a:t> </a:t>
            </a:r>
            <a:r>
              <a:rPr lang="en-GB" sz="1200" dirty="0" err="1" smtClean="0"/>
              <a:t>pbb</a:t>
            </a:r>
            <a:endParaRPr lang="en-GB" sz="1200" dirty="0" smtClean="0"/>
          </a:p>
          <a:p>
            <a:pPr algn="just"/>
            <a:r>
              <a:rPr lang="en-GB" sz="1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At 3.5 TeV, pressures at both TDI are 1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mbar.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Pressure at TDI8R has </a:t>
            </a:r>
            <a:r>
              <a:rPr lang="en-GB" sz="1200" dirty="0" smtClean="0">
                <a:solidFill>
                  <a:srgbClr val="FF0066"/>
                </a:solidFill>
              </a:rPr>
              <a:t>a slow increase with time</a:t>
            </a:r>
            <a:r>
              <a:rPr lang="en-GB" sz="1200" dirty="0" smtClean="0"/>
              <a:t>. However, there is </a:t>
            </a:r>
            <a:r>
              <a:rPr lang="en-GB" sz="1200" dirty="0" smtClean="0">
                <a:solidFill>
                  <a:srgbClr val="FF0066"/>
                </a:solidFill>
              </a:rPr>
              <a:t>a delay of a few hours after stable beams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</a:t>
            </a:r>
            <a:r>
              <a:rPr lang="en-GB" sz="1200" baseline="-25000" dirty="0" smtClean="0"/>
              <a:t>max</a:t>
            </a:r>
            <a:r>
              <a:rPr lang="en-GB" sz="1200" dirty="0" smtClean="0"/>
              <a:t>@TDI8R = 6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at ~ 286 mA/beam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</a:t>
            </a:r>
            <a:r>
              <a:rPr lang="en-GB" sz="1200" baseline="-25000" dirty="0" smtClean="0"/>
              <a:t>max</a:t>
            </a:r>
            <a:r>
              <a:rPr lang="en-GB" sz="1200" dirty="0" smtClean="0"/>
              <a:t>@TDI2L = 1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892480" cy="35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2591326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2040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2591326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2037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 2040 : TDI8R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There are </a:t>
            </a:r>
            <a:r>
              <a:rPr lang="en-GB" sz="1200" dirty="0" smtClean="0">
                <a:solidFill>
                  <a:srgbClr val="FF0066"/>
                </a:solidFill>
              </a:rPr>
              <a:t>no linear relation </a:t>
            </a:r>
            <a:r>
              <a:rPr lang="en-GB" sz="1200" dirty="0" smtClean="0"/>
              <a:t>between total beam current and total pressure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</a:t>
            </a:r>
            <a:r>
              <a:rPr lang="en-GB" sz="1200" dirty="0" smtClean="0">
                <a:solidFill>
                  <a:srgbClr val="FF0066"/>
                </a:solidFill>
              </a:rPr>
              <a:t>decreases faster </a:t>
            </a:r>
            <a:r>
              <a:rPr lang="en-GB" sz="1200" dirty="0" smtClean="0"/>
              <a:t>than the beam current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proton burn rate ~ 6 10</a:t>
            </a:r>
            <a:r>
              <a:rPr lang="en-GB" sz="1200" baseline="30000" dirty="0" smtClean="0"/>
              <a:t>8</a:t>
            </a:r>
            <a:r>
              <a:rPr lang="en-GB" sz="1200" dirty="0" smtClean="0"/>
              <a:t> p/s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676456" cy="34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 2156 : Equilibrium Pressure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/>
              <a:t> Fill </a:t>
            </a:r>
            <a:r>
              <a:rPr lang="en-GB" sz="1200" dirty="0" smtClean="0"/>
              <a:t>2156 </a:t>
            </a:r>
            <a:r>
              <a:rPr lang="en-GB" sz="1200" dirty="0"/>
              <a:t>- 2040: 50ns_13080b+1small_1318_39_1296_144bpi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332-285 </a:t>
            </a:r>
            <a:r>
              <a:rPr lang="en-GB" sz="1200" dirty="0"/>
              <a:t>mA/beam -  </a:t>
            </a:r>
            <a:r>
              <a:rPr lang="en-GB" sz="1200" dirty="0" smtClean="0"/>
              <a:t>13.3 down to 11.4 </a:t>
            </a:r>
            <a:r>
              <a:rPr lang="en-GB" sz="1200" dirty="0"/>
              <a:t>10</a:t>
            </a:r>
            <a:r>
              <a:rPr lang="en-GB" sz="1200" baseline="30000" dirty="0"/>
              <a:t>10</a:t>
            </a:r>
            <a:r>
              <a:rPr lang="en-GB" sz="1200" dirty="0"/>
              <a:t> </a:t>
            </a:r>
            <a:r>
              <a:rPr lang="en-GB" sz="1200" dirty="0" err="1"/>
              <a:t>pbb</a:t>
            </a:r>
            <a:endParaRPr lang="en-GB" sz="1200" dirty="0"/>
          </a:p>
          <a:p>
            <a:pPr algn="just"/>
            <a:r>
              <a:rPr lang="en-GB" sz="12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At 3.5 </a:t>
            </a:r>
            <a:r>
              <a:rPr lang="en-GB" sz="1200" dirty="0" err="1"/>
              <a:t>TeV</a:t>
            </a:r>
            <a:r>
              <a:rPr lang="en-GB" sz="1200" dirty="0"/>
              <a:t>, pressures at both TDI are </a:t>
            </a:r>
            <a:r>
              <a:rPr lang="en-GB" sz="1200" dirty="0" smtClean="0"/>
              <a:t>1 </a:t>
            </a:r>
            <a:r>
              <a:rPr lang="en-GB" sz="1200" dirty="0"/>
              <a:t>10</a:t>
            </a:r>
            <a:r>
              <a:rPr lang="en-GB" sz="1200" baseline="30000" dirty="0"/>
              <a:t>-8</a:t>
            </a:r>
            <a:r>
              <a:rPr lang="en-GB" sz="1200" dirty="0"/>
              <a:t> mbar.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Pressure at </a:t>
            </a:r>
            <a:r>
              <a:rPr lang="en-GB" sz="1200" dirty="0" smtClean="0"/>
              <a:t>TDI2L </a:t>
            </a:r>
            <a:r>
              <a:rPr lang="en-GB" sz="1200" dirty="0"/>
              <a:t>has </a:t>
            </a:r>
            <a:r>
              <a:rPr lang="en-GB" sz="1200" dirty="0" smtClean="0">
                <a:solidFill>
                  <a:srgbClr val="FF0066"/>
                </a:solidFill>
              </a:rPr>
              <a:t>a </a:t>
            </a:r>
            <a:r>
              <a:rPr lang="en-GB" sz="1200" u="sng" dirty="0" smtClean="0">
                <a:solidFill>
                  <a:srgbClr val="FF0066"/>
                </a:solidFill>
              </a:rPr>
              <a:t>also</a:t>
            </a:r>
            <a:r>
              <a:rPr lang="en-GB" sz="1200" dirty="0" smtClean="0">
                <a:solidFill>
                  <a:srgbClr val="FF0066"/>
                </a:solidFill>
              </a:rPr>
              <a:t> </a:t>
            </a:r>
            <a:r>
              <a:rPr lang="en-GB" sz="1200" dirty="0">
                <a:solidFill>
                  <a:srgbClr val="FF0066"/>
                </a:solidFill>
              </a:rPr>
              <a:t>slow increase with time</a:t>
            </a:r>
            <a:r>
              <a:rPr lang="en-GB" sz="1200" dirty="0"/>
              <a:t>. However, there is </a:t>
            </a:r>
            <a:r>
              <a:rPr lang="en-GB" sz="1200" dirty="0">
                <a:solidFill>
                  <a:srgbClr val="FF0066"/>
                </a:solidFill>
              </a:rPr>
              <a:t>a </a:t>
            </a:r>
            <a:r>
              <a:rPr lang="en-GB" sz="1200" dirty="0" smtClean="0">
                <a:solidFill>
                  <a:srgbClr val="FF0066"/>
                </a:solidFill>
              </a:rPr>
              <a:t>delay </a:t>
            </a:r>
            <a:r>
              <a:rPr lang="en-GB" sz="1200" dirty="0" err="1" smtClean="0">
                <a:solidFill>
                  <a:srgbClr val="FF0066"/>
                </a:solidFill>
              </a:rPr>
              <a:t>wrt</a:t>
            </a:r>
            <a:r>
              <a:rPr lang="en-GB" sz="1200" dirty="0" smtClean="0">
                <a:solidFill>
                  <a:srgbClr val="FF0066"/>
                </a:solidFill>
              </a:rPr>
              <a:t> to TDI8R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>
                <a:solidFill>
                  <a:srgbClr val="FF0066"/>
                </a:solidFill>
              </a:rPr>
              <a:t> </a:t>
            </a:r>
            <a:r>
              <a:rPr lang="en-GB" sz="1200" b="1" dirty="0" smtClean="0">
                <a:solidFill>
                  <a:srgbClr val="FF0066"/>
                </a:solidFill>
              </a:rPr>
              <a:t>Both TDI </a:t>
            </a:r>
            <a:r>
              <a:rPr lang="en-GB" sz="1200" dirty="0" smtClean="0">
                <a:solidFill>
                  <a:srgbClr val="FF0066"/>
                </a:solidFill>
              </a:rPr>
              <a:t>reached a maximum pressure</a:t>
            </a:r>
            <a:endParaRPr lang="en-GB" sz="1200" dirty="0">
              <a:solidFill>
                <a:srgbClr val="FF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</a:t>
            </a:r>
            <a:r>
              <a:rPr lang="en-GB" sz="1200" baseline="-25000" dirty="0"/>
              <a:t>max</a:t>
            </a:r>
            <a:r>
              <a:rPr lang="en-GB" sz="1200" dirty="0"/>
              <a:t>@TDI8R = </a:t>
            </a:r>
            <a:r>
              <a:rPr lang="en-GB" sz="1200" dirty="0" smtClean="0"/>
              <a:t>7 </a:t>
            </a:r>
            <a:r>
              <a:rPr lang="en-GB" sz="1200" dirty="0"/>
              <a:t>10</a:t>
            </a:r>
            <a:r>
              <a:rPr lang="en-GB" sz="1200" baseline="30000" dirty="0"/>
              <a:t>-8</a:t>
            </a:r>
            <a:r>
              <a:rPr lang="en-GB" sz="1200" dirty="0"/>
              <a:t> mbar at ~ </a:t>
            </a:r>
            <a:r>
              <a:rPr lang="en-GB" sz="1200" dirty="0" smtClean="0"/>
              <a:t>311 </a:t>
            </a:r>
            <a:r>
              <a:rPr lang="en-GB" sz="1200" dirty="0"/>
              <a:t>mA/beam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</a:t>
            </a:r>
            <a:r>
              <a:rPr lang="en-GB" sz="1200" baseline="-25000" dirty="0"/>
              <a:t>max</a:t>
            </a:r>
            <a:r>
              <a:rPr lang="en-GB" sz="1200" dirty="0"/>
              <a:t>@TDI2L = </a:t>
            </a:r>
            <a:r>
              <a:rPr lang="en-GB" sz="1200" dirty="0" smtClean="0"/>
              <a:t>3 </a:t>
            </a:r>
            <a:r>
              <a:rPr lang="en-GB" sz="1200" dirty="0"/>
              <a:t>10</a:t>
            </a:r>
            <a:r>
              <a:rPr lang="en-GB" sz="1200" baseline="30000" dirty="0"/>
              <a:t>-8</a:t>
            </a:r>
            <a:r>
              <a:rPr lang="en-GB" sz="1200" dirty="0"/>
              <a:t> mbar at ~ </a:t>
            </a:r>
            <a:r>
              <a:rPr lang="en-GB" sz="1200" dirty="0" smtClean="0"/>
              <a:t>307 </a:t>
            </a:r>
            <a:r>
              <a:rPr lang="en-GB" sz="1200" dirty="0"/>
              <a:t>mA/beam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9" y="2636912"/>
            <a:ext cx="8763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5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 2158 : confirm previous observation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/>
              <a:t> Fill </a:t>
            </a:r>
            <a:r>
              <a:rPr lang="en-GB" sz="1200" dirty="0" smtClean="0"/>
              <a:t>2158 </a:t>
            </a:r>
            <a:r>
              <a:rPr lang="en-GB" sz="1200" dirty="0"/>
              <a:t>- 2040: 50ns_13080b+1small_1318_39_1296_144bpi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328-304 </a:t>
            </a:r>
            <a:r>
              <a:rPr lang="en-GB" sz="1200" dirty="0"/>
              <a:t>mA/beam -  </a:t>
            </a:r>
            <a:r>
              <a:rPr lang="en-GB" sz="1200" dirty="0" smtClean="0"/>
              <a:t>13.1 down to 12.2 </a:t>
            </a:r>
            <a:r>
              <a:rPr lang="en-GB" sz="1200" dirty="0"/>
              <a:t>10</a:t>
            </a:r>
            <a:r>
              <a:rPr lang="en-GB" sz="1200" baseline="30000" dirty="0"/>
              <a:t>10</a:t>
            </a:r>
            <a:r>
              <a:rPr lang="en-GB" sz="1200" dirty="0"/>
              <a:t> </a:t>
            </a:r>
            <a:r>
              <a:rPr lang="en-GB" sz="1200" dirty="0" err="1"/>
              <a:t>pbb</a:t>
            </a:r>
            <a:endParaRPr lang="en-GB" sz="1200" dirty="0"/>
          </a:p>
          <a:p>
            <a:pPr algn="just"/>
            <a:r>
              <a:rPr lang="en-GB" sz="12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At 3.5 </a:t>
            </a:r>
            <a:r>
              <a:rPr lang="en-GB" sz="1200" dirty="0" err="1"/>
              <a:t>TeV</a:t>
            </a:r>
            <a:r>
              <a:rPr lang="en-GB" sz="1200" dirty="0"/>
              <a:t>, pressures at both TDI are </a:t>
            </a:r>
            <a:r>
              <a:rPr lang="en-GB" sz="1200" dirty="0" smtClean="0"/>
              <a:t>1.5 </a:t>
            </a:r>
            <a:r>
              <a:rPr lang="en-GB" sz="1200" dirty="0"/>
              <a:t>10</a:t>
            </a:r>
            <a:r>
              <a:rPr lang="en-GB" sz="1200" baseline="30000" dirty="0"/>
              <a:t>-8</a:t>
            </a:r>
            <a:r>
              <a:rPr lang="en-GB" sz="1200" dirty="0"/>
              <a:t> mbar.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Pressure at </a:t>
            </a:r>
            <a:r>
              <a:rPr lang="en-GB" sz="1200" dirty="0" smtClean="0"/>
              <a:t>TDI2L </a:t>
            </a:r>
            <a:r>
              <a:rPr lang="en-GB" sz="1200" dirty="0"/>
              <a:t>has </a:t>
            </a:r>
            <a:r>
              <a:rPr lang="en-GB" sz="1200" dirty="0" smtClean="0">
                <a:solidFill>
                  <a:srgbClr val="FF0066"/>
                </a:solidFill>
              </a:rPr>
              <a:t>a </a:t>
            </a:r>
            <a:r>
              <a:rPr lang="en-GB" sz="1200" u="sng" dirty="0" smtClean="0">
                <a:solidFill>
                  <a:srgbClr val="FF0066"/>
                </a:solidFill>
              </a:rPr>
              <a:t>also</a:t>
            </a:r>
            <a:r>
              <a:rPr lang="en-GB" sz="1200" dirty="0" smtClean="0">
                <a:solidFill>
                  <a:srgbClr val="FF0066"/>
                </a:solidFill>
              </a:rPr>
              <a:t> </a:t>
            </a:r>
            <a:r>
              <a:rPr lang="en-GB" sz="1200" dirty="0">
                <a:solidFill>
                  <a:srgbClr val="FF0066"/>
                </a:solidFill>
              </a:rPr>
              <a:t>slow increase with time</a:t>
            </a:r>
            <a:r>
              <a:rPr lang="en-GB" sz="1200" dirty="0"/>
              <a:t>. However, there is </a:t>
            </a:r>
            <a:r>
              <a:rPr lang="en-GB" sz="1200" dirty="0">
                <a:solidFill>
                  <a:srgbClr val="FF0066"/>
                </a:solidFill>
              </a:rPr>
              <a:t>a </a:t>
            </a:r>
            <a:r>
              <a:rPr lang="en-GB" sz="1200" dirty="0" smtClean="0">
                <a:solidFill>
                  <a:srgbClr val="FF0066"/>
                </a:solidFill>
              </a:rPr>
              <a:t>delay </a:t>
            </a:r>
            <a:r>
              <a:rPr lang="en-GB" sz="1200" dirty="0" err="1" smtClean="0">
                <a:solidFill>
                  <a:srgbClr val="FF0066"/>
                </a:solidFill>
              </a:rPr>
              <a:t>wrt</a:t>
            </a:r>
            <a:r>
              <a:rPr lang="en-GB" sz="1200" dirty="0" smtClean="0">
                <a:solidFill>
                  <a:srgbClr val="FF0066"/>
                </a:solidFill>
              </a:rPr>
              <a:t> to TDI8R</a:t>
            </a:r>
            <a:endParaRPr lang="en-GB" sz="1200" dirty="0">
              <a:solidFill>
                <a:srgbClr val="FF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</a:t>
            </a:r>
            <a:r>
              <a:rPr lang="en-GB" sz="1200" baseline="-25000" dirty="0"/>
              <a:t>max</a:t>
            </a:r>
            <a:r>
              <a:rPr lang="en-GB" sz="1200" dirty="0"/>
              <a:t>@TDI8R = 6 10</a:t>
            </a:r>
            <a:r>
              <a:rPr lang="en-GB" sz="1200" baseline="30000" dirty="0"/>
              <a:t>-8</a:t>
            </a:r>
            <a:r>
              <a:rPr lang="en-GB" sz="1200" dirty="0"/>
              <a:t> mbar at ~ </a:t>
            </a:r>
            <a:r>
              <a:rPr lang="en-GB" sz="1200" dirty="0" smtClean="0"/>
              <a:t>312 </a:t>
            </a:r>
            <a:r>
              <a:rPr lang="en-GB" sz="1200" dirty="0"/>
              <a:t>mA/beam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P</a:t>
            </a:r>
            <a:r>
              <a:rPr lang="en-GB" sz="1200" baseline="-25000" dirty="0"/>
              <a:t>max</a:t>
            </a:r>
            <a:r>
              <a:rPr lang="en-GB" sz="1200" dirty="0"/>
              <a:t>@TDI2L = </a:t>
            </a:r>
            <a:r>
              <a:rPr lang="en-GB" sz="1200" dirty="0" smtClean="0"/>
              <a:t>3 </a:t>
            </a:r>
            <a:r>
              <a:rPr lang="en-GB" sz="1200" dirty="0"/>
              <a:t>10</a:t>
            </a:r>
            <a:r>
              <a:rPr lang="en-GB" sz="1200" baseline="30000" dirty="0"/>
              <a:t>-8</a:t>
            </a:r>
            <a:r>
              <a:rPr lang="en-GB" sz="1200" dirty="0"/>
              <a:t> mbar at ~ </a:t>
            </a:r>
            <a:r>
              <a:rPr lang="en-GB" sz="1200" dirty="0" smtClean="0"/>
              <a:t>303 mA/beam</a:t>
            </a:r>
          </a:p>
          <a:p>
            <a:pPr algn="just">
              <a:buFont typeface="Arial" pitchFamily="34" charset="0"/>
              <a:buChar char="•"/>
            </a:pPr>
            <a:endParaRPr lang="en-GB" sz="1200" dirty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Beam was dumped to early …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7" y="2636912"/>
            <a:ext cx="7667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92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TS4-2011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6331"/>
            <a:ext cx="558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During the TS 4, </a:t>
            </a:r>
            <a:r>
              <a:rPr lang="en-US" sz="1200" dirty="0" err="1" smtClean="0"/>
              <a:t>wk</a:t>
            </a:r>
            <a:r>
              <a:rPr lang="en-US" sz="1200" dirty="0" smtClean="0"/>
              <a:t> 35, the TDI.8R and TCTVB.8R were equipped with thermocouples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TC1 and TC2 are located on TCTVB.8R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 4 and TC11 are located are located on TDI.8R transitions</a:t>
            </a:r>
          </a:p>
          <a:p>
            <a:pPr>
              <a:buFont typeface="Arial" pitchFamily="34" charset="0"/>
              <a:buChar char="•"/>
            </a:pPr>
            <a:r>
              <a:rPr lang="en-US" sz="1200" smtClean="0"/>
              <a:t> TC5,6,9 </a:t>
            </a:r>
            <a:r>
              <a:rPr lang="en-US" sz="1200" dirty="0" smtClean="0"/>
              <a:t>and 10 are located on TDI.8R extremity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 7,8 are located at the centre of  TDI.8R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TC3 and TC12 are located at reference vacuum chambers NEG coated.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Pressure is measured at TDI by VGPB.231.4R8.X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07701" y="1087313"/>
            <a:ext cx="4592694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18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544616" cy="46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“Nominal” fills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Temperature increased 1h30 and 45 min after machine full for fills </a:t>
            </a:r>
            <a:r>
              <a:rPr lang="en-US" sz="1200" dirty="0" smtClean="0"/>
              <a:t>2101 </a:t>
            </a:r>
            <a:r>
              <a:rPr lang="en-US" sz="1200" dirty="0" smtClean="0"/>
              <a:t>and </a:t>
            </a:r>
            <a:r>
              <a:rPr lang="en-US" sz="1200" dirty="0" smtClean="0"/>
              <a:t>2103 </a:t>
            </a:r>
            <a:r>
              <a:rPr lang="en-US" sz="1200" dirty="0" smtClean="0"/>
              <a:t>respectively.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For fill 2103, pressure started to decrease again after having increased.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TC10 reached 36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TC9 reached 29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TC5 reached 27 deg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0152" y="548680"/>
          <a:ext cx="302433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  <a:gridCol w="756084"/>
                <a:gridCol w="756084"/>
              </a:tblGrid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2103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(mA)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332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Ppb (x1E11)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1.33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2564904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2101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2103</a:t>
            </a:r>
            <a:endParaRPr lang="en-GB" sz="1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2200" y="2348880"/>
          <a:ext cx="234480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6"/>
                <a:gridCol w="490855"/>
                <a:gridCol w="616141"/>
                <a:gridCol w="838200"/>
              </a:tblGrid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Delta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What ?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 @TDI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VCT@ 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extremity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centre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centre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51920" y="4797152"/>
            <a:ext cx="6480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2102</a:t>
            </a:r>
          </a:p>
          <a:p>
            <a:pPr algn="ctr"/>
            <a:r>
              <a:rPr lang="en-GB" sz="1000" dirty="0" smtClean="0"/>
              <a:t>450 GeV</a:t>
            </a:r>
            <a:endParaRPr lang="en-GB" sz="1000" dirty="0"/>
          </a:p>
        </p:txBody>
      </p:sp>
    </p:spTree>
    <p:extLst>
      <p:ext uri="{BB962C8B-B14F-4D97-AF65-F5344CB8AC3E}">
        <p14:creationId xmlns="" xmlns:p14="http://schemas.microsoft.com/office/powerpoint/2010/main" val="4904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“Nominal” fills : history</a:t>
            </a:r>
            <a:endParaRPr lang="en-US" sz="3600" dirty="0">
              <a:solidFill>
                <a:srgbClr val="3366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380" y="836712"/>
            <a:ext cx="7859020" cy="5724926"/>
            <a:chOff x="313381" y="2060848"/>
            <a:chExt cx="5345038" cy="45007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81" y="2060848"/>
              <a:ext cx="5345038" cy="4500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552549" y="2652078"/>
              <a:ext cx="412620" cy="19357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2124</a:t>
              </a:r>
              <a:endParaRPr lang="en-GB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2286" y="2779587"/>
              <a:ext cx="389166" cy="19357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2129</a:t>
              </a:r>
              <a:endParaRPr lang="en-GB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15816" y="3034460"/>
              <a:ext cx="391864" cy="19357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2117</a:t>
              </a:r>
              <a:endParaRPr lang="en-GB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7951" y="3017915"/>
              <a:ext cx="400372" cy="19357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2105</a:t>
              </a:r>
              <a:endParaRPr lang="en-GB" sz="1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97598" y="1575088"/>
            <a:ext cx="588683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2103</a:t>
            </a:r>
            <a:endParaRPr lang="en-GB" sz="1000" dirty="0"/>
          </a:p>
        </p:txBody>
      </p:sp>
    </p:spTree>
    <p:extLst>
      <p:ext uri="{BB962C8B-B14F-4D97-AF65-F5344CB8AC3E}">
        <p14:creationId xmlns="" xmlns:p14="http://schemas.microsoft.com/office/powerpoint/2010/main" val="11009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5033"/>
            <a:ext cx="5554599" cy="467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“Nominal” fills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For fill 2156, pressure started to decrease again after having increased.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TC10 reached 34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TC9 reached 28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TC5 reached 28 deg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3969116"/>
              </p:ext>
            </p:extLst>
          </p:nvPr>
        </p:nvGraphicFramePr>
        <p:xfrm>
          <a:off x="5940152" y="548680"/>
          <a:ext cx="226825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  <a:gridCol w="756084"/>
              </a:tblGrid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2156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2158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(mA)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328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Ppb (x1E11)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1.31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2996952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2156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43594" y="2996952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2158</a:t>
            </a:r>
            <a:endParaRPr lang="en-GB" sz="1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6686880"/>
              </p:ext>
            </p:extLst>
          </p:nvPr>
        </p:nvGraphicFramePr>
        <p:xfrm>
          <a:off x="6372200" y="2348880"/>
          <a:ext cx="234480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6"/>
                <a:gridCol w="490855"/>
                <a:gridCol w="616141"/>
                <a:gridCol w="838200"/>
              </a:tblGrid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Delta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What ?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 @TDI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VCT@ 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extremity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centre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centre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66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Effect on outgassing rate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46331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A temperature increase of ~ 50 degrees increase the outgassing rate by one order of magnitude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" y="1340768"/>
            <a:ext cx="7210573" cy="49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93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52936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Effect of particle loss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1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8676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Both TDIs behave similarly during injection, they are sensitive to particle loss</a:t>
            </a:r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TDI8R has a systematic slow transient since beginning of May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Most of the time, TDI2L pressure decrease or is constant. However, some transient are occasionally observed since beginning of August and confirmed since then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Following transient, equilibrium pressure are observed at both TDIs for long fills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Transient pressure is correlated with temperature increase of at least 15 </a:t>
            </a:r>
            <a:r>
              <a:rPr lang="en-GB" sz="1400" dirty="0" err="1" smtClean="0"/>
              <a:t>deg</a:t>
            </a:r>
            <a:r>
              <a:rPr lang="en-GB" sz="1400" dirty="0" smtClean="0"/>
              <a:t> as measured at TDI8R extremity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 2040 : Injection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 pressure increase is observed at each injection shot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1200" dirty="0" smtClean="0"/>
              <a:t> </a:t>
            </a:r>
            <a:r>
              <a:rPr lang="en-GB" sz="1200" dirty="0" err="1" smtClean="0"/>
              <a:t>DeltaP</a:t>
            </a:r>
            <a:r>
              <a:rPr lang="en-GB" sz="1200" dirty="0" smtClean="0"/>
              <a:t> @ TDI8R = 2 to 2.5 10</a:t>
            </a:r>
            <a:r>
              <a:rPr lang="en-GB" sz="1200" baseline="30000" dirty="0" smtClean="0"/>
              <a:t>-9</a:t>
            </a:r>
            <a:r>
              <a:rPr lang="en-GB" sz="1200" dirty="0" smtClean="0"/>
              <a:t> mbar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1200" dirty="0" smtClean="0"/>
              <a:t> </a:t>
            </a:r>
            <a:r>
              <a:rPr lang="en-GB" sz="1200" dirty="0" err="1" smtClean="0"/>
              <a:t>DeltaP</a:t>
            </a:r>
            <a:r>
              <a:rPr lang="en-GB" sz="1200" dirty="0" smtClean="0"/>
              <a:t> @ TDI2L = 1 to 1.5 10</a:t>
            </a:r>
            <a:r>
              <a:rPr lang="en-GB" sz="1200" baseline="30000" dirty="0" smtClean="0"/>
              <a:t>-9</a:t>
            </a:r>
            <a:r>
              <a:rPr lang="en-GB" sz="1200" dirty="0" smtClean="0"/>
              <a:t> mbar 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Pressure increase slopes are different between TDI2L and TDI8R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At 23h42 pressure increased in both TDI : moving injection collimators out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</a:t>
            </a:r>
            <a:r>
              <a:rPr lang="en-GB" sz="1200" dirty="0" smtClean="0">
                <a:solidFill>
                  <a:srgbClr val="FF0066"/>
                </a:solidFill>
              </a:rPr>
              <a:t>Final values at 3.5 TeV are the same</a:t>
            </a:r>
            <a:r>
              <a:rPr lang="en-GB" sz="1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36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71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Direct proton losses on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6572"/>
            <a:ext cx="6624736" cy="43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3203848" y="2784644"/>
            <a:ext cx="4536504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6763" y="692696"/>
            <a:ext cx="5529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 A pressure in the range of a few 10</a:t>
            </a:r>
            <a:r>
              <a:rPr lang="en-GB" sz="1200" baseline="30000" dirty="0" smtClean="0">
                <a:solidFill>
                  <a:prstClr val="black"/>
                </a:solidFill>
              </a:rPr>
              <a:t>-8</a:t>
            </a:r>
            <a:r>
              <a:rPr lang="en-GB" sz="1200" dirty="0" smtClean="0">
                <a:solidFill>
                  <a:prstClr val="black"/>
                </a:solidFill>
              </a:rPr>
              <a:t> mbar correspond to a proton loss of some 10</a:t>
            </a:r>
            <a:r>
              <a:rPr lang="en-GB" sz="1200" baseline="30000" dirty="0" smtClean="0">
                <a:solidFill>
                  <a:prstClr val="black"/>
                </a:solidFill>
              </a:rPr>
              <a:t>10</a:t>
            </a:r>
          </a:p>
          <a:p>
            <a:pPr lvl="0" algn="just">
              <a:buFont typeface="Arial" pitchFamily="34" charset="0"/>
              <a:buChar char="•"/>
            </a:pPr>
            <a:endParaRPr lang="en-GB" sz="1200" baseline="30000" dirty="0" smtClean="0">
              <a:solidFill>
                <a:prstClr val="black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GB" sz="1200" baseline="30000" dirty="0" smtClean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 Today we have 1.8 10</a:t>
            </a:r>
            <a:r>
              <a:rPr lang="en-GB" sz="1200" baseline="30000" dirty="0" smtClean="0">
                <a:solidFill>
                  <a:prstClr val="black"/>
                </a:solidFill>
              </a:rPr>
              <a:t>14</a:t>
            </a:r>
            <a:r>
              <a:rPr lang="en-GB" sz="1200" dirty="0" smtClean="0">
                <a:solidFill>
                  <a:prstClr val="black"/>
                </a:solidFill>
              </a:rPr>
              <a:t> p/beam and a proton burn rate of 6 10</a:t>
            </a:r>
            <a:r>
              <a:rPr lang="en-GB" sz="1200" baseline="30000" dirty="0" smtClean="0">
                <a:solidFill>
                  <a:prstClr val="black"/>
                </a:solidFill>
              </a:rPr>
              <a:t>8</a:t>
            </a:r>
            <a:r>
              <a:rPr lang="en-GB" sz="1200" dirty="0" smtClean="0">
                <a:solidFill>
                  <a:prstClr val="black"/>
                </a:solidFill>
              </a:rPr>
              <a:t> p/s</a:t>
            </a:r>
            <a:endParaRPr lang="en-GB" sz="1200" baseline="30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52936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Effect of heating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1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8717"/>
            <a:ext cx="91440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History at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35696" y="836712"/>
          <a:ext cx="5328588" cy="210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8"/>
                <a:gridCol w="888098"/>
                <a:gridCol w="888098"/>
                <a:gridCol w="888098"/>
                <a:gridCol w="888098"/>
                <a:gridCol w="888098"/>
              </a:tblGrid>
              <a:tr h="31775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TDI2L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TD8R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ppb (x10</a:t>
                      </a:r>
                      <a:r>
                        <a:rPr lang="en-GB" sz="1400" baseline="30000" dirty="0" smtClean="0"/>
                        <a:t>10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baseline="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1727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336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10.8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1728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480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10.8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1731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480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12.2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1732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480 b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12.1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1735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480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11.3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1560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1727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1728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1735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1732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2987824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1731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6709"/>
            <a:ext cx="91440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History at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35696" y="836712"/>
          <a:ext cx="5328588" cy="210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8"/>
                <a:gridCol w="888098"/>
                <a:gridCol w="888098"/>
                <a:gridCol w="888098"/>
                <a:gridCol w="888098"/>
                <a:gridCol w="888098"/>
              </a:tblGrid>
              <a:tr h="31775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TDI2L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TD8R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ppb (x10</a:t>
                      </a:r>
                      <a:r>
                        <a:rPr lang="en-GB" sz="1400" baseline="30000" dirty="0" smtClean="0"/>
                        <a:t>10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baseline="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1743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624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12.0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1744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↘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624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11.9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1749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624 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12.1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1753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 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768 b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12.1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1755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 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768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12.6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528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1743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1744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1753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1755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779912" y="3356992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1749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History at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6176" y="2924944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2011</a:t>
            </a:r>
            <a:endParaRPr lang="en-GB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63688" y="692696"/>
          <a:ext cx="5328590" cy="190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"/>
                <a:gridCol w="1065718"/>
                <a:gridCol w="1065718"/>
                <a:gridCol w="1065718"/>
                <a:gridCol w="1065718"/>
              </a:tblGrid>
              <a:tr h="31775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TDI2L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TD8R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ppb (x10</a:t>
                      </a:r>
                      <a:r>
                        <a:rPr lang="en-GB" sz="1400" baseline="30000" dirty="0" smtClean="0"/>
                        <a:t>10</a:t>
                      </a:r>
                      <a:r>
                        <a:rPr lang="en-GB" sz="1400" baseline="0" dirty="0" smtClean="0"/>
                        <a:t>)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296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↘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11.9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12.5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12.3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 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↗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12.7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12.7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0032" y="2924944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2010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2924944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2009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2924944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2007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924944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2006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036496" cy="36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History at TDI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2780928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2025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780928"/>
            <a:ext cx="57606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2022</a:t>
            </a:r>
            <a:endParaRPr lang="en-GB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63688" y="692696"/>
          <a:ext cx="5328590" cy="131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"/>
                <a:gridCol w="1065718"/>
                <a:gridCol w="1065718"/>
                <a:gridCol w="1065718"/>
                <a:gridCol w="1065718"/>
              </a:tblGrid>
              <a:tr h="31775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TDI2L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TD8R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ppb (x10</a:t>
                      </a:r>
                      <a:r>
                        <a:rPr lang="en-GB" sz="1400" baseline="30000" dirty="0" smtClean="0"/>
                        <a:t>10</a:t>
                      </a:r>
                      <a:r>
                        <a:rPr lang="en-GB" sz="1400" baseline="0" dirty="0" smtClean="0"/>
                        <a:t>)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13.0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336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3 10</a:t>
                      </a:r>
                      <a:r>
                        <a:rPr lang="en-GB" sz="1400" baseline="30000" dirty="0" smtClean="0"/>
                        <a:t>-8</a:t>
                      </a:r>
                      <a:endParaRPr lang="en-GB" sz="1400" baseline="30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↗</a:t>
                      </a:r>
                      <a:endParaRPr lang="en-GB" sz="1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13.5</a:t>
                      </a:r>
                      <a:endParaRPr lang="en-GB" sz="1400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Long stop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 days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63049163BFA469760D84F85E9EBCF" ma:contentTypeVersion="5" ma:contentTypeDescription="Create a new document." ma:contentTypeScope="" ma:versionID="f6f98c5510981be050114f3373cd8f6a">
  <xsd:schema xmlns:xsd="http://www.w3.org/2001/XMLSchema" xmlns:xs="http://www.w3.org/2001/XMLSchema" xmlns:p="http://schemas.microsoft.com/office/2006/metadata/properties" xmlns:ns1="32459d63-8268-4de7-9ba3-412381b0ede2" targetNamespace="http://schemas.microsoft.com/office/2006/metadata/properties" ma:root="true" ma:fieldsID="414fbf262fa645f0aabf70bf8f2ea5e0" ns1:_="">
    <xsd:import namespace="32459d63-8268-4de7-9ba3-412381b0ede2"/>
    <xsd:element name="properties">
      <xsd:complexType>
        <xsd:sequence>
          <xsd:element name="documentManagement">
            <xsd:complexType>
              <xsd:all>
                <xsd:element ref="ns1:Fill_x0020_number"/>
                <xsd:element ref="ns1:Date" minOccurs="0"/>
                <xsd:element ref="ns1:Short_x0020_description_x0020__x002e__x002e__x002e__x002e__x002e__x002e__x002e__x002e__x002e_"/>
                <xsd:element ref="ns1:Filling_x0020_scheme" minOccurs="0"/>
                <xsd:element ref="ns1:PPb_x0020__x0028_x1E11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59d63-8268-4de7-9ba3-412381b0ede2" elementFormDefault="qualified">
    <xsd:import namespace="http://schemas.microsoft.com/office/2006/documentManagement/types"/>
    <xsd:import namespace="http://schemas.microsoft.com/office/infopath/2007/PartnerControls"/>
    <xsd:element name="Fill_x0020_number" ma:index="0" ma:displayName="Fill number" ma:decimals="0" ma:internalName="Fill_x0020_number">
      <xsd:simpleType>
        <xsd:restriction base="dms:Number"/>
      </xsd:simpleType>
    </xsd:element>
    <xsd:element name="Date" ma:index="3" nillable="true" ma:displayName="Date" ma:default="[today]" ma:format="DateOnly" ma:internalName="Date">
      <xsd:simpleType>
        <xsd:restriction base="dms:DateTime"/>
      </xsd:simpleType>
    </xsd:element>
    <xsd:element name="Short_x0020_description_x0020__x002e__x002e__x002e__x002e__x002e__x002e__x002e__x002e__x002e_" ma:index="4" ma:displayName="Short description ........." ma:internalName="Short_x0020_description_x0020__x002e__x002e__x002e__x002e__x002e__x002e__x002e__x002e__x002e_">
      <xsd:simpleType>
        <xsd:restriction base="dms:Note">
          <xsd:maxLength value="255"/>
        </xsd:restriction>
      </xsd:simpleType>
    </xsd:element>
    <xsd:element name="Filling_x0020_scheme" ma:index="5" nillable="true" ma:displayName="Filling scheme" ma:internalName="Filling_x0020_scheme">
      <xsd:simpleType>
        <xsd:restriction base="dms:Text">
          <xsd:maxLength value="255"/>
        </xsd:restriction>
      </xsd:simpleType>
    </xsd:element>
    <xsd:element name="PPb_x0020__x0028_x1E11_x0029_" ma:index="12" nillable="true" ma:displayName="PPb (x1E11)" ma:internalName="PPb_x0020__x0028_x1E11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illing_x0020_scheme xmlns="32459d63-8268-4de7-9ba3-412381b0ede2">50ns_1380b+1small_1318_39_1296_144bpi</Filling_x0020_scheme>
    <Fill_x0020_number xmlns="32459d63-8268-4de7-9ba3-412381b0ede2">2158</Fill_x0020_number>
    <Short_x0020_description_x0020__x002e__x002e__x002e__x002e__x002e__x002e__x002e__x002e__x002e_ xmlns="32459d63-8268-4de7-9ba3-412381b0ede2">Pressure history at TDI with 1380 b. Observation of pressure correlation with a temperature increase located at TDI8R extremity.</Short_x0020_description_x0020__x002e__x002e__x002e__x002e__x002e__x002e__x002e__x002e__x002e_>
    <Date xmlns="32459d63-8268-4de7-9ba3-412381b0ede2">2011-09-26T10:42:00+02:00</Date>
    <PPb_x0020__x0028_x1E11_x0029_ xmlns="32459d63-8268-4de7-9ba3-412381b0ede2">1.31</PPb_x0020__x0028_x1E11_x002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73C4F-37B1-4037-BB35-D34CDCC38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59d63-8268-4de7-9ba3-412381b0e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C0E500-30DA-4192-A090-0C99518F72D8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459d63-8268-4de7-9ba3-412381b0ede2"/>
  </ds:schemaRefs>
</ds:datastoreItem>
</file>

<file path=customXml/itemProps3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13138</TotalTime>
  <Words>1093</Words>
  <Application>Microsoft Office PowerPoint</Application>
  <PresentationFormat>On-screen Show (4:3)</PresentationFormat>
  <Paragraphs>414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at TDI</dc:title>
  <dc:creator>vbaglin</dc:creator>
  <cp:lastModifiedBy>gbreglio</cp:lastModifiedBy>
  <cp:revision>813</cp:revision>
  <dcterms:created xsi:type="dcterms:W3CDTF">2008-09-17T08:36:14Z</dcterms:created>
  <dcterms:modified xsi:type="dcterms:W3CDTF">2011-09-28T05:43:30Z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0x0101006F863049163BFA469760D84F85E9EBCF</vt:lpwstr>
  </property>
  <property fmtid="{D5CDD505-2E9C-101B-9397-08002B2CF9AE}" pid="3" name="Short description">
    <vt:lpwstr>VGPB.233.7R7.B triggered interlock of VVGST.232.7R7.B</vt:lpwstr>
  </property>
  <property fmtid="{D5CDD505-2E9C-101B-9397-08002B2CF9AE}" pid="4" name="Equipment">
    <vt:lpwstr>VGPB</vt:lpwstr>
  </property>
  <property fmtid="{D5CDD505-2E9C-101B-9397-08002B2CF9AE}" pid="5" name="VACSEC">
    <vt:lpwstr>Arc 7-8.B</vt:lpwstr>
  </property>
  <property fmtid="{D5CDD505-2E9C-101B-9397-08002B2CF9AE}" pid="6" name="Description0">
    <vt:lpwstr>VGPB.233.7R7.B triggered interlock of VVGST.232.7R7.B probably since the (unbaked) VGP tried to switch ON and induced a pressure increase (no beam circulating)</vt:lpwstr>
  </property>
  <property fmtid="{D5CDD505-2E9C-101B-9397-08002B2CF9AE}" pid="7" name="Date">
    <vt:lpwstr>2009-11-06T09:42:00+00:00</vt:lpwstr>
  </property>
  <property fmtid="{D5CDD505-2E9C-101B-9397-08002B2CF9AE}" pid="8" name="Sector valve">
    <vt:lpwstr>VVGST.232.7R7.B</vt:lpwstr>
  </property>
</Properties>
</file>