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0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71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7301-488F-41CF-A4A2-3C330202196B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14A5-E254-4BB3-B275-A17BBF186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induced heating assessment on LHC beam screens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Tavian</a:t>
            </a:r>
          </a:p>
          <a:p>
            <a:r>
              <a:rPr lang="en-US" dirty="0" smtClean="0"/>
              <a:t>07 September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453" y="1330007"/>
            <a:ext cx="8046720" cy="5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Rangeability</a:t>
            </a:r>
            <a:r>
              <a:rPr lang="en-US" dirty="0" smtClean="0"/>
              <a:t> distribution ?</a:t>
            </a:r>
            <a:br>
              <a:rPr lang="en-US" dirty="0" smtClean="0"/>
            </a:br>
            <a:r>
              <a:rPr lang="en-US" dirty="0" smtClean="0"/>
              <a:t>(416 valves (Arc + DS))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418387" y="4367960"/>
            <a:ext cx="506321" cy="4005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834023" y="382385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675327" y="5849137"/>
            <a:ext cx="385408" cy="4005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8681" y="6196761"/>
            <a:ext cx="150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Specification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2731" y="1537251"/>
            <a:ext cx="128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Average: 32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valves having R &gt; 40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13" y="1670103"/>
            <a:ext cx="8552677" cy="35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2022 &amp; 2025 (12-13/08/2011): Inner Triplets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40906" y="1439974"/>
            <a:ext cx="7409163" cy="5380367"/>
            <a:chOff x="940906" y="1439974"/>
            <a:chExt cx="7409163" cy="53803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0906" y="1439974"/>
              <a:ext cx="7409163" cy="5380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2569933" y="1575695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Fill 2022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25662" y="1569396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Fill 2025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3365" y="1953546"/>
              <a:ext cx="75212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L1, R1</a:t>
              </a:r>
            </a:p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R2</a:t>
              </a:r>
            </a:p>
            <a:p>
              <a:pPr algn="ctr"/>
              <a:r>
                <a:rPr lang="en-US" dirty="0" smtClean="0">
                  <a:solidFill>
                    <a:srgbClr val="FF00FF"/>
                  </a:solidFill>
                </a:rPr>
                <a:t>L5, R5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50922" y="3011420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L2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88495" y="3933486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FF"/>
                  </a:solidFill>
                </a:rPr>
                <a:t>L8, R8</a:t>
              </a:r>
              <a:endParaRPr lang="en-US" dirty="0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 state beam-induced loads according to the Design Report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48" y="1843915"/>
            <a:ext cx="4477526" cy="489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92773" y="1602089"/>
            <a:ext cx="197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Design Report 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51993" y="4647570"/>
            <a:ext cx="642347" cy="7783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56558" y="3083265"/>
            <a:ext cx="2554273" cy="17078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17864" y="2380462"/>
            <a:ext cx="3846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Today for the ITs already a factor 1.3 to 2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w/r to the nominal values of the complete LSS (IT + MS) !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Local limitation due to valve size and BS pressure drop: 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~150 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426"/>
            <a:ext cx="8229600" cy="542405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A new method is available for beam induced heating assessment on the beam </a:t>
            </a:r>
            <a:r>
              <a:rPr lang="en-US" dirty="0" smtClean="0"/>
              <a:t>screen.</a:t>
            </a:r>
            <a:endParaRPr lang="en-US" dirty="0" smtClean="0"/>
          </a:p>
          <a:p>
            <a:pPr algn="just"/>
            <a:r>
              <a:rPr lang="en-US" dirty="0" smtClean="0"/>
              <a:t>First analyses:</a:t>
            </a:r>
          </a:p>
          <a:p>
            <a:pPr lvl="1" algn="just"/>
            <a:r>
              <a:rPr lang="en-US" dirty="0" smtClean="0"/>
              <a:t> Confirm the strong dependence of the peak value of beam induced heating with the bunch </a:t>
            </a:r>
            <a:r>
              <a:rPr lang="en-US" dirty="0" smtClean="0"/>
              <a:t>length. </a:t>
            </a:r>
            <a:endParaRPr lang="en-US" dirty="0" smtClean="0"/>
          </a:p>
          <a:p>
            <a:pPr lvl="1" algn="just"/>
            <a:r>
              <a:rPr lang="en-US" dirty="0" smtClean="0"/>
              <a:t>Do not show yet specific issues due to wrong beam-screen types in </a:t>
            </a:r>
            <a:r>
              <a:rPr lang="en-US" dirty="0" smtClean="0"/>
              <a:t>S34.</a:t>
            </a:r>
            <a:endParaRPr lang="en-US" dirty="0" smtClean="0"/>
          </a:p>
          <a:p>
            <a:pPr lvl="1" algn="just"/>
            <a:r>
              <a:rPr lang="en-US" dirty="0" smtClean="0"/>
              <a:t>Confirm that extra transient heating (e-clouds ?) is generated by the  ramp in beam energy. If this transient heating is due to e-clouds:</a:t>
            </a:r>
          </a:p>
          <a:p>
            <a:pPr lvl="2" algn="just"/>
            <a:r>
              <a:rPr lang="en-US" dirty="0" smtClean="0"/>
              <a:t>Confirmation of the dependence of e-cloud w/r to beam </a:t>
            </a:r>
            <a:r>
              <a:rPr lang="en-US" dirty="0" smtClean="0"/>
              <a:t>energy.</a:t>
            </a:r>
            <a:endParaRPr lang="en-US" dirty="0" smtClean="0"/>
          </a:p>
          <a:p>
            <a:pPr lvl="2" algn="just"/>
            <a:r>
              <a:rPr lang="en-US" dirty="0" smtClean="0"/>
              <a:t>What  about beam scrubbing scenario ? (today only at 450 </a:t>
            </a:r>
            <a:r>
              <a:rPr lang="en-US" dirty="0" err="1" smtClean="0"/>
              <a:t>GeV</a:t>
            </a:r>
            <a:r>
              <a:rPr lang="en-US" dirty="0" smtClean="0"/>
              <a:t>).</a:t>
            </a:r>
            <a:endParaRPr lang="en-US" dirty="0" smtClean="0"/>
          </a:p>
          <a:p>
            <a:pPr lvl="1" algn="just"/>
            <a:r>
              <a:rPr lang="en-US" dirty="0" smtClean="0"/>
              <a:t>Relax the worry about possible local impedance degradation (PIMs contacts,…).</a:t>
            </a:r>
          </a:p>
          <a:p>
            <a:pPr lvl="1" algn="just"/>
            <a:r>
              <a:rPr lang="en-US" dirty="0" smtClean="0"/>
              <a:t>Confirm that, w/r to the Design Report, the beam induced heating is:</a:t>
            </a:r>
          </a:p>
          <a:p>
            <a:pPr lvl="2" algn="just"/>
            <a:r>
              <a:rPr lang="en-US" dirty="0" smtClean="0"/>
              <a:t>For the Arc: Well within the expected value scaled from the DR (if the bunch length is not too small – see fill 1836).</a:t>
            </a:r>
          </a:p>
          <a:p>
            <a:pPr lvl="2" algn="just"/>
            <a:r>
              <a:rPr lang="en-US" dirty="0" smtClean="0"/>
              <a:t>For the IT: Already above the nominal value (factor ~2) and at 50 % of the local cooling limitation.</a:t>
            </a:r>
          </a:p>
          <a:p>
            <a:pPr lvl="1" algn="just"/>
            <a:r>
              <a:rPr lang="en-US" dirty="0" smtClean="0"/>
              <a:t>Confirm that the </a:t>
            </a:r>
            <a:r>
              <a:rPr lang="en-US" dirty="0" err="1" smtClean="0"/>
              <a:t>rangeability</a:t>
            </a:r>
            <a:r>
              <a:rPr lang="en-US" dirty="0" smtClean="0"/>
              <a:t> of BS control valves is not very good (32 in average for 50 specified</a:t>
            </a:r>
            <a:r>
              <a:rPr lang="en-US" dirty="0" smtClean="0"/>
              <a:t>).</a:t>
            </a:r>
            <a:endParaRPr lang="en-US" dirty="0" smtClean="0"/>
          </a:p>
          <a:p>
            <a:pPr lvl="2" algn="just"/>
            <a:r>
              <a:rPr lang="en-US" dirty="0" smtClean="0"/>
              <a:t>But a distribution singularity still to be understood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858" y="1577529"/>
            <a:ext cx="8422304" cy="159642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Assessment of the mass flow using the flow characteristics of the BS loop control valves:</a:t>
            </a:r>
          </a:p>
          <a:p>
            <a:pPr lvl="1"/>
            <a:r>
              <a:rPr lang="en-US" dirty="0" smtClean="0"/>
              <a:t>Main issue: the </a:t>
            </a:r>
            <a:r>
              <a:rPr lang="en-US" dirty="0" err="1" smtClean="0"/>
              <a:t>rangeability</a:t>
            </a:r>
            <a:r>
              <a:rPr lang="en-US" dirty="0" smtClean="0"/>
              <a:t> R of the valves are not known ! (specified at 50 but a large dispersion suspected)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4598" y="3292496"/>
            <a:ext cx="5191676" cy="339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0661"/>
            <a:ext cx="8229600" cy="31437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Without beam (</a:t>
            </a:r>
            <a:r>
              <a:rPr lang="en-US" dirty="0" err="1" smtClean="0"/>
              <a:t>Q</a:t>
            </a:r>
            <a:r>
              <a:rPr lang="en-US" baseline="-25000" dirty="0" err="1" smtClean="0"/>
              <a:t>bs</a:t>
            </a:r>
            <a:r>
              <a:rPr lang="en-US" dirty="0" smtClean="0"/>
              <a:t> = 0)</a:t>
            </a:r>
          </a:p>
          <a:p>
            <a:pPr lvl="1"/>
            <a:r>
              <a:rPr lang="en-US" dirty="0" smtClean="0"/>
              <a:t>Enthalpy balance with </a:t>
            </a:r>
            <a:r>
              <a:rPr lang="en-US" dirty="0" smtClean="0">
                <a:solidFill>
                  <a:srgbClr val="00B050"/>
                </a:solidFill>
              </a:rPr>
              <a:t>Pc, </a:t>
            </a:r>
            <a:r>
              <a:rPr lang="en-US" dirty="0" err="1" smtClean="0">
                <a:solidFill>
                  <a:srgbClr val="00B050"/>
                </a:solidFill>
              </a:rPr>
              <a:t>Tc</a:t>
            </a:r>
            <a:r>
              <a:rPr lang="en-US" dirty="0" smtClean="0">
                <a:solidFill>
                  <a:srgbClr val="00B050"/>
                </a:solidFill>
              </a:rPr>
              <a:t>, Tout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-25000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EH</a:t>
            </a:r>
            <a:r>
              <a:rPr lang="en-US" dirty="0" smtClean="0"/>
              <a:t> allows to calculate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baseline="-25000" dirty="0" smtClean="0">
                <a:solidFill>
                  <a:srgbClr val="FF00FF"/>
                </a:solidFill>
              </a:rPr>
              <a:t>0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baseline="-25000" dirty="0" smtClean="0">
                <a:solidFill>
                  <a:srgbClr val="FF00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Pc, Tout, Pd, %, </a:t>
            </a:r>
            <a:r>
              <a:rPr lang="en-US" dirty="0" err="1" smtClean="0">
                <a:solidFill>
                  <a:srgbClr val="00B050"/>
                </a:solidFill>
              </a:rPr>
              <a:t>kv_max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allow to calculate </a:t>
            </a:r>
            <a:r>
              <a:rPr lang="en-US" dirty="0" smtClean="0">
                <a:solidFill>
                  <a:srgbClr val="FF00FF"/>
                </a:solidFill>
              </a:rPr>
              <a:t>R</a:t>
            </a:r>
          </a:p>
          <a:p>
            <a:r>
              <a:rPr lang="en-US" dirty="0" smtClean="0"/>
              <a:t>With beam: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FF"/>
                </a:solidFill>
              </a:rPr>
              <a:t>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%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kv_max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Tout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B050"/>
                </a:solidFill>
              </a:rPr>
              <a:t>Pd</a:t>
            </a:r>
            <a:r>
              <a:rPr lang="en-US" dirty="0" smtClean="0"/>
              <a:t> allow to calculate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</a:p>
          <a:p>
            <a:pPr lvl="1"/>
            <a:r>
              <a:rPr lang="en-US" dirty="0" smtClean="0"/>
              <a:t> Enthalpy balance with </a:t>
            </a:r>
            <a:r>
              <a:rPr lang="en-US" dirty="0" smtClean="0">
                <a:solidFill>
                  <a:srgbClr val="FF00FF"/>
                </a:solidFill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n-US" baseline="-25000" dirty="0" smtClean="0">
                <a:solidFill>
                  <a:srgbClr val="0070C0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Q</a:t>
            </a:r>
            <a:r>
              <a:rPr lang="en-US" baseline="-25000" dirty="0" smtClean="0">
                <a:solidFill>
                  <a:srgbClr val="00B050"/>
                </a:solidFill>
              </a:rPr>
              <a:t>EH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Pc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B050"/>
                </a:solidFill>
              </a:rPr>
              <a:t>Tc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Tout</a:t>
            </a:r>
            <a:r>
              <a:rPr lang="en-US" dirty="0" smtClean="0"/>
              <a:t>, allows to calculate </a:t>
            </a:r>
            <a:r>
              <a:rPr lang="en-US" dirty="0" err="1" smtClean="0">
                <a:solidFill>
                  <a:srgbClr val="FF00FF"/>
                </a:solidFill>
              </a:rPr>
              <a:t>Q</a:t>
            </a:r>
            <a:r>
              <a:rPr lang="en-US" baseline="-25000" dirty="0" err="1" smtClean="0">
                <a:solidFill>
                  <a:srgbClr val="FF00FF"/>
                </a:solidFill>
              </a:rPr>
              <a:t>bs</a:t>
            </a:r>
            <a:endParaRPr lang="en-US" baseline="-25000" dirty="0" smtClean="0">
              <a:solidFill>
                <a:srgbClr val="FF00FF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5177" y="1325784"/>
            <a:ext cx="6302738" cy="187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20" y="1216614"/>
            <a:ext cx="7625960" cy="554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about: </a:t>
            </a:r>
            <a:r>
              <a:rPr lang="en-US" dirty="0" smtClean="0">
                <a:solidFill>
                  <a:srgbClr val="FF0000"/>
                </a:solidFill>
              </a:rPr>
              <a:t>Pout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00B050"/>
                </a:solidFill>
              </a:rPr>
              <a:t>Pc (~3 bar)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23337" y="1432549"/>
            <a:ext cx="464819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 to 100 W: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OK for Arc half-cell (DP &lt; ~5 % of Pc)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Not true for IT loop (more iteration required!)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Fill 1836 (02/06/2011): Arc + DS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41233" y="922954"/>
            <a:ext cx="8046720" cy="5843347"/>
            <a:chOff x="541233" y="922954"/>
            <a:chExt cx="8046720" cy="584334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233" y="922954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1358963" y="5566945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5417757" y="1097029"/>
              <a:ext cx="2920670" cy="523220"/>
              <a:chOff x="5410200" y="1066800"/>
              <a:chExt cx="2920670" cy="52322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91200" y="1066800"/>
                <a:ext cx="2539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  <a:endParaRPr lang="en-US" sz="1400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1366837" y="3667126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060734" y="1836357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1092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1.13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1.27E14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1.13E11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Fill 1852 (05/06/2011): Arc + DS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33676" y="922954"/>
            <a:ext cx="8046720" cy="5843347"/>
            <a:chOff x="533676" y="922954"/>
            <a:chExt cx="8046720" cy="584334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676" y="922954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1349437" y="5557226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417757" y="1097028"/>
              <a:ext cx="2920670" cy="523220"/>
              <a:chOff x="5410200" y="1066800"/>
              <a:chExt cx="2920670" cy="52322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791200" y="1066800"/>
                <a:ext cx="2539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  <a:endParaRPr lang="en-US" sz="1400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1335395" y="3597597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053176" y="1700331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1092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1.22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1.29E14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1.18E11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Fill 2022 (12/08/2011): Arc + DS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246" y="922954"/>
            <a:ext cx="8046720" cy="5843347"/>
            <a:chOff x="609246" y="922954"/>
            <a:chExt cx="8046720" cy="584334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246" y="922954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>
            <a:xfrm>
              <a:off x="1422956" y="5102088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410200" y="1066800"/>
              <a:ext cx="2920670" cy="523220"/>
              <a:chOff x="5410200" y="1066800"/>
              <a:chExt cx="2920670" cy="5232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91200" y="1066800"/>
                <a:ext cx="2539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  <a:endParaRPr lang="en-US" sz="14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1422753" y="1584568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21189" y="1760787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1380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1.19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1.79E14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1.30E11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Fill 2025 (13/08/2011): Arc + DS</a:t>
            </a:r>
            <a:endParaRPr lang="en-US" sz="4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9246" y="839827"/>
            <a:ext cx="8046720" cy="5843347"/>
            <a:chOff x="609246" y="839827"/>
            <a:chExt cx="8046720" cy="584334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246" y="839827"/>
              <a:ext cx="8046720" cy="584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" name="Straight Connector 3"/>
            <p:cNvCxnSpPr/>
            <p:nvPr/>
          </p:nvCxnSpPr>
          <p:spPr>
            <a:xfrm>
              <a:off x="1413430" y="5025880"/>
              <a:ext cx="7010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478214" y="1187713"/>
              <a:ext cx="2920670" cy="523220"/>
              <a:chOff x="5410200" y="1066800"/>
              <a:chExt cx="2920670" cy="5232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791200" y="1066800"/>
                <a:ext cx="2539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 scaled w/r to DR)</a:t>
                </a:r>
              </a:p>
              <a:p>
                <a:r>
                  <a:rPr lang="en-US" sz="1400" dirty="0" err="1" smtClean="0"/>
                  <a:t>Qbs</a:t>
                </a:r>
                <a:r>
                  <a:rPr lang="en-US" sz="1400" dirty="0" smtClean="0"/>
                  <a:t> (SR+IC+EC scaled w/r to DR)</a:t>
                </a:r>
                <a:endParaRPr lang="en-US" sz="1400" dirty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5410200" y="1219200"/>
                <a:ext cx="4572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410200" y="1447800"/>
                <a:ext cx="457200" cy="0"/>
              </a:xfrm>
              <a:prstGeom prst="line">
                <a:avLst/>
              </a:prstGeom>
              <a:ln w="28575">
                <a:solidFill>
                  <a:srgbClr val="FF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1417989" y="1182077"/>
              <a:ext cx="70104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06075" y="1919483"/>
              <a:ext cx="2127121" cy="11695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Bunch spacing: 50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number: 1380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length: 1.23 ns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Beam intensity: 1.86E14 p</a:t>
              </a:r>
            </a:p>
            <a:p>
              <a:r>
                <a:rPr lang="en-US" sz="1400" dirty="0" smtClean="0">
                  <a:solidFill>
                    <a:srgbClr val="0070C0"/>
                  </a:solidFill>
                </a:rPr>
                <a:t>Bunch intensity: 1.35E11 p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67" y="-1"/>
            <a:ext cx="5645096" cy="1647432"/>
          </a:xfrm>
        </p:spPr>
        <p:txBody>
          <a:bodyPr>
            <a:noAutofit/>
          </a:bodyPr>
          <a:lstStyle/>
          <a:p>
            <a:r>
              <a:rPr lang="en-US" sz="3200" dirty="0" smtClean="0"/>
              <a:t>Fill 2022 (12/08/2011): Sector 56</a:t>
            </a:r>
            <a:br>
              <a:rPr lang="en-US" sz="3200" dirty="0" smtClean="0"/>
            </a:br>
            <a:r>
              <a:rPr lang="en-US" sz="3200" dirty="0" smtClean="0"/>
              <a:t>Beam induced heating on 52 BS (Arc + DS)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9435"/>
          <a:stretch>
            <a:fillRect/>
          </a:stretch>
        </p:blipFill>
        <p:spPr bwMode="auto">
          <a:xfrm>
            <a:off x="515767" y="1619257"/>
            <a:ext cx="8046720" cy="511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13164" y="2017724"/>
            <a:ext cx="35669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correlated with energy ramp!</a:t>
            </a:r>
          </a:p>
          <a:p>
            <a:pPr algn="ctr"/>
            <a:r>
              <a:rPr lang="en-US" dirty="0" smtClean="0"/>
              <a:t>e-cloud?(no energy dependence in scaling laws!)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98924" y="3643744"/>
            <a:ext cx="28477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Recovery of expected SR+IC loads after 1-2 hours!</a:t>
            </a:r>
          </a:p>
          <a:p>
            <a:pPr algn="ctr"/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Conform BS impedance!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544383" y="0"/>
            <a:ext cx="2599617" cy="1783458"/>
            <a:chOff x="7010649" y="2962353"/>
            <a:chExt cx="2133351" cy="154919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0649" y="2962353"/>
              <a:ext cx="2133351" cy="154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8138916" y="3211736"/>
              <a:ext cx="256939" cy="12469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671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Beam induced heating assessment on LHC beam screens</vt:lpstr>
      <vt:lpstr>Assessment method</vt:lpstr>
      <vt:lpstr>Assessment method</vt:lpstr>
      <vt:lpstr>What about: Pout= Pc (~3 bar) ?</vt:lpstr>
      <vt:lpstr>Fill 1836 (02/06/2011): Arc + DS</vt:lpstr>
      <vt:lpstr>Fill 1852 (05/06/2011): Arc + DS</vt:lpstr>
      <vt:lpstr>Fill 2022 (12/08/2011): Arc + DS</vt:lpstr>
      <vt:lpstr>Fill 2025 (13/08/2011): Arc + DS</vt:lpstr>
      <vt:lpstr>Fill 2022 (12/08/2011): Sector 56 Beam induced heating on 52 BS (Arc + DS)</vt:lpstr>
      <vt:lpstr>Rangeability distribution ? (416 valves (Arc + DS))</vt:lpstr>
      <vt:lpstr>Location of valves having R &gt; 40</vt:lpstr>
      <vt:lpstr>Fill 2022 &amp; 2025 (12-13/08/2011): Inner Triplets </vt:lpstr>
      <vt:lpstr>Steady state beam-induced loads according to the Design Report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tavian</dc:creator>
  <cp:lastModifiedBy>tavian</cp:lastModifiedBy>
  <cp:revision>74</cp:revision>
  <dcterms:created xsi:type="dcterms:W3CDTF">2011-09-06T19:20:53Z</dcterms:created>
  <dcterms:modified xsi:type="dcterms:W3CDTF">2011-09-09T10:55:25Z</dcterms:modified>
</cp:coreProperties>
</file>