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Default Extension="tiff" ContentType="image/tiff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Default Extension="gif" ContentType="image/gi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59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96FB-942B-D742-870D-7DBF308B4A91}" type="datetimeFigureOut">
              <a:rPr lang="en-US" smtClean="0"/>
              <a:t>8/30/11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1F05-D9FF-F340-B400-343294A81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96FB-942B-D742-870D-7DBF308B4A91}" type="datetimeFigureOut">
              <a:rPr lang="en-US" smtClean="0"/>
              <a:t>8/30/11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1F05-D9FF-F340-B400-343294A81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96FB-942B-D742-870D-7DBF308B4A91}" type="datetimeFigureOut">
              <a:rPr lang="en-US" smtClean="0"/>
              <a:t>8/30/11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1F05-D9FF-F340-B400-343294A81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96FB-942B-D742-870D-7DBF308B4A91}" type="datetimeFigureOut">
              <a:rPr lang="en-US" smtClean="0"/>
              <a:t>8/30/11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1F05-D9FF-F340-B400-343294A81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96FB-942B-D742-870D-7DBF308B4A91}" type="datetimeFigureOut">
              <a:rPr lang="en-US" smtClean="0"/>
              <a:t>8/30/11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1F05-D9FF-F340-B400-343294A81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96FB-942B-D742-870D-7DBF308B4A91}" type="datetimeFigureOut">
              <a:rPr lang="en-US" smtClean="0"/>
              <a:t>8/30/11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1F05-D9FF-F340-B400-343294A81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96FB-942B-D742-870D-7DBF308B4A91}" type="datetimeFigureOut">
              <a:rPr lang="en-US" smtClean="0"/>
              <a:t>8/30/11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1F05-D9FF-F340-B400-343294A81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96FB-942B-D742-870D-7DBF308B4A91}" type="datetimeFigureOut">
              <a:rPr lang="en-US" smtClean="0"/>
              <a:t>8/30/11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1F05-D9FF-F340-B400-343294A81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96FB-942B-D742-870D-7DBF308B4A91}" type="datetimeFigureOut">
              <a:rPr lang="en-US" smtClean="0"/>
              <a:t>8/30/11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1F05-D9FF-F340-B400-343294A81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96FB-942B-D742-870D-7DBF308B4A91}" type="datetimeFigureOut">
              <a:rPr lang="en-US" smtClean="0"/>
              <a:t>8/30/11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1F05-D9FF-F340-B400-343294A81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96FB-942B-D742-870D-7DBF308B4A91}" type="datetimeFigureOut">
              <a:rPr lang="en-US" smtClean="0"/>
              <a:t>8/30/11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1F05-D9FF-F340-B400-343294A81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D96FB-942B-D742-870D-7DBF308B4A91}" type="datetimeFigureOut">
              <a:rPr lang="en-US" smtClean="0"/>
              <a:t>8/30/11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1F05-D9FF-F340-B400-343294A815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3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3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df"/><Relationship Id="rId4" Type="http://schemas.openxmlformats.org/officeDocument/2006/relationships/image" Target="../media/image6.pdf"/><Relationship Id="rId5" Type="http://schemas.openxmlformats.org/officeDocument/2006/relationships/image" Target="../media/image7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Relationship Id="rId9" Type="http://schemas.openxmlformats.org/officeDocument/2006/relationships/image" Target="../media/image11.png"/><Relationship Id="rId3" Type="http://schemas.openxmlformats.org/officeDocument/2006/relationships/image" Target="../media/image5.png"/><Relationship Id="rId6" Type="http://schemas.openxmlformats.org/officeDocument/2006/relationships/image" Target="../media/image8.pd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Relationship Id="rId3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Relationship Id="rId5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 analysis of the ADT data from LHC </a:t>
            </a:r>
            <a:r>
              <a:rPr lang="en-US" dirty="0" err="1" smtClean="0"/>
              <a:t>ecloud</a:t>
            </a:r>
            <a:r>
              <a:rPr lang="en-US" dirty="0" smtClean="0"/>
              <a:t> MD 26</a:t>
            </a:r>
            <a:r>
              <a:rPr lang="en-US" baseline="30000" dirty="0" smtClean="0"/>
              <a:t>th</a:t>
            </a:r>
            <a:r>
              <a:rPr lang="en-US" dirty="0" smtClean="0"/>
              <a:t> August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H. Bartosik, G. </a:t>
            </a:r>
            <a:r>
              <a:rPr lang="en-US" dirty="0" err="1" smtClean="0"/>
              <a:t>Arduini</a:t>
            </a:r>
            <a:r>
              <a:rPr lang="en-US" dirty="0" smtClean="0"/>
              <a:t>, W. </a:t>
            </a:r>
            <a:r>
              <a:rPr lang="en-US" dirty="0" err="1" smtClean="0"/>
              <a:t>H</a:t>
            </a:r>
            <a:r>
              <a:rPr lang="en-US" dirty="0" err="1" smtClean="0"/>
              <a:t>öfle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FFT along the bunch train for each turn</a:t>
            </a:r>
            <a:endParaRPr lang="en-US" dirty="0"/>
          </a:p>
        </p:txBody>
      </p:sp>
      <p:pic>
        <p:nvPicPr>
          <p:cNvPr id="8" name="Picture 7" descr="FFTalongTrain_B2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877"/>
            <a:ext cx="4498532" cy="3373899"/>
          </a:xfrm>
          <a:prstGeom prst="rect">
            <a:avLst/>
          </a:prstGeom>
        </p:spPr>
      </p:pic>
      <p:pic>
        <p:nvPicPr>
          <p:cNvPr id="9" name="Picture 8" descr="FFTalongTrain_B2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038" y="3104877"/>
            <a:ext cx="4498531" cy="3373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FFT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63257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 descr="2D_FFT_B2H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19" y="2716156"/>
            <a:ext cx="4507680" cy="3380760"/>
          </a:xfrm>
          <a:prstGeom prst="rect">
            <a:avLst/>
          </a:prstGeom>
        </p:spPr>
      </p:pic>
      <p:pic>
        <p:nvPicPr>
          <p:cNvPr id="8" name="Picture 7" descr="2D_FFT_B2H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716156"/>
            <a:ext cx="4507683" cy="3380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Analysis of “2</a:t>
            </a:r>
            <a:r>
              <a:rPr lang="en-US" baseline="30000" dirty="0" smtClean="0"/>
              <a:t>nd</a:t>
            </a:r>
            <a:r>
              <a:rPr lang="en-US" dirty="0" smtClean="0"/>
              <a:t> dump” of LHC 25ns injection MD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(after 12 bunches) B2 injection of 48 bunches with 25ns spacing with transverse dampers off</a:t>
            </a:r>
          </a:p>
          <a:p>
            <a:pPr lvl="1"/>
            <a:r>
              <a:rPr lang="en-US" dirty="0" smtClean="0">
                <a:sym typeface="Wingdings"/>
              </a:rPr>
              <a:t>Protection dump due to losses after around 500 turns (</a:t>
            </a:r>
            <a:r>
              <a:rPr lang="en-US" dirty="0" smtClean="0">
                <a:sym typeface="Wingdings"/>
              </a:rPr>
              <a:t>previous injection with transverse dampers was dumped after around 1000 turns)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Injection itself looked clean</a:t>
            </a:r>
          </a:p>
          <a:p>
            <a:pPr lvl="1"/>
            <a:r>
              <a:rPr lang="en-US" dirty="0" smtClean="0">
                <a:sym typeface="Wingdings"/>
              </a:rPr>
              <a:t>Around 30s before injection: perturbation on 3.3kV line</a:t>
            </a:r>
          </a:p>
          <a:p>
            <a:pPr lvl="1">
              <a:buNone/>
            </a:pP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Cryo</a:t>
            </a:r>
            <a:r>
              <a:rPr lang="en-US" dirty="0" smtClean="0">
                <a:sym typeface="Wingdings"/>
              </a:rPr>
              <a:t> plant in point 2 lost around 30s after injection …</a:t>
            </a:r>
          </a:p>
          <a:p>
            <a:r>
              <a:rPr lang="en-US" dirty="0" smtClean="0">
                <a:sym typeface="Wingdings"/>
              </a:rPr>
              <a:t>No particular observation on BBQ data</a:t>
            </a:r>
          </a:p>
          <a:p>
            <a:pPr lvl="1"/>
            <a:r>
              <a:rPr lang="en-US" dirty="0" smtClean="0">
                <a:sym typeface="Wingdings"/>
              </a:rPr>
              <a:t>Probably due to fast time scale</a:t>
            </a:r>
          </a:p>
          <a:p>
            <a:r>
              <a:rPr lang="en-US" dirty="0" smtClean="0">
                <a:sym typeface="Wingdings"/>
              </a:rPr>
              <a:t>Analysis of 73 turns before the dump from the ADT (damper) pickups of all bunches is presented</a:t>
            </a: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Losses in vertical plane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beam dump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29444" b="3347"/>
          <a:stretch>
            <a:fillRect/>
          </a:stretch>
        </p:blipFill>
        <p:spPr>
          <a:xfrm>
            <a:off x="268408" y="1670518"/>
            <a:ext cx="8618256" cy="467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ADT pickup signals (Q9)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coupled bunch motion after ~20 bunches … </a:t>
            </a:r>
            <a:endParaRPr lang="en-US" dirty="0"/>
          </a:p>
        </p:txBody>
      </p:sp>
      <p:pic>
        <p:nvPicPr>
          <p:cNvPr id="11" name="Picture 10" descr="B2H48bunch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4" y="2788344"/>
            <a:ext cx="4622767" cy="3467076"/>
          </a:xfrm>
          <a:prstGeom prst="rect">
            <a:avLst/>
          </a:prstGeom>
        </p:spPr>
      </p:pic>
      <p:pic>
        <p:nvPicPr>
          <p:cNvPr id="13" name="Picture 12" descr="B2V48bunch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413" y="2788344"/>
            <a:ext cx="4938617" cy="3703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 – pattern reconstruction</a:t>
            </a:r>
            <a:endParaRPr lang="en-US" dirty="0"/>
          </a:p>
        </p:txBody>
      </p:sp>
      <p:pic>
        <p:nvPicPr>
          <p:cNvPr id="4" name="Content Placeholder 3" descr="TimePattern_H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8390" r="-18390"/>
              <a:stretch>
                <a:fillRect/>
              </a:stretch>
            </p:blipFill>
          </mc:Choice>
          <mc:Fallback>
            <p:blipFill>
              <a:blip r:embed="rId3"/>
              <a:srcRect l="-18390" r="-18390"/>
              <a:stretch>
                <a:fillRect/>
              </a:stretch>
            </p:blipFill>
          </mc:Fallback>
        </mc:AlternateContent>
        <p:spPr>
          <a:xfrm>
            <a:off x="57205" y="4073398"/>
            <a:ext cx="4930906" cy="2711809"/>
          </a:xfrm>
        </p:spPr>
      </p:pic>
      <p:pic>
        <p:nvPicPr>
          <p:cNvPr id="5" name="Picture 4" descr="TimePattern_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081783" y="4096282"/>
            <a:ext cx="3605017" cy="2711809"/>
          </a:xfrm>
          <a:prstGeom prst="rect">
            <a:avLst/>
          </a:prstGeom>
        </p:spPr>
      </p:pic>
      <p:pic>
        <p:nvPicPr>
          <p:cNvPr id="6" name="Picture 5" descr="SpatialPattern_H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16236" y="1384473"/>
            <a:ext cx="3605016" cy="2711809"/>
          </a:xfrm>
          <a:prstGeom prst="rect">
            <a:avLst/>
          </a:prstGeom>
        </p:spPr>
      </p:pic>
      <p:pic>
        <p:nvPicPr>
          <p:cNvPr id="7" name="Picture 6" descr="SpatialPattern_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066436" y="1417638"/>
            <a:ext cx="3620364" cy="2723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“Mountain range” of bunch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2H_3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1291" y="2445715"/>
            <a:ext cx="4565589" cy="3434383"/>
          </a:xfrm>
          <a:prstGeom prst="rect">
            <a:avLst/>
          </a:prstGeom>
        </p:spPr>
      </p:pic>
      <p:pic>
        <p:nvPicPr>
          <p:cNvPr id="5" name="Picture 4" descr="B2V_3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96001" y="2445716"/>
            <a:ext cx="4565589" cy="3434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bunch </a:t>
            </a:r>
            <a:r>
              <a:rPr lang="en-US" dirty="0" err="1" smtClean="0"/>
              <a:t>FFTs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FFT of the 73 turns for each bunch </a:t>
            </a:r>
            <a:endParaRPr lang="en-US" dirty="0"/>
          </a:p>
        </p:txBody>
      </p:sp>
      <p:pic>
        <p:nvPicPr>
          <p:cNvPr id="4" name="Picture 3" descr="B2H_2D-FF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6051" y="2745644"/>
            <a:ext cx="4493983" cy="3380518"/>
          </a:xfrm>
          <a:prstGeom prst="rect">
            <a:avLst/>
          </a:prstGeom>
        </p:spPr>
      </p:pic>
      <p:pic>
        <p:nvPicPr>
          <p:cNvPr id="5" name="Picture 4" descr="B2V_2D-FF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91222" y="2745645"/>
            <a:ext cx="4493983" cy="3380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Tunes along the batch (with NAFF)</a:t>
            </a:r>
            <a:endParaRPr lang="en-US" dirty="0"/>
          </a:p>
        </p:txBody>
      </p:sp>
      <p:pic>
        <p:nvPicPr>
          <p:cNvPr id="7" name="Content Placeholder 6" descr="TuneAlongBatch_H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8390" r="-18390"/>
              <a:stretch>
                <a:fillRect/>
              </a:stretch>
            </p:blipFill>
          </mc:Choice>
          <mc:Fallback>
            <p:blipFill>
              <a:blip r:embed="rId3"/>
              <a:srcRect l="-18390" r="-18390"/>
              <a:stretch>
                <a:fillRect/>
              </a:stretch>
            </p:blipFill>
          </mc:Fallback>
        </mc:AlternateContent>
        <p:spPr>
          <a:xfrm>
            <a:off x="-271846" y="3103287"/>
            <a:ext cx="5665941" cy="3116049"/>
          </a:xfrm>
        </p:spPr>
      </p:pic>
      <p:pic>
        <p:nvPicPr>
          <p:cNvPr id="8" name="Picture 7" descr="TuneAlongBatch_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42896" y="3103287"/>
            <a:ext cx="4142403" cy="311604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417638"/>
            <a:ext cx="8229600" cy="18547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err="1"/>
              <a:t>Ecloud</a:t>
            </a:r>
            <a:r>
              <a:rPr lang="en-US" sz="3200" dirty="0"/>
              <a:t> saturation after ~28 bunches? …</a:t>
            </a:r>
            <a:endParaRPr lang="en-US" sz="3200" dirty="0" smtClean="0"/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Bunch intensities along the 73 turns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probably not constant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Pickup signal maybe saturated (to be checked)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“Rise time” estimations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781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Estimating “rise time” from the 73 turns</a:t>
            </a:r>
          </a:p>
          <a:p>
            <a:pPr lvl="1"/>
            <a:r>
              <a:rPr lang="en-US" dirty="0" smtClean="0"/>
              <a:t>Instability was already </a:t>
            </a:r>
            <a:r>
              <a:rPr lang="en-US" dirty="0" err="1" smtClean="0"/>
              <a:t>developped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not a real rise time</a:t>
            </a:r>
          </a:p>
          <a:p>
            <a:pPr lvl="1"/>
            <a:r>
              <a:rPr lang="en-US" dirty="0" smtClean="0">
                <a:sym typeface="Wingdings"/>
              </a:rPr>
              <a:t>Losses probably during and before the 73 turns (ADT data is NOT just before the dump, but a little earlier)</a:t>
            </a:r>
          </a:p>
          <a:p>
            <a:pPr lvl="1"/>
            <a:endParaRPr lang="en-US" dirty="0"/>
          </a:p>
        </p:txBody>
      </p:sp>
      <p:pic>
        <p:nvPicPr>
          <p:cNvPr id="4" name="Picture 3" descr="B2H_LastBunch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" y="3159547"/>
            <a:ext cx="4673864" cy="3515831"/>
          </a:xfrm>
          <a:prstGeom prst="rect">
            <a:avLst/>
          </a:prstGeom>
        </p:spPr>
      </p:pic>
      <p:pic>
        <p:nvPicPr>
          <p:cNvPr id="5" name="Picture 4" descr="B2V_LastBunch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70134" y="3159547"/>
            <a:ext cx="4673865" cy="3515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2464</TotalTime>
  <Words>265</Words>
  <Application>Microsoft Macintosh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Preliminary analysis of the ADT data from LHC ecloud MD 26th August</vt:lpstr>
      <vt:lpstr>Overview</vt:lpstr>
      <vt:lpstr>Losses in vertical plane  beam dump</vt:lpstr>
      <vt:lpstr>ADT pickup signals (Q9)</vt:lpstr>
      <vt:lpstr>SVD – pattern reconstruction</vt:lpstr>
      <vt:lpstr>“Mountain range” of bunch motion</vt:lpstr>
      <vt:lpstr>Single bunch FFTs</vt:lpstr>
      <vt:lpstr>Tunes along the batch (with NAFF)</vt:lpstr>
      <vt:lpstr>“Rise time” estimations</vt:lpstr>
      <vt:lpstr>FFT along the bunch train for each turn</vt:lpstr>
      <vt:lpstr>2D FFT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analysis of the ADT data from LHC ecloud MD 26th August</dc:title>
  <dc:subject/>
  <dc:creator>Hannes Bartosik</dc:creator>
  <cp:keywords/>
  <dc:description/>
  <cp:lastModifiedBy>Hannes Bartosik</cp:lastModifiedBy>
  <cp:revision>17</cp:revision>
  <dcterms:created xsi:type="dcterms:W3CDTF">2011-08-30T21:12:44Z</dcterms:created>
  <dcterms:modified xsi:type="dcterms:W3CDTF">2011-09-01T14:17:24Z</dcterms:modified>
  <cp:category/>
</cp:coreProperties>
</file>