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6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20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10B5E0-2F8E-FD41-81D9-C551E0F9DDA5}" type="datetimeFigureOut">
              <a:rPr lang="en-US" smtClean="0"/>
              <a:t>8/9/11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438CF-3880-6642-A94F-4999EE9F4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4967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B15388-F185-1E45-B1CD-9A6954746B3F}" type="datetimeFigureOut">
              <a:rPr lang="en-US" smtClean="0"/>
              <a:t>8/9/11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B6874C-0BB5-7141-8BEB-9C9774C44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4014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9pPr>
          </a:lstStyle>
          <a:p>
            <a:pPr eaLnBrk="1" hangingPunct="1"/>
            <a:fld id="{AAE8070C-0A8F-644B-BD08-CA590375AB77}" type="slidenum">
              <a:rPr lang="en-US" sz="1200"/>
              <a:pPr eaLnBrk="1" hangingPunct="1"/>
              <a:t>1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7B91A9-BB40-AF44-BBBC-0E376337CD2B}" type="datetime1">
              <a:rPr lang="en-US" smtClean="0"/>
              <a:t>8/9/11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62CF70-0D0C-214F-A6D2-1987EA557A42}" type="datetime1">
              <a:rPr lang="en-US" smtClean="0"/>
              <a:t>8/9/11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7C8250-0BF5-2C46-83CB-39DDA2E41E39}" type="datetime1">
              <a:rPr lang="en-US" smtClean="0"/>
              <a:t>8/9/11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5CFF1-0ABB-CF4F-A64B-0001B60006A3}" type="datetime1">
              <a:rPr lang="en-US" smtClean="0"/>
              <a:t>8/9/11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0CE5CE-5657-6143-B801-7ABC7A16F3E4}" type="datetime1">
              <a:rPr lang="en-US" smtClean="0"/>
              <a:t>8/9/11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861DA0-ED49-1442-9890-99B5A15583A1}" type="datetime1">
              <a:rPr lang="en-US" smtClean="0"/>
              <a:t>8/9/11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121FA6-8CA8-E743-A2ED-3ADCCE42AE96}" type="datetime1">
              <a:rPr lang="en-US" smtClean="0"/>
              <a:t>8/9/11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D563FA-C7DA-E848-9E78-73D19AA0954D}" type="datetime1">
              <a:rPr lang="en-US" smtClean="0"/>
              <a:t>8/9/11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06965B-8360-AA44-8321-F4D4AACDA671}" type="datetime1">
              <a:rPr lang="en-US" smtClean="0"/>
              <a:t>8/9/11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5D933F-AC5D-6D45-A013-D632537368AF}" type="datetime1">
              <a:rPr lang="en-US" smtClean="0"/>
              <a:t>8/9/11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070E97-53E2-6842-B186-F80B952DBC44}" type="datetime1">
              <a:rPr lang="en-US" smtClean="0"/>
              <a:t>8/9/11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A348259B-BA9E-CE4B-A3BC-73094239F4FC}" type="datetime1">
              <a:rPr lang="en-US" smtClean="0"/>
              <a:t>8/9/11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4" Type="http://schemas.openxmlformats.org/officeDocument/2006/relationships/image" Target="../media/image22.png"/><Relationship Id="rId5" Type="http://schemas.openxmlformats.org/officeDocument/2006/relationships/image" Target="../media/image23.png"/><Relationship Id="rId6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png"/><Relationship Id="rId3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5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0963" y="411163"/>
            <a:ext cx="7345362" cy="38830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/>
              <a:t>HEADTAIL simulation studies of Landau </a:t>
            </a:r>
            <a:r>
              <a:rPr lang="en-US" dirty="0" smtClean="0"/>
              <a:t>damping through </a:t>
            </a:r>
            <a:r>
              <a:rPr lang="en-US" dirty="0" err="1"/>
              <a:t>octupoles</a:t>
            </a:r>
            <a:r>
              <a:rPr lang="en-US" dirty="0"/>
              <a:t> in the LHC.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BB9CA5-FF32-9843-846A-B4EBB34FEE1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100919" y="4338971"/>
            <a:ext cx="3801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E.Metral</a:t>
            </a:r>
            <a:r>
              <a:rPr lang="en-US" dirty="0" smtClean="0"/>
              <a:t>, </a:t>
            </a:r>
            <a:r>
              <a:rPr lang="en-US" dirty="0" err="1" smtClean="0"/>
              <a:t>N.Mounet</a:t>
            </a:r>
            <a:r>
              <a:rPr lang="en-US" dirty="0" smtClean="0"/>
              <a:t>, </a:t>
            </a:r>
            <a:r>
              <a:rPr lang="en-US" dirty="0" err="1" smtClean="0"/>
              <a:t>B.Salvant</a:t>
            </a:r>
            <a:r>
              <a:rPr lang="en-US" dirty="0" smtClean="0"/>
              <a:t>, </a:t>
            </a:r>
            <a:r>
              <a:rPr lang="en-US" dirty="0" err="1" smtClean="0"/>
              <a:t>R.Wasef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50963" y="6412468"/>
            <a:ext cx="1237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09/08/2011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4315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Comparaison</a:t>
            </a:r>
            <a:r>
              <a:rPr lang="en-US" dirty="0" smtClean="0"/>
              <a:t> </a:t>
            </a:r>
            <a:r>
              <a:rPr lang="en-US" dirty="0" err="1" smtClean="0"/>
              <a:t>Sacherer</a:t>
            </a:r>
            <a:r>
              <a:rPr lang="en-US" dirty="0" smtClean="0"/>
              <a:t>/HDTL/MOSES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6846603"/>
              </p:ext>
            </p:extLst>
          </p:nvPr>
        </p:nvGraphicFramePr>
        <p:xfrm>
          <a:off x="945991" y="1957548"/>
          <a:ext cx="7987697" cy="3815867"/>
        </p:xfrm>
        <a:graphic>
          <a:graphicData uri="http://schemas.openxmlformats.org/drawingml/2006/table">
            <a:tbl>
              <a:tblPr/>
              <a:tblGrid>
                <a:gridCol w="797543"/>
                <a:gridCol w="797543"/>
                <a:gridCol w="944781"/>
                <a:gridCol w="944781"/>
                <a:gridCol w="944781"/>
                <a:gridCol w="944781"/>
                <a:gridCol w="871163"/>
                <a:gridCol w="797543"/>
                <a:gridCol w="944781"/>
              </a:tblGrid>
              <a:tr h="436142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4" marR="10474" marT="1047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Rs (Mohm/m)</a:t>
                      </a:r>
                    </a:p>
                  </a:txBody>
                  <a:tcPr marL="10474" marR="10474" marT="10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7.1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17.5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17.5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17.5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22.5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9.86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531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4" marR="10474" marT="1047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</a:t>
                      </a:r>
                    </a:p>
                  </a:txBody>
                  <a:tcPr marL="10474" marR="10474" marT="10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531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4" marR="10474" marT="1047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f(GHz)</a:t>
                      </a:r>
                    </a:p>
                  </a:txBody>
                  <a:tcPr marL="10474" marR="10474" marT="10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0.75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0.64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0.75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31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3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Headtail</a:t>
                      </a:r>
                    </a:p>
                  </a:txBody>
                  <a:tcPr marL="10474" marR="10474" marT="10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1.42E-05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5.28E-05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4.49E-05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4.11E-05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7.63E-06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1.11E-05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-5.24E-05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53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474" marR="10474" marT="10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-1.12E-05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-3.16E-05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-3.06E-05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-1.93E-05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-2.95E-06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-1.14E-05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-0.000011619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31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3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MOSES</a:t>
                      </a:r>
                    </a:p>
                  </a:txBody>
                  <a:tcPr marL="10474" marR="10474" marT="10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1.05E-05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3.23E-05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3.17E-05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2.25E-05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3.80E-06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1.03E-05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-6.48E-05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53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474" marR="10474" marT="10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-1.14E-05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-3.13E-05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-3.10E-05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-1.97E-05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-3.89E-06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-1.12E-05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-7.82E-06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53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474" marR="10474" marT="10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error RE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2253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474" marR="10474" marT="10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error Im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2531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3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Sacherer</a:t>
                      </a:r>
                    </a:p>
                  </a:txBody>
                  <a:tcPr marL="10474" marR="10474" marT="10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4.85E-06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3.09E-05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3.27E-05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2.57E-05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4.74E-06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4.78E-06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-8.36E-05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53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474" marR="10474" marT="10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-1.72E-05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-3.43E-05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-3.39E-05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-2.32E-05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-3.67E-06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-1.70E-05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-5.29E-06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53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474" marR="10474" marT="10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error Re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2253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474" marR="10474" marT="10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error Im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</a:t>
                      </a:r>
                    </a:p>
                  </a:txBody>
                  <a:tcPr marL="10474" marR="10474" marT="1047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10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96187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Scan at -30A</a:t>
            </a:r>
            <a:endParaRPr lang="en-US" dirty="0"/>
          </a:p>
        </p:txBody>
      </p:sp>
      <p:pic>
        <p:nvPicPr>
          <p:cNvPr id="4" name="Picture 3" descr="Screen shot 2011-08-09 at 6.44.0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581" y="1699035"/>
            <a:ext cx="5396419" cy="4647604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2312581" y="5108041"/>
            <a:ext cx="1410639" cy="3849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19"/>
          <p:cNvSpPr txBox="1">
            <a:spLocks noChangeArrowheads="1"/>
          </p:cNvSpPr>
          <p:nvPr/>
        </p:nvSpPr>
        <p:spPr bwMode="auto">
          <a:xfrm>
            <a:off x="-9255" y="4738709"/>
            <a:ext cx="333827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/>
              <a:t>R</a:t>
            </a:r>
            <a:r>
              <a:rPr lang="en-US" sz="1600" dirty="0" smtClean="0"/>
              <a:t>=24.5MΩ</a:t>
            </a:r>
            <a:r>
              <a:rPr lang="en-US" sz="1600" dirty="0"/>
              <a:t>/m,   Q=</a:t>
            </a:r>
            <a:r>
              <a:rPr lang="en-US" sz="1600" dirty="0" smtClean="0"/>
              <a:t>0.55   </a:t>
            </a:r>
            <a:r>
              <a:rPr lang="en-US" sz="1600" dirty="0"/>
              <a:t>f </a:t>
            </a:r>
            <a:r>
              <a:rPr lang="en-US" sz="1600" dirty="0" smtClean="0"/>
              <a:t>=1.55GHz   </a:t>
            </a:r>
            <a:endParaRPr lang="en-US" sz="1600" dirty="0"/>
          </a:p>
        </p:txBody>
      </p:sp>
      <p:sp>
        <p:nvSpPr>
          <p:cNvPr id="7" name="TextBox 24"/>
          <p:cNvSpPr txBox="1">
            <a:spLocks noChangeArrowheads="1"/>
          </p:cNvSpPr>
          <p:nvPr/>
        </p:nvSpPr>
        <p:spPr bwMode="auto">
          <a:xfrm>
            <a:off x="141879" y="3897258"/>
            <a:ext cx="34085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/>
              <a:t>R</a:t>
            </a:r>
            <a:r>
              <a:rPr lang="en-US" sz="1600" dirty="0" smtClean="0"/>
              <a:t>=18.9MΩ</a:t>
            </a:r>
            <a:r>
              <a:rPr lang="en-US" sz="1600" dirty="0"/>
              <a:t>/m,   Q=</a:t>
            </a:r>
            <a:r>
              <a:rPr lang="en-US" sz="1600" dirty="0" smtClean="0"/>
              <a:t>0.55   </a:t>
            </a:r>
            <a:r>
              <a:rPr lang="en-US" sz="1600" dirty="0"/>
              <a:t>f </a:t>
            </a:r>
            <a:r>
              <a:rPr lang="en-US" sz="1600" dirty="0" smtClean="0"/>
              <a:t>=1.3GHz   </a:t>
            </a:r>
            <a:endParaRPr lang="en-US" sz="1600" dirty="0"/>
          </a:p>
        </p:txBody>
      </p:sp>
      <p:sp>
        <p:nvSpPr>
          <p:cNvPr id="8" name="TextBox 24"/>
          <p:cNvSpPr txBox="1">
            <a:spLocks noChangeArrowheads="1"/>
          </p:cNvSpPr>
          <p:nvPr/>
        </p:nvSpPr>
        <p:spPr bwMode="auto">
          <a:xfrm>
            <a:off x="114331" y="2119747"/>
            <a:ext cx="32146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/>
              <a:t>R</a:t>
            </a:r>
            <a:r>
              <a:rPr lang="en-US" sz="1600" dirty="0" smtClean="0"/>
              <a:t>=27.67MΩ</a:t>
            </a:r>
            <a:r>
              <a:rPr lang="en-US" sz="1600" dirty="0"/>
              <a:t>/m,   Q=1   f </a:t>
            </a:r>
            <a:r>
              <a:rPr lang="en-US" sz="1600" dirty="0" smtClean="0"/>
              <a:t>=</a:t>
            </a:r>
            <a:r>
              <a:rPr lang="en-US" sz="1600" dirty="0"/>
              <a:t>1</a:t>
            </a:r>
            <a:r>
              <a:rPr lang="en-US" sz="1600" dirty="0" smtClean="0"/>
              <a:t>GHz   </a:t>
            </a:r>
            <a:endParaRPr lang="en-US" sz="1600" dirty="0"/>
          </a:p>
        </p:txBody>
      </p:sp>
      <p:sp>
        <p:nvSpPr>
          <p:cNvPr id="10" name="TextBox 24"/>
          <p:cNvSpPr txBox="1">
            <a:spLocks noChangeArrowheads="1"/>
          </p:cNvSpPr>
          <p:nvPr/>
        </p:nvSpPr>
        <p:spPr bwMode="auto">
          <a:xfrm>
            <a:off x="6064250" y="2778125"/>
            <a:ext cx="32146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/>
              <a:t>R</a:t>
            </a:r>
            <a:r>
              <a:rPr lang="en-US" sz="1600" dirty="0" smtClean="0"/>
              <a:t>=25.415MΩ</a:t>
            </a:r>
            <a:r>
              <a:rPr lang="en-US" sz="1600" dirty="0"/>
              <a:t>/m,   Q=2   f =</a:t>
            </a:r>
            <a:r>
              <a:rPr lang="en-US" sz="1600" dirty="0" smtClean="0"/>
              <a:t>0.9GHz   </a:t>
            </a:r>
            <a:endParaRPr lang="en-US" sz="1600" dirty="0"/>
          </a:p>
        </p:txBody>
      </p:sp>
      <p:sp>
        <p:nvSpPr>
          <p:cNvPr id="11" name="TextBox 24"/>
          <p:cNvSpPr txBox="1">
            <a:spLocks noChangeArrowheads="1"/>
          </p:cNvSpPr>
          <p:nvPr/>
        </p:nvSpPr>
        <p:spPr bwMode="auto">
          <a:xfrm>
            <a:off x="5929313" y="3559121"/>
            <a:ext cx="32146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/>
              <a:t>R</a:t>
            </a:r>
            <a:r>
              <a:rPr lang="en-US" sz="1600" dirty="0" smtClean="0"/>
              <a:t>=12.89MΩ</a:t>
            </a:r>
            <a:r>
              <a:rPr lang="en-US" sz="1600" dirty="0"/>
              <a:t>/m,   Q=</a:t>
            </a:r>
            <a:r>
              <a:rPr lang="en-US" sz="1600" dirty="0" smtClean="0"/>
              <a:t>1.5   </a:t>
            </a:r>
            <a:r>
              <a:rPr lang="en-US" sz="1600" dirty="0"/>
              <a:t>f =</a:t>
            </a:r>
            <a:r>
              <a:rPr lang="en-US" sz="1600" dirty="0" smtClean="0"/>
              <a:t>0.6GHz   </a:t>
            </a:r>
            <a:endParaRPr lang="en-US" sz="1600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513275" y="4045952"/>
            <a:ext cx="64327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286475" y="2342363"/>
            <a:ext cx="1430881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0" idx="1"/>
          </p:cNvCxnSpPr>
          <p:nvPr/>
        </p:nvCxnSpPr>
        <p:spPr>
          <a:xfrm flipH="1">
            <a:off x="5334000" y="2946400"/>
            <a:ext cx="730250" cy="63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1" idx="1"/>
          </p:cNvCxnSpPr>
          <p:nvPr/>
        </p:nvCxnSpPr>
        <p:spPr>
          <a:xfrm flipH="1">
            <a:off x="5407025" y="3727396"/>
            <a:ext cx="52228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709000" y="5977307"/>
            <a:ext cx="1004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Re(ΔQ)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093347" y="1417638"/>
            <a:ext cx="1065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r>
              <a:rPr lang="en-US" dirty="0" err="1" smtClean="0"/>
              <a:t>Im</a:t>
            </a:r>
            <a:r>
              <a:rPr lang="en-US" dirty="0" smtClean="0"/>
              <a:t>(ΔQ)</a:t>
            </a:r>
            <a:endParaRPr lang="en-US" dirty="0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11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1456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0665" y="-170740"/>
            <a:ext cx="7498080" cy="1143000"/>
          </a:xfrm>
        </p:spPr>
        <p:txBody>
          <a:bodyPr/>
          <a:lstStyle/>
          <a:p>
            <a:pPr algn="ctr"/>
            <a:r>
              <a:rPr lang="en-US" dirty="0" smtClean="0"/>
              <a:t>Head-Tail and not TMC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12</a:t>
            </a:fld>
            <a:endParaRPr kumimoji="0" lang="en-US"/>
          </a:p>
        </p:txBody>
      </p:sp>
      <p:pic>
        <p:nvPicPr>
          <p:cNvPr id="5" name="Picture 4" descr="24.5-0.55-1.5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74314"/>
            <a:ext cx="4069293" cy="3121884"/>
          </a:xfrm>
          <a:prstGeom prst="rect">
            <a:avLst/>
          </a:prstGeom>
        </p:spPr>
      </p:pic>
      <p:pic>
        <p:nvPicPr>
          <p:cNvPr id="6" name="Picture 5" descr="18.9-0.55-1.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9458" y="1071224"/>
            <a:ext cx="3603950" cy="2799135"/>
          </a:xfrm>
          <a:prstGeom prst="rect">
            <a:avLst/>
          </a:prstGeom>
        </p:spPr>
      </p:pic>
      <p:pic>
        <p:nvPicPr>
          <p:cNvPr id="7" name="Picture 6" descr="27.67-1-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4076" y="1066356"/>
            <a:ext cx="3571256" cy="2777089"/>
          </a:xfrm>
          <a:prstGeom prst="rect">
            <a:avLst/>
          </a:prstGeom>
        </p:spPr>
      </p:pic>
      <p:pic>
        <p:nvPicPr>
          <p:cNvPr id="8" name="Picture 7" descr="25.415-2-0.9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665" y="4061785"/>
            <a:ext cx="3146955" cy="2446647"/>
          </a:xfrm>
          <a:prstGeom prst="rect">
            <a:avLst/>
          </a:prstGeom>
        </p:spPr>
      </p:pic>
      <p:pic>
        <p:nvPicPr>
          <p:cNvPr id="9" name="Picture 8" descr="12.89-1.5-0.6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6825" y="4335153"/>
            <a:ext cx="2833165" cy="2173279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692759" y="1369126"/>
            <a:ext cx="0" cy="2259882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06952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270665" y="-170740"/>
            <a:ext cx="7498080" cy="1143000"/>
          </a:xfrm>
        </p:spPr>
        <p:txBody>
          <a:bodyPr/>
          <a:lstStyle/>
          <a:p>
            <a:pPr algn="ctr"/>
            <a:r>
              <a:rPr lang="en-US" dirty="0" smtClean="0"/>
              <a:t>Head-Tail and not TMC</a:t>
            </a:r>
            <a:endParaRPr lang="en-US" dirty="0"/>
          </a:p>
        </p:txBody>
      </p:sp>
      <p:pic>
        <p:nvPicPr>
          <p:cNvPr id="17" name="Picture 16" descr="27.67-1-1_zoo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32433"/>
            <a:ext cx="6606120" cy="5116505"/>
          </a:xfrm>
          <a:prstGeom prst="rect">
            <a:avLst/>
          </a:prstGeom>
        </p:spPr>
      </p:pic>
      <p:pic>
        <p:nvPicPr>
          <p:cNvPr id="6" name="Picture 5" descr="27.67-1-1_Zoom-R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7903" y="880218"/>
            <a:ext cx="3662164" cy="2897249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7059540" y="1439552"/>
            <a:ext cx="0" cy="2036551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319542" y="2457828"/>
            <a:ext cx="0" cy="371148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4806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-191309"/>
            <a:ext cx="7498080" cy="1143000"/>
          </a:xfrm>
        </p:spPr>
        <p:txBody>
          <a:bodyPr/>
          <a:lstStyle/>
          <a:p>
            <a:pPr algn="ctr"/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42779" y="935209"/>
            <a:ext cx="249468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HEADTAIL</a:t>
            </a:r>
          </a:p>
          <a:p>
            <a:endParaRPr lang="en-US" dirty="0"/>
          </a:p>
          <a:p>
            <a:r>
              <a:rPr lang="en-US" dirty="0" smtClean="0"/>
              <a:t>-&gt; average position</a:t>
            </a:r>
          </a:p>
          <a:p>
            <a:r>
              <a:rPr lang="en-US" dirty="0"/>
              <a:t> </a:t>
            </a:r>
            <a:r>
              <a:rPr lang="en-US" dirty="0" smtClean="0"/>
              <a:t>  -&gt; tune-shift</a:t>
            </a:r>
          </a:p>
          <a:p>
            <a:r>
              <a:rPr lang="en-US" dirty="0" smtClean="0"/>
              <a:t>      -&gt; stabilizing current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64877" y="935209"/>
            <a:ext cx="210988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THEORY</a:t>
            </a:r>
          </a:p>
          <a:p>
            <a:endParaRPr lang="en-US" dirty="0"/>
          </a:p>
          <a:p>
            <a:r>
              <a:rPr lang="en-US" dirty="0" smtClean="0"/>
              <a:t>-&gt; tune-shift</a:t>
            </a:r>
          </a:p>
          <a:p>
            <a:r>
              <a:rPr lang="en-US" dirty="0" smtClean="0"/>
              <a:t>-&gt; stabilizing current</a:t>
            </a:r>
          </a:p>
          <a:p>
            <a:r>
              <a:rPr lang="en-US" dirty="0" smtClean="0"/>
              <a:t>-&gt; stability diagram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92975" y="5598713"/>
            <a:ext cx="6681787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85750" indent="-285750">
              <a:buFont typeface="Wingdings" charset="0"/>
              <a:buChar char="è"/>
              <a:defRPr/>
            </a:pPr>
            <a:r>
              <a:rPr lang="en-US" dirty="0" smtClean="0">
                <a:sym typeface="Wingdings"/>
              </a:rPr>
              <a:t> Compare HEADTAIL and Theory and try to plot the stability </a:t>
            </a:r>
          </a:p>
          <a:p>
            <a:pPr>
              <a:defRPr/>
            </a:pP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     diagram using HEADTAIL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2</a:t>
            </a:fld>
            <a:endParaRPr kumimoji="0" lang="en-US"/>
          </a:p>
        </p:txBody>
      </p:sp>
      <p:pic>
        <p:nvPicPr>
          <p:cNvPr id="4" name="Picture 3" descr="Screen shot 2011-08-09 at 7.08.0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1052" y="2547049"/>
            <a:ext cx="3985074" cy="29197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62793" y="2412537"/>
            <a:ext cx="1065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r>
              <a:rPr lang="en-US" dirty="0" err="1" smtClean="0"/>
              <a:t>Im</a:t>
            </a:r>
            <a:r>
              <a:rPr lang="en-US" dirty="0" smtClean="0"/>
              <a:t>(ΔQ)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346126" y="5129809"/>
            <a:ext cx="1004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Re(ΔQ)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426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smtClean="0"/>
              <a:t>Main parameters</a:t>
            </a:r>
            <a:endParaRPr lang="en-US" dirty="0"/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Gill Sans MT" charset="0"/>
              </a:rPr>
              <a:t>Single bunch</a:t>
            </a:r>
          </a:p>
          <a:p>
            <a:pPr eaLnBrk="1" hangingPunct="1"/>
            <a:r>
              <a:rPr lang="en-US" dirty="0">
                <a:latin typeface="Gill Sans MT" charset="0"/>
              </a:rPr>
              <a:t>Energy: 3.5 </a:t>
            </a:r>
            <a:r>
              <a:rPr lang="en-US" dirty="0" err="1">
                <a:latin typeface="Gill Sans MT" charset="0"/>
              </a:rPr>
              <a:t>TeV</a:t>
            </a:r>
            <a:endParaRPr lang="en-US" dirty="0">
              <a:latin typeface="Gill Sans MT" charset="0"/>
            </a:endParaRPr>
          </a:p>
          <a:p>
            <a:pPr eaLnBrk="1" hangingPunct="1"/>
            <a:r>
              <a:rPr lang="en-US" dirty="0">
                <a:latin typeface="Gill Sans MT" charset="0"/>
              </a:rPr>
              <a:t>Collimator settings: MD May 17th 2010</a:t>
            </a:r>
          </a:p>
          <a:p>
            <a:pPr eaLnBrk="1" hangingPunct="1"/>
            <a:r>
              <a:rPr lang="en-US" dirty="0">
                <a:latin typeface="Gill Sans MT" charset="0"/>
              </a:rPr>
              <a:t>Impedance: Only dipolar component</a:t>
            </a:r>
          </a:p>
          <a:p>
            <a:pPr eaLnBrk="1" hangingPunct="1"/>
            <a:r>
              <a:rPr lang="en-US" dirty="0">
                <a:latin typeface="Gill Sans MT" charset="0"/>
              </a:rPr>
              <a:t>Linear bucket</a:t>
            </a:r>
          </a:p>
          <a:p>
            <a:pPr eaLnBrk="1" hangingPunct="1"/>
            <a:r>
              <a:rPr lang="en-US" dirty="0">
                <a:latin typeface="Gill Sans MT" charset="0"/>
              </a:rPr>
              <a:t>Intensity: 1.15e11 p/b</a:t>
            </a:r>
          </a:p>
          <a:p>
            <a:pPr eaLnBrk="1" hangingPunct="1"/>
            <a:r>
              <a:rPr lang="en-US" dirty="0" smtClean="0">
                <a:latin typeface="Gill Sans MT" charset="0"/>
              </a:rPr>
              <a:t>Horizontal chromaticity: 6 </a:t>
            </a:r>
            <a:endParaRPr lang="en-US" dirty="0">
              <a:latin typeface="Gill Sans MT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98964F-7892-E54D-A0D6-EBA10A8F4BA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59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8263" y="-63500"/>
            <a:ext cx="7499350" cy="11430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dirty="0" smtClean="0"/>
              <a:t>Average horizontal position &amp; Imaginary tune-shift</a:t>
            </a:r>
            <a:endParaRPr lang="en-US" dirty="0"/>
          </a:p>
        </p:txBody>
      </p:sp>
      <p:pic>
        <p:nvPicPr>
          <p:cNvPr id="20482" name="Picture 8" descr="fit_200ki115lin_dip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100" y="1116013"/>
            <a:ext cx="7353300" cy="463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773238" y="6253163"/>
            <a:ext cx="6681787" cy="3698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ym typeface="Wingdings"/>
              </a:rPr>
              <a:t></a:t>
            </a:r>
            <a:r>
              <a:rPr lang="en-US" dirty="0"/>
              <a:t>Rise-time = 4.02s       which leads to         </a:t>
            </a:r>
            <a:r>
              <a:rPr lang="en-US" dirty="0" err="1"/>
              <a:t>Im</a:t>
            </a:r>
            <a:r>
              <a:rPr lang="en-US" dirty="0"/>
              <a:t>(ΔQ)= -3.5 E-6</a:t>
            </a:r>
          </a:p>
        </p:txBody>
      </p:sp>
      <p:sp>
        <p:nvSpPr>
          <p:cNvPr id="20484" name="TextBox 10"/>
          <p:cNvSpPr txBox="1">
            <a:spLocks noChangeArrowheads="1"/>
          </p:cNvSpPr>
          <p:nvPr/>
        </p:nvSpPr>
        <p:spPr bwMode="auto">
          <a:xfrm>
            <a:off x="2225675" y="1790700"/>
            <a:ext cx="49164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3 different fits with 3.9 ; 4 and 4.1 as time constant </a:t>
            </a:r>
          </a:p>
        </p:txBody>
      </p:sp>
      <p:pic>
        <p:nvPicPr>
          <p:cNvPr id="20485" name="Picture 11" descr="200ki115lin_dip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1675" y="4024313"/>
            <a:ext cx="2333625" cy="144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6" name="TextBox 12"/>
          <p:cNvSpPr txBox="1">
            <a:spLocks noChangeArrowheads="1"/>
          </p:cNvSpPr>
          <p:nvPr/>
        </p:nvSpPr>
        <p:spPr bwMode="auto">
          <a:xfrm>
            <a:off x="3565525" y="4024313"/>
            <a:ext cx="7397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/>
              <a:t>Mode 1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E37D6-EAC4-3548-A4CC-AC2F7544561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1736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038" y="-53975"/>
            <a:ext cx="749935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/>
              <a:t>Real tune-shift</a:t>
            </a:r>
            <a:endParaRPr lang="en-US" dirty="0"/>
          </a:p>
        </p:txBody>
      </p:sp>
      <p:pic>
        <p:nvPicPr>
          <p:cNvPr id="21506" name="Content Placeholder 4" descr="200ki115lin_dip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2" r="4002"/>
          <a:stretch>
            <a:fillRect/>
          </a:stretch>
        </p:blipFill>
        <p:spPr>
          <a:xfrm>
            <a:off x="958850" y="2197100"/>
            <a:ext cx="5972175" cy="3287713"/>
          </a:xfrm>
        </p:spPr>
      </p:pic>
      <p:pic>
        <p:nvPicPr>
          <p:cNvPr id="21507" name="Picture 5" descr="200ki115lin_dip_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3738" y="2393950"/>
            <a:ext cx="3168650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TextBox 6"/>
          <p:cNvSpPr txBox="1">
            <a:spLocks noChangeArrowheads="1"/>
          </p:cNvSpPr>
          <p:nvPr/>
        </p:nvSpPr>
        <p:spPr bwMode="auto">
          <a:xfrm>
            <a:off x="1201738" y="1282700"/>
            <a:ext cx="54371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Obtained with an FFT of the average horizontal position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22725" y="5842000"/>
            <a:ext cx="2387600" cy="3698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ym typeface="Wingdings"/>
              </a:rPr>
              <a:t>Re</a:t>
            </a:r>
            <a:r>
              <a:rPr lang="en-US" dirty="0"/>
              <a:t>(ΔQ)= -9.28 E-5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C4103E-037F-6B44-866D-7655429D421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385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 smtClean="0"/>
              <a:t>Sacherer's</a:t>
            </a:r>
            <a:r>
              <a:rPr lang="en-US" dirty="0" smtClean="0"/>
              <a:t> 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7A923D-6CFA-5C4D-A98D-A6CC887418A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22531" name="Picture 5" descr="Screen shot 2011-06-15 at 4.28.4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2300" y="1768475"/>
            <a:ext cx="6288088" cy="110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2" name="Picture 6" descr="Screen shot 2011-06-15 at 4.29.40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75" y="3060700"/>
            <a:ext cx="4799013" cy="84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3" name="Picture 7" descr="Screen shot 2011-06-15 at 4.29.11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75" y="4202113"/>
            <a:ext cx="3554413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4" name="TextBox 8"/>
          <p:cNvSpPr txBox="1">
            <a:spLocks noChangeArrowheads="1"/>
          </p:cNvSpPr>
          <p:nvPr/>
        </p:nvSpPr>
        <p:spPr bwMode="auto">
          <a:xfrm>
            <a:off x="2247900" y="4202113"/>
            <a:ext cx="5032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/>
              <a:t>with</a:t>
            </a:r>
          </a:p>
        </p:txBody>
      </p:sp>
      <p:sp>
        <p:nvSpPr>
          <p:cNvPr id="22535" name="TextBox 9"/>
          <p:cNvSpPr txBox="1">
            <a:spLocks noChangeArrowheads="1"/>
          </p:cNvSpPr>
          <p:nvPr/>
        </p:nvSpPr>
        <p:spPr bwMode="auto">
          <a:xfrm>
            <a:off x="2247900" y="3260725"/>
            <a:ext cx="5032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/>
              <a:t>with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14725" y="5584825"/>
            <a:ext cx="3041650" cy="3698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ym typeface="Wingdings"/>
              </a:rPr>
              <a:t></a:t>
            </a:r>
            <a:r>
              <a:rPr lang="en-US" dirty="0"/>
              <a:t>ΔQ= -1.64 E-4 – </a:t>
            </a:r>
            <a:r>
              <a:rPr lang="en-US" dirty="0" err="1"/>
              <a:t>i</a:t>
            </a:r>
            <a:r>
              <a:rPr lang="en-US" dirty="0"/>
              <a:t> 3.78E-6</a:t>
            </a:r>
          </a:p>
        </p:txBody>
      </p:sp>
    </p:spTree>
    <p:extLst>
      <p:ext uri="{BB962C8B-B14F-4D97-AF65-F5344CB8AC3E}">
        <p14:creationId xmlns:p14="http://schemas.microsoft.com/office/powerpoint/2010/main" val="4173262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1925" y="-225425"/>
            <a:ext cx="7407275" cy="65563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000" dirty="0" smtClean="0">
                <a:solidFill>
                  <a:schemeClr val="tx2">
                    <a:satMod val="130000"/>
                  </a:schemeClr>
                </a:solidFill>
                <a:ea typeface="+mj-ea"/>
                <a:cs typeface="+mj-cs"/>
              </a:rPr>
              <a:t>Stability diagrams</a:t>
            </a:r>
            <a:endParaRPr lang="en-US" sz="3000" dirty="0">
              <a:solidFill>
                <a:schemeClr val="tx2">
                  <a:satMod val="130000"/>
                </a:schemeClr>
              </a:solidFill>
              <a:ea typeface="+mj-ea"/>
              <a:cs typeface="+mj-cs"/>
            </a:endParaRPr>
          </a:p>
        </p:txBody>
      </p:sp>
      <p:pic>
        <p:nvPicPr>
          <p:cNvPr id="23554" name="Picture 4" descr="-16A Gaussia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975" y="930275"/>
            <a:ext cx="3468688" cy="282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5" name="Picture 5" descr="+26.5A Gaussia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3986213"/>
            <a:ext cx="3468687" cy="279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6" name="Picture 7" descr="-37A parabolic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9538" y="938213"/>
            <a:ext cx="3478212" cy="278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Picture 9" descr="+31A parabolic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9538" y="4064000"/>
            <a:ext cx="3478212" cy="279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3787775" y="939800"/>
            <a:ext cx="890588" cy="161925"/>
          </a:xfrm>
          <a:prstGeom prst="rect">
            <a:avLst/>
          </a:prstGeom>
          <a:solidFill>
            <a:srgbClr val="C1C1C1"/>
          </a:solidFill>
          <a:ln>
            <a:solidFill>
              <a:srgbClr val="C1C1C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559" name="TextBox 4"/>
          <p:cNvSpPr txBox="1">
            <a:spLocks noChangeArrowheads="1"/>
          </p:cNvSpPr>
          <p:nvPr/>
        </p:nvSpPr>
        <p:spPr bwMode="auto">
          <a:xfrm>
            <a:off x="3775075" y="869950"/>
            <a:ext cx="6842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/>
              <a:t>-16 A</a:t>
            </a:r>
          </a:p>
        </p:txBody>
      </p:sp>
      <p:sp>
        <p:nvSpPr>
          <p:cNvPr id="9" name="Rectangle 8"/>
          <p:cNvSpPr/>
          <p:nvPr/>
        </p:nvSpPr>
        <p:spPr>
          <a:xfrm>
            <a:off x="3795713" y="4016375"/>
            <a:ext cx="869950" cy="161925"/>
          </a:xfrm>
          <a:prstGeom prst="rect">
            <a:avLst/>
          </a:prstGeom>
          <a:solidFill>
            <a:srgbClr val="C1C1C1"/>
          </a:solidFill>
          <a:ln>
            <a:solidFill>
              <a:srgbClr val="C1C1C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561" name="TextBox 9"/>
          <p:cNvSpPr txBox="1">
            <a:spLocks noChangeArrowheads="1"/>
          </p:cNvSpPr>
          <p:nvPr/>
        </p:nvSpPr>
        <p:spPr bwMode="auto">
          <a:xfrm>
            <a:off x="3751263" y="3933825"/>
            <a:ext cx="9159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/>
              <a:t>+26.5A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751763" y="966788"/>
            <a:ext cx="915987" cy="163512"/>
          </a:xfrm>
          <a:prstGeom prst="rect">
            <a:avLst/>
          </a:prstGeom>
          <a:solidFill>
            <a:srgbClr val="C1C1C1"/>
          </a:solidFill>
          <a:ln>
            <a:solidFill>
              <a:srgbClr val="C1C1C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563" name="TextBox 12"/>
          <p:cNvSpPr txBox="1">
            <a:spLocks noChangeArrowheads="1"/>
          </p:cNvSpPr>
          <p:nvPr/>
        </p:nvSpPr>
        <p:spPr bwMode="auto">
          <a:xfrm>
            <a:off x="7704138" y="881063"/>
            <a:ext cx="7572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/>
              <a:t>-37 A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781925" y="4086225"/>
            <a:ext cx="787400" cy="161925"/>
          </a:xfrm>
          <a:prstGeom prst="rect">
            <a:avLst/>
          </a:prstGeom>
          <a:solidFill>
            <a:srgbClr val="C1C1C1"/>
          </a:solidFill>
          <a:ln>
            <a:solidFill>
              <a:srgbClr val="C1C1C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565" name="TextBox 15"/>
          <p:cNvSpPr txBox="1">
            <a:spLocks noChangeArrowheads="1"/>
          </p:cNvSpPr>
          <p:nvPr/>
        </p:nvSpPr>
        <p:spPr bwMode="auto">
          <a:xfrm>
            <a:off x="7704138" y="4016375"/>
            <a:ext cx="7413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/>
              <a:t>+31A</a:t>
            </a:r>
          </a:p>
        </p:txBody>
      </p:sp>
      <p:sp>
        <p:nvSpPr>
          <p:cNvPr id="22542" name="Rectangle 16"/>
          <p:cNvSpPr>
            <a:spLocks noChangeArrowheads="1"/>
          </p:cNvSpPr>
          <p:nvPr/>
        </p:nvSpPr>
        <p:spPr bwMode="auto">
          <a:xfrm>
            <a:off x="1962150" y="468313"/>
            <a:ext cx="2152650" cy="36988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Gaussian distribution</a:t>
            </a:r>
          </a:p>
        </p:txBody>
      </p:sp>
      <p:sp>
        <p:nvSpPr>
          <p:cNvPr id="22543" name="Rectangle 17"/>
          <p:cNvSpPr>
            <a:spLocks noChangeArrowheads="1"/>
          </p:cNvSpPr>
          <p:nvPr/>
        </p:nvSpPr>
        <p:spPr bwMode="auto">
          <a:xfrm>
            <a:off x="5953125" y="468313"/>
            <a:ext cx="2176463" cy="36988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Parabolic distribution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FF1D6A-86B3-AA48-9484-C81B43A08CD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582738" y="3546475"/>
            <a:ext cx="2660650" cy="3079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accent6"/>
                </a:solidFill>
              </a:rPr>
              <a:t>HEADTAIL: between  -5 and -10A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619250" y="6570663"/>
            <a:ext cx="2792413" cy="3079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accent6"/>
                </a:solidFill>
              </a:rPr>
              <a:t>HEADTAIL: between +10 and +15A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6507163" y="2222500"/>
            <a:ext cx="1371600" cy="798513"/>
          </a:xfrm>
          <a:prstGeom prst="straightConnector1">
            <a:avLst/>
          </a:prstGeom>
          <a:ln>
            <a:solidFill>
              <a:srgbClr val="A7558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572" name="TextBox 19"/>
          <p:cNvSpPr txBox="1">
            <a:spLocks noChangeArrowheads="1"/>
          </p:cNvSpPr>
          <p:nvPr/>
        </p:nvSpPr>
        <p:spPr bwMode="auto">
          <a:xfrm>
            <a:off x="7781925" y="1931988"/>
            <a:ext cx="13906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/>
              <a:t>HDTL tune-shift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5818188" y="2174875"/>
            <a:ext cx="47625" cy="7969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574" name="TextBox 35"/>
          <p:cNvSpPr txBox="1">
            <a:spLocks noChangeArrowheads="1"/>
          </p:cNvSpPr>
          <p:nvPr/>
        </p:nvSpPr>
        <p:spPr bwMode="auto">
          <a:xfrm>
            <a:off x="5170488" y="1778000"/>
            <a:ext cx="15589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/>
              <a:t>Sacherer tune-shift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1033463" y="3854450"/>
            <a:ext cx="803751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868499" y="734674"/>
            <a:ext cx="99611" cy="6048613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8084189" y="6319678"/>
            <a:ext cx="7313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Re(ΔQ)</a:t>
            </a:r>
            <a:endParaRPr lang="en-US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5170488" y="3959661"/>
            <a:ext cx="7715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-</a:t>
            </a:r>
            <a:r>
              <a:rPr lang="en-US" sz="1200" dirty="0" err="1" smtClean="0"/>
              <a:t>Im</a:t>
            </a:r>
            <a:r>
              <a:rPr lang="en-US" sz="1200" dirty="0" smtClean="0"/>
              <a:t>(ΔQ)</a:t>
            </a:r>
            <a:endParaRPr lang="en-US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4167256" y="6279700"/>
            <a:ext cx="7313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Re(ΔQ)</a:t>
            </a:r>
            <a:endParaRPr lang="en-US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1253555" y="3919683"/>
            <a:ext cx="7715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-</a:t>
            </a:r>
            <a:r>
              <a:rPr lang="en-US" sz="1200" dirty="0" err="1" smtClean="0"/>
              <a:t>Im</a:t>
            </a:r>
            <a:r>
              <a:rPr lang="en-US" sz="1200" dirty="0" smtClean="0"/>
              <a:t>(ΔQ)</a:t>
            </a:r>
            <a:endParaRPr lang="en-US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4119504" y="2979386"/>
            <a:ext cx="7313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Re(ΔQ)</a:t>
            </a:r>
            <a:endParaRPr lang="en-US" sz="1200" dirty="0"/>
          </a:p>
        </p:txBody>
      </p:sp>
      <p:sp>
        <p:nvSpPr>
          <p:cNvPr id="33" name="TextBox 32"/>
          <p:cNvSpPr txBox="1"/>
          <p:nvPr/>
        </p:nvSpPr>
        <p:spPr>
          <a:xfrm>
            <a:off x="1033463" y="824283"/>
            <a:ext cx="7715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-</a:t>
            </a:r>
            <a:r>
              <a:rPr lang="en-US" sz="1200" dirty="0" err="1" smtClean="0"/>
              <a:t>Im</a:t>
            </a:r>
            <a:r>
              <a:rPr lang="en-US" sz="1200" dirty="0" smtClean="0"/>
              <a:t>(ΔQ)</a:t>
            </a:r>
            <a:endParaRPr lang="en-US" sz="1200" dirty="0"/>
          </a:p>
        </p:txBody>
      </p:sp>
      <p:sp>
        <p:nvSpPr>
          <p:cNvPr id="34" name="TextBox 33"/>
          <p:cNvSpPr txBox="1"/>
          <p:nvPr/>
        </p:nvSpPr>
        <p:spPr>
          <a:xfrm>
            <a:off x="8422153" y="3188305"/>
            <a:ext cx="7313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Re(ΔQ)</a:t>
            </a:r>
            <a:endParaRPr lang="en-US" sz="1200" dirty="0"/>
          </a:p>
        </p:txBody>
      </p:sp>
      <p:sp>
        <p:nvSpPr>
          <p:cNvPr id="35" name="TextBox 34"/>
          <p:cNvSpPr txBox="1"/>
          <p:nvPr/>
        </p:nvSpPr>
        <p:spPr>
          <a:xfrm>
            <a:off x="5080647" y="791775"/>
            <a:ext cx="7715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-</a:t>
            </a:r>
            <a:r>
              <a:rPr lang="en-US" sz="1200" dirty="0" err="1" smtClean="0"/>
              <a:t>Im</a:t>
            </a:r>
            <a:r>
              <a:rPr lang="en-US" sz="1200" dirty="0" smtClean="0"/>
              <a:t>(ΔQ)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7000673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-296863"/>
            <a:ext cx="7499350" cy="1143001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Resonator Impedance</a:t>
            </a:r>
            <a:endParaRPr lang="en-US" dirty="0"/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1025525" y="846138"/>
            <a:ext cx="8118475" cy="850900"/>
          </a:xfrm>
        </p:spPr>
        <p:txBody>
          <a:bodyPr/>
          <a:lstStyle/>
          <a:p>
            <a:pPr marL="82550" indent="0">
              <a:buFont typeface="Wingdings 2" charset="0"/>
              <a:buNone/>
            </a:pPr>
            <a:r>
              <a:rPr lang="en-US" sz="2400">
                <a:latin typeface="Gill Sans MT" charset="0"/>
              </a:rPr>
              <a:t>To scan the curve of stability,  a broad-band impedance model is used to obtain a second point on the curve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A9420E-4CB9-1B44-9FD3-72CC26D6E60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26628" name="Picture 2" descr="Screen shot 2011-06-21 at 2.50.4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02" b="-2"/>
          <a:stretch>
            <a:fillRect/>
          </a:stretch>
        </p:blipFill>
        <p:spPr bwMode="auto">
          <a:xfrm>
            <a:off x="1098550" y="2309813"/>
            <a:ext cx="8045450" cy="134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9" name="TextBox 4"/>
          <p:cNvSpPr txBox="1">
            <a:spLocks noChangeArrowheads="1"/>
          </p:cNvSpPr>
          <p:nvPr/>
        </p:nvSpPr>
        <p:spPr bwMode="auto">
          <a:xfrm>
            <a:off x="1079500" y="3978275"/>
            <a:ext cx="711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With:</a:t>
            </a:r>
          </a:p>
        </p:txBody>
      </p:sp>
      <p:pic>
        <p:nvPicPr>
          <p:cNvPr id="26630" name="Picture 5" descr="Screen shot 2011-06-21 at 2.51.17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7" b="5986"/>
          <a:stretch>
            <a:fillRect/>
          </a:stretch>
        </p:blipFill>
        <p:spPr bwMode="auto">
          <a:xfrm>
            <a:off x="5643563" y="3921125"/>
            <a:ext cx="1374775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1" name="Picture 6" descr="Screen shot 2011-06-21 at 2.51.26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73"/>
          <a:stretch>
            <a:fillRect/>
          </a:stretch>
        </p:blipFill>
        <p:spPr bwMode="auto">
          <a:xfrm>
            <a:off x="5597525" y="4765675"/>
            <a:ext cx="3255963" cy="741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2" name="Picture 7" descr="Screen shot 2011-06-21 at 2.57.06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4675" y="5808663"/>
            <a:ext cx="231775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3" name="TextBox 8"/>
          <p:cNvSpPr txBox="1">
            <a:spLocks noChangeArrowheads="1"/>
          </p:cNvSpPr>
          <p:nvPr/>
        </p:nvSpPr>
        <p:spPr bwMode="auto">
          <a:xfrm>
            <a:off x="1911350" y="3978275"/>
            <a:ext cx="3314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The resonance angular frequency:</a:t>
            </a:r>
          </a:p>
        </p:txBody>
      </p:sp>
      <p:sp>
        <p:nvSpPr>
          <p:cNvPr id="26634" name="TextBox 11"/>
          <p:cNvSpPr txBox="1">
            <a:spLocks noChangeArrowheads="1"/>
          </p:cNvSpPr>
          <p:nvPr/>
        </p:nvSpPr>
        <p:spPr bwMode="auto">
          <a:xfrm>
            <a:off x="1911350" y="4879975"/>
            <a:ext cx="15319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Quality factor:</a:t>
            </a:r>
          </a:p>
        </p:txBody>
      </p:sp>
      <p:sp>
        <p:nvSpPr>
          <p:cNvPr id="26635" name="TextBox 12"/>
          <p:cNvSpPr txBox="1">
            <a:spLocks noChangeArrowheads="1"/>
          </p:cNvSpPr>
          <p:nvPr/>
        </p:nvSpPr>
        <p:spPr bwMode="auto">
          <a:xfrm>
            <a:off x="1911350" y="5716588"/>
            <a:ext cx="18272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Shunt Impedance:</a:t>
            </a:r>
          </a:p>
        </p:txBody>
      </p:sp>
    </p:spTree>
    <p:extLst>
      <p:ext uri="{BB962C8B-B14F-4D97-AF65-F5344CB8AC3E}">
        <p14:creationId xmlns:p14="http://schemas.microsoft.com/office/powerpoint/2010/main" val="3712103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-307975"/>
            <a:ext cx="7499350" cy="1143000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Resonator Impedance</a:t>
            </a:r>
            <a:endParaRPr lang="en-US" dirty="0"/>
          </a:p>
        </p:txBody>
      </p:sp>
      <p:pic>
        <p:nvPicPr>
          <p:cNvPr id="27650" name="Picture 8" descr="Screen shot 2011-06-28 at 11.51.08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1027113"/>
            <a:ext cx="6453188" cy="5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CBCC87-15D3-3A40-BA4B-402E6F0EBCE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cxnSp>
        <p:nvCxnSpPr>
          <p:cNvPr id="7" name="Straight Arrow Connector 6"/>
          <p:cNvCxnSpPr>
            <a:stCxn id="27653" idx="3"/>
          </p:cNvCxnSpPr>
          <p:nvPr/>
        </p:nvCxnSpPr>
        <p:spPr>
          <a:xfrm flipV="1">
            <a:off x="2574925" y="5149850"/>
            <a:ext cx="1270000" cy="2079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653" name="TextBox 19"/>
          <p:cNvSpPr txBox="1">
            <a:spLocks noChangeArrowheads="1"/>
          </p:cNvSpPr>
          <p:nvPr/>
        </p:nvSpPr>
        <p:spPr bwMode="auto">
          <a:xfrm>
            <a:off x="-58738" y="5172075"/>
            <a:ext cx="26336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Sacherer for LHC_dipolar</a:t>
            </a:r>
          </a:p>
        </p:txBody>
      </p:sp>
      <p:cxnSp>
        <p:nvCxnSpPr>
          <p:cNvPr id="14" name="Straight Arrow Connector 13"/>
          <p:cNvCxnSpPr>
            <a:stCxn id="27655" idx="1"/>
          </p:cNvCxnSpPr>
          <p:nvPr/>
        </p:nvCxnSpPr>
        <p:spPr>
          <a:xfrm flipV="1">
            <a:off x="4073525" y="5299075"/>
            <a:ext cx="220663" cy="12287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655" name="TextBox 18"/>
          <p:cNvSpPr txBox="1">
            <a:spLocks noChangeArrowheads="1"/>
          </p:cNvSpPr>
          <p:nvPr/>
        </p:nvSpPr>
        <p:spPr bwMode="auto">
          <a:xfrm>
            <a:off x="4073525" y="6342063"/>
            <a:ext cx="24050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HDTL for LHC_dipolar</a:t>
            </a:r>
          </a:p>
        </p:txBody>
      </p:sp>
      <p:sp>
        <p:nvSpPr>
          <p:cNvPr id="27656" name="TextBox 24"/>
          <p:cNvSpPr txBox="1">
            <a:spLocks noChangeArrowheads="1"/>
          </p:cNvSpPr>
          <p:nvPr/>
        </p:nvSpPr>
        <p:spPr bwMode="auto">
          <a:xfrm>
            <a:off x="104775" y="3876675"/>
            <a:ext cx="32146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/>
              <a:t>R=7.1MΩ/m,   Q=0.5   f =0.75GHz   </a:t>
            </a:r>
          </a:p>
        </p:txBody>
      </p:sp>
      <p:sp>
        <p:nvSpPr>
          <p:cNvPr id="27657" name="TextBox 24"/>
          <p:cNvSpPr txBox="1">
            <a:spLocks noChangeArrowheads="1"/>
          </p:cNvSpPr>
          <p:nvPr/>
        </p:nvSpPr>
        <p:spPr bwMode="auto">
          <a:xfrm>
            <a:off x="104775" y="2641600"/>
            <a:ext cx="32146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/>
              <a:t>R=17.5MΩ/m,   Q=1   f =0.64GHz   </a:t>
            </a:r>
          </a:p>
        </p:txBody>
      </p:sp>
      <p:sp>
        <p:nvSpPr>
          <p:cNvPr id="27658" name="TextBox 24"/>
          <p:cNvSpPr txBox="1">
            <a:spLocks noChangeArrowheads="1"/>
          </p:cNvSpPr>
          <p:nvPr/>
        </p:nvSpPr>
        <p:spPr bwMode="auto">
          <a:xfrm>
            <a:off x="5856288" y="1757363"/>
            <a:ext cx="32146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/>
              <a:t>R=17.5MΩ/m,   Q=1   f =0.6GHz   </a:t>
            </a:r>
          </a:p>
        </p:txBody>
      </p:sp>
      <p:sp>
        <p:nvSpPr>
          <p:cNvPr id="27659" name="TextBox 24"/>
          <p:cNvSpPr txBox="1">
            <a:spLocks noChangeArrowheads="1"/>
          </p:cNvSpPr>
          <p:nvPr/>
        </p:nvSpPr>
        <p:spPr bwMode="auto">
          <a:xfrm>
            <a:off x="5856288" y="3152775"/>
            <a:ext cx="32146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/>
              <a:t>R=17.5MΩ/m,   Q=2   f =0.6GHz   </a:t>
            </a:r>
          </a:p>
        </p:txBody>
      </p:sp>
      <p:sp>
        <p:nvSpPr>
          <p:cNvPr id="27660" name="TextBox 24"/>
          <p:cNvSpPr txBox="1">
            <a:spLocks noChangeArrowheads="1"/>
          </p:cNvSpPr>
          <p:nvPr/>
        </p:nvSpPr>
        <p:spPr bwMode="auto">
          <a:xfrm>
            <a:off x="5856288" y="4306888"/>
            <a:ext cx="32146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/>
              <a:t>R=22.5MΩ/m,   Q=1   f =0.1GHz   </a:t>
            </a:r>
          </a:p>
        </p:txBody>
      </p:sp>
      <p:cxnSp>
        <p:nvCxnSpPr>
          <p:cNvPr id="29" name="Straight Arrow Connector 28"/>
          <p:cNvCxnSpPr>
            <a:stCxn id="27656" idx="3"/>
          </p:cNvCxnSpPr>
          <p:nvPr/>
        </p:nvCxnSpPr>
        <p:spPr>
          <a:xfrm>
            <a:off x="3319463" y="4046538"/>
            <a:ext cx="62865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3319463" y="2778125"/>
            <a:ext cx="62865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7658" idx="1"/>
          </p:cNvCxnSpPr>
          <p:nvPr/>
        </p:nvCxnSpPr>
        <p:spPr>
          <a:xfrm flipH="1">
            <a:off x="4953000" y="1927225"/>
            <a:ext cx="903288" cy="809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659" idx="1"/>
          </p:cNvCxnSpPr>
          <p:nvPr/>
        </p:nvCxnSpPr>
        <p:spPr>
          <a:xfrm flipH="1">
            <a:off x="5126038" y="3321050"/>
            <a:ext cx="730250" cy="63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27660" idx="1"/>
          </p:cNvCxnSpPr>
          <p:nvPr/>
        </p:nvCxnSpPr>
        <p:spPr>
          <a:xfrm flipH="1">
            <a:off x="5334000" y="4475163"/>
            <a:ext cx="52228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814423" y="5916228"/>
            <a:ext cx="1004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Re(ΔQ)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435100" y="899292"/>
            <a:ext cx="1065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r>
              <a:rPr lang="en-US" dirty="0" err="1" smtClean="0"/>
              <a:t>Im</a:t>
            </a:r>
            <a:r>
              <a:rPr lang="en-US" dirty="0" smtClean="0"/>
              <a:t>(ΔQ)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3278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33</TotalTime>
  <Words>713</Words>
  <Application>Microsoft Macintosh PowerPoint</Application>
  <PresentationFormat>On-screen Show (4:3)</PresentationFormat>
  <Paragraphs>210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Solstice</vt:lpstr>
      <vt:lpstr>HEADTAIL simulation studies of Landau damping through octupoles in the LHC.</vt:lpstr>
      <vt:lpstr>Objective</vt:lpstr>
      <vt:lpstr>Main parameters</vt:lpstr>
      <vt:lpstr>Average horizontal position &amp; Imaginary tune-shift</vt:lpstr>
      <vt:lpstr>Real tune-shift</vt:lpstr>
      <vt:lpstr>Sacherer's analysis</vt:lpstr>
      <vt:lpstr>Stability diagrams</vt:lpstr>
      <vt:lpstr>Resonator Impedance</vt:lpstr>
      <vt:lpstr>Resonator Impedance</vt:lpstr>
      <vt:lpstr>Comparaison Sacherer/HDTL/MOSES</vt:lpstr>
      <vt:lpstr>Scan at -30A</vt:lpstr>
      <vt:lpstr>Head-Tail and not TMC</vt:lpstr>
      <vt:lpstr>Head-Tail and not TMC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HEADTAIL simulation studies of Landau damping through octupoles in the LHC.</dc:title>
  <dc:creator>Raymond WASEF</dc:creator>
  <cp:lastModifiedBy>Raymond WASEF</cp:lastModifiedBy>
  <cp:revision>6</cp:revision>
  <dcterms:created xsi:type="dcterms:W3CDTF">2011-08-09T16:40:21Z</dcterms:created>
  <dcterms:modified xsi:type="dcterms:W3CDTF">2011-08-09T17:16:17Z</dcterms:modified>
</cp:coreProperties>
</file>