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76" r:id="rId3"/>
    <p:sldId id="266" r:id="rId4"/>
    <p:sldId id="267" r:id="rId5"/>
    <p:sldId id="263" r:id="rId6"/>
    <p:sldId id="257" r:id="rId7"/>
    <p:sldId id="265" r:id="rId8"/>
    <p:sldId id="261" r:id="rId9"/>
    <p:sldId id="258" r:id="rId10"/>
    <p:sldId id="270" r:id="rId11"/>
    <p:sldId id="278" r:id="rId12"/>
    <p:sldId id="268" r:id="rId13"/>
    <p:sldId id="262" r:id="rId14"/>
    <p:sldId id="260" r:id="rId15"/>
    <p:sldId id="269" r:id="rId16"/>
    <p:sldId id="272" r:id="rId17"/>
    <p:sldId id="273" r:id="rId18"/>
    <p:sldId id="274" r:id="rId19"/>
    <p:sldId id="27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75" autoAdjust="0"/>
    <p:restoredTop sz="64865" autoAdjust="0"/>
  </p:normalViewPr>
  <p:slideViewPr>
    <p:cSldViewPr>
      <p:cViewPr varScale="1">
        <p:scale>
          <a:sx n="66" d="100"/>
          <a:sy n="66" d="100"/>
        </p:scale>
        <p:origin x="-165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8" d="100"/>
          <a:sy n="68" d="100"/>
        </p:scale>
        <p:origin x="-2784"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44B124-954B-4911-A9C6-9E2806959FE1}" type="datetimeFigureOut">
              <a:rPr lang="en-US" smtClean="0"/>
              <a:pPr/>
              <a:t>8/4/2011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4777B3-E087-4474-8914-B1E447F6356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D4777B3-E087-4474-8914-B1E447F63563}"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order to determine Z0,</a:t>
            </a:r>
            <a:r>
              <a:rPr lang="en-US" baseline="0" dirty="0" smtClean="0"/>
              <a:t> we can rely on measuring the coefficient of the first reflection.</a:t>
            </a:r>
          </a:p>
          <a:p>
            <a:r>
              <a:rPr lang="en-US" baseline="0" dirty="0" smtClean="0"/>
              <a:t>Alternatively, we found a paper which provides a formula to compute the characteristic impedance for a coaxial cable with an inner circular conductor and an outer elliptic conductor, but it did not work too well.</a:t>
            </a:r>
          </a:p>
          <a:p>
            <a:r>
              <a:rPr lang="en-US" baseline="0" dirty="0" smtClean="0"/>
              <a:t>Finally,  a very coarse approximation of the characteristic impedance is given by the free space impedance.</a:t>
            </a:r>
            <a:endParaRPr lang="en-US" dirty="0"/>
          </a:p>
        </p:txBody>
      </p:sp>
      <p:sp>
        <p:nvSpPr>
          <p:cNvPr id="4" name="Slide Number Placeholder 3"/>
          <p:cNvSpPr>
            <a:spLocks noGrp="1"/>
          </p:cNvSpPr>
          <p:nvPr>
            <p:ph type="sldNum" sz="quarter" idx="10"/>
          </p:nvPr>
        </p:nvSpPr>
        <p:spPr/>
        <p:txBody>
          <a:bodyPr/>
          <a:lstStyle/>
          <a:p>
            <a:fld id="{DD4777B3-E087-4474-8914-B1E447F63563}"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signals</a:t>
            </a:r>
            <a:r>
              <a:rPr lang="en-US" baseline="0" dirty="0" smtClean="0"/>
              <a:t> exhibit multiple reflections but we can still see a few peaks in the real part of the impedance.</a:t>
            </a:r>
          </a:p>
          <a:p>
            <a:r>
              <a:rPr lang="en-US" baseline="0" dirty="0" smtClean="0"/>
              <a:t>However, we cannot get accurate measurements of the Q values which are massively reduced by the presence of the stretched wire.</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By comparison, we can see that</a:t>
            </a:r>
            <a:r>
              <a:rPr lang="en-US" baseline="0" dirty="0" smtClean="0"/>
              <a:t> the ferrites suppress the peaks</a:t>
            </a:r>
            <a:r>
              <a:rPr lang="en-US" dirty="0" smtClean="0"/>
              <a:t>.</a:t>
            </a:r>
          </a:p>
        </p:txBody>
      </p:sp>
      <p:sp>
        <p:nvSpPr>
          <p:cNvPr id="4" name="Slide Number Placeholder 3"/>
          <p:cNvSpPr>
            <a:spLocks noGrp="1"/>
          </p:cNvSpPr>
          <p:nvPr>
            <p:ph type="sldNum" sz="quarter" idx="10"/>
          </p:nvPr>
        </p:nvSpPr>
        <p:spPr/>
        <p:txBody>
          <a:bodyPr/>
          <a:lstStyle/>
          <a:p>
            <a:fld id="{DD4777B3-E087-4474-8914-B1E447F63563}"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Similar formulae can be applied to derive</a:t>
            </a:r>
            <a:r>
              <a:rPr lang="en-US" baseline="0" dirty="0" smtClean="0"/>
              <a:t> the transverse impedance from two wire measurements, where delta refers to the spacing between the wires.</a:t>
            </a:r>
            <a:endParaRPr lang="en-US" dirty="0"/>
          </a:p>
        </p:txBody>
      </p:sp>
      <p:sp>
        <p:nvSpPr>
          <p:cNvPr id="4" name="Slide Number Placeholder 3"/>
          <p:cNvSpPr>
            <a:spLocks noGrp="1"/>
          </p:cNvSpPr>
          <p:nvPr>
            <p:ph type="sldNum" sz="quarter" idx="10"/>
          </p:nvPr>
        </p:nvSpPr>
        <p:spPr/>
        <p:txBody>
          <a:bodyPr/>
          <a:lstStyle/>
          <a:p>
            <a:fld id="{DD4777B3-E087-4474-8914-B1E447F63563}"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Finally, I recalled some formulae which can be applied to cross-check</a:t>
            </a:r>
            <a:r>
              <a:rPr lang="en-US" baseline="0" dirty="0" smtClean="0"/>
              <a:t> the values of the longitudinal and transverse impedances</a:t>
            </a:r>
            <a:r>
              <a:rPr lang="en-US" dirty="0" smtClean="0"/>
              <a:t>.</a:t>
            </a:r>
          </a:p>
          <a:p>
            <a:r>
              <a:rPr lang="en-US" dirty="0" smtClean="0"/>
              <a:t>Don’t ask me what they mean because</a:t>
            </a:r>
            <a:r>
              <a:rPr lang="en-US" baseline="0" dirty="0" smtClean="0"/>
              <a:t> I won’t be able to answer</a:t>
            </a:r>
            <a:r>
              <a:rPr lang="en-US" dirty="0" smtClean="0"/>
              <a:t>.</a:t>
            </a:r>
          </a:p>
          <a:p>
            <a:r>
              <a:rPr lang="en-US" dirty="0" smtClean="0"/>
              <a:t>I</a:t>
            </a:r>
            <a:r>
              <a:rPr lang="en-US" baseline="0" dirty="0" smtClean="0"/>
              <a:t> only understood that this is where the parabola fitting comes into play.</a:t>
            </a:r>
            <a:endParaRPr lang="en-US" dirty="0"/>
          </a:p>
        </p:txBody>
      </p:sp>
      <p:sp>
        <p:nvSpPr>
          <p:cNvPr id="4" name="Slide Number Placeholder 3"/>
          <p:cNvSpPr>
            <a:spLocks noGrp="1"/>
          </p:cNvSpPr>
          <p:nvPr>
            <p:ph type="sldNum" sz="quarter" idx="10"/>
          </p:nvPr>
        </p:nvSpPr>
        <p:spPr/>
        <p:txBody>
          <a:bodyPr/>
          <a:lstStyle/>
          <a:p>
            <a:fld id="{DD4777B3-E087-4474-8914-B1E447F63563}"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a:t>
            </a:r>
            <a:r>
              <a:rPr lang="en-US" baseline="0" dirty="0" smtClean="0"/>
              <a:t> pointed out at the beginning of the presentation, the device’s length is less than twice its diameter which means the device should be analyzed according to the theory of cavities, while the presence of the wire results in massive reduction of the Q values.</a:t>
            </a:r>
          </a:p>
          <a:p>
            <a:r>
              <a:rPr lang="en-US" baseline="0" dirty="0" smtClean="0"/>
              <a:t>Even if one could rely on the stretched wire method, there is still the problem that the transmission line is mismatched, in which case the two standard log formulae do not hold.</a:t>
            </a:r>
          </a:p>
          <a:p>
            <a:r>
              <a:rPr lang="en-US" baseline="0" dirty="0" smtClean="0"/>
              <a:t>In case of an impedance mismatch, Vaccaro suggested the improved wire method which is not detailed in this presentation.</a:t>
            </a:r>
          </a:p>
          <a:p>
            <a:r>
              <a:rPr lang="en-US" baseline="0" dirty="0" smtClean="0"/>
              <a:t>We mentioned that the measured value for Z0 does not match the one obtained by theory.</a:t>
            </a:r>
          </a:p>
          <a:p>
            <a:r>
              <a:rPr lang="en-US" baseline="0" dirty="0" smtClean="0"/>
              <a:t>Also we plugged a theoretical value for the reference which is not the same as the reference made of a beam pipe of equal length.</a:t>
            </a:r>
          </a:p>
          <a:p>
            <a:r>
              <a:rPr lang="en-US" baseline="0" dirty="0" smtClean="0"/>
              <a:t>We are also wondering whether the wire running in between the two parts of the SUCO box can have antenna effects that would alter the measurements.</a:t>
            </a:r>
          </a:p>
          <a:p>
            <a:r>
              <a:rPr lang="en-US" baseline="0" dirty="0" smtClean="0"/>
              <a:t>Finally we would like to point-out that the two probe method with weak coupling will now be applied to measure the Q </a:t>
            </a:r>
            <a:r>
              <a:rPr lang="en-US" baseline="0" smtClean="0"/>
              <a:t>more reliably. </a:t>
            </a:r>
            <a:endParaRPr lang="en-US" baseline="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DD4777B3-E087-4474-8914-B1E447F63563}"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D4777B3-E087-4474-8914-B1E447F63563}"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lumped</a:t>
            </a:r>
            <a:r>
              <a:rPr lang="en-US" baseline="0" dirty="0" smtClean="0"/>
              <a:t> impedance formula applies to situations where the element’s length is very small as compared to the wavelengths. It does not apply in this case.</a:t>
            </a:r>
          </a:p>
          <a:p>
            <a:r>
              <a:rPr lang="en-US" baseline="0" dirty="0" smtClean="0"/>
              <a:t>But for completeness, I tried to explain where the formula comes from.</a:t>
            </a:r>
          </a:p>
          <a:p>
            <a:r>
              <a:rPr lang="en-US" baseline="0" dirty="0" smtClean="0"/>
              <a:t>According to transmission line theory, the reflection coefficient is given by </a:t>
            </a:r>
            <a:r>
              <a:rPr lang="en-US" baseline="0" dirty="0" err="1" smtClean="0"/>
              <a:t>Zend-Zorigin</a:t>
            </a:r>
            <a:r>
              <a:rPr lang="en-US" baseline="0" dirty="0" smtClean="0"/>
              <a:t>/</a:t>
            </a:r>
            <a:r>
              <a:rPr lang="en-US" baseline="0" dirty="0" err="1" smtClean="0"/>
              <a:t>Zend+Zorigin</a:t>
            </a:r>
            <a:r>
              <a:rPr lang="en-US" baseline="0" dirty="0" smtClean="0"/>
              <a:t>.</a:t>
            </a:r>
          </a:p>
          <a:p>
            <a:r>
              <a:rPr lang="en-US" baseline="0" dirty="0" smtClean="0"/>
              <a:t>We deduce the formula for Z.</a:t>
            </a:r>
            <a:endParaRPr lang="en-US" dirty="0"/>
          </a:p>
        </p:txBody>
      </p:sp>
      <p:sp>
        <p:nvSpPr>
          <p:cNvPr id="4" name="Slide Number Placeholder 3"/>
          <p:cNvSpPr>
            <a:spLocks noGrp="1"/>
          </p:cNvSpPr>
          <p:nvPr>
            <p:ph type="sldNum" sz="quarter" idx="10"/>
          </p:nvPr>
        </p:nvSpPr>
        <p:spPr/>
        <p:txBody>
          <a:bodyPr/>
          <a:lstStyle/>
          <a:p>
            <a:fld id="{DD4777B3-E087-4474-8914-B1E447F63563}"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log formula comes in two flavors.</a:t>
            </a:r>
          </a:p>
          <a:p>
            <a:r>
              <a:rPr lang="en-US" dirty="0" smtClean="0"/>
              <a:t>The</a:t>
            </a:r>
            <a:r>
              <a:rPr lang="en-US" baseline="0" dirty="0" smtClean="0"/>
              <a:t> first one due to Vaccaro starts by expressing the propagation coefficient from transmission line theory.</a:t>
            </a:r>
          </a:p>
          <a:p>
            <a:r>
              <a:rPr lang="en-US" baseline="0" dirty="0" smtClean="0"/>
              <a:t>The key assumption is that there is no reflection for a matched line.</a:t>
            </a:r>
          </a:p>
          <a:p>
            <a:r>
              <a:rPr lang="en-US" baseline="0" dirty="0" smtClean="0"/>
              <a:t>In this case the transmission coefficients are simple exponentials of the propagation constant times the length of the device.</a:t>
            </a:r>
          </a:p>
          <a:p>
            <a:r>
              <a:rPr lang="en-US" baseline="0" dirty="0" smtClean="0"/>
              <a:t>And we can the deduce the formula.</a:t>
            </a:r>
            <a:endParaRPr lang="en-US" dirty="0" smtClean="0"/>
          </a:p>
        </p:txBody>
      </p:sp>
      <p:sp>
        <p:nvSpPr>
          <p:cNvPr id="4" name="Slide Number Placeholder 3"/>
          <p:cNvSpPr>
            <a:spLocks noGrp="1"/>
          </p:cNvSpPr>
          <p:nvPr>
            <p:ph type="sldNum" sz="quarter" idx="10"/>
          </p:nvPr>
        </p:nvSpPr>
        <p:spPr/>
        <p:txBody>
          <a:bodyPr/>
          <a:lstStyle/>
          <a:p>
            <a:fld id="{DD4777B3-E087-4474-8914-B1E447F63563}"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second</a:t>
            </a:r>
            <a:r>
              <a:rPr lang="en-US" baseline="0" dirty="0" smtClean="0"/>
              <a:t> version of the log formula is the one reported by Fritz Casper.</a:t>
            </a:r>
          </a:p>
          <a:p>
            <a:r>
              <a:rPr lang="en-US" baseline="0" dirty="0" smtClean="0"/>
              <a:t>It makes the same assumption that the transmission line is matched so that the transmission coefficients are simple exponentials.</a:t>
            </a:r>
          </a:p>
          <a:p>
            <a:r>
              <a:rPr lang="en-US" baseline="0" dirty="0" smtClean="0"/>
              <a:t>It takes the first term of the Taylor series of the square root, to deduce the longitudinal impedance.</a:t>
            </a:r>
            <a:endParaRPr lang="en-US" dirty="0"/>
          </a:p>
        </p:txBody>
      </p:sp>
      <p:sp>
        <p:nvSpPr>
          <p:cNvPr id="4" name="Slide Number Placeholder 3"/>
          <p:cNvSpPr>
            <a:spLocks noGrp="1"/>
          </p:cNvSpPr>
          <p:nvPr>
            <p:ph type="sldNum" sz="quarter" idx="10"/>
          </p:nvPr>
        </p:nvSpPr>
        <p:spPr/>
        <p:txBody>
          <a:bodyPr/>
          <a:lstStyle/>
          <a:p>
            <a:fld id="{DD4777B3-E087-4474-8914-B1E447F63563}"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There’s no analytic formula</a:t>
            </a:r>
            <a:r>
              <a:rPr lang="en-US" baseline="0" dirty="0" smtClean="0"/>
              <a:t> for the cutoff frequency of the elliptical beam pipe.</a:t>
            </a:r>
          </a:p>
          <a:p>
            <a:r>
              <a:rPr lang="en-US" dirty="0" smtClean="0"/>
              <a:t>We can either</a:t>
            </a:r>
            <a:r>
              <a:rPr lang="en-US" baseline="0" dirty="0" smtClean="0"/>
              <a:t> rely on the formula for a cylindrical waveguide or use the formula for a rectangular waveguide.</a:t>
            </a:r>
          </a:p>
          <a:p>
            <a:r>
              <a:rPr lang="en-US" baseline="0" dirty="0" smtClean="0"/>
              <a:t>For a cylindrical waveguide the first modes to propagate are the TE11 and TM01.</a:t>
            </a:r>
          </a:p>
          <a:p>
            <a:r>
              <a:rPr lang="en-US" baseline="0" dirty="0" smtClean="0"/>
              <a:t>For a rectangular waveguide, the cutoff is given by the following formula for both TE and TM modes, but TM </a:t>
            </a:r>
            <a:r>
              <a:rPr lang="en-US" baseline="0" smtClean="0"/>
              <a:t>only arises for m and n &gt;= 1.</a:t>
            </a:r>
            <a:endParaRPr lang="en-US" dirty="0"/>
          </a:p>
        </p:txBody>
      </p:sp>
      <p:sp>
        <p:nvSpPr>
          <p:cNvPr id="4" name="Slide Number Placeholder 3"/>
          <p:cNvSpPr>
            <a:spLocks noGrp="1"/>
          </p:cNvSpPr>
          <p:nvPr>
            <p:ph type="sldNum" sz="quarter" idx="10"/>
          </p:nvPr>
        </p:nvSpPr>
        <p:spPr/>
        <p:txBody>
          <a:bodyPr/>
          <a:lstStyle/>
          <a:p>
            <a:fld id="{DD4777B3-E087-4474-8914-B1E447F63563}"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We are still very thankful to Fritz and Vittorio in explaining why the stretched wire measurement method should not be applied in this case.</a:t>
            </a:r>
          </a:p>
          <a:p>
            <a:r>
              <a:rPr lang="en-US" baseline="0" dirty="0" smtClean="0"/>
              <a:t>First the fast wire scanner is about </a:t>
            </a:r>
            <a:r>
              <a:rPr lang="en-US" dirty="0" smtClean="0"/>
              <a:t>45</a:t>
            </a:r>
            <a:r>
              <a:rPr lang="en-US" baseline="0" dirty="0" smtClean="0"/>
              <a:t> centi</a:t>
            </a:r>
            <a:r>
              <a:rPr lang="en-US" dirty="0" smtClean="0"/>
              <a:t>meters long and </a:t>
            </a:r>
            <a:r>
              <a:rPr lang="en-US" baseline="0" dirty="0" smtClean="0"/>
              <a:t>45 cm centimeters wide</a:t>
            </a:r>
            <a:r>
              <a:rPr lang="en-US" dirty="0" smtClean="0"/>
              <a:t>. This means</a:t>
            </a:r>
            <a:r>
              <a:rPr lang="en-US" baseline="0" dirty="0" smtClean="0"/>
              <a:t> that the length is less than two times the diameter, which means the device should be analyzed according to the theory of cavities, which means it has a Q and loss-factor.</a:t>
            </a:r>
          </a:p>
          <a:p>
            <a:r>
              <a:rPr lang="en-US" baseline="0" dirty="0" smtClean="0"/>
              <a:t>Essentially, the presence of the wire forms a TEM line which allows for electromagnetic communication between the end plates of the cavity, below waveguide cutoff or below the fundamental mode of the unperturbed cavity. This reduces the Q values massively.</a:t>
            </a:r>
            <a:endParaRPr lang="en-US" dirty="0"/>
          </a:p>
        </p:txBody>
      </p:sp>
      <p:sp>
        <p:nvSpPr>
          <p:cNvPr id="4" name="Slide Number Placeholder 3"/>
          <p:cNvSpPr>
            <a:spLocks noGrp="1"/>
          </p:cNvSpPr>
          <p:nvPr>
            <p:ph type="sldNum" sz="quarter" idx="10"/>
          </p:nvPr>
        </p:nvSpPr>
        <p:spPr/>
        <p:txBody>
          <a:bodyPr/>
          <a:lstStyle/>
          <a:p>
            <a:fld id="{DD4777B3-E087-4474-8914-B1E447F63563}"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longitudinal impedance measurements, we</a:t>
            </a:r>
            <a:r>
              <a:rPr lang="en-US" baseline="0" dirty="0" smtClean="0"/>
              <a:t> stretch the wire across the tank. The device under test consists of the tank and of the added beam pipe portions. The beam pipe is not expected to make significant changes to the real impedance and the modification of the imaginary impedance is taken into account through reference normalization. </a:t>
            </a:r>
          </a:p>
          <a:p>
            <a:r>
              <a:rPr lang="en-US" baseline="0" dirty="0" smtClean="0"/>
              <a:t>The device under test is connected to the two ports of vector analyzer through 12 mm and SMA cables.</a:t>
            </a:r>
          </a:p>
          <a:p>
            <a:r>
              <a:rPr lang="en-US" baseline="0" dirty="0" smtClean="0"/>
              <a:t>The ends of the cables are fitted with a 10dB attenuator.</a:t>
            </a:r>
            <a:endParaRPr lang="en-US" baseline="0" dirty="0"/>
          </a:p>
          <a:p>
            <a:r>
              <a:rPr lang="en-US" baseline="0" dirty="0" smtClean="0"/>
              <a:t>Note that the wire is running across a split SUCO box without any shielding.</a:t>
            </a:r>
          </a:p>
        </p:txBody>
      </p:sp>
      <p:sp>
        <p:nvSpPr>
          <p:cNvPr id="4" name="Slide Number Placeholder 3"/>
          <p:cNvSpPr>
            <a:spLocks noGrp="1"/>
          </p:cNvSpPr>
          <p:nvPr>
            <p:ph type="sldNum" sz="quarter" idx="10"/>
          </p:nvPr>
        </p:nvSpPr>
        <p:spPr/>
        <p:txBody>
          <a:bodyPr/>
          <a:lstStyle/>
          <a:p>
            <a:fld id="{DD4777B3-E087-4474-8914-B1E447F63563}"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transverse</a:t>
            </a:r>
            <a:r>
              <a:rPr lang="en-US" baseline="0" dirty="0" smtClean="0"/>
              <a:t> impedance measurements, we stretch two wires across the tank, with current flowing in the two opposite directions thanks to a 180 degrees hybrid coupler.</a:t>
            </a:r>
          </a:p>
          <a:p>
            <a:endParaRPr lang="en-US" dirty="0"/>
          </a:p>
        </p:txBody>
      </p:sp>
      <p:sp>
        <p:nvSpPr>
          <p:cNvPr id="4" name="Slide Number Placeholder 3"/>
          <p:cNvSpPr>
            <a:spLocks noGrp="1"/>
          </p:cNvSpPr>
          <p:nvPr>
            <p:ph type="sldNum" sz="quarter" idx="10"/>
          </p:nvPr>
        </p:nvSpPr>
        <p:spPr/>
        <p:txBody>
          <a:bodyPr/>
          <a:lstStyle/>
          <a:p>
            <a:fld id="{DD4777B3-E087-4474-8914-B1E447F63563}"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settings of the Vector Network Analyzer</a:t>
            </a:r>
            <a:r>
              <a:rPr lang="en-US" baseline="0" dirty="0" smtClean="0"/>
              <a:t> are as followed.</a:t>
            </a:r>
          </a:p>
          <a:p>
            <a:r>
              <a:rPr lang="en-US" baseline="0" dirty="0" smtClean="0"/>
              <a:t>As far as I understand the I/F bandwidth should be as small as possible, but decreasing it increases the time required to get the measurements.</a:t>
            </a:r>
            <a:endParaRPr lang="en-US" dirty="0"/>
          </a:p>
        </p:txBody>
      </p:sp>
      <p:sp>
        <p:nvSpPr>
          <p:cNvPr id="4" name="Slide Number Placeholder 3"/>
          <p:cNvSpPr>
            <a:spLocks noGrp="1"/>
          </p:cNvSpPr>
          <p:nvPr>
            <p:ph type="sldNum" sz="quarter" idx="10"/>
          </p:nvPr>
        </p:nvSpPr>
        <p:spPr/>
        <p:txBody>
          <a:bodyPr/>
          <a:lstStyle/>
          <a:p>
            <a:fld id="{DD4777B3-E087-4474-8914-B1E447F63563}"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calibration is performed in two</a:t>
            </a:r>
            <a:r>
              <a:rPr lang="en-US" baseline="0" dirty="0" smtClean="0"/>
              <a:t> stages.</a:t>
            </a:r>
          </a:p>
          <a:p>
            <a:r>
              <a:rPr lang="en-US" baseline="0" dirty="0" smtClean="0"/>
              <a:t>First we calibrate individually ports 1 and 2 by terminating the cable with open, short and 50 ohm terminations.</a:t>
            </a:r>
          </a:p>
          <a:p>
            <a:r>
              <a:rPr lang="en-US" baseline="0" dirty="0" smtClean="0"/>
              <a:t>Second we calibrate the transmission by connecting ports 1 and 2 through 2 10dB attenuators.</a:t>
            </a:r>
          </a:p>
          <a:p>
            <a:endParaRPr lang="en-US" dirty="0"/>
          </a:p>
        </p:txBody>
      </p:sp>
      <p:sp>
        <p:nvSpPr>
          <p:cNvPr id="4" name="Slide Number Placeholder 3"/>
          <p:cNvSpPr>
            <a:spLocks noGrp="1"/>
          </p:cNvSpPr>
          <p:nvPr>
            <p:ph type="sldNum" sz="quarter" idx="10"/>
          </p:nvPr>
        </p:nvSpPr>
        <p:spPr/>
        <p:txBody>
          <a:bodyPr/>
          <a:lstStyle/>
          <a:p>
            <a:fld id="{DD4777B3-E087-4474-8914-B1E447F63563}"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According</a:t>
            </a:r>
            <a:r>
              <a:rPr lang="en-US" baseline="0" dirty="0" smtClean="0"/>
              <a:t> to the wire method, the system behaves as a transmission line.</a:t>
            </a:r>
            <a:endParaRPr lang="en-US" dirty="0" smtClean="0"/>
          </a:p>
          <a:p>
            <a:r>
              <a:rPr lang="en-US" dirty="0" smtClean="0"/>
              <a:t>The transmission line</a:t>
            </a:r>
            <a:r>
              <a:rPr lang="en-US" baseline="0" dirty="0" smtClean="0"/>
              <a:t> is not matched as the characteristic impedance Z0 is different from the system’s 50 Ohm impedance.</a:t>
            </a:r>
          </a:p>
          <a:p>
            <a:r>
              <a:rPr lang="en-US" baseline="0" dirty="0" smtClean="0"/>
              <a:t>We assume that the device under test adds a small homogeneously distributed impedance.</a:t>
            </a:r>
            <a:endParaRPr lang="en-US" dirty="0"/>
          </a:p>
        </p:txBody>
      </p:sp>
      <p:sp>
        <p:nvSpPr>
          <p:cNvPr id="4" name="Slide Number Placeholder 3"/>
          <p:cNvSpPr>
            <a:spLocks noGrp="1"/>
          </p:cNvSpPr>
          <p:nvPr>
            <p:ph type="sldNum" sz="quarter" idx="10"/>
          </p:nvPr>
        </p:nvSpPr>
        <p:spPr/>
        <p:txBody>
          <a:bodyPr/>
          <a:lstStyle/>
          <a:p>
            <a:fld id="{DD4777B3-E087-4474-8914-B1E447F63563}"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has the consequence</a:t>
            </a:r>
            <a:r>
              <a:rPr lang="en-US" baseline="0" dirty="0" smtClean="0"/>
              <a:t> that multiple reflections occur on the transmission line created by the stretched wire.</a:t>
            </a:r>
          </a:p>
          <a:p>
            <a:r>
              <a:rPr lang="en-US" baseline="0" dirty="0" smtClean="0"/>
              <a:t>We initially tried to get of such reflections by relying on time gating, but the device under test was still ringing.</a:t>
            </a:r>
          </a:p>
          <a:p>
            <a:r>
              <a:rPr lang="en-US" baseline="0" dirty="0" smtClean="0"/>
              <a:t>Eventually we collected the raw data without gating.</a:t>
            </a:r>
          </a:p>
          <a:p>
            <a:r>
              <a:rPr lang="en-US" baseline="0" dirty="0" smtClean="0"/>
              <a:t>But multiple reflections show up in the measurements.</a:t>
            </a:r>
            <a:endParaRPr lang="en-US" dirty="0" smtClean="0"/>
          </a:p>
        </p:txBody>
      </p:sp>
      <p:sp>
        <p:nvSpPr>
          <p:cNvPr id="4" name="Slide Number Placeholder 3"/>
          <p:cNvSpPr>
            <a:spLocks noGrp="1"/>
          </p:cNvSpPr>
          <p:nvPr>
            <p:ph type="sldNum" sz="quarter" idx="10"/>
          </p:nvPr>
        </p:nvSpPr>
        <p:spPr/>
        <p:txBody>
          <a:bodyPr/>
          <a:lstStyle/>
          <a:p>
            <a:fld id="{DD4777B3-E087-4474-8914-B1E447F63563}"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a:t>
            </a:r>
            <a:r>
              <a:rPr lang="en-US" baseline="0" dirty="0" smtClean="0"/>
              <a:t> a matched transmission line, there are two alternative formulae to compute the longitudinal impedance. The one on the left is the one from Vaccaro, the one on the right is the one due to Walling and reported by Fritz Casper. In appendix we derive these two formulae from the expression of the propagation constants.</a:t>
            </a:r>
          </a:p>
          <a:p>
            <a:r>
              <a:rPr lang="en-US" baseline="0" dirty="0" smtClean="0"/>
              <a:t>As we do not have a reference consisting of a beam pipe of equal length, we assume the reference is a pure delay.</a:t>
            </a:r>
          </a:p>
          <a:p>
            <a:r>
              <a:rPr lang="en-US" baseline="0" dirty="0" smtClean="0"/>
              <a:t>In this case, the longitudinal impedance is given by the following formula.</a:t>
            </a:r>
            <a:endParaRPr lang="en-US" dirty="0"/>
          </a:p>
        </p:txBody>
      </p:sp>
      <p:sp>
        <p:nvSpPr>
          <p:cNvPr id="4" name="Slide Number Placeholder 3"/>
          <p:cNvSpPr>
            <a:spLocks noGrp="1"/>
          </p:cNvSpPr>
          <p:nvPr>
            <p:ph type="sldNum" sz="quarter" idx="10"/>
          </p:nvPr>
        </p:nvSpPr>
        <p:spPr/>
        <p:txBody>
          <a:bodyPr/>
          <a:lstStyle/>
          <a:p>
            <a:fld id="{DD4777B3-E087-4474-8914-B1E447F63563}"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E12C81-4998-4E40-9B35-450CC07E607A}" type="datetimeFigureOut">
              <a:rPr lang="en-US" smtClean="0"/>
              <a:pPr/>
              <a:t>8/4/2011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843A62-0766-440F-8189-77E081181C4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E12C81-4998-4E40-9B35-450CC07E607A}" type="datetimeFigureOut">
              <a:rPr lang="en-US" smtClean="0"/>
              <a:pPr/>
              <a:t>8/4/2011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843A62-0766-440F-8189-77E081181C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E12C81-4998-4E40-9B35-450CC07E607A}" type="datetimeFigureOut">
              <a:rPr lang="en-US" smtClean="0"/>
              <a:pPr/>
              <a:t>8/4/2011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843A62-0766-440F-8189-77E081181C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E12C81-4998-4E40-9B35-450CC07E607A}" type="datetimeFigureOut">
              <a:rPr lang="en-US" smtClean="0"/>
              <a:pPr/>
              <a:t>8/4/2011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843A62-0766-440F-8189-77E081181C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E12C81-4998-4E40-9B35-450CC07E607A}" type="datetimeFigureOut">
              <a:rPr lang="en-US" smtClean="0"/>
              <a:pPr/>
              <a:t>8/4/2011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843A62-0766-440F-8189-77E081181C4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E12C81-4998-4E40-9B35-450CC07E607A}" type="datetimeFigureOut">
              <a:rPr lang="en-US" smtClean="0"/>
              <a:pPr/>
              <a:t>8/4/2011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843A62-0766-440F-8189-77E081181C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E12C81-4998-4E40-9B35-450CC07E607A}" type="datetimeFigureOut">
              <a:rPr lang="en-US" smtClean="0"/>
              <a:pPr/>
              <a:t>8/4/2011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843A62-0766-440F-8189-77E081181C4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E12C81-4998-4E40-9B35-450CC07E607A}" type="datetimeFigureOut">
              <a:rPr lang="en-US" smtClean="0"/>
              <a:pPr/>
              <a:t>8/4/2011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843A62-0766-440F-8189-77E081181C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12C81-4998-4E40-9B35-450CC07E607A}" type="datetimeFigureOut">
              <a:rPr lang="en-US" smtClean="0"/>
              <a:pPr/>
              <a:t>8/4/2011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843A62-0766-440F-8189-77E081181C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E12C81-4998-4E40-9B35-450CC07E607A}" type="datetimeFigureOut">
              <a:rPr lang="en-US" smtClean="0"/>
              <a:pPr/>
              <a:t>8/4/2011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843A62-0766-440F-8189-77E081181C4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E12C81-4998-4E40-9B35-450CC07E607A}" type="datetimeFigureOut">
              <a:rPr lang="en-US" smtClean="0"/>
              <a:pPr/>
              <a:t>8/4/2011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843A62-0766-440F-8189-77E081181C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E12C81-4998-4E40-9B35-450CC07E607A}" type="datetimeFigureOut">
              <a:rPr lang="en-US" smtClean="0"/>
              <a:pPr/>
              <a:t>8/4/2011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843A62-0766-440F-8189-77E081181C4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11.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oleObject" Target="../embeddings/oleObject13.bin"/><Relationship Id="rId4" Type="http://schemas.openxmlformats.org/officeDocument/2006/relationships/oleObject" Target="../embeddings/oleObject12.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18.gif"/><Relationship Id="rId4" Type="http://schemas.openxmlformats.org/officeDocument/2006/relationships/oleObject" Target="../embeddings/oleObject14.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20.gif"/><Relationship Id="rId4" Type="http://schemas.openxmlformats.org/officeDocument/2006/relationships/oleObject" Target="../embeddings/oleObject15.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22.gif"/><Relationship Id="rId4" Type="http://schemas.openxmlformats.org/officeDocument/2006/relationships/oleObject" Target="../embeddings/oleObject16.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oleObject" Target="../embeddings/oleObject18.bin"/><Relationship Id="rId4" Type="http://schemas.openxmlformats.org/officeDocument/2006/relationships/oleObject" Target="../embeddings/oleObject17.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image" Target="../media/image4.gi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Bench measurements of the PS fast wire scanner</a:t>
            </a:r>
            <a:endParaRPr lang="en-US" dirty="0"/>
          </a:p>
        </p:txBody>
      </p:sp>
      <p:sp>
        <p:nvSpPr>
          <p:cNvPr id="3" name="Subtitle 2"/>
          <p:cNvSpPr>
            <a:spLocks noGrp="1"/>
          </p:cNvSpPr>
          <p:nvPr>
            <p:ph type="subTitle" idx="1"/>
          </p:nvPr>
        </p:nvSpPr>
        <p:spPr/>
        <p:txBody>
          <a:bodyPr>
            <a:normAutofit fontScale="92500"/>
          </a:bodyPr>
          <a:lstStyle/>
          <a:p>
            <a:r>
              <a:rPr lang="en-US" dirty="0" smtClean="0"/>
              <a:t>Jean-Luc Nougaret, </a:t>
            </a:r>
            <a:r>
              <a:rPr lang="en-US" dirty="0" smtClean="0"/>
              <a:t>Olav </a:t>
            </a:r>
            <a:r>
              <a:rPr lang="en-US" dirty="0" smtClean="0"/>
              <a:t>Berrig </a:t>
            </a:r>
            <a:r>
              <a:rPr lang="en-US" dirty="0" smtClean="0"/>
              <a:t>and Hugo Day with </a:t>
            </a:r>
            <a:r>
              <a:rPr lang="en-US" dirty="0" smtClean="0"/>
              <a:t>special thanks to Benoit Salvant and William </a:t>
            </a:r>
            <a:r>
              <a:rPr lang="en-US" dirty="0" err="1" smtClean="0"/>
              <a:t>Andreazza</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Determination of </a:t>
            </a:r>
            <a:endParaRPr lang="en-US" dirty="0"/>
          </a:p>
        </p:txBody>
      </p:sp>
      <p:sp>
        <p:nvSpPr>
          <p:cNvPr id="3" name="Content Placeholder 2"/>
          <p:cNvSpPr>
            <a:spLocks noGrp="1"/>
          </p:cNvSpPr>
          <p:nvPr>
            <p:ph idx="1"/>
          </p:nvPr>
        </p:nvSpPr>
        <p:spPr/>
        <p:txBody>
          <a:bodyPr>
            <a:normAutofit fontScale="92500"/>
          </a:bodyPr>
          <a:lstStyle/>
          <a:p>
            <a:r>
              <a:rPr lang="en-US" dirty="0" smtClean="0"/>
              <a:t>Characteristic impedance of reference (no DUT)</a:t>
            </a:r>
          </a:p>
          <a:p>
            <a:r>
              <a:rPr lang="en-US" dirty="0" smtClean="0"/>
              <a:t>From </a:t>
            </a:r>
            <a:r>
              <a:rPr lang="en-US" b="1" dirty="0" smtClean="0"/>
              <a:t>time domain</a:t>
            </a:r>
            <a:r>
              <a:rPr lang="en-US" dirty="0" smtClean="0"/>
              <a:t> transient 1</a:t>
            </a:r>
            <a:r>
              <a:rPr lang="en-US" baseline="30000" dirty="0" smtClean="0"/>
              <a:t>st</a:t>
            </a:r>
            <a:r>
              <a:rPr lang="en-US" dirty="0" smtClean="0"/>
              <a:t> reflection step:</a:t>
            </a:r>
          </a:p>
          <a:p>
            <a:endParaRPr lang="en-US" dirty="0" smtClean="0"/>
          </a:p>
          <a:p>
            <a:endParaRPr lang="en-US" dirty="0" smtClean="0"/>
          </a:p>
          <a:p>
            <a:r>
              <a:rPr lang="en-US" dirty="0" smtClean="0"/>
              <a:t>From an analytical model of the beam pipe [3]:</a:t>
            </a:r>
          </a:p>
          <a:p>
            <a:endParaRPr lang="en-US" dirty="0" smtClean="0"/>
          </a:p>
          <a:p>
            <a:endParaRPr lang="en-US" dirty="0" smtClean="0"/>
          </a:p>
          <a:p>
            <a:r>
              <a:rPr lang="en-US" dirty="0" smtClean="0"/>
              <a:t>Very coarse approximation:</a:t>
            </a:r>
          </a:p>
          <a:p>
            <a:pPr>
              <a:buNone/>
            </a:pPr>
            <a:endParaRPr lang="en-US" dirty="0" smtClean="0"/>
          </a:p>
          <a:p>
            <a:pPr>
              <a:buNone/>
            </a:pPr>
            <a:endParaRPr lang="en-US" dirty="0"/>
          </a:p>
          <a:p>
            <a:pPr>
              <a:buNone/>
            </a:pPr>
            <a:endParaRPr lang="en-US" dirty="0" smtClean="0"/>
          </a:p>
        </p:txBody>
      </p:sp>
      <p:graphicFrame>
        <p:nvGraphicFramePr>
          <p:cNvPr id="5122" name="Object 2"/>
          <p:cNvGraphicFramePr>
            <a:graphicFrameLocks noChangeAspect="1"/>
          </p:cNvGraphicFramePr>
          <p:nvPr/>
        </p:nvGraphicFramePr>
        <p:xfrm>
          <a:off x="6629400" y="533400"/>
          <a:ext cx="634323" cy="762000"/>
        </p:xfrm>
        <a:graphic>
          <a:graphicData uri="http://schemas.openxmlformats.org/presentationml/2006/ole">
            <p:oleObj spid="_x0000_s5122" name="Equation" r:id="rId4" imgW="190440" imgH="228600" progId="Equation.3">
              <p:embed/>
            </p:oleObj>
          </a:graphicData>
        </a:graphic>
      </p:graphicFrame>
      <p:graphicFrame>
        <p:nvGraphicFramePr>
          <p:cNvPr id="5" name="Object 4"/>
          <p:cNvGraphicFramePr>
            <a:graphicFrameLocks noChangeAspect="1"/>
          </p:cNvGraphicFramePr>
          <p:nvPr/>
        </p:nvGraphicFramePr>
        <p:xfrm>
          <a:off x="2971800" y="5870575"/>
          <a:ext cx="2363788" cy="987425"/>
        </p:xfrm>
        <a:graphic>
          <a:graphicData uri="http://schemas.openxmlformats.org/presentationml/2006/ole">
            <p:oleObj spid="_x0000_s5123" name="Equation" r:id="rId5" imgW="1155600" imgH="482400" progId="Equation.3">
              <p:embed/>
            </p:oleObj>
          </a:graphicData>
        </a:graphic>
      </p:graphicFrame>
      <p:graphicFrame>
        <p:nvGraphicFramePr>
          <p:cNvPr id="5125" name="Object 5"/>
          <p:cNvGraphicFramePr>
            <a:graphicFrameLocks noChangeAspect="1"/>
          </p:cNvGraphicFramePr>
          <p:nvPr/>
        </p:nvGraphicFramePr>
        <p:xfrm>
          <a:off x="914400" y="2743200"/>
          <a:ext cx="6781800" cy="963613"/>
        </p:xfrm>
        <a:graphic>
          <a:graphicData uri="http://schemas.openxmlformats.org/presentationml/2006/ole">
            <p:oleObj spid="_x0000_s5125" name="Equation" r:id="rId6" imgW="3314520" imgH="469800" progId="Equation.3">
              <p:embed/>
            </p:oleObj>
          </a:graphicData>
        </a:graphic>
      </p:graphicFrame>
      <p:sp>
        <p:nvSpPr>
          <p:cNvPr id="8" name="Freeform 7"/>
          <p:cNvSpPr/>
          <p:nvPr/>
        </p:nvSpPr>
        <p:spPr>
          <a:xfrm>
            <a:off x="7772400" y="2057400"/>
            <a:ext cx="1048693" cy="648830"/>
          </a:xfrm>
          <a:custGeom>
            <a:avLst/>
            <a:gdLst>
              <a:gd name="connsiteX0" fmla="*/ 0 w 1048693"/>
              <a:gd name="connsiteY0" fmla="*/ 611108 h 648830"/>
              <a:gd name="connsiteX1" fmla="*/ 253497 w 1048693"/>
              <a:gd name="connsiteY1" fmla="*/ 602054 h 648830"/>
              <a:gd name="connsiteX2" fmla="*/ 280658 w 1048693"/>
              <a:gd name="connsiteY2" fmla="*/ 330451 h 648830"/>
              <a:gd name="connsiteX3" fmla="*/ 353085 w 1048693"/>
              <a:gd name="connsiteY3" fmla="*/ 321397 h 648830"/>
              <a:gd name="connsiteX4" fmla="*/ 443620 w 1048693"/>
              <a:gd name="connsiteY4" fmla="*/ 294237 h 648830"/>
              <a:gd name="connsiteX5" fmla="*/ 525101 w 1048693"/>
              <a:gd name="connsiteY5" fmla="*/ 339504 h 648830"/>
              <a:gd name="connsiteX6" fmla="*/ 543208 w 1048693"/>
              <a:gd name="connsiteY6" fmla="*/ 430039 h 648830"/>
              <a:gd name="connsiteX7" fmla="*/ 660903 w 1048693"/>
              <a:gd name="connsiteY7" fmla="*/ 430039 h 648830"/>
              <a:gd name="connsiteX8" fmla="*/ 706170 w 1048693"/>
              <a:gd name="connsiteY8" fmla="*/ 393825 h 648830"/>
              <a:gd name="connsiteX9" fmla="*/ 751438 w 1048693"/>
              <a:gd name="connsiteY9" fmla="*/ 411932 h 648830"/>
              <a:gd name="connsiteX10" fmla="*/ 769545 w 1048693"/>
              <a:gd name="connsiteY10" fmla="*/ 58847 h 648830"/>
              <a:gd name="connsiteX11" fmla="*/ 941561 w 1048693"/>
              <a:gd name="connsiteY11" fmla="*/ 58847 h 648830"/>
              <a:gd name="connsiteX12" fmla="*/ 995881 w 1048693"/>
              <a:gd name="connsiteY12" fmla="*/ 67900 h 648830"/>
              <a:gd name="connsiteX13" fmla="*/ 995881 w 1048693"/>
              <a:gd name="connsiteY13" fmla="*/ 212755 h 648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48693" h="648830">
                <a:moveTo>
                  <a:pt x="0" y="611108"/>
                </a:moveTo>
                <a:cubicBezTo>
                  <a:pt x="103360" y="629969"/>
                  <a:pt x="206721" y="648830"/>
                  <a:pt x="253497" y="602054"/>
                </a:cubicBezTo>
                <a:cubicBezTo>
                  <a:pt x="300273" y="555278"/>
                  <a:pt x="264060" y="377227"/>
                  <a:pt x="280658" y="330451"/>
                </a:cubicBezTo>
                <a:cubicBezTo>
                  <a:pt x="297256" y="283675"/>
                  <a:pt x="325925" y="327433"/>
                  <a:pt x="353085" y="321397"/>
                </a:cubicBezTo>
                <a:cubicBezTo>
                  <a:pt x="380245" y="315361"/>
                  <a:pt x="414951" y="291219"/>
                  <a:pt x="443620" y="294237"/>
                </a:cubicBezTo>
                <a:cubicBezTo>
                  <a:pt x="472289" y="297255"/>
                  <a:pt x="508503" y="316870"/>
                  <a:pt x="525101" y="339504"/>
                </a:cubicBezTo>
                <a:cubicBezTo>
                  <a:pt x="541699" y="362138"/>
                  <a:pt x="520574" y="414950"/>
                  <a:pt x="543208" y="430039"/>
                </a:cubicBezTo>
                <a:cubicBezTo>
                  <a:pt x="565842" y="445128"/>
                  <a:pt x="633743" y="436075"/>
                  <a:pt x="660903" y="430039"/>
                </a:cubicBezTo>
                <a:cubicBezTo>
                  <a:pt x="688063" y="424003"/>
                  <a:pt x="691081" y="396843"/>
                  <a:pt x="706170" y="393825"/>
                </a:cubicBezTo>
                <a:cubicBezTo>
                  <a:pt x="721259" y="390807"/>
                  <a:pt x="740876" y="467762"/>
                  <a:pt x="751438" y="411932"/>
                </a:cubicBezTo>
                <a:cubicBezTo>
                  <a:pt x="762000" y="356102"/>
                  <a:pt x="737858" y="117694"/>
                  <a:pt x="769545" y="58847"/>
                </a:cubicBezTo>
                <a:cubicBezTo>
                  <a:pt x="801232" y="0"/>
                  <a:pt x="903838" y="57338"/>
                  <a:pt x="941561" y="58847"/>
                </a:cubicBezTo>
                <a:cubicBezTo>
                  <a:pt x="979284" y="60356"/>
                  <a:pt x="986828" y="42249"/>
                  <a:pt x="995881" y="67900"/>
                </a:cubicBezTo>
                <a:cubicBezTo>
                  <a:pt x="1004934" y="93551"/>
                  <a:pt x="1048693" y="185595"/>
                  <a:pt x="995881" y="212755"/>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5126" name="Object 6"/>
          <p:cNvGraphicFramePr>
            <a:graphicFrameLocks noChangeAspect="1"/>
          </p:cNvGraphicFramePr>
          <p:nvPr/>
        </p:nvGraphicFramePr>
        <p:xfrm>
          <a:off x="1524000" y="4495800"/>
          <a:ext cx="4933950" cy="573088"/>
        </p:xfrm>
        <a:graphic>
          <a:graphicData uri="http://schemas.openxmlformats.org/presentationml/2006/ole">
            <p:oleObj spid="_x0000_s5126" name="Equation" r:id="rId7" imgW="2412720" imgH="279360" progId="Equation.3">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WSGraph.bmp"/>
          <p:cNvPicPr>
            <a:picLocks noChangeAspect="1"/>
          </p:cNvPicPr>
          <p:nvPr/>
        </p:nvPicPr>
        <p:blipFill>
          <a:blip r:embed="rId3" cstate="print"/>
          <a:stretch>
            <a:fillRect/>
          </a:stretch>
        </p:blipFill>
        <p:spPr>
          <a:xfrm>
            <a:off x="685800" y="990600"/>
            <a:ext cx="8072761" cy="5867400"/>
          </a:xfrm>
          <a:prstGeom prst="rect">
            <a:avLst/>
          </a:prstGeom>
        </p:spPr>
      </p:pic>
      <p:sp>
        <p:nvSpPr>
          <p:cNvPr id="2" name="Title 1"/>
          <p:cNvSpPr>
            <a:spLocks noGrp="1"/>
          </p:cNvSpPr>
          <p:nvPr>
            <p:ph type="title"/>
          </p:nvPr>
        </p:nvSpPr>
        <p:spPr/>
        <p:txBody>
          <a:bodyPr/>
          <a:lstStyle/>
          <a:p>
            <a:r>
              <a:rPr lang="en-US" dirty="0" smtClean="0"/>
              <a:t>Results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Transverse impedance formula</a:t>
            </a:r>
            <a:endParaRPr lang="en-US" dirty="0"/>
          </a:p>
        </p:txBody>
      </p:sp>
      <p:sp>
        <p:nvSpPr>
          <p:cNvPr id="3" name="Content Placeholder 2"/>
          <p:cNvSpPr>
            <a:spLocks noGrp="1"/>
          </p:cNvSpPr>
          <p:nvPr>
            <p:ph idx="1"/>
          </p:nvPr>
        </p:nvSpPr>
        <p:spPr/>
        <p:txBody>
          <a:bodyPr>
            <a:normAutofit/>
          </a:bodyPr>
          <a:lstStyle/>
          <a:p>
            <a:r>
              <a:rPr lang="en-US" dirty="0" smtClean="0"/>
              <a:t> From </a:t>
            </a:r>
            <a:r>
              <a:rPr lang="en-US" dirty="0" err="1" smtClean="0"/>
              <a:t>Panowski-Wentzel</a:t>
            </a:r>
            <a:r>
              <a:rPr lang="en-US" dirty="0" smtClean="0"/>
              <a:t> theorem and [1]:</a:t>
            </a:r>
          </a:p>
          <a:p>
            <a:pPr>
              <a:buNone/>
            </a:pPr>
            <a:endParaRPr lang="en-US" dirty="0" smtClean="0"/>
          </a:p>
          <a:p>
            <a:pPr>
              <a:buNone/>
            </a:pPr>
            <a:endParaRPr lang="en-US" dirty="0" smtClean="0"/>
          </a:p>
          <a:p>
            <a:r>
              <a:rPr lang="en-US" dirty="0" smtClean="0"/>
              <a:t>Rotate the plate to have      in both the vertical and horizontal planes.</a:t>
            </a:r>
          </a:p>
        </p:txBody>
      </p:sp>
      <p:graphicFrame>
        <p:nvGraphicFramePr>
          <p:cNvPr id="4" name="Object 3"/>
          <p:cNvGraphicFramePr>
            <a:graphicFrameLocks noChangeAspect="1"/>
          </p:cNvGraphicFramePr>
          <p:nvPr/>
        </p:nvGraphicFramePr>
        <p:xfrm>
          <a:off x="762000" y="2133600"/>
          <a:ext cx="8143875" cy="1085850"/>
        </p:xfrm>
        <a:graphic>
          <a:graphicData uri="http://schemas.openxmlformats.org/presentationml/2006/ole">
            <p:oleObj spid="_x0000_s2050" name="Equation" r:id="rId4" imgW="3619440" imgH="482400" progId="Equation.3">
              <p:embed/>
            </p:oleObj>
          </a:graphicData>
        </a:graphic>
      </p:graphicFrame>
      <p:graphicFrame>
        <p:nvGraphicFramePr>
          <p:cNvPr id="2053" name="Object 5"/>
          <p:cNvGraphicFramePr>
            <a:graphicFrameLocks noChangeAspect="1"/>
          </p:cNvGraphicFramePr>
          <p:nvPr/>
        </p:nvGraphicFramePr>
        <p:xfrm>
          <a:off x="4876800" y="3429000"/>
          <a:ext cx="533400" cy="533400"/>
        </p:xfrm>
        <a:graphic>
          <a:graphicData uri="http://schemas.openxmlformats.org/presentationml/2006/ole">
            <p:oleObj spid="_x0000_s2053" name="Equation" r:id="rId5" imgW="215640" imgH="215640" progId="Equation.3">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Cross-check between longitudinal and transverse impedances</a:t>
            </a:r>
            <a:endParaRPr lang="en-US" dirty="0"/>
          </a:p>
        </p:txBody>
      </p:sp>
      <p:sp>
        <p:nvSpPr>
          <p:cNvPr id="3" name="Content Placeholder 2"/>
          <p:cNvSpPr>
            <a:spLocks noGrp="1"/>
          </p:cNvSpPr>
          <p:nvPr>
            <p:ph idx="1"/>
          </p:nvPr>
        </p:nvSpPr>
        <p:spPr>
          <a:xfrm>
            <a:off x="457200" y="1600201"/>
            <a:ext cx="8229600" cy="762000"/>
          </a:xfrm>
        </p:spPr>
        <p:txBody>
          <a:bodyPr/>
          <a:lstStyle/>
          <a:p>
            <a:r>
              <a:rPr lang="en-US" dirty="0" smtClean="0"/>
              <a:t>Moving wire in </a:t>
            </a:r>
            <a:r>
              <a:rPr lang="en-US" i="1" dirty="0" smtClean="0"/>
              <a:t>x</a:t>
            </a:r>
            <a:r>
              <a:rPr lang="en-US" dirty="0" smtClean="0"/>
              <a:t> then </a:t>
            </a:r>
            <a:r>
              <a:rPr lang="en-US" i="1" dirty="0" smtClean="0"/>
              <a:t>y</a:t>
            </a:r>
            <a:r>
              <a:rPr lang="en-US" dirty="0" smtClean="0"/>
              <a:t>-plane [4]</a:t>
            </a:r>
          </a:p>
          <a:p>
            <a:pPr>
              <a:buNone/>
            </a:pPr>
            <a:endParaRPr lang="en-US" dirty="0" smtClean="0"/>
          </a:p>
        </p:txBody>
      </p:sp>
      <p:graphicFrame>
        <p:nvGraphicFramePr>
          <p:cNvPr id="4" name="Object 3"/>
          <p:cNvGraphicFramePr>
            <a:graphicFrameLocks noChangeAspect="1"/>
          </p:cNvGraphicFramePr>
          <p:nvPr/>
        </p:nvGraphicFramePr>
        <p:xfrm>
          <a:off x="1981200" y="2209800"/>
          <a:ext cx="5222875" cy="4016375"/>
        </p:xfrm>
        <a:graphic>
          <a:graphicData uri="http://schemas.openxmlformats.org/presentationml/2006/ole">
            <p:oleObj spid="_x0000_s7170" name="Equation" r:id="rId4" imgW="1815840" imgH="1396800" progId="Equation.3">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a:t>
            </a:r>
            <a:endParaRPr lang="en-US" dirty="0"/>
          </a:p>
        </p:txBody>
      </p:sp>
      <p:sp>
        <p:nvSpPr>
          <p:cNvPr id="3" name="Content Placeholder 2"/>
          <p:cNvSpPr>
            <a:spLocks noGrp="1"/>
          </p:cNvSpPr>
          <p:nvPr>
            <p:ph idx="1"/>
          </p:nvPr>
        </p:nvSpPr>
        <p:spPr/>
        <p:txBody>
          <a:bodyPr>
            <a:normAutofit/>
          </a:bodyPr>
          <a:lstStyle/>
          <a:p>
            <a:r>
              <a:rPr lang="en-US" dirty="0" smtClean="0"/>
              <a:t>The stretched wire method should not apply</a:t>
            </a:r>
          </a:p>
          <a:p>
            <a:r>
              <a:rPr lang="en-US" dirty="0" smtClean="0"/>
              <a:t>Validity of the log formula for </a:t>
            </a:r>
            <a:r>
              <a:rPr lang="en-US" b="1" dirty="0" smtClean="0"/>
              <a:t>mismatched</a:t>
            </a:r>
            <a:r>
              <a:rPr lang="en-US" dirty="0" smtClean="0"/>
              <a:t> DUT? </a:t>
            </a:r>
          </a:p>
          <a:p>
            <a:r>
              <a:rPr lang="en-US" dirty="0" smtClean="0"/>
              <a:t>What about Vaccaro improved method?</a:t>
            </a:r>
          </a:p>
          <a:p>
            <a:r>
              <a:rPr lang="en-US" dirty="0" smtClean="0"/>
              <a:t>Is the value plugged for       correct?</a:t>
            </a:r>
          </a:p>
          <a:p>
            <a:r>
              <a:rPr lang="en-US" dirty="0" smtClean="0"/>
              <a:t>Validity without an actual reference        ?</a:t>
            </a:r>
          </a:p>
          <a:p>
            <a:r>
              <a:rPr lang="en-US" dirty="0" smtClean="0"/>
              <a:t>Effect of naked wires in the two-parts split SUCO box?</a:t>
            </a:r>
          </a:p>
          <a:p>
            <a:pPr>
              <a:buNone/>
            </a:pPr>
            <a:endParaRPr lang="en-US" dirty="0"/>
          </a:p>
        </p:txBody>
      </p:sp>
      <p:graphicFrame>
        <p:nvGraphicFramePr>
          <p:cNvPr id="4" name="Object 3"/>
          <p:cNvGraphicFramePr>
            <a:graphicFrameLocks noChangeAspect="1"/>
          </p:cNvGraphicFramePr>
          <p:nvPr/>
        </p:nvGraphicFramePr>
        <p:xfrm>
          <a:off x="6858000" y="4343400"/>
          <a:ext cx="762000" cy="596347"/>
        </p:xfrm>
        <a:graphic>
          <a:graphicData uri="http://schemas.openxmlformats.org/presentationml/2006/ole">
            <p:oleObj spid="_x0000_s3074" name="Equation" r:id="rId4" imgW="291960" imgH="228600" progId="Equation.3">
              <p:embed/>
            </p:oleObj>
          </a:graphicData>
        </a:graphic>
      </p:graphicFrame>
      <p:graphicFrame>
        <p:nvGraphicFramePr>
          <p:cNvPr id="3075" name="Object 3"/>
          <p:cNvGraphicFramePr>
            <a:graphicFrameLocks noChangeAspect="1"/>
          </p:cNvGraphicFramePr>
          <p:nvPr/>
        </p:nvGraphicFramePr>
        <p:xfrm>
          <a:off x="4800600" y="3886200"/>
          <a:ext cx="508000" cy="609600"/>
        </p:xfrm>
        <a:graphic>
          <a:graphicData uri="http://schemas.openxmlformats.org/presentationml/2006/ole">
            <p:oleObj spid="_x0000_s3075" name="Equation" r:id="rId5" imgW="190440" imgH="228600" progId="Equation.3">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85000" lnSpcReduction="20000"/>
          </a:bodyPr>
          <a:lstStyle/>
          <a:p>
            <a:pPr marL="514350" indent="-514350">
              <a:buFont typeface="+mj-lt"/>
              <a:buAutoNum type="arabicParenR"/>
            </a:pPr>
            <a:r>
              <a:rPr lang="en-US" i="1" dirty="0" smtClean="0"/>
              <a:t>Coupling impedance measurements: an improved wire method</a:t>
            </a:r>
            <a:r>
              <a:rPr lang="en-US" dirty="0" smtClean="0"/>
              <a:t>. INFN/TC-94/023.    V.G. Vaccaro, 1994.</a:t>
            </a:r>
          </a:p>
          <a:p>
            <a:pPr marL="514350" indent="-514350">
              <a:buFont typeface="+mj-lt"/>
              <a:buAutoNum type="arabicParenR"/>
            </a:pPr>
            <a:r>
              <a:rPr lang="en-US" i="1" dirty="0" smtClean="0"/>
              <a:t>Impedance determination from bench measurements</a:t>
            </a:r>
            <a:r>
              <a:rPr lang="en-US" dirty="0" smtClean="0"/>
              <a:t>. CERN-PS/2000-004 (RF). </a:t>
            </a:r>
            <a:r>
              <a:rPr lang="en-US" dirty="0" err="1" smtClean="0"/>
              <a:t>F.Caspers</a:t>
            </a:r>
            <a:r>
              <a:rPr lang="en-US" dirty="0" smtClean="0"/>
              <a:t>, 2000.</a:t>
            </a:r>
          </a:p>
          <a:p>
            <a:pPr marL="514350" indent="-514350">
              <a:buFont typeface="+mj-lt"/>
              <a:buAutoNum type="arabicParenR"/>
            </a:pPr>
            <a:r>
              <a:rPr lang="en-US" i="1" dirty="0" smtClean="0"/>
              <a:t>Characteristic Impedance of  a Coaxial System  Consisting of  Circular and Noncircular Conductor</a:t>
            </a:r>
            <a:r>
              <a:rPr lang="en-US" dirty="0" smtClean="0"/>
              <a:t>. </a:t>
            </a:r>
            <a:r>
              <a:rPr lang="pt-BR" dirty="0" smtClean="0"/>
              <a:t>IEEE transactions on microwave theory and techniques,  vol. 36, no. 5,  May 1988. S.H.Pan. 1988.</a:t>
            </a:r>
          </a:p>
          <a:p>
            <a:pPr marL="514350" indent="-514350">
              <a:buFont typeface="+mj-lt"/>
              <a:buAutoNum type="arabicParenR"/>
            </a:pPr>
            <a:r>
              <a:rPr lang="pt-BR" i="1" dirty="0" smtClean="0"/>
              <a:t>Longitudinal and transverse wire measurements for the evaluation of impedance reduction measures on the MKE extraction kickers. </a:t>
            </a:r>
            <a:r>
              <a:rPr lang="pt-BR" dirty="0" smtClean="0"/>
              <a:t>AB-Note-2007-028. T. Kroyers, F.Caspers, E. Gaxiola. 2007.</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dirty="0" smtClean="0"/>
              <a:t>A. Lumped impedance formula</a:t>
            </a:r>
            <a:endParaRPr lang="en-US" dirty="0"/>
          </a:p>
        </p:txBody>
      </p:sp>
      <p:graphicFrame>
        <p:nvGraphicFramePr>
          <p:cNvPr id="4" name="Object 3"/>
          <p:cNvGraphicFramePr>
            <a:graphicFrameLocks noChangeAspect="1"/>
          </p:cNvGraphicFramePr>
          <p:nvPr/>
        </p:nvGraphicFramePr>
        <p:xfrm>
          <a:off x="304800" y="1295400"/>
          <a:ext cx="8301038" cy="5407025"/>
        </p:xfrm>
        <a:graphic>
          <a:graphicData uri="http://schemas.openxmlformats.org/presentationml/2006/ole">
            <p:oleObj spid="_x0000_s39938" name="Equation" r:id="rId4" imgW="3898800" imgH="2539800" progId="Equation.3">
              <p:embed/>
            </p:oleObj>
          </a:graphicData>
        </a:graphic>
      </p:graphicFrame>
      <p:pic>
        <p:nvPicPr>
          <p:cNvPr id="42" name="Picture 41" descr="LumpedImpedance.gif"/>
          <p:cNvPicPr>
            <a:picLocks noChangeAspect="1"/>
          </p:cNvPicPr>
          <p:nvPr/>
        </p:nvPicPr>
        <p:blipFill>
          <a:blip r:embed="rId5" cstate="print"/>
          <a:stretch>
            <a:fillRect/>
          </a:stretch>
        </p:blipFill>
        <p:spPr>
          <a:xfrm>
            <a:off x="4648200" y="4114800"/>
            <a:ext cx="4029075" cy="127635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dirty="0" smtClean="0"/>
              <a:t>B. Log formula [1]</a:t>
            </a:r>
            <a:endParaRPr lang="en-US" dirty="0"/>
          </a:p>
        </p:txBody>
      </p:sp>
      <p:graphicFrame>
        <p:nvGraphicFramePr>
          <p:cNvPr id="40963" name="Object 3"/>
          <p:cNvGraphicFramePr>
            <a:graphicFrameLocks noChangeAspect="1"/>
          </p:cNvGraphicFramePr>
          <p:nvPr/>
        </p:nvGraphicFramePr>
        <p:xfrm>
          <a:off x="381000" y="989013"/>
          <a:ext cx="8393113" cy="5868987"/>
        </p:xfrm>
        <a:graphic>
          <a:graphicData uri="http://schemas.openxmlformats.org/presentationml/2006/ole">
            <p:oleObj spid="_x0000_s40963" name="Equation" r:id="rId4" imgW="4228920" imgH="2958840" progId="Equation.3">
              <p:embed/>
            </p:oleObj>
          </a:graphicData>
        </a:graphic>
      </p:graphicFrame>
      <p:pic>
        <p:nvPicPr>
          <p:cNvPr id="5" name="Picture 4" descr="TransmissionLine.gif"/>
          <p:cNvPicPr>
            <a:picLocks noChangeAspect="1"/>
          </p:cNvPicPr>
          <p:nvPr/>
        </p:nvPicPr>
        <p:blipFill>
          <a:blip r:embed="rId5" cstate="print"/>
          <a:stretch>
            <a:fillRect/>
          </a:stretch>
        </p:blipFill>
        <p:spPr>
          <a:xfrm>
            <a:off x="5715000" y="2057400"/>
            <a:ext cx="2228850" cy="781050"/>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dirty="0" smtClean="0"/>
              <a:t>C. Log formula [2]</a:t>
            </a:r>
            <a:endParaRPr lang="en-US" dirty="0"/>
          </a:p>
        </p:txBody>
      </p:sp>
      <p:graphicFrame>
        <p:nvGraphicFramePr>
          <p:cNvPr id="41988" name="Object 4"/>
          <p:cNvGraphicFramePr>
            <a:graphicFrameLocks noChangeAspect="1"/>
          </p:cNvGraphicFramePr>
          <p:nvPr/>
        </p:nvGraphicFramePr>
        <p:xfrm>
          <a:off x="166688" y="965200"/>
          <a:ext cx="8821737" cy="5918200"/>
        </p:xfrm>
        <a:graphic>
          <a:graphicData uri="http://schemas.openxmlformats.org/presentationml/2006/ole">
            <p:oleObj spid="_x0000_s41988" name="Equation" r:id="rId4" imgW="4444920" imgH="2984400" progId="Equation.3">
              <p:embed/>
            </p:oleObj>
          </a:graphicData>
        </a:graphic>
      </p:graphicFrame>
      <p:pic>
        <p:nvPicPr>
          <p:cNvPr id="6" name="Picture 5" descr="TransmissionLineIdeal.gif"/>
          <p:cNvPicPr>
            <a:picLocks noChangeAspect="1"/>
          </p:cNvPicPr>
          <p:nvPr/>
        </p:nvPicPr>
        <p:blipFill>
          <a:blip r:embed="rId5" cstate="print"/>
          <a:stretch>
            <a:fillRect/>
          </a:stretch>
        </p:blipFill>
        <p:spPr>
          <a:xfrm>
            <a:off x="5867400" y="2057400"/>
            <a:ext cx="1638300" cy="781050"/>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 Cutoff</a:t>
            </a:r>
            <a:endParaRPr lang="en-US" dirty="0"/>
          </a:p>
        </p:txBody>
      </p:sp>
      <p:sp>
        <p:nvSpPr>
          <p:cNvPr id="3" name="Content Placeholder 2"/>
          <p:cNvSpPr>
            <a:spLocks noGrp="1"/>
          </p:cNvSpPr>
          <p:nvPr>
            <p:ph idx="1"/>
          </p:nvPr>
        </p:nvSpPr>
        <p:spPr/>
        <p:txBody>
          <a:bodyPr>
            <a:normAutofit/>
          </a:bodyPr>
          <a:lstStyle/>
          <a:p>
            <a:r>
              <a:rPr lang="en-US" dirty="0" smtClean="0"/>
              <a:t>No analytic formula of cutoff frequency of an elliptical beam pipe (?).</a:t>
            </a:r>
          </a:p>
          <a:p>
            <a:r>
              <a:rPr lang="en-US" dirty="0" smtClean="0"/>
              <a:t>For a cylindrical beam pipe of radius r=(146/2)mm:</a:t>
            </a:r>
          </a:p>
          <a:p>
            <a:pPr>
              <a:buNone/>
            </a:pPr>
            <a:endParaRPr lang="en-US" dirty="0" smtClean="0"/>
          </a:p>
          <a:p>
            <a:pPr>
              <a:buNone/>
            </a:pPr>
            <a:endParaRPr lang="en-US" dirty="0" smtClean="0"/>
          </a:p>
          <a:p>
            <a:r>
              <a:rPr lang="en-US" dirty="0" smtClean="0"/>
              <a:t>For a rectangular 146*70mm waveguide: </a:t>
            </a:r>
          </a:p>
        </p:txBody>
      </p:sp>
      <p:graphicFrame>
        <p:nvGraphicFramePr>
          <p:cNvPr id="4" name="Object 3"/>
          <p:cNvGraphicFramePr>
            <a:graphicFrameLocks noChangeAspect="1"/>
          </p:cNvGraphicFramePr>
          <p:nvPr/>
        </p:nvGraphicFramePr>
        <p:xfrm>
          <a:off x="3429000" y="3200400"/>
          <a:ext cx="3830638" cy="1592263"/>
        </p:xfrm>
        <a:graphic>
          <a:graphicData uri="http://schemas.openxmlformats.org/presentationml/2006/ole">
            <p:oleObj spid="_x0000_s52226" name="Equation" r:id="rId4" imgW="1955520" imgH="812520" progId="Equation.3">
              <p:embed/>
            </p:oleObj>
          </a:graphicData>
        </a:graphic>
      </p:graphicFrame>
      <p:graphicFrame>
        <p:nvGraphicFramePr>
          <p:cNvPr id="52229" name="Object 5"/>
          <p:cNvGraphicFramePr>
            <a:graphicFrameLocks noChangeAspect="1"/>
          </p:cNvGraphicFramePr>
          <p:nvPr/>
        </p:nvGraphicFramePr>
        <p:xfrm>
          <a:off x="411163" y="5294313"/>
          <a:ext cx="7835900" cy="1563687"/>
        </p:xfrm>
        <a:graphic>
          <a:graphicData uri="http://schemas.openxmlformats.org/presentationml/2006/ole">
            <p:oleObj spid="_x0000_s52229" name="Equation" r:id="rId5" imgW="3695400" imgH="736560" progId="Equation.3">
              <p:embed/>
            </p:oleObj>
          </a:graphicData>
        </a:graphic>
      </p:graphicFrame>
      <p:sp>
        <p:nvSpPr>
          <p:cNvPr id="8" name="Oval 7"/>
          <p:cNvSpPr/>
          <p:nvPr/>
        </p:nvSpPr>
        <p:spPr>
          <a:xfrm>
            <a:off x="6172200" y="533400"/>
            <a:ext cx="16002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rot="5400000">
            <a:off x="7506494" y="875506"/>
            <a:ext cx="685800" cy="1588"/>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172200" y="1371600"/>
            <a:ext cx="1600200" cy="1588"/>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924800" y="685800"/>
            <a:ext cx="1219200" cy="369332"/>
          </a:xfrm>
          <a:prstGeom prst="rect">
            <a:avLst/>
          </a:prstGeom>
          <a:noFill/>
        </p:spPr>
        <p:txBody>
          <a:bodyPr wrap="square" rtlCol="0">
            <a:spAutoFit/>
          </a:bodyPr>
          <a:lstStyle/>
          <a:p>
            <a:r>
              <a:rPr lang="en-US" dirty="0" smtClean="0"/>
              <a:t>B=70mm</a:t>
            </a:r>
            <a:endParaRPr lang="en-US" dirty="0"/>
          </a:p>
        </p:txBody>
      </p:sp>
      <p:sp>
        <p:nvSpPr>
          <p:cNvPr id="16" name="TextBox 15"/>
          <p:cNvSpPr txBox="1"/>
          <p:nvPr/>
        </p:nvSpPr>
        <p:spPr>
          <a:xfrm>
            <a:off x="6400800" y="1295400"/>
            <a:ext cx="1219200" cy="369332"/>
          </a:xfrm>
          <a:prstGeom prst="rect">
            <a:avLst/>
          </a:prstGeom>
          <a:noFill/>
        </p:spPr>
        <p:txBody>
          <a:bodyPr wrap="square" rtlCol="0">
            <a:spAutoFit/>
          </a:bodyPr>
          <a:lstStyle/>
          <a:p>
            <a:r>
              <a:rPr lang="en-US" dirty="0" smtClean="0"/>
              <a:t>a=146mm</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Forewarning</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stretched wire method should not be applied to this case because it is a cavity and not a long element (L&lt;2d)</a:t>
            </a:r>
          </a:p>
          <a:p>
            <a:r>
              <a:rPr lang="en-US" dirty="0" smtClean="0"/>
              <a:t>The wire forms a TEM line allowing for electromagnetic communication between the end plates of the cavity below waveguide cutoff or below the fundamental mode of the unperturbed cavity. </a:t>
            </a:r>
          </a:p>
          <a:p>
            <a:r>
              <a:rPr lang="en-US" dirty="0" smtClean="0"/>
              <a:t>The presence of the wire reduces the unperturbed Q values of the longitudinal modes massively.</a:t>
            </a:r>
          </a:p>
          <a:p>
            <a:r>
              <a:rPr lang="en-US" dirty="0" smtClean="0"/>
              <a:t>Instead Q measurement should be done using on axis probes for the longitudinal modes and probe pairs with 180 deg Hybrid for the transverse modes.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Setup for single wire measurement</a:t>
            </a:r>
            <a:endParaRPr lang="en-US" dirty="0"/>
          </a:p>
        </p:txBody>
      </p:sp>
      <p:pic>
        <p:nvPicPr>
          <p:cNvPr id="19" name="Picture 18" descr="FWSSingleWire.gif"/>
          <p:cNvPicPr>
            <a:picLocks noChangeAspect="1"/>
          </p:cNvPicPr>
          <p:nvPr/>
        </p:nvPicPr>
        <p:blipFill>
          <a:blip r:embed="rId3" cstate="print"/>
          <a:stretch>
            <a:fillRect/>
          </a:stretch>
        </p:blipFill>
        <p:spPr>
          <a:xfrm>
            <a:off x="557212" y="1285875"/>
            <a:ext cx="8029575" cy="428625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Setup for two wire measurement</a:t>
            </a:r>
            <a:endParaRPr lang="en-US" dirty="0"/>
          </a:p>
        </p:txBody>
      </p:sp>
      <p:pic>
        <p:nvPicPr>
          <p:cNvPr id="8" name="Picture 7" descr="FWSTwoWire.gif"/>
          <p:cNvPicPr>
            <a:picLocks noChangeAspect="1"/>
          </p:cNvPicPr>
          <p:nvPr/>
        </p:nvPicPr>
        <p:blipFill>
          <a:blip r:embed="rId3" cstate="print"/>
          <a:stretch>
            <a:fillRect/>
          </a:stretch>
        </p:blipFill>
        <p:spPr>
          <a:xfrm>
            <a:off x="381000" y="1066800"/>
            <a:ext cx="8115300" cy="53340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Settings</a:t>
            </a:r>
            <a:endParaRPr lang="en-US" dirty="0"/>
          </a:p>
        </p:txBody>
      </p:sp>
      <p:sp>
        <p:nvSpPr>
          <p:cNvPr id="3" name="Content Placeholder 2"/>
          <p:cNvSpPr>
            <a:spLocks noGrp="1"/>
          </p:cNvSpPr>
          <p:nvPr>
            <p:ph idx="1"/>
          </p:nvPr>
        </p:nvSpPr>
        <p:spPr/>
        <p:txBody>
          <a:bodyPr/>
          <a:lstStyle/>
          <a:p>
            <a:r>
              <a:rPr lang="en-US" dirty="0" smtClean="0"/>
              <a:t>2000 points</a:t>
            </a:r>
          </a:p>
          <a:p>
            <a:r>
              <a:rPr lang="en-US" dirty="0" smtClean="0"/>
              <a:t>Start frequency=1MHz</a:t>
            </a:r>
          </a:p>
          <a:p>
            <a:r>
              <a:rPr lang="en-US" dirty="0" smtClean="0"/>
              <a:t>Stop frequency=2GHz</a:t>
            </a:r>
          </a:p>
          <a:p>
            <a:r>
              <a:rPr lang="en-US" dirty="0" smtClean="0"/>
              <a:t>I/F bandwidth=1kHz</a:t>
            </a:r>
            <a:endParaRPr lang="en-US" dirty="0"/>
          </a:p>
          <a:p>
            <a:r>
              <a:rPr lang="en-US" dirty="0" smtClean="0"/>
              <a:t>Averaging OFF</a:t>
            </a:r>
          </a:p>
          <a:p>
            <a:r>
              <a:rPr lang="en-US" dirty="0" smtClean="0"/>
              <a:t>Frequency low-pass OFF</a:t>
            </a:r>
          </a:p>
          <a:p>
            <a:r>
              <a:rPr lang="en-US" dirty="0" smtClean="0"/>
              <a:t>Preset power 0dBm=1mW</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Calibration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t>Zg</a:t>
            </a:r>
            <a:r>
              <a:rPr lang="en-US" dirty="0" smtClean="0"/>
              <a:t>=50 </a:t>
            </a:r>
            <a:r>
              <a:rPr lang="el-GR" dirty="0" smtClean="0"/>
              <a:t>Ω</a:t>
            </a:r>
            <a:r>
              <a:rPr lang="en-US" dirty="0" smtClean="0"/>
              <a:t>, ZL=50 </a:t>
            </a:r>
            <a:r>
              <a:rPr lang="el-GR" dirty="0" smtClean="0"/>
              <a:t>Ω</a:t>
            </a:r>
            <a:r>
              <a:rPr lang="en-US" dirty="0" smtClean="0"/>
              <a:t>.</a:t>
            </a:r>
          </a:p>
          <a:p>
            <a:r>
              <a:rPr lang="en-US" dirty="0" smtClean="0"/>
              <a:t>Cables on port 1 and port 2 fitted with 10dB attenuators (stay during measurements).</a:t>
            </a:r>
          </a:p>
          <a:p>
            <a:r>
              <a:rPr lang="en-US" dirty="0" smtClean="0"/>
              <a:t>Open circuit reflection calibration of port 1.</a:t>
            </a:r>
          </a:p>
          <a:p>
            <a:r>
              <a:rPr lang="en-US" dirty="0" smtClean="0"/>
              <a:t>Short circuit reflection calibration of port 1.</a:t>
            </a:r>
          </a:p>
          <a:p>
            <a:r>
              <a:rPr lang="en-US" dirty="0" smtClean="0"/>
              <a:t>50 Ohm reflection calibration of port 1.</a:t>
            </a:r>
          </a:p>
          <a:p>
            <a:r>
              <a:rPr lang="en-US" dirty="0" smtClean="0"/>
              <a:t>Repeat reflection calibration for port 2.</a:t>
            </a:r>
          </a:p>
          <a:p>
            <a:r>
              <a:rPr lang="en-US" dirty="0" smtClean="0"/>
              <a:t>Transmission calibration with connection between port 1 and port 2, with 2x10dB attenuators.</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Rectangle 137"/>
          <p:cNvSpPr/>
          <p:nvPr/>
        </p:nvSpPr>
        <p:spPr>
          <a:xfrm>
            <a:off x="3886200" y="2819400"/>
            <a:ext cx="12954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2133600" y="2819400"/>
            <a:ext cx="8382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dirty="0" smtClean="0">
                <a:solidFill>
                  <a:schemeClr val="tx1"/>
                </a:solidFill>
              </a:rPr>
              <a:t>    -10dB</a:t>
            </a:r>
            <a:endParaRPr lang="en-US" dirty="0">
              <a:solidFill>
                <a:schemeClr val="tx1"/>
              </a:solidFill>
            </a:endParaRPr>
          </a:p>
        </p:txBody>
      </p:sp>
      <p:sp>
        <p:nvSpPr>
          <p:cNvPr id="100" name="Oval 99"/>
          <p:cNvSpPr/>
          <p:nvPr/>
        </p:nvSpPr>
        <p:spPr>
          <a:xfrm>
            <a:off x="1981200" y="2819400"/>
            <a:ext cx="228600" cy="304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Transmission line</a:t>
            </a:r>
            <a:endParaRPr lang="en-US" dirty="0"/>
          </a:p>
        </p:txBody>
      </p:sp>
      <p:grpSp>
        <p:nvGrpSpPr>
          <p:cNvPr id="3" name="Group 16"/>
          <p:cNvGrpSpPr/>
          <p:nvPr/>
        </p:nvGrpSpPr>
        <p:grpSpPr>
          <a:xfrm>
            <a:off x="3429000" y="1371600"/>
            <a:ext cx="1981199" cy="1368194"/>
            <a:chOff x="381000" y="2590800"/>
            <a:chExt cx="3514725" cy="2505004"/>
          </a:xfrm>
        </p:grpSpPr>
        <p:grpSp>
          <p:nvGrpSpPr>
            <p:cNvPr id="9" name="Group 15"/>
            <p:cNvGrpSpPr/>
            <p:nvPr/>
          </p:nvGrpSpPr>
          <p:grpSpPr>
            <a:xfrm>
              <a:off x="762000" y="2590800"/>
              <a:ext cx="3133725" cy="2505004"/>
              <a:chOff x="762000" y="2590800"/>
              <a:chExt cx="3133725" cy="2505004"/>
            </a:xfrm>
          </p:grpSpPr>
          <p:pic>
            <p:nvPicPr>
              <p:cNvPr id="4" name="Picture 3" descr="FWSetUp.gif"/>
              <p:cNvPicPr>
                <a:picLocks noChangeAspect="1"/>
              </p:cNvPicPr>
              <p:nvPr/>
            </p:nvPicPr>
            <p:blipFill>
              <a:blip r:embed="rId4" cstate="print"/>
              <a:stretch>
                <a:fillRect/>
              </a:stretch>
            </p:blipFill>
            <p:spPr>
              <a:xfrm>
                <a:off x="762000" y="2590800"/>
                <a:ext cx="3133725" cy="2371725"/>
              </a:xfrm>
              <a:prstGeom prst="rect">
                <a:avLst/>
              </a:prstGeom>
            </p:spPr>
          </p:pic>
          <p:sp>
            <p:nvSpPr>
              <p:cNvPr id="5" name="TextBox 4"/>
              <p:cNvSpPr txBox="1"/>
              <p:nvPr/>
            </p:nvSpPr>
            <p:spPr>
              <a:xfrm>
                <a:off x="2667001" y="3276600"/>
                <a:ext cx="327720" cy="676204"/>
              </a:xfrm>
              <a:prstGeom prst="rect">
                <a:avLst/>
              </a:prstGeom>
              <a:noFill/>
            </p:spPr>
            <p:txBody>
              <a:bodyPr wrap="none" rtlCol="0">
                <a:spAutoFit/>
              </a:bodyPr>
              <a:lstStyle/>
              <a:p>
                <a:endParaRPr lang="en-US" dirty="0"/>
              </a:p>
            </p:txBody>
          </p:sp>
          <p:sp>
            <p:nvSpPr>
              <p:cNvPr id="6" name="TextBox 5"/>
              <p:cNvSpPr txBox="1"/>
              <p:nvPr/>
            </p:nvSpPr>
            <p:spPr>
              <a:xfrm>
                <a:off x="990599" y="4419600"/>
                <a:ext cx="327720" cy="676204"/>
              </a:xfrm>
              <a:prstGeom prst="rect">
                <a:avLst/>
              </a:prstGeom>
              <a:noFill/>
            </p:spPr>
            <p:txBody>
              <a:bodyPr wrap="none" rtlCol="0">
                <a:spAutoFit/>
              </a:bodyPr>
              <a:lstStyle/>
              <a:p>
                <a:endParaRPr lang="en-US" dirty="0"/>
              </a:p>
            </p:txBody>
          </p:sp>
        </p:grpSp>
        <p:sp>
          <p:nvSpPr>
            <p:cNvPr id="7" name="TextBox 6"/>
            <p:cNvSpPr txBox="1"/>
            <p:nvPr/>
          </p:nvSpPr>
          <p:spPr>
            <a:xfrm>
              <a:off x="381000" y="2819400"/>
              <a:ext cx="327720" cy="676204"/>
            </a:xfrm>
            <a:prstGeom prst="rect">
              <a:avLst/>
            </a:prstGeom>
            <a:noFill/>
          </p:spPr>
          <p:txBody>
            <a:bodyPr wrap="none" rtlCol="0">
              <a:spAutoFit/>
            </a:bodyPr>
            <a:lstStyle/>
            <a:p>
              <a:endParaRPr lang="en-US" dirty="0"/>
            </a:p>
          </p:txBody>
        </p:sp>
      </p:grpSp>
      <p:cxnSp>
        <p:nvCxnSpPr>
          <p:cNvPr id="35" name="Straight Connector 34"/>
          <p:cNvCxnSpPr>
            <a:endCxn id="108" idx="2"/>
          </p:cNvCxnSpPr>
          <p:nvPr/>
        </p:nvCxnSpPr>
        <p:spPr>
          <a:xfrm rot="10800000">
            <a:off x="8382000" y="2971800"/>
            <a:ext cx="228600" cy="0"/>
          </a:xfrm>
          <a:prstGeom prst="line">
            <a:avLst/>
          </a:prstGeom>
        </p:spPr>
        <p:style>
          <a:lnRef idx="2">
            <a:schemeClr val="dk1"/>
          </a:lnRef>
          <a:fillRef idx="0">
            <a:schemeClr val="dk1"/>
          </a:fillRef>
          <a:effectRef idx="1">
            <a:schemeClr val="dk1"/>
          </a:effectRef>
          <a:fontRef idx="minor">
            <a:schemeClr val="tx1"/>
          </a:fontRef>
        </p:style>
      </p:cxnSp>
      <p:cxnSp>
        <p:nvCxnSpPr>
          <p:cNvPr id="40" name="Straight Connector 39"/>
          <p:cNvCxnSpPr/>
          <p:nvPr/>
        </p:nvCxnSpPr>
        <p:spPr>
          <a:xfrm rot="5400000">
            <a:off x="8039100" y="3543300"/>
            <a:ext cx="1143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914400" y="2819400"/>
            <a:ext cx="8382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762000" y="2819400"/>
            <a:ext cx="228600" cy="304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2" name="Straight Connector 61"/>
          <p:cNvCxnSpPr>
            <a:stCxn id="60" idx="2"/>
          </p:cNvCxnSpPr>
          <p:nvPr/>
        </p:nvCxnSpPr>
        <p:spPr>
          <a:xfrm rot="10800000">
            <a:off x="457200" y="2971800"/>
            <a:ext cx="304800" cy="0"/>
          </a:xfrm>
          <a:prstGeom prst="line">
            <a:avLst/>
          </a:prstGeom>
        </p:spPr>
        <p:style>
          <a:lnRef idx="2">
            <a:schemeClr val="dk1"/>
          </a:lnRef>
          <a:fillRef idx="0">
            <a:schemeClr val="dk1"/>
          </a:fillRef>
          <a:effectRef idx="1">
            <a:schemeClr val="dk1"/>
          </a:effectRef>
          <a:fontRef idx="minor">
            <a:schemeClr val="tx1"/>
          </a:fontRef>
        </p:style>
      </p:cxnSp>
      <p:sp>
        <p:nvSpPr>
          <p:cNvPr id="64" name="Oval 63"/>
          <p:cNvSpPr/>
          <p:nvPr/>
        </p:nvSpPr>
        <p:spPr>
          <a:xfrm flipH="1">
            <a:off x="1676400" y="2819400"/>
            <a:ext cx="228600" cy="304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flipH="1">
            <a:off x="1447800" y="2895600"/>
            <a:ext cx="381000" cy="1524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p:cNvCxnSpPr>
            <a:endCxn id="64" idx="2"/>
          </p:cNvCxnSpPr>
          <p:nvPr/>
        </p:nvCxnSpPr>
        <p:spPr>
          <a:xfrm rot="10800000">
            <a:off x="1905000" y="2971800"/>
            <a:ext cx="228600" cy="0"/>
          </a:xfrm>
          <a:prstGeom prst="line">
            <a:avLst/>
          </a:prstGeom>
        </p:spPr>
        <p:style>
          <a:lnRef idx="2">
            <a:schemeClr val="dk1"/>
          </a:lnRef>
          <a:fillRef idx="0">
            <a:schemeClr val="dk1"/>
          </a:fillRef>
          <a:effectRef idx="1">
            <a:schemeClr val="dk1"/>
          </a:effectRef>
          <a:fontRef idx="minor">
            <a:schemeClr val="tx1"/>
          </a:fontRef>
        </p:style>
      </p:cxnSp>
      <p:sp>
        <p:nvSpPr>
          <p:cNvPr id="67" name="TextBox 66"/>
          <p:cNvSpPr txBox="1"/>
          <p:nvPr/>
        </p:nvSpPr>
        <p:spPr>
          <a:xfrm>
            <a:off x="3962400" y="2819400"/>
            <a:ext cx="1219200" cy="369332"/>
          </a:xfrm>
          <a:prstGeom prst="rect">
            <a:avLst/>
          </a:prstGeom>
          <a:noFill/>
        </p:spPr>
        <p:txBody>
          <a:bodyPr wrap="square" rtlCol="0">
            <a:spAutoFit/>
          </a:bodyPr>
          <a:lstStyle/>
          <a:p>
            <a:r>
              <a:rPr lang="en-US" dirty="0" smtClean="0"/>
              <a:t>Z0, k0</a:t>
            </a:r>
            <a:endParaRPr lang="en-US" dirty="0"/>
          </a:p>
        </p:txBody>
      </p:sp>
      <p:grpSp>
        <p:nvGrpSpPr>
          <p:cNvPr id="141" name="Group 140"/>
          <p:cNvGrpSpPr/>
          <p:nvPr/>
        </p:nvGrpSpPr>
        <p:grpSpPr>
          <a:xfrm>
            <a:off x="8610600" y="4114800"/>
            <a:ext cx="76200" cy="609600"/>
            <a:chOff x="8763000" y="3276600"/>
            <a:chExt cx="76200" cy="609600"/>
          </a:xfrm>
        </p:grpSpPr>
        <p:cxnSp>
          <p:nvCxnSpPr>
            <p:cNvPr id="44" name="Straight Connector 43"/>
            <p:cNvCxnSpPr/>
            <p:nvPr/>
          </p:nvCxnSpPr>
          <p:spPr>
            <a:xfrm rot="16200000" flipH="1">
              <a:off x="8763000" y="3276600"/>
              <a:ext cx="762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5400000">
              <a:off x="8763000" y="3352800"/>
              <a:ext cx="76200" cy="76200"/>
            </a:xfrm>
            <a:prstGeom prst="line">
              <a:avLst/>
            </a:prstGeom>
          </p:spPr>
          <p:style>
            <a:lnRef idx="1">
              <a:schemeClr val="accent1"/>
            </a:lnRef>
            <a:fillRef idx="0">
              <a:schemeClr val="accent1"/>
            </a:fillRef>
            <a:effectRef idx="0">
              <a:schemeClr val="accent1"/>
            </a:effectRef>
            <a:fontRef idx="minor">
              <a:schemeClr val="tx1"/>
            </a:fontRef>
          </p:style>
        </p:cxnSp>
        <p:grpSp>
          <p:nvGrpSpPr>
            <p:cNvPr id="70" name="Group 69"/>
            <p:cNvGrpSpPr/>
            <p:nvPr/>
          </p:nvGrpSpPr>
          <p:grpSpPr>
            <a:xfrm>
              <a:off x="8763000" y="3429000"/>
              <a:ext cx="76200" cy="152400"/>
              <a:chOff x="8610600" y="3429000"/>
              <a:chExt cx="76200" cy="152400"/>
            </a:xfrm>
          </p:grpSpPr>
          <p:cxnSp>
            <p:nvCxnSpPr>
              <p:cNvPr id="68" name="Straight Connector 67"/>
              <p:cNvCxnSpPr/>
              <p:nvPr/>
            </p:nvCxnSpPr>
            <p:spPr>
              <a:xfrm rot="16200000" flipH="1">
                <a:off x="8610600" y="3429000"/>
                <a:ext cx="762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5400000">
                <a:off x="8610600" y="3505200"/>
                <a:ext cx="76200" cy="7620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73" name="Group 72"/>
            <p:cNvGrpSpPr/>
            <p:nvPr/>
          </p:nvGrpSpPr>
          <p:grpSpPr>
            <a:xfrm>
              <a:off x="8763000" y="3581400"/>
              <a:ext cx="76200" cy="152400"/>
              <a:chOff x="8610600" y="3429000"/>
              <a:chExt cx="76200" cy="152400"/>
            </a:xfrm>
          </p:grpSpPr>
          <p:cxnSp>
            <p:nvCxnSpPr>
              <p:cNvPr id="74" name="Straight Connector 73"/>
              <p:cNvCxnSpPr/>
              <p:nvPr/>
            </p:nvCxnSpPr>
            <p:spPr>
              <a:xfrm rot="16200000" flipH="1">
                <a:off x="8610600" y="3429000"/>
                <a:ext cx="762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5400000">
                <a:off x="8610600" y="3505200"/>
                <a:ext cx="76200" cy="7620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76" name="Group 75"/>
            <p:cNvGrpSpPr/>
            <p:nvPr/>
          </p:nvGrpSpPr>
          <p:grpSpPr>
            <a:xfrm>
              <a:off x="8763000" y="3733800"/>
              <a:ext cx="76200" cy="152400"/>
              <a:chOff x="8610600" y="3429000"/>
              <a:chExt cx="76200" cy="152400"/>
            </a:xfrm>
          </p:grpSpPr>
          <p:cxnSp>
            <p:nvCxnSpPr>
              <p:cNvPr id="77" name="Straight Connector 76"/>
              <p:cNvCxnSpPr/>
              <p:nvPr/>
            </p:nvCxnSpPr>
            <p:spPr>
              <a:xfrm rot="16200000" flipH="1">
                <a:off x="8610600" y="3429000"/>
                <a:ext cx="762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5400000">
                <a:off x="8610600" y="3505200"/>
                <a:ext cx="76200" cy="76200"/>
              </a:xfrm>
              <a:prstGeom prst="line">
                <a:avLst/>
              </a:prstGeom>
            </p:spPr>
            <p:style>
              <a:lnRef idx="1">
                <a:schemeClr val="accent1"/>
              </a:lnRef>
              <a:fillRef idx="0">
                <a:schemeClr val="accent1"/>
              </a:fillRef>
              <a:effectRef idx="0">
                <a:schemeClr val="accent1"/>
              </a:effectRef>
              <a:fontRef idx="minor">
                <a:schemeClr val="tx1"/>
              </a:fontRef>
            </p:style>
          </p:cxnSp>
        </p:grpSp>
      </p:grpSp>
      <p:cxnSp>
        <p:nvCxnSpPr>
          <p:cNvPr id="80" name="Straight Connector 79"/>
          <p:cNvCxnSpPr/>
          <p:nvPr/>
        </p:nvCxnSpPr>
        <p:spPr>
          <a:xfrm rot="5400000">
            <a:off x="225960" y="3203040"/>
            <a:ext cx="462481"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rot="5400000">
            <a:off x="381000" y="4114800"/>
            <a:ext cx="1524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3" name="Oval 102"/>
          <p:cNvSpPr/>
          <p:nvPr/>
        </p:nvSpPr>
        <p:spPr>
          <a:xfrm flipH="1">
            <a:off x="2209800" y="3962400"/>
            <a:ext cx="381000" cy="1524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p:cNvSpPr/>
          <p:nvPr/>
        </p:nvSpPr>
        <p:spPr>
          <a:xfrm>
            <a:off x="6400800" y="2819400"/>
            <a:ext cx="8382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dirty="0" smtClean="0">
                <a:solidFill>
                  <a:schemeClr val="tx1"/>
                </a:solidFill>
              </a:rPr>
              <a:t>    -10dB</a:t>
            </a:r>
            <a:endParaRPr lang="en-US" dirty="0">
              <a:solidFill>
                <a:schemeClr val="tx1"/>
              </a:solidFill>
            </a:endParaRPr>
          </a:p>
        </p:txBody>
      </p:sp>
      <p:sp>
        <p:nvSpPr>
          <p:cNvPr id="105" name="Oval 104"/>
          <p:cNvSpPr/>
          <p:nvPr/>
        </p:nvSpPr>
        <p:spPr>
          <a:xfrm>
            <a:off x="6324600" y="2819400"/>
            <a:ext cx="228600" cy="304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p:cNvCxnSpPr>
            <a:stCxn id="105" idx="2"/>
          </p:cNvCxnSpPr>
          <p:nvPr/>
        </p:nvCxnSpPr>
        <p:spPr>
          <a:xfrm rot="10800000">
            <a:off x="5334000" y="2971800"/>
            <a:ext cx="990600" cy="0"/>
          </a:xfrm>
          <a:prstGeom prst="line">
            <a:avLst/>
          </a:prstGeom>
        </p:spPr>
        <p:style>
          <a:lnRef idx="2">
            <a:schemeClr val="dk1"/>
          </a:lnRef>
          <a:fillRef idx="0">
            <a:schemeClr val="dk1"/>
          </a:fillRef>
          <a:effectRef idx="1">
            <a:schemeClr val="dk1"/>
          </a:effectRef>
          <a:fontRef idx="minor">
            <a:schemeClr val="tx1"/>
          </a:fontRef>
        </p:style>
      </p:cxnSp>
      <p:sp>
        <p:nvSpPr>
          <p:cNvPr id="106" name="Rectangle 105"/>
          <p:cNvSpPr/>
          <p:nvPr/>
        </p:nvSpPr>
        <p:spPr>
          <a:xfrm>
            <a:off x="7467600" y="2819400"/>
            <a:ext cx="8382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p:cNvSpPr/>
          <p:nvPr/>
        </p:nvSpPr>
        <p:spPr>
          <a:xfrm>
            <a:off x="7315200" y="2819400"/>
            <a:ext cx="228600" cy="304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Oval 107"/>
          <p:cNvSpPr/>
          <p:nvPr/>
        </p:nvSpPr>
        <p:spPr>
          <a:xfrm flipH="1">
            <a:off x="8153400" y="2819400"/>
            <a:ext cx="228600" cy="304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p:cNvSpPr/>
          <p:nvPr/>
        </p:nvSpPr>
        <p:spPr>
          <a:xfrm flipH="1">
            <a:off x="7924800" y="2895600"/>
            <a:ext cx="381000" cy="1524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TextBox 110"/>
          <p:cNvSpPr txBox="1"/>
          <p:nvPr/>
        </p:nvSpPr>
        <p:spPr>
          <a:xfrm>
            <a:off x="7620000" y="2819400"/>
            <a:ext cx="1066800" cy="369332"/>
          </a:xfrm>
          <a:prstGeom prst="rect">
            <a:avLst/>
          </a:prstGeom>
          <a:noFill/>
        </p:spPr>
        <p:txBody>
          <a:bodyPr wrap="square" rtlCol="0">
            <a:spAutoFit/>
          </a:bodyPr>
          <a:lstStyle/>
          <a:p>
            <a:r>
              <a:rPr lang="en-US" dirty="0" smtClean="0"/>
              <a:t>50 </a:t>
            </a:r>
            <a:r>
              <a:rPr lang="el-GR" dirty="0" smtClean="0"/>
              <a:t>Ω</a:t>
            </a:r>
            <a:endParaRPr lang="en-US" dirty="0"/>
          </a:p>
        </p:txBody>
      </p:sp>
      <p:sp>
        <p:nvSpPr>
          <p:cNvPr id="113" name="TextBox 112"/>
          <p:cNvSpPr txBox="1"/>
          <p:nvPr/>
        </p:nvSpPr>
        <p:spPr>
          <a:xfrm>
            <a:off x="8001000" y="4038600"/>
            <a:ext cx="762000" cy="369332"/>
          </a:xfrm>
          <a:prstGeom prst="rect">
            <a:avLst/>
          </a:prstGeom>
          <a:noFill/>
        </p:spPr>
        <p:txBody>
          <a:bodyPr wrap="square" rtlCol="0">
            <a:spAutoFit/>
          </a:bodyPr>
          <a:lstStyle/>
          <a:p>
            <a:r>
              <a:rPr lang="en-US" dirty="0" smtClean="0"/>
              <a:t>50 </a:t>
            </a:r>
            <a:r>
              <a:rPr lang="el-GR" dirty="0" smtClean="0"/>
              <a:t>Ω</a:t>
            </a:r>
            <a:endParaRPr lang="en-US" dirty="0"/>
          </a:p>
        </p:txBody>
      </p:sp>
      <p:cxnSp>
        <p:nvCxnSpPr>
          <p:cNvPr id="114" name="Straight Connector 113"/>
          <p:cNvCxnSpPr/>
          <p:nvPr/>
        </p:nvCxnSpPr>
        <p:spPr>
          <a:xfrm rot="10800000">
            <a:off x="7239000" y="2971800"/>
            <a:ext cx="228600" cy="0"/>
          </a:xfrm>
          <a:prstGeom prst="line">
            <a:avLst/>
          </a:prstGeom>
        </p:spPr>
        <p:style>
          <a:lnRef idx="2">
            <a:schemeClr val="dk1"/>
          </a:lnRef>
          <a:fillRef idx="0">
            <a:schemeClr val="dk1"/>
          </a:fillRef>
          <a:effectRef idx="1">
            <a:schemeClr val="dk1"/>
          </a:effectRef>
          <a:fontRef idx="minor">
            <a:schemeClr val="tx1"/>
          </a:fontRef>
        </p:style>
      </p:cxnSp>
      <p:grpSp>
        <p:nvGrpSpPr>
          <p:cNvPr id="140" name="Group 139"/>
          <p:cNvGrpSpPr/>
          <p:nvPr/>
        </p:nvGrpSpPr>
        <p:grpSpPr>
          <a:xfrm>
            <a:off x="228600" y="4191000"/>
            <a:ext cx="533400" cy="533400"/>
            <a:chOff x="4267200" y="5562600"/>
            <a:chExt cx="533400" cy="533400"/>
          </a:xfrm>
        </p:grpSpPr>
        <p:sp>
          <p:nvSpPr>
            <p:cNvPr id="93" name="Oval 92"/>
            <p:cNvSpPr/>
            <p:nvPr/>
          </p:nvSpPr>
          <p:spPr>
            <a:xfrm>
              <a:off x="4267200" y="5562600"/>
              <a:ext cx="533400" cy="533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Freeform 115"/>
            <p:cNvSpPr/>
            <p:nvPr/>
          </p:nvSpPr>
          <p:spPr>
            <a:xfrm>
              <a:off x="4343400" y="5715000"/>
              <a:ext cx="381000" cy="304800"/>
            </a:xfrm>
            <a:custGeom>
              <a:avLst/>
              <a:gdLst>
                <a:gd name="connsiteX0" fmla="*/ 0 w 1251284"/>
                <a:gd name="connsiteY0" fmla="*/ 599573 h 1104900"/>
                <a:gd name="connsiteX1" fmla="*/ 385010 w 1251284"/>
                <a:gd name="connsiteY1" fmla="*/ 70184 h 1104900"/>
                <a:gd name="connsiteX2" fmla="*/ 866273 w 1251284"/>
                <a:gd name="connsiteY2" fmla="*/ 1020679 h 1104900"/>
                <a:gd name="connsiteX3" fmla="*/ 1251284 w 1251284"/>
                <a:gd name="connsiteY3" fmla="*/ 575510 h 1104900"/>
              </a:gdLst>
              <a:ahLst/>
              <a:cxnLst>
                <a:cxn ang="0">
                  <a:pos x="connsiteX0" y="connsiteY0"/>
                </a:cxn>
                <a:cxn ang="0">
                  <a:pos x="connsiteX1" y="connsiteY1"/>
                </a:cxn>
                <a:cxn ang="0">
                  <a:pos x="connsiteX2" y="connsiteY2"/>
                </a:cxn>
                <a:cxn ang="0">
                  <a:pos x="connsiteX3" y="connsiteY3"/>
                </a:cxn>
              </a:cxnLst>
              <a:rect l="l" t="t" r="r" b="b"/>
              <a:pathLst>
                <a:path w="1251284" h="1104900">
                  <a:moveTo>
                    <a:pt x="0" y="599573"/>
                  </a:moveTo>
                  <a:cubicBezTo>
                    <a:pt x="120315" y="299786"/>
                    <a:pt x="240631" y="0"/>
                    <a:pt x="385010" y="70184"/>
                  </a:cubicBezTo>
                  <a:cubicBezTo>
                    <a:pt x="529389" y="140368"/>
                    <a:pt x="721894" y="936458"/>
                    <a:pt x="866273" y="1020679"/>
                  </a:cubicBezTo>
                  <a:cubicBezTo>
                    <a:pt x="1010652" y="1104900"/>
                    <a:pt x="1175084" y="639679"/>
                    <a:pt x="1251284" y="57551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134" name="Straight Connector 133"/>
          <p:cNvCxnSpPr>
            <a:stCxn id="135" idx="2"/>
            <a:endCxn id="101" idx="3"/>
          </p:cNvCxnSpPr>
          <p:nvPr/>
        </p:nvCxnSpPr>
        <p:spPr>
          <a:xfrm rot="10800000">
            <a:off x="2971800" y="2971800"/>
            <a:ext cx="762000" cy="0"/>
          </a:xfrm>
          <a:prstGeom prst="line">
            <a:avLst/>
          </a:prstGeom>
        </p:spPr>
        <p:style>
          <a:lnRef idx="2">
            <a:schemeClr val="dk1"/>
          </a:lnRef>
          <a:fillRef idx="0">
            <a:schemeClr val="dk1"/>
          </a:fillRef>
          <a:effectRef idx="1">
            <a:schemeClr val="dk1"/>
          </a:effectRef>
          <a:fontRef idx="minor">
            <a:schemeClr val="tx1"/>
          </a:fontRef>
        </p:style>
      </p:cxnSp>
      <p:sp>
        <p:nvSpPr>
          <p:cNvPr id="63" name="TextBox 62"/>
          <p:cNvSpPr txBox="1"/>
          <p:nvPr/>
        </p:nvSpPr>
        <p:spPr>
          <a:xfrm>
            <a:off x="914400" y="2819400"/>
            <a:ext cx="762000" cy="369332"/>
          </a:xfrm>
          <a:prstGeom prst="rect">
            <a:avLst/>
          </a:prstGeom>
          <a:noFill/>
        </p:spPr>
        <p:txBody>
          <a:bodyPr wrap="square" rtlCol="0">
            <a:spAutoFit/>
          </a:bodyPr>
          <a:lstStyle/>
          <a:p>
            <a:r>
              <a:rPr lang="en-US" dirty="0" smtClean="0"/>
              <a:t>50 </a:t>
            </a:r>
            <a:r>
              <a:rPr lang="el-GR" dirty="0" smtClean="0"/>
              <a:t>Ω</a:t>
            </a:r>
            <a:endParaRPr lang="en-US" dirty="0"/>
          </a:p>
        </p:txBody>
      </p:sp>
      <p:sp>
        <p:nvSpPr>
          <p:cNvPr id="135" name="Oval 134"/>
          <p:cNvSpPr/>
          <p:nvPr/>
        </p:nvSpPr>
        <p:spPr>
          <a:xfrm>
            <a:off x="3733800" y="2819400"/>
            <a:ext cx="228600" cy="304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p:cNvSpPr/>
          <p:nvPr/>
        </p:nvSpPr>
        <p:spPr>
          <a:xfrm flipH="1">
            <a:off x="5105400" y="2819400"/>
            <a:ext cx="228600" cy="304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2" name="Group 141"/>
          <p:cNvGrpSpPr/>
          <p:nvPr/>
        </p:nvGrpSpPr>
        <p:grpSpPr>
          <a:xfrm>
            <a:off x="457200" y="3429000"/>
            <a:ext cx="76200" cy="609600"/>
            <a:chOff x="8763000" y="3276600"/>
            <a:chExt cx="76200" cy="609600"/>
          </a:xfrm>
        </p:grpSpPr>
        <p:cxnSp>
          <p:nvCxnSpPr>
            <p:cNvPr id="143" name="Straight Connector 142"/>
            <p:cNvCxnSpPr/>
            <p:nvPr/>
          </p:nvCxnSpPr>
          <p:spPr>
            <a:xfrm rot="16200000" flipH="1">
              <a:off x="8763000" y="3276600"/>
              <a:ext cx="762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rot="5400000">
              <a:off x="8763000" y="3352800"/>
              <a:ext cx="76200" cy="7620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5" name="Group 69"/>
            <p:cNvGrpSpPr/>
            <p:nvPr/>
          </p:nvGrpSpPr>
          <p:grpSpPr>
            <a:xfrm>
              <a:off x="8763000" y="3429000"/>
              <a:ext cx="76200" cy="152400"/>
              <a:chOff x="8610600" y="3429000"/>
              <a:chExt cx="76200" cy="152400"/>
            </a:xfrm>
          </p:grpSpPr>
          <p:cxnSp>
            <p:nvCxnSpPr>
              <p:cNvPr id="152" name="Straight Connector 151"/>
              <p:cNvCxnSpPr/>
              <p:nvPr/>
            </p:nvCxnSpPr>
            <p:spPr>
              <a:xfrm rot="16200000" flipH="1">
                <a:off x="8610600" y="3429000"/>
                <a:ext cx="762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 name="Straight Connector 152"/>
              <p:cNvCxnSpPr/>
              <p:nvPr/>
            </p:nvCxnSpPr>
            <p:spPr>
              <a:xfrm rot="5400000">
                <a:off x="8610600" y="3505200"/>
                <a:ext cx="76200" cy="7620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46" name="Group 72"/>
            <p:cNvGrpSpPr/>
            <p:nvPr/>
          </p:nvGrpSpPr>
          <p:grpSpPr>
            <a:xfrm>
              <a:off x="8763000" y="3581400"/>
              <a:ext cx="76200" cy="152400"/>
              <a:chOff x="8610600" y="3429000"/>
              <a:chExt cx="76200" cy="152400"/>
            </a:xfrm>
          </p:grpSpPr>
          <p:cxnSp>
            <p:nvCxnSpPr>
              <p:cNvPr id="150" name="Straight Connector 149"/>
              <p:cNvCxnSpPr/>
              <p:nvPr/>
            </p:nvCxnSpPr>
            <p:spPr>
              <a:xfrm rot="16200000" flipH="1">
                <a:off x="8610600" y="3429000"/>
                <a:ext cx="762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rot="5400000">
                <a:off x="8610600" y="3505200"/>
                <a:ext cx="76200" cy="7620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47" name="Group 75"/>
            <p:cNvGrpSpPr/>
            <p:nvPr/>
          </p:nvGrpSpPr>
          <p:grpSpPr>
            <a:xfrm>
              <a:off x="8763000" y="3733800"/>
              <a:ext cx="76200" cy="152400"/>
              <a:chOff x="8610600" y="3429000"/>
              <a:chExt cx="76200" cy="152400"/>
            </a:xfrm>
          </p:grpSpPr>
          <p:cxnSp>
            <p:nvCxnSpPr>
              <p:cNvPr id="148" name="Straight Connector 147"/>
              <p:cNvCxnSpPr/>
              <p:nvPr/>
            </p:nvCxnSpPr>
            <p:spPr>
              <a:xfrm rot="16200000" flipH="1">
                <a:off x="8610600" y="3429000"/>
                <a:ext cx="762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rot="5400000">
                <a:off x="8610600" y="3505200"/>
                <a:ext cx="76200" cy="76200"/>
              </a:xfrm>
              <a:prstGeom prst="line">
                <a:avLst/>
              </a:prstGeom>
            </p:spPr>
            <p:style>
              <a:lnRef idx="1">
                <a:schemeClr val="accent1"/>
              </a:lnRef>
              <a:fillRef idx="0">
                <a:schemeClr val="accent1"/>
              </a:fillRef>
              <a:effectRef idx="0">
                <a:schemeClr val="accent1"/>
              </a:effectRef>
              <a:fontRef idx="minor">
                <a:schemeClr val="tx1"/>
              </a:fontRef>
            </p:style>
          </p:cxnSp>
        </p:grpSp>
      </p:grpSp>
      <p:sp>
        <p:nvSpPr>
          <p:cNvPr id="154" name="TextBox 153"/>
          <p:cNvSpPr txBox="1"/>
          <p:nvPr/>
        </p:nvSpPr>
        <p:spPr>
          <a:xfrm>
            <a:off x="457200" y="3733800"/>
            <a:ext cx="762000" cy="369332"/>
          </a:xfrm>
          <a:prstGeom prst="rect">
            <a:avLst/>
          </a:prstGeom>
          <a:noFill/>
        </p:spPr>
        <p:txBody>
          <a:bodyPr wrap="square" rtlCol="0">
            <a:spAutoFit/>
          </a:bodyPr>
          <a:lstStyle/>
          <a:p>
            <a:r>
              <a:rPr lang="en-US" dirty="0" smtClean="0"/>
              <a:t>50 </a:t>
            </a:r>
            <a:r>
              <a:rPr lang="el-GR" dirty="0" smtClean="0"/>
              <a:t>Ω</a:t>
            </a:r>
            <a:endParaRPr lang="en-US" dirty="0"/>
          </a:p>
        </p:txBody>
      </p:sp>
      <p:grpSp>
        <p:nvGrpSpPr>
          <p:cNvPr id="175" name="Group 174"/>
          <p:cNvGrpSpPr/>
          <p:nvPr/>
        </p:nvGrpSpPr>
        <p:grpSpPr>
          <a:xfrm>
            <a:off x="228600" y="4724400"/>
            <a:ext cx="685800" cy="304800"/>
            <a:chOff x="4038600" y="6400800"/>
            <a:chExt cx="685800" cy="304800"/>
          </a:xfrm>
        </p:grpSpPr>
        <p:cxnSp>
          <p:nvCxnSpPr>
            <p:cNvPr id="165" name="Straight Connector 164"/>
            <p:cNvCxnSpPr/>
            <p:nvPr/>
          </p:nvCxnSpPr>
          <p:spPr>
            <a:xfrm rot="5400000">
              <a:off x="4267200" y="6477000"/>
              <a:ext cx="1524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rot="10800000">
              <a:off x="4038600" y="6553200"/>
              <a:ext cx="685800"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rot="5400000">
              <a:off x="4152900" y="6591300"/>
              <a:ext cx="152400" cy="762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4305300" y="6591300"/>
              <a:ext cx="152400" cy="762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a:xfrm rot="5400000">
              <a:off x="4457700" y="6591300"/>
              <a:ext cx="152400" cy="76200"/>
            </a:xfrm>
            <a:prstGeom prst="line">
              <a:avLst/>
            </a:prstGeom>
            <a:ln w="12700"/>
          </p:spPr>
          <p:style>
            <a:lnRef idx="1">
              <a:schemeClr val="accent1"/>
            </a:lnRef>
            <a:fillRef idx="0">
              <a:schemeClr val="accent1"/>
            </a:fillRef>
            <a:effectRef idx="0">
              <a:schemeClr val="accent1"/>
            </a:effectRef>
            <a:fontRef idx="minor">
              <a:schemeClr val="tx1"/>
            </a:fontRef>
          </p:style>
        </p:cxnSp>
      </p:grpSp>
      <p:grpSp>
        <p:nvGrpSpPr>
          <p:cNvPr id="176" name="Group 175"/>
          <p:cNvGrpSpPr/>
          <p:nvPr/>
        </p:nvGrpSpPr>
        <p:grpSpPr>
          <a:xfrm>
            <a:off x="8305800" y="4724400"/>
            <a:ext cx="685800" cy="304800"/>
            <a:chOff x="4038600" y="6400800"/>
            <a:chExt cx="685800" cy="304800"/>
          </a:xfrm>
        </p:grpSpPr>
        <p:cxnSp>
          <p:nvCxnSpPr>
            <p:cNvPr id="177" name="Straight Connector 176"/>
            <p:cNvCxnSpPr/>
            <p:nvPr/>
          </p:nvCxnSpPr>
          <p:spPr>
            <a:xfrm rot="5400000">
              <a:off x="4267200" y="6477000"/>
              <a:ext cx="1524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10800000">
              <a:off x="4038600" y="6553200"/>
              <a:ext cx="685800"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rot="5400000">
              <a:off x="4152900" y="6591300"/>
              <a:ext cx="152400" cy="762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rot="5400000">
              <a:off x="4305300" y="6591300"/>
              <a:ext cx="152400" cy="762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4457700" y="6591300"/>
              <a:ext cx="152400" cy="76200"/>
            </a:xfrm>
            <a:prstGeom prst="line">
              <a:avLst/>
            </a:prstGeom>
            <a:ln w="12700"/>
          </p:spPr>
          <p:style>
            <a:lnRef idx="1">
              <a:schemeClr val="accent1"/>
            </a:lnRef>
            <a:fillRef idx="0">
              <a:schemeClr val="accent1"/>
            </a:fillRef>
            <a:effectRef idx="0">
              <a:schemeClr val="accent1"/>
            </a:effectRef>
            <a:fontRef idx="minor">
              <a:schemeClr val="tx1"/>
            </a:fontRef>
          </p:style>
        </p:cxnSp>
      </p:grpSp>
      <p:graphicFrame>
        <p:nvGraphicFramePr>
          <p:cNvPr id="79" name="Object 78"/>
          <p:cNvGraphicFramePr>
            <a:graphicFrameLocks noChangeAspect="1"/>
          </p:cNvGraphicFramePr>
          <p:nvPr/>
        </p:nvGraphicFramePr>
        <p:xfrm>
          <a:off x="4724400" y="1905000"/>
          <a:ext cx="1155700" cy="533400"/>
        </p:xfrm>
        <a:graphic>
          <a:graphicData uri="http://schemas.openxmlformats.org/presentationml/2006/ole">
            <p:oleObj spid="_x0000_s32769" name="Equation" r:id="rId5" imgW="495000" imgH="228600" progId="Equation.3">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reflections</a:t>
            </a:r>
            <a:endParaRPr lang="en-US" dirty="0"/>
          </a:p>
        </p:txBody>
      </p:sp>
      <p:sp>
        <p:nvSpPr>
          <p:cNvPr id="3" name="Content Placeholder 2"/>
          <p:cNvSpPr>
            <a:spLocks noGrp="1"/>
          </p:cNvSpPr>
          <p:nvPr>
            <p:ph idx="1"/>
          </p:nvPr>
        </p:nvSpPr>
        <p:spPr/>
        <p:txBody>
          <a:bodyPr/>
          <a:lstStyle/>
          <a:p>
            <a:r>
              <a:rPr lang="en-US" dirty="0" smtClean="0"/>
              <a:t>No matching network.</a:t>
            </a:r>
          </a:p>
          <a:p>
            <a:r>
              <a:rPr lang="en-US" dirty="0" smtClean="0"/>
              <a:t>Initial attempt to rely on time gating to protect against multiple reflections.</a:t>
            </a:r>
          </a:p>
          <a:p>
            <a:r>
              <a:rPr lang="en-US" dirty="0" smtClean="0"/>
              <a:t>But DUT still ringing after first reflection.</a:t>
            </a:r>
          </a:p>
          <a:p>
            <a:r>
              <a:rPr lang="en-US" dirty="0" smtClean="0"/>
              <a:t>Finally removed gating by importing raw data without gating active.</a:t>
            </a:r>
          </a:p>
          <a:p>
            <a:r>
              <a:rPr lang="en-US" dirty="0" smtClean="0"/>
              <a:t>Lots of reflections show up in the measurements.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Longitudinal impedance formula [1,2]</a:t>
            </a:r>
            <a:endParaRPr lang="en-US" dirty="0"/>
          </a:p>
        </p:txBody>
      </p:sp>
      <p:sp>
        <p:nvSpPr>
          <p:cNvPr id="3" name="Content Placeholder 2"/>
          <p:cNvSpPr>
            <a:spLocks noGrp="1"/>
          </p:cNvSpPr>
          <p:nvPr>
            <p:ph idx="1"/>
          </p:nvPr>
        </p:nvSpPr>
        <p:spPr/>
        <p:txBody>
          <a:bodyPr>
            <a:normAutofit/>
          </a:bodyPr>
          <a:lstStyle/>
          <a:p>
            <a:pPr>
              <a:buNone/>
            </a:pPr>
            <a:r>
              <a:rPr lang="en-US" dirty="0" smtClean="0"/>
              <a:t> </a:t>
            </a:r>
          </a:p>
          <a:p>
            <a:r>
              <a:rPr lang="en-US" dirty="0" smtClean="0"/>
              <a:t>Without an actual reference, assume</a:t>
            </a:r>
          </a:p>
          <a:p>
            <a:pPr>
              <a:buNone/>
            </a:pPr>
            <a:endParaRPr lang="en-US" dirty="0" smtClean="0"/>
          </a:p>
          <a:p>
            <a:endParaRPr lang="en-US" dirty="0"/>
          </a:p>
          <a:p>
            <a:endParaRPr lang="en-US" dirty="0"/>
          </a:p>
        </p:txBody>
      </p:sp>
      <p:graphicFrame>
        <p:nvGraphicFramePr>
          <p:cNvPr id="4" name="Object 3"/>
          <p:cNvGraphicFramePr>
            <a:graphicFrameLocks noChangeAspect="1"/>
          </p:cNvGraphicFramePr>
          <p:nvPr/>
        </p:nvGraphicFramePr>
        <p:xfrm>
          <a:off x="914400" y="1143000"/>
          <a:ext cx="6858000" cy="1085850"/>
        </p:xfrm>
        <a:graphic>
          <a:graphicData uri="http://schemas.openxmlformats.org/presentationml/2006/ole">
            <p:oleObj spid="_x0000_s1026" name="Equation" r:id="rId4" imgW="3047760" imgH="482400" progId="Equation.3">
              <p:embed/>
            </p:oleObj>
          </a:graphicData>
        </a:graphic>
      </p:graphicFrame>
      <p:graphicFrame>
        <p:nvGraphicFramePr>
          <p:cNvPr id="1028" name="Object 4"/>
          <p:cNvGraphicFramePr>
            <a:graphicFrameLocks noChangeAspect="1"/>
          </p:cNvGraphicFramePr>
          <p:nvPr/>
        </p:nvGraphicFramePr>
        <p:xfrm>
          <a:off x="7086600" y="1981200"/>
          <a:ext cx="1857375" cy="742950"/>
        </p:xfrm>
        <a:graphic>
          <a:graphicData uri="http://schemas.openxmlformats.org/presentationml/2006/ole">
            <p:oleObj spid="_x0000_s1028" name="Equation" r:id="rId5" imgW="825480" imgH="330120" progId="Equation.3">
              <p:embed/>
            </p:oleObj>
          </a:graphicData>
        </a:graphic>
      </p:graphicFrame>
      <p:graphicFrame>
        <p:nvGraphicFramePr>
          <p:cNvPr id="1029" name="Object 5"/>
          <p:cNvGraphicFramePr>
            <a:graphicFrameLocks noChangeAspect="1"/>
          </p:cNvGraphicFramePr>
          <p:nvPr/>
        </p:nvGraphicFramePr>
        <p:xfrm>
          <a:off x="642938" y="2647950"/>
          <a:ext cx="7172325" cy="3886200"/>
        </p:xfrm>
        <a:graphic>
          <a:graphicData uri="http://schemas.openxmlformats.org/presentationml/2006/ole">
            <p:oleObj spid="_x0000_s1029" name="Equation" r:id="rId6" imgW="3187440" imgH="1726920" progId="Equation.3">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12721</TotalTime>
  <Words>1802</Words>
  <Application>Microsoft Office PowerPoint</Application>
  <PresentationFormat>On-screen Show (4:3)</PresentationFormat>
  <Paragraphs>159</Paragraphs>
  <Slides>19</Slides>
  <Notes>19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Office Theme</vt:lpstr>
      <vt:lpstr>Equation</vt:lpstr>
      <vt:lpstr>Bench measurements of the PS fast wire scanner</vt:lpstr>
      <vt:lpstr>Forewarning</vt:lpstr>
      <vt:lpstr>Setup for single wire measurement</vt:lpstr>
      <vt:lpstr>Setup for two wire measurement</vt:lpstr>
      <vt:lpstr>Settings</vt:lpstr>
      <vt:lpstr>Calibration</vt:lpstr>
      <vt:lpstr>Transmission line</vt:lpstr>
      <vt:lpstr>Multiple reflections</vt:lpstr>
      <vt:lpstr>Longitudinal impedance formula [1,2]</vt:lpstr>
      <vt:lpstr>Determination of </vt:lpstr>
      <vt:lpstr>Results</vt:lpstr>
      <vt:lpstr>Transverse impedance formula</vt:lpstr>
      <vt:lpstr>Cross-check between longitudinal and transverse impedances</vt:lpstr>
      <vt:lpstr>Issues</vt:lpstr>
      <vt:lpstr>References</vt:lpstr>
      <vt:lpstr>A. Lumped impedance formula</vt:lpstr>
      <vt:lpstr>B. Log formula [1]</vt:lpstr>
      <vt:lpstr>C. Log formula [2]</vt:lpstr>
      <vt:lpstr>D. Cutoff</vt:lpstr>
    </vt:vector>
  </TitlesOfParts>
  <Company>CERN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Bench measurements of the fast wire scanner</dc:title>
  <dc:creator>nougaret</dc:creator>
  <cp:lastModifiedBy>nougaret</cp:lastModifiedBy>
  <cp:revision>487</cp:revision>
  <dcterms:created xsi:type="dcterms:W3CDTF">2011-06-14T14:35:07Z</dcterms:created>
  <dcterms:modified xsi:type="dcterms:W3CDTF">2011-08-04T09:25:13Z</dcterms:modified>
</cp:coreProperties>
</file>