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Default Extension="pdf" ContentType="application/pdf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60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8" r:id="rId11"/>
    <p:sldId id="267" r:id="rId12"/>
    <p:sldId id="269" r:id="rId13"/>
    <p:sldId id="271" r:id="rId14"/>
    <p:sldId id="270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383E"/>
    <a:srgbClr val="8B9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6" d="100"/>
          <a:sy n="116" d="100"/>
        </p:scale>
        <p:origin x="-4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6" Type="http://schemas.openxmlformats.org/officeDocument/2006/relationships/tableStyles" Target="tableStyle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printerSettings" Target="printerSettings/printerSettings1.bin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84B-21A1-C549-A23F-15D83A812F05}" type="datetimeFigureOut">
              <a:rPr lang="en-US" smtClean="0"/>
              <a:t>7/25/11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9F9F-6F48-5E4F-827F-B59BF8CB60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84B-21A1-C549-A23F-15D83A812F05}" type="datetimeFigureOut">
              <a:rPr lang="en-US" smtClean="0"/>
              <a:t>7/25/11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9F9F-6F48-5E4F-827F-B59BF8CB60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84B-21A1-C549-A23F-15D83A812F05}" type="datetimeFigureOut">
              <a:rPr lang="en-US" smtClean="0"/>
              <a:t>7/25/11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9F9F-6F48-5E4F-827F-B59BF8CB60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84B-21A1-C549-A23F-15D83A812F05}" type="datetimeFigureOut">
              <a:rPr lang="en-US" smtClean="0"/>
              <a:t>7/25/11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9F9F-6F48-5E4F-827F-B59BF8CB60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84B-21A1-C549-A23F-15D83A812F05}" type="datetimeFigureOut">
              <a:rPr lang="en-US" smtClean="0"/>
              <a:t>7/25/11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9F9F-6F48-5E4F-827F-B59BF8CB60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84B-21A1-C549-A23F-15D83A812F05}" type="datetimeFigureOut">
              <a:rPr lang="en-US" smtClean="0"/>
              <a:t>7/25/11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9F9F-6F48-5E4F-827F-B59BF8CB60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84B-21A1-C549-A23F-15D83A812F05}" type="datetimeFigureOut">
              <a:rPr lang="en-US" smtClean="0"/>
              <a:t>7/25/11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9F9F-6F48-5E4F-827F-B59BF8CB60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84B-21A1-C549-A23F-15D83A812F05}" type="datetimeFigureOut">
              <a:rPr lang="en-US" smtClean="0"/>
              <a:t>7/25/11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9F9F-6F48-5E4F-827F-B59BF8CB60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84B-21A1-C549-A23F-15D83A812F05}" type="datetimeFigureOut">
              <a:rPr lang="en-US" smtClean="0"/>
              <a:t>7/25/11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9F9F-6F48-5E4F-827F-B59BF8CB60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84B-21A1-C549-A23F-15D83A812F05}" type="datetimeFigureOut">
              <a:rPr lang="en-US" smtClean="0"/>
              <a:t>7/25/11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9F9F-6F48-5E4F-827F-B59BF8CB60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84B-21A1-C549-A23F-15D83A812F05}" type="datetimeFigureOut">
              <a:rPr lang="en-US" smtClean="0"/>
              <a:t>7/25/11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9F9F-6F48-5E4F-827F-B59BF8CB60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684B-21A1-C549-A23F-15D83A812F05}" type="datetimeFigureOut">
              <a:rPr lang="en-US" smtClean="0"/>
              <a:t>7/25/11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C9F9F-6F48-5E4F-827F-B59BF8CB60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2.jpeg"/><Relationship Id="rId5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gif"/><Relationship Id="rId5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gif"/><Relationship Id="rId5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gif"/><Relationship Id="rId5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4" Type="http://schemas.openxmlformats.org/officeDocument/2006/relationships/image" Target="../media/image2.jpeg"/><Relationship Id="rId10" Type="http://schemas.openxmlformats.org/officeDocument/2006/relationships/image" Target="../media/image12.png"/><Relationship Id="rId5" Type="http://schemas.openxmlformats.org/officeDocument/2006/relationships/image" Target="../media/image7.pdf"/><Relationship Id="rId7" Type="http://schemas.openxmlformats.org/officeDocument/2006/relationships/image" Target="../media/image9.pd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9" Type="http://schemas.openxmlformats.org/officeDocument/2006/relationships/image" Target="../media/image11.pdf"/><Relationship Id="rId3" Type="http://schemas.openxmlformats.org/officeDocument/2006/relationships/image" Target="../media/image1.gif"/><Relationship Id="rId6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38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Lucida Bright"/>
                <a:cs typeface="Lucida Bright"/>
              </a:rPr>
              <a:t>The HEADTAIL Development Working Group (HDWG) </a:t>
            </a:r>
            <a:endParaRPr lang="en-US" dirty="0">
              <a:latin typeface="Lucida Bright"/>
              <a:cs typeface="Lucida Br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61460"/>
            <a:ext cx="7772400" cy="196546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G. Rumolo</a:t>
            </a:r>
            <a:endParaRPr lang="en-US" dirty="0" smtClean="0"/>
          </a:p>
          <a:p>
            <a:r>
              <a:rPr lang="en-US" dirty="0" smtClean="0"/>
              <a:t>Wednesday </a:t>
            </a:r>
            <a:r>
              <a:rPr lang="en-US" dirty="0" smtClean="0"/>
              <a:t>2</a:t>
            </a:r>
            <a:r>
              <a:rPr lang="en-US" dirty="0" smtClean="0"/>
              <a:t>7.07.2011, in ABP-ICE Meeting</a:t>
            </a:r>
          </a:p>
          <a:p>
            <a:r>
              <a:rPr lang="en-US" dirty="0" smtClean="0"/>
              <a:t>On behalf of the whole HDWG, i.e. </a:t>
            </a:r>
          </a:p>
          <a:p>
            <a:r>
              <a:rPr lang="en-US" dirty="0" smtClean="0"/>
              <a:t>T. </a:t>
            </a:r>
            <a:r>
              <a:rPr lang="en-US" dirty="0" err="1" smtClean="0"/>
              <a:t>Argyropoulos</a:t>
            </a:r>
            <a:r>
              <a:rPr lang="en-US" dirty="0" smtClean="0"/>
              <a:t>, S. </a:t>
            </a:r>
            <a:r>
              <a:rPr lang="en-US" dirty="0" err="1" smtClean="0"/>
              <a:t>Aumon</a:t>
            </a:r>
            <a:r>
              <a:rPr lang="en-US" dirty="0" smtClean="0"/>
              <a:t>, H. </a:t>
            </a:r>
            <a:r>
              <a:rPr lang="en-US" dirty="0" err="1" smtClean="0"/>
              <a:t>Bartosik</a:t>
            </a:r>
            <a:r>
              <a:rPr lang="en-US" dirty="0" smtClean="0"/>
              <a:t>, E</a:t>
            </a:r>
            <a:r>
              <a:rPr lang="en-US" dirty="0" smtClean="0"/>
              <a:t>. </a:t>
            </a:r>
            <a:r>
              <a:rPr lang="en-US" dirty="0" err="1" smtClean="0"/>
              <a:t>Benedetto</a:t>
            </a:r>
            <a:r>
              <a:rPr lang="en-US" dirty="0" smtClean="0"/>
              <a:t>, N. </a:t>
            </a:r>
            <a:r>
              <a:rPr lang="en-US" dirty="0" err="1" smtClean="0"/>
              <a:t>Biancacci</a:t>
            </a:r>
            <a:r>
              <a:rPr lang="en-US" dirty="0" smtClean="0"/>
              <a:t>, H. Day, C. Hansen, E. </a:t>
            </a:r>
            <a:r>
              <a:rPr lang="en-US" dirty="0" err="1" smtClean="0"/>
              <a:t>Koukovini-Platia</a:t>
            </a:r>
            <a:r>
              <a:rPr lang="en-US" dirty="0" smtClean="0"/>
              <a:t>, K. Li, E. </a:t>
            </a:r>
            <a:r>
              <a:rPr lang="en-US" dirty="0" err="1" smtClean="0"/>
              <a:t>M</a:t>
            </a:r>
            <a:r>
              <a:rPr lang="en-US" dirty="0" err="1" smtClean="0"/>
              <a:t>étral</a:t>
            </a:r>
            <a:r>
              <a:rPr lang="en-US" dirty="0" smtClean="0"/>
              <a:t>, N. </a:t>
            </a:r>
            <a:r>
              <a:rPr lang="en-US" dirty="0" err="1" smtClean="0"/>
              <a:t>Mounet</a:t>
            </a:r>
            <a:r>
              <a:rPr lang="en-US" dirty="0" smtClean="0"/>
              <a:t>, B. </a:t>
            </a:r>
            <a:r>
              <a:rPr lang="en-US" dirty="0" err="1" smtClean="0"/>
              <a:t>Salvant</a:t>
            </a:r>
            <a:r>
              <a:rPr lang="en-US" dirty="0" smtClean="0"/>
              <a:t>, R. </a:t>
            </a:r>
            <a:r>
              <a:rPr lang="en-US" dirty="0" err="1" smtClean="0"/>
              <a:t>Wasef</a:t>
            </a:r>
            <a:r>
              <a:rPr lang="en-US" dirty="0" smtClean="0"/>
              <a:t>, C. </a:t>
            </a:r>
            <a:r>
              <a:rPr lang="en-US" dirty="0" err="1" smtClean="0"/>
              <a:t>Zannini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grpSp>
        <p:nvGrpSpPr>
          <p:cNvPr id="42" name="Group 41"/>
          <p:cNvGrpSpPr/>
          <p:nvPr/>
        </p:nvGrpSpPr>
        <p:grpSpPr>
          <a:xfrm>
            <a:off x="5644902" y="4941164"/>
            <a:ext cx="3375298" cy="1797076"/>
            <a:chOff x="115433" y="4926921"/>
            <a:chExt cx="3375298" cy="1797076"/>
          </a:xfrm>
        </p:grpSpPr>
        <p:grpSp>
          <p:nvGrpSpPr>
            <p:cNvPr id="23" name="Group 22"/>
            <p:cNvGrpSpPr/>
            <p:nvPr/>
          </p:nvGrpSpPr>
          <p:grpSpPr>
            <a:xfrm>
              <a:off x="152400" y="4926921"/>
              <a:ext cx="3338331" cy="1797076"/>
              <a:chOff x="5462917" y="4839332"/>
              <a:chExt cx="3338331" cy="1797076"/>
            </a:xfrm>
          </p:grpSpPr>
          <p:sp>
            <p:nvSpPr>
              <p:cNvPr id="24" name="Oval 23"/>
              <p:cNvSpPr>
                <a:spLocks noChangeAspect="1"/>
              </p:cNvSpPr>
              <p:nvPr/>
            </p:nvSpPr>
            <p:spPr>
              <a:xfrm>
                <a:off x="6366750" y="5075668"/>
                <a:ext cx="1603118" cy="1365076"/>
              </a:xfrm>
              <a:prstGeom prst="ellipse">
                <a:avLst/>
              </a:prstGeom>
              <a:noFill/>
              <a:ln w="28575" cap="flat" cmpd="sng" algn="ctr">
                <a:solidFill>
                  <a:srgbClr val="8B9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10"/>
              <p:cNvGrpSpPr>
                <a:grpSpLocks noChangeAspect="1"/>
              </p:cNvGrpSpPr>
              <p:nvPr/>
            </p:nvGrpSpPr>
            <p:grpSpPr>
              <a:xfrm>
                <a:off x="5462918" y="4839330"/>
                <a:ext cx="3338332" cy="1797075"/>
                <a:chOff x="2780748" y="4784588"/>
                <a:chExt cx="3538956" cy="1905076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2780748" y="5411304"/>
                  <a:ext cx="3538956" cy="677108"/>
                </a:xfrm>
                <a:prstGeom prst="rect">
                  <a:avLst/>
                </a:prstGeom>
                <a:ln>
                  <a:noFill/>
                </a:ln>
                <a:effectLst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wrap="square" lIns="91440" tIns="45720" rIns="91440" bIns="45720">
                  <a:spAutoFit/>
                  <a:scene3d>
                    <a:camera prst="perspectiveFront" fov="3300000">
                      <a:rot lat="19364345" lon="1597979" rev="717678"/>
                    </a:camera>
                    <a:lightRig rig="threePt" dir="t"/>
                  </a:scene3d>
                  <a:sp3d z="120650" extrusionH="57150">
                    <a:bevelT w="38100" h="38100"/>
                  </a:sp3d>
                </a:bodyPr>
                <a:lstStyle/>
                <a:p>
                  <a:pPr algn="ctr"/>
                  <a:r>
                    <a:rPr lang="en-US" sz="3500" b="1" cap="none" spc="0" dirty="0" smtClean="0">
                      <a:ln w="24500" cmpd="dbl">
                        <a:solidFill>
                          <a:schemeClr val="accent2">
                            <a:shade val="85000"/>
                            <a:satMod val="155000"/>
                          </a:schemeClr>
                        </a:solidFill>
                        <a:prstDash val="solid"/>
                        <a:miter lim="800000"/>
                      </a:ln>
                      <a:solidFill>
                        <a:srgbClr val="FF6600"/>
                      </a:solidFill>
                      <a:effectLst>
                        <a:outerShdw blurRad="38100" dist="38100" dir="7020000" algn="tl">
                          <a:srgbClr val="000000">
                            <a:alpha val="35000"/>
                          </a:srgbClr>
                        </a:outerShdw>
                      </a:effectLst>
                    </a:rPr>
                    <a:t>BE-</a:t>
                  </a:r>
                  <a:r>
                    <a:rPr lang="en-US" sz="3500" b="1" cap="none" spc="0" dirty="0" smtClean="0">
                      <a:ln w="24500" cmpd="dbl">
                        <a:solidFill>
                          <a:schemeClr val="accent2">
                            <a:shade val="85000"/>
                            <a:satMod val="155000"/>
                          </a:schemeClr>
                        </a:solidFill>
                        <a:prstDash val="solid"/>
                        <a:miter lim="800000"/>
                      </a:ln>
                      <a:solidFill>
                        <a:srgbClr val="FF6600"/>
                      </a:solidFill>
                      <a:effectLst>
                        <a:outerShdw blurRad="695325" dist="546100" dir="7020000" algn="tl">
                          <a:srgbClr val="000000">
                            <a:alpha val="78000"/>
                          </a:srgbClr>
                        </a:outerShdw>
                      </a:effectLst>
                    </a:rPr>
                    <a:t>ABP</a:t>
                  </a:r>
                  <a:r>
                    <a:rPr lang="en-US" sz="3500" b="1" cap="none" spc="0" dirty="0" smtClean="0">
                      <a:ln w="24500" cmpd="dbl">
                        <a:solidFill>
                          <a:schemeClr val="accent2">
                            <a:shade val="85000"/>
                            <a:satMod val="155000"/>
                          </a:schemeClr>
                        </a:solidFill>
                        <a:prstDash val="solid"/>
                        <a:miter lim="800000"/>
                      </a:ln>
                      <a:solidFill>
                        <a:srgbClr val="FF6600"/>
                      </a:solidFill>
                      <a:effectLst>
                        <a:outerShdw blurRad="38100" dist="38100" dir="7020000" algn="tl">
                          <a:srgbClr val="000000">
                            <a:alpha val="35000"/>
                          </a:srgbClr>
                        </a:outerShdw>
                      </a:effectLst>
                    </a:rPr>
                    <a:t>-ICE</a:t>
                  </a:r>
                  <a:endParaRPr lang="en-US" sz="3500" b="1" cap="none" spc="0" dirty="0">
                    <a:ln w="24500" cmpd="dbl">
                      <a:solidFill>
                        <a:schemeClr val="accent2">
                          <a:shade val="85000"/>
                          <a:satMod val="155000"/>
                        </a:schemeClr>
                      </a:solidFill>
                      <a:prstDash val="solid"/>
                      <a:miter lim="800000"/>
                    </a:ln>
                    <a:solidFill>
                      <a:srgbClr val="FF6600"/>
                    </a:solidFill>
                    <a:effectLst>
                      <a:outerShdw blurRad="38100" dist="38100" dir="7020000" algn="tl">
                        <a:srgbClr val="000000">
                          <a:alpha val="35000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3437748" y="4784588"/>
                  <a:ext cx="2237287" cy="1905076"/>
                </a:xfrm>
                <a:prstGeom prst="ellipse">
                  <a:avLst/>
                </a:prstGeom>
                <a:noFill/>
                <a:ln w="28575" cap="flat" cmpd="sng" algn="ctr">
                  <a:solidFill>
                    <a:srgbClr val="8B9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40000" dist="23000" dir="5400000" rotWithShape="0">
                    <a:srgbClr val="8B90FF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 rot="19834001">
                  <a:off x="3398820" y="5520766"/>
                  <a:ext cx="2315143" cy="449651"/>
                </a:xfrm>
                <a:prstGeom prst="rect">
                  <a:avLst/>
                </a:prstGeom>
                <a:solidFill>
                  <a:srgbClr val="FFFFFF"/>
                </a:solidFill>
                <a:ln w="28575" cap="flat" cmpd="sng" algn="ctr">
                  <a:solidFill>
                    <a:srgbClr val="8B9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9" name="Rectangle 28"/>
            <p:cNvSpPr/>
            <p:nvPr/>
          </p:nvSpPr>
          <p:spPr>
            <a:xfrm rot="19852743">
              <a:off x="115433" y="5573426"/>
              <a:ext cx="3338331" cy="49244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500" cap="none" spc="0" dirty="0" smtClean="0">
                  <a:ln w="24500" cmpd="dbl">
                    <a:solidFill>
                      <a:schemeClr val="tx2">
                        <a:lumMod val="20000"/>
                        <a:lumOff val="80000"/>
                        <a:alpha val="13000"/>
                      </a:schemeClr>
                    </a:solidFill>
                    <a:prstDash val="solid"/>
                    <a:miter lim="800000"/>
                  </a:ln>
                  <a:solidFill>
                    <a:srgbClr val="8B90FF"/>
                  </a:solidFill>
                  <a:effectLst>
                    <a:glow rad="25400">
                      <a:schemeClr val="bg1">
                        <a:alpha val="46000"/>
                      </a:schemeClr>
                    </a:glow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Courier"/>
                  <a:cs typeface="Courier"/>
                </a:rPr>
                <a:t>BE-ABP-ICE</a:t>
              </a:r>
              <a:endParaRPr lang="en-US" sz="2500" cap="none" spc="0" dirty="0">
                <a:ln w="24500" cmpd="dbl">
                  <a:solidFill>
                    <a:schemeClr val="tx2">
                      <a:lumMod val="20000"/>
                      <a:lumOff val="80000"/>
                      <a:alpha val="13000"/>
                    </a:schemeClr>
                  </a:solidFill>
                  <a:prstDash val="solid"/>
                  <a:miter lim="800000"/>
                </a:ln>
                <a:solidFill>
                  <a:srgbClr val="8B90FF"/>
                </a:solidFill>
                <a:effectLst>
                  <a:glow rad="25400">
                    <a:schemeClr val="bg1">
                      <a:alpha val="46000"/>
                    </a:scheme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ourier"/>
                <a:cs typeface="Courier"/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163350" y="5112140"/>
              <a:ext cx="1280872" cy="645093"/>
              <a:chOff x="2353738" y="5408664"/>
              <a:chExt cx="1280872" cy="645093"/>
            </a:xfrm>
          </p:grpSpPr>
          <p:sp>
            <p:nvSpPr>
              <p:cNvPr id="37" name="Freeform 36"/>
              <p:cNvSpPr/>
              <p:nvPr/>
            </p:nvSpPr>
            <p:spPr>
              <a:xfrm>
                <a:off x="2353738" y="5408664"/>
                <a:ext cx="1280872" cy="164231"/>
              </a:xfrm>
              <a:custGeom>
                <a:avLst/>
                <a:gdLst>
                  <a:gd name="connsiteX0" fmla="*/ 0 w 1280872"/>
                  <a:gd name="connsiteY0" fmla="*/ 21898 h 164231"/>
                  <a:gd name="connsiteX1" fmla="*/ 186110 w 1280872"/>
                  <a:gd name="connsiteY1" fmla="*/ 164231 h 164231"/>
                  <a:gd name="connsiteX2" fmla="*/ 350324 w 1280872"/>
                  <a:gd name="connsiteY2" fmla="*/ 21898 h 164231"/>
                  <a:gd name="connsiteX3" fmla="*/ 525486 w 1280872"/>
                  <a:gd name="connsiteY3" fmla="*/ 153282 h 164231"/>
                  <a:gd name="connsiteX4" fmla="*/ 689700 w 1280872"/>
                  <a:gd name="connsiteY4" fmla="*/ 0 h 164231"/>
                  <a:gd name="connsiteX5" fmla="*/ 853915 w 1280872"/>
                  <a:gd name="connsiteY5" fmla="*/ 153282 h 164231"/>
                  <a:gd name="connsiteX6" fmla="*/ 985286 w 1280872"/>
                  <a:gd name="connsiteY6" fmla="*/ 10949 h 164231"/>
                  <a:gd name="connsiteX7" fmla="*/ 1127605 w 1280872"/>
                  <a:gd name="connsiteY7" fmla="*/ 120436 h 164231"/>
                  <a:gd name="connsiteX8" fmla="*/ 1280872 w 1280872"/>
                  <a:gd name="connsiteY8" fmla="*/ 0 h 164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80872" h="164231">
                    <a:moveTo>
                      <a:pt x="0" y="21898"/>
                    </a:moveTo>
                    <a:cubicBezTo>
                      <a:pt x="63861" y="93064"/>
                      <a:pt x="127723" y="164231"/>
                      <a:pt x="186110" y="164231"/>
                    </a:cubicBezTo>
                    <a:cubicBezTo>
                      <a:pt x="244497" y="164231"/>
                      <a:pt x="293761" y="23723"/>
                      <a:pt x="350324" y="21898"/>
                    </a:cubicBezTo>
                    <a:cubicBezTo>
                      <a:pt x="406887" y="20073"/>
                      <a:pt x="468923" y="156932"/>
                      <a:pt x="525486" y="153282"/>
                    </a:cubicBezTo>
                    <a:cubicBezTo>
                      <a:pt x="582049" y="149632"/>
                      <a:pt x="634962" y="0"/>
                      <a:pt x="689700" y="0"/>
                    </a:cubicBezTo>
                    <a:cubicBezTo>
                      <a:pt x="744438" y="0"/>
                      <a:pt x="804651" y="151457"/>
                      <a:pt x="853915" y="153282"/>
                    </a:cubicBezTo>
                    <a:cubicBezTo>
                      <a:pt x="903179" y="155107"/>
                      <a:pt x="939671" y="16423"/>
                      <a:pt x="985286" y="10949"/>
                    </a:cubicBezTo>
                    <a:cubicBezTo>
                      <a:pt x="1030901" y="5475"/>
                      <a:pt x="1078341" y="122261"/>
                      <a:pt x="1127605" y="120436"/>
                    </a:cubicBezTo>
                    <a:cubicBezTo>
                      <a:pt x="1176869" y="118611"/>
                      <a:pt x="1228870" y="59305"/>
                      <a:pt x="1280872" y="0"/>
                    </a:cubicBezTo>
                  </a:path>
                </a:pathLst>
              </a:custGeom>
              <a:ln w="38100" cap="flat" cmpd="sng" algn="ctr">
                <a:solidFill>
                  <a:srgbClr val="8B90FF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38100" dist="38100" dir="2700000" algn="br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353738" y="5561064"/>
                <a:ext cx="1280872" cy="164231"/>
              </a:xfrm>
              <a:custGeom>
                <a:avLst/>
                <a:gdLst>
                  <a:gd name="connsiteX0" fmla="*/ 0 w 1280872"/>
                  <a:gd name="connsiteY0" fmla="*/ 21898 h 164231"/>
                  <a:gd name="connsiteX1" fmla="*/ 186110 w 1280872"/>
                  <a:gd name="connsiteY1" fmla="*/ 164231 h 164231"/>
                  <a:gd name="connsiteX2" fmla="*/ 350324 w 1280872"/>
                  <a:gd name="connsiteY2" fmla="*/ 21898 h 164231"/>
                  <a:gd name="connsiteX3" fmla="*/ 525486 w 1280872"/>
                  <a:gd name="connsiteY3" fmla="*/ 153282 h 164231"/>
                  <a:gd name="connsiteX4" fmla="*/ 689700 w 1280872"/>
                  <a:gd name="connsiteY4" fmla="*/ 0 h 164231"/>
                  <a:gd name="connsiteX5" fmla="*/ 853915 w 1280872"/>
                  <a:gd name="connsiteY5" fmla="*/ 153282 h 164231"/>
                  <a:gd name="connsiteX6" fmla="*/ 985286 w 1280872"/>
                  <a:gd name="connsiteY6" fmla="*/ 10949 h 164231"/>
                  <a:gd name="connsiteX7" fmla="*/ 1127605 w 1280872"/>
                  <a:gd name="connsiteY7" fmla="*/ 120436 h 164231"/>
                  <a:gd name="connsiteX8" fmla="*/ 1280872 w 1280872"/>
                  <a:gd name="connsiteY8" fmla="*/ 0 h 164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80872" h="164231">
                    <a:moveTo>
                      <a:pt x="0" y="21898"/>
                    </a:moveTo>
                    <a:cubicBezTo>
                      <a:pt x="63861" y="93064"/>
                      <a:pt x="127723" y="164231"/>
                      <a:pt x="186110" y="164231"/>
                    </a:cubicBezTo>
                    <a:cubicBezTo>
                      <a:pt x="244497" y="164231"/>
                      <a:pt x="293761" y="23723"/>
                      <a:pt x="350324" y="21898"/>
                    </a:cubicBezTo>
                    <a:cubicBezTo>
                      <a:pt x="406887" y="20073"/>
                      <a:pt x="468923" y="156932"/>
                      <a:pt x="525486" y="153282"/>
                    </a:cubicBezTo>
                    <a:cubicBezTo>
                      <a:pt x="582049" y="149632"/>
                      <a:pt x="634962" y="0"/>
                      <a:pt x="689700" y="0"/>
                    </a:cubicBezTo>
                    <a:cubicBezTo>
                      <a:pt x="744438" y="0"/>
                      <a:pt x="804651" y="151457"/>
                      <a:pt x="853915" y="153282"/>
                    </a:cubicBezTo>
                    <a:cubicBezTo>
                      <a:pt x="903179" y="155107"/>
                      <a:pt x="939671" y="16423"/>
                      <a:pt x="985286" y="10949"/>
                    </a:cubicBezTo>
                    <a:cubicBezTo>
                      <a:pt x="1030901" y="5475"/>
                      <a:pt x="1078341" y="122261"/>
                      <a:pt x="1127605" y="120436"/>
                    </a:cubicBezTo>
                    <a:cubicBezTo>
                      <a:pt x="1176869" y="118611"/>
                      <a:pt x="1228870" y="59305"/>
                      <a:pt x="1280872" y="0"/>
                    </a:cubicBezTo>
                  </a:path>
                </a:pathLst>
              </a:custGeom>
              <a:ln w="38100" cap="flat" cmpd="sng" algn="ctr">
                <a:solidFill>
                  <a:srgbClr val="8B90FF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381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353738" y="5725295"/>
                <a:ext cx="1280872" cy="164231"/>
              </a:xfrm>
              <a:custGeom>
                <a:avLst/>
                <a:gdLst>
                  <a:gd name="connsiteX0" fmla="*/ 0 w 1280872"/>
                  <a:gd name="connsiteY0" fmla="*/ 21898 h 164231"/>
                  <a:gd name="connsiteX1" fmla="*/ 186110 w 1280872"/>
                  <a:gd name="connsiteY1" fmla="*/ 164231 h 164231"/>
                  <a:gd name="connsiteX2" fmla="*/ 350324 w 1280872"/>
                  <a:gd name="connsiteY2" fmla="*/ 21898 h 164231"/>
                  <a:gd name="connsiteX3" fmla="*/ 525486 w 1280872"/>
                  <a:gd name="connsiteY3" fmla="*/ 153282 h 164231"/>
                  <a:gd name="connsiteX4" fmla="*/ 689700 w 1280872"/>
                  <a:gd name="connsiteY4" fmla="*/ 0 h 164231"/>
                  <a:gd name="connsiteX5" fmla="*/ 853915 w 1280872"/>
                  <a:gd name="connsiteY5" fmla="*/ 153282 h 164231"/>
                  <a:gd name="connsiteX6" fmla="*/ 985286 w 1280872"/>
                  <a:gd name="connsiteY6" fmla="*/ 10949 h 164231"/>
                  <a:gd name="connsiteX7" fmla="*/ 1127605 w 1280872"/>
                  <a:gd name="connsiteY7" fmla="*/ 120436 h 164231"/>
                  <a:gd name="connsiteX8" fmla="*/ 1280872 w 1280872"/>
                  <a:gd name="connsiteY8" fmla="*/ 0 h 164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80872" h="164231">
                    <a:moveTo>
                      <a:pt x="0" y="21898"/>
                    </a:moveTo>
                    <a:cubicBezTo>
                      <a:pt x="63861" y="93064"/>
                      <a:pt x="127723" y="164231"/>
                      <a:pt x="186110" y="164231"/>
                    </a:cubicBezTo>
                    <a:cubicBezTo>
                      <a:pt x="244497" y="164231"/>
                      <a:pt x="293761" y="23723"/>
                      <a:pt x="350324" y="21898"/>
                    </a:cubicBezTo>
                    <a:cubicBezTo>
                      <a:pt x="406887" y="20073"/>
                      <a:pt x="468923" y="156932"/>
                      <a:pt x="525486" y="153282"/>
                    </a:cubicBezTo>
                    <a:cubicBezTo>
                      <a:pt x="582049" y="149632"/>
                      <a:pt x="634962" y="0"/>
                      <a:pt x="689700" y="0"/>
                    </a:cubicBezTo>
                    <a:cubicBezTo>
                      <a:pt x="744438" y="0"/>
                      <a:pt x="804651" y="151457"/>
                      <a:pt x="853915" y="153282"/>
                    </a:cubicBezTo>
                    <a:cubicBezTo>
                      <a:pt x="903179" y="155107"/>
                      <a:pt x="939671" y="16423"/>
                      <a:pt x="985286" y="10949"/>
                    </a:cubicBezTo>
                    <a:cubicBezTo>
                      <a:pt x="1030901" y="5475"/>
                      <a:pt x="1078341" y="122261"/>
                      <a:pt x="1127605" y="120436"/>
                    </a:cubicBezTo>
                    <a:cubicBezTo>
                      <a:pt x="1176869" y="118611"/>
                      <a:pt x="1228870" y="59305"/>
                      <a:pt x="1280872" y="0"/>
                    </a:cubicBezTo>
                  </a:path>
                </a:pathLst>
              </a:custGeom>
              <a:ln w="38100" cap="flat" cmpd="sng" algn="ctr">
                <a:solidFill>
                  <a:srgbClr val="8B90FF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381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353738" y="5889526"/>
                <a:ext cx="1280872" cy="164231"/>
              </a:xfrm>
              <a:custGeom>
                <a:avLst/>
                <a:gdLst>
                  <a:gd name="connsiteX0" fmla="*/ 0 w 1280872"/>
                  <a:gd name="connsiteY0" fmla="*/ 21898 h 164231"/>
                  <a:gd name="connsiteX1" fmla="*/ 186110 w 1280872"/>
                  <a:gd name="connsiteY1" fmla="*/ 164231 h 164231"/>
                  <a:gd name="connsiteX2" fmla="*/ 350324 w 1280872"/>
                  <a:gd name="connsiteY2" fmla="*/ 21898 h 164231"/>
                  <a:gd name="connsiteX3" fmla="*/ 525486 w 1280872"/>
                  <a:gd name="connsiteY3" fmla="*/ 153282 h 164231"/>
                  <a:gd name="connsiteX4" fmla="*/ 689700 w 1280872"/>
                  <a:gd name="connsiteY4" fmla="*/ 0 h 164231"/>
                  <a:gd name="connsiteX5" fmla="*/ 853915 w 1280872"/>
                  <a:gd name="connsiteY5" fmla="*/ 153282 h 164231"/>
                  <a:gd name="connsiteX6" fmla="*/ 985286 w 1280872"/>
                  <a:gd name="connsiteY6" fmla="*/ 10949 h 164231"/>
                  <a:gd name="connsiteX7" fmla="*/ 1127605 w 1280872"/>
                  <a:gd name="connsiteY7" fmla="*/ 120436 h 164231"/>
                  <a:gd name="connsiteX8" fmla="*/ 1280872 w 1280872"/>
                  <a:gd name="connsiteY8" fmla="*/ 0 h 164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80872" h="164231">
                    <a:moveTo>
                      <a:pt x="0" y="21898"/>
                    </a:moveTo>
                    <a:cubicBezTo>
                      <a:pt x="63861" y="93064"/>
                      <a:pt x="127723" y="164231"/>
                      <a:pt x="186110" y="164231"/>
                    </a:cubicBezTo>
                    <a:cubicBezTo>
                      <a:pt x="244497" y="164231"/>
                      <a:pt x="293761" y="23723"/>
                      <a:pt x="350324" y="21898"/>
                    </a:cubicBezTo>
                    <a:cubicBezTo>
                      <a:pt x="406887" y="20073"/>
                      <a:pt x="468923" y="156932"/>
                      <a:pt x="525486" y="153282"/>
                    </a:cubicBezTo>
                    <a:cubicBezTo>
                      <a:pt x="582049" y="149632"/>
                      <a:pt x="634962" y="0"/>
                      <a:pt x="689700" y="0"/>
                    </a:cubicBezTo>
                    <a:cubicBezTo>
                      <a:pt x="744438" y="0"/>
                      <a:pt x="804651" y="151457"/>
                      <a:pt x="853915" y="153282"/>
                    </a:cubicBezTo>
                    <a:cubicBezTo>
                      <a:pt x="903179" y="155107"/>
                      <a:pt x="939671" y="16423"/>
                      <a:pt x="985286" y="10949"/>
                    </a:cubicBezTo>
                    <a:cubicBezTo>
                      <a:pt x="1030901" y="5475"/>
                      <a:pt x="1078341" y="122261"/>
                      <a:pt x="1127605" y="120436"/>
                    </a:cubicBezTo>
                    <a:cubicBezTo>
                      <a:pt x="1176869" y="118611"/>
                      <a:pt x="1228870" y="59305"/>
                      <a:pt x="1280872" y="0"/>
                    </a:cubicBezTo>
                  </a:path>
                </a:pathLst>
              </a:custGeom>
              <a:ln w="38100" cap="flat" cmpd="sng" algn="ctr">
                <a:solidFill>
                  <a:srgbClr val="8B90FF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381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8500"/>
            <a:ext cx="8229600" cy="1143000"/>
          </a:xfrm>
        </p:spPr>
        <p:txBody>
          <a:bodyPr>
            <a:noAutofit/>
          </a:bodyPr>
          <a:lstStyle/>
          <a:p>
            <a:r>
              <a:rPr lang="en-US" sz="3000" dirty="0" smtClean="0"/>
              <a:t>Mandate, goals and meeting schedule</a:t>
            </a:r>
            <a:br>
              <a:rPr lang="en-US" sz="3000" dirty="0" smtClean="0"/>
            </a:br>
            <a:r>
              <a:rPr lang="en-US" sz="3000" dirty="0" smtClean="0"/>
              <a:t>of the HDWG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457200" y="1889125"/>
            <a:ext cx="8229600" cy="483235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Mandate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oversee and steer the use and further  </a:t>
            </a:r>
            <a:r>
              <a:rPr lang="en-US" dirty="0"/>
              <a:t>development</a:t>
            </a:r>
            <a:r>
              <a:rPr lang="en-US" dirty="0" smtClean="0"/>
              <a:t> of </a:t>
            </a:r>
            <a:r>
              <a:rPr lang="en-US" dirty="0"/>
              <a:t>the HEADTAIL program for beam dynamics simulations including different classes of collective effects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Goals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Converge to one single reliable version of the code, which can be freely distributed inside and outside CERN under request</a:t>
            </a:r>
          </a:p>
          <a:p>
            <a:pPr lvl="1"/>
            <a:r>
              <a:rPr lang="en-US" dirty="0" smtClean="0"/>
              <a:t>Report, follow up and possibly resolve specific issues encountered by users</a:t>
            </a:r>
          </a:p>
          <a:p>
            <a:pPr lvl="1"/>
            <a:r>
              <a:rPr lang="en-US" dirty="0" smtClean="0"/>
              <a:t>Propose and promote improvements and upgrades</a:t>
            </a:r>
          </a:p>
          <a:p>
            <a:pPr lvl="1"/>
            <a:r>
              <a:rPr lang="en-US" dirty="0" smtClean="0"/>
              <a:t>Discuss possible new applications and studies.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Meeting schedule</a:t>
            </a:r>
            <a:r>
              <a:rPr lang="en-US" dirty="0" smtClean="0"/>
              <a:t>: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eetings take place on Mondays @9h30 in 6/2-004 with biweekly frequency (or tentatively at least once a month)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ach meeting has a ~1.5h duration (30’ devoted to follow-ups and up to 1h devoted to a specific subject)</a:t>
            </a:r>
          </a:p>
          <a:p>
            <a:pPr lvl="1">
              <a:buFont typeface="Lucida Grande"/>
              <a:buChar char="⇒"/>
            </a:pPr>
            <a:r>
              <a:rPr lang="en-US" dirty="0" smtClean="0"/>
              <a:t>However meetings are also intended to be a platform for open discussion to ask questions,</a:t>
            </a:r>
            <a:r>
              <a:rPr lang="en-US" dirty="0" smtClean="0"/>
              <a:t> express doubts,</a:t>
            </a:r>
            <a:r>
              <a:rPr lang="en-US" dirty="0" smtClean="0"/>
              <a:t> look into details of both physical and numerical issues encountered in simulations!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IN</a:t>
            </a:r>
            <a:r>
              <a:rPr lang="en-US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</a:t>
            </a:r>
            <a:r>
              <a:rPr lang="en-US" sz="3000" b="1" dirty="0" smtClean="0"/>
              <a:t>CO</a:t>
            </a:r>
            <a:r>
              <a:rPr lang="en-US" sz="3000" dirty="0" smtClean="0"/>
              <a:t> site under Projects </a:t>
            </a:r>
            <a:r>
              <a:rPr lang="en-US" sz="3000" dirty="0" err="1" smtClean="0">
                <a:sym typeface="Wingdings"/>
              </a:rPr>
              <a:t></a:t>
            </a:r>
            <a:r>
              <a:rPr lang="en-US" sz="3000" dirty="0" smtClean="0">
                <a:sym typeface="Wingdings"/>
              </a:rPr>
              <a:t> HEADTAIL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" name="Picture 6" descr="Picture 3.png"/>
          <p:cNvPicPr>
            <a:picLocks noChangeAspect="1"/>
          </p:cNvPicPr>
          <p:nvPr/>
        </p:nvPicPr>
        <p:blipFill>
          <a:blip r:embed="rId4"/>
          <a:srcRect l="3743" t="3359" r="3494" b="6382"/>
          <a:stretch>
            <a:fillRect/>
          </a:stretch>
        </p:blipFill>
        <p:spPr>
          <a:xfrm>
            <a:off x="411650" y="1170048"/>
            <a:ext cx="7818431" cy="565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8500"/>
            <a:ext cx="8229600" cy="1143000"/>
          </a:xfrm>
        </p:spPr>
        <p:txBody>
          <a:bodyPr>
            <a:noAutofit/>
          </a:bodyPr>
          <a:lstStyle/>
          <a:p>
            <a:r>
              <a:rPr lang="en-US" sz="3000" dirty="0" smtClean="0"/>
              <a:t>Special topics covered </a:t>
            </a:r>
            <a:br>
              <a:rPr lang="en-US" sz="3000" dirty="0" smtClean="0"/>
            </a:br>
            <a:r>
              <a:rPr lang="en-US" sz="3000" dirty="0" smtClean="0"/>
              <a:t>in the HDWG meetings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457200" y="1788025"/>
            <a:ext cx="8229600" cy="4688975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Past meetings:</a:t>
            </a:r>
          </a:p>
          <a:p>
            <a:pPr lvl="1"/>
            <a:r>
              <a:rPr lang="en-US" dirty="0" smtClean="0"/>
              <a:t>Intro</a:t>
            </a:r>
          </a:p>
          <a:p>
            <a:pPr lvl="1"/>
            <a:r>
              <a:rPr lang="en-US" dirty="0" smtClean="0"/>
              <a:t>Nonlinear matching in the longitudinal plane (Christian)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sing CERN </a:t>
            </a:r>
            <a:r>
              <a:rPr lang="en-US" dirty="0" err="1" smtClean="0"/>
              <a:t>svn</a:t>
            </a:r>
            <a:r>
              <a:rPr lang="en-US" dirty="0" smtClean="0"/>
              <a:t> repositories to manage </a:t>
            </a:r>
            <a:r>
              <a:rPr lang="en-US" dirty="0" err="1" smtClean="0"/>
              <a:t>HeadTail</a:t>
            </a:r>
            <a:r>
              <a:rPr lang="en-US" dirty="0" smtClean="0"/>
              <a:t> versions (Kevin)</a:t>
            </a:r>
          </a:p>
          <a:p>
            <a:pPr lvl="1"/>
            <a:r>
              <a:rPr lang="en-US" dirty="0" err="1" smtClean="0"/>
              <a:t>HeadTail</a:t>
            </a:r>
            <a:r>
              <a:rPr lang="en-US" dirty="0" smtClean="0"/>
              <a:t> multi-bunch development (Nicolas) </a:t>
            </a:r>
          </a:p>
          <a:p>
            <a:pPr lvl="1"/>
            <a:r>
              <a:rPr lang="en-US" dirty="0" smtClean="0"/>
              <a:t>PS Simulations on the accelerating ramp (Sandra)</a:t>
            </a:r>
          </a:p>
          <a:p>
            <a:pPr lvl="1"/>
            <a:r>
              <a:rPr lang="en-US" dirty="0" smtClean="0"/>
              <a:t>Contributions of both constant and coupling terms to the wake fields (Carlo)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bservations of </a:t>
            </a:r>
            <a:r>
              <a:rPr lang="en-US" dirty="0" err="1" smtClean="0"/>
              <a:t>emittance</a:t>
            </a:r>
            <a:r>
              <a:rPr lang="en-US" dirty="0" smtClean="0"/>
              <a:t> growth in the presence of dipolar wake fields (</a:t>
            </a:r>
            <a:r>
              <a:rPr lang="en-US" dirty="0" err="1" smtClean="0"/>
              <a:t>Nicol</a:t>
            </a:r>
            <a:r>
              <a:rPr lang="en-US" dirty="0" err="1" smtClean="0"/>
              <a:t>ò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/>
              <a:t>E</a:t>
            </a:r>
            <a:r>
              <a:rPr lang="en-US" dirty="0" smtClean="0"/>
              <a:t>lectron cloud effects in the SPS at nominal (Q26) and large momentum compaction (Q20) optics (</a:t>
            </a:r>
            <a:r>
              <a:rPr lang="en-US" dirty="0" err="1" smtClean="0"/>
              <a:t>Hannes</a:t>
            </a:r>
            <a:r>
              <a:rPr lang="en-US" dirty="0" smtClean="0"/>
              <a:t>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To come soon</a:t>
            </a:r>
          </a:p>
          <a:p>
            <a:pPr lvl="1"/>
            <a:r>
              <a:rPr lang="en-US" dirty="0" err="1" smtClean="0"/>
              <a:t>Octupole</a:t>
            </a:r>
            <a:r>
              <a:rPr lang="en-US" dirty="0" smtClean="0"/>
              <a:t> stabilization: theory vs. simulations (Raymond)</a:t>
            </a:r>
          </a:p>
          <a:p>
            <a:pPr lvl="1"/>
            <a:r>
              <a:rPr lang="en-US" dirty="0" smtClean="0"/>
              <a:t>The grand unification of the </a:t>
            </a:r>
            <a:r>
              <a:rPr lang="en-US" dirty="0" err="1" smtClean="0"/>
              <a:t>HEADTAIL_impedance</a:t>
            </a:r>
            <a:r>
              <a:rPr lang="en-US" dirty="0" smtClean="0"/>
              <a:t> existing subversions (Nicolas)</a:t>
            </a:r>
          </a:p>
          <a:p>
            <a:pPr lvl="1"/>
            <a:r>
              <a:rPr lang="en-US" dirty="0" smtClean="0"/>
              <a:t>Effects of constant wake field terms in HEADTAIL simulations: the “transverse potential well distortion” (Kevin)</a:t>
            </a:r>
          </a:p>
          <a:p>
            <a:pPr lvl="1"/>
            <a:r>
              <a:rPr lang="en-US" dirty="0" smtClean="0"/>
              <a:t>Interface of HEADTAIL with </a:t>
            </a:r>
            <a:r>
              <a:rPr lang="en-US" dirty="0" err="1" smtClean="0"/>
              <a:t>Zbase</a:t>
            </a:r>
            <a:r>
              <a:rPr lang="en-US" dirty="0" smtClean="0"/>
              <a:t> (</a:t>
            </a:r>
            <a:r>
              <a:rPr lang="en-US" dirty="0" err="1" smtClean="0"/>
              <a:t>Beno</a:t>
            </a:r>
            <a:r>
              <a:rPr lang="en-US" dirty="0" err="1" smtClean="0"/>
              <a:t>ît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ECI a TMC-type instability? (</a:t>
            </a:r>
            <a:r>
              <a:rPr lang="en-US" dirty="0" err="1" smtClean="0"/>
              <a:t>Hannes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8500"/>
            <a:ext cx="8229600" cy="1143000"/>
          </a:xfrm>
        </p:spPr>
        <p:txBody>
          <a:bodyPr>
            <a:noAutofit/>
          </a:bodyPr>
          <a:lstStyle/>
          <a:p>
            <a:r>
              <a:rPr lang="en-US" sz="3000" dirty="0" smtClean="0">
                <a:solidFill>
                  <a:srgbClr val="D9D9D9"/>
                </a:solidFill>
              </a:rPr>
              <a:t>Mandate, goals and meeting schedule</a:t>
            </a:r>
            <a:br>
              <a:rPr lang="en-US" sz="3000" dirty="0" smtClean="0">
                <a:solidFill>
                  <a:srgbClr val="D9D9D9"/>
                </a:solidFill>
              </a:rPr>
            </a:br>
            <a:r>
              <a:rPr lang="en-US" sz="3000" dirty="0" smtClean="0">
                <a:solidFill>
                  <a:srgbClr val="D9D9D9"/>
                </a:solidFill>
              </a:rPr>
              <a:t>of the HDWG</a:t>
            </a:r>
            <a:endParaRPr lang="en-US" sz="3000" b="1" dirty="0">
              <a:solidFill>
                <a:srgbClr val="D9D9D9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457200" y="1889125"/>
            <a:ext cx="8229600" cy="483235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Mandate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  <a:sym typeface="Wingdings"/>
              </a:rPr>
              <a:t>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sym typeface="Wingdings"/>
              </a:rPr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oversee and steer the use and further 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development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of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the HEADTAIL program for beam dynamics simulations including different classes of collective effects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Goals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/>
              <a:t>Converge to one single reliable version of the code, which can be freely distributed inside and outside CERN under request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Report, follow up and possibly resolve specific issues encountered by users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Propose and promote improvements and upgrades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Discuss possible new applications and studies.</a:t>
            </a:r>
          </a:p>
          <a:p>
            <a:pPr lvl="1">
              <a:buNone/>
            </a:pPr>
            <a:endParaRPr lang="en-US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Meeting schedule</a:t>
            </a:r>
            <a:r>
              <a:rPr lang="en-US" dirty="0" smtClean="0">
                <a:solidFill>
                  <a:srgbClr val="D9D9D9"/>
                </a:solidFill>
              </a:rPr>
              <a:t>: </a:t>
            </a:r>
          </a:p>
          <a:p>
            <a:pPr lvl="1"/>
            <a:r>
              <a:rPr lang="en-US" dirty="0">
                <a:solidFill>
                  <a:srgbClr val="D9D9D9"/>
                </a:solidFill>
              </a:rPr>
              <a:t>M</a:t>
            </a:r>
            <a:r>
              <a:rPr lang="en-US" dirty="0" smtClean="0">
                <a:solidFill>
                  <a:srgbClr val="D9D9D9"/>
                </a:solidFill>
              </a:rPr>
              <a:t>eetings take place on Mondays @9h30 in 6/2-004 with biweekly frequency (or tentatively at least once a month)</a:t>
            </a:r>
          </a:p>
          <a:p>
            <a:pPr lvl="1"/>
            <a:r>
              <a:rPr lang="en-US" dirty="0">
                <a:solidFill>
                  <a:srgbClr val="D9D9D9"/>
                </a:solidFill>
              </a:rPr>
              <a:t>E</a:t>
            </a:r>
            <a:r>
              <a:rPr lang="en-US" dirty="0" smtClean="0">
                <a:solidFill>
                  <a:srgbClr val="D9D9D9"/>
                </a:solidFill>
              </a:rPr>
              <a:t>ach meeting has a ~1.5h duration (30’ devoted to follow-ups and up to 1h devoted to a specific subject)</a:t>
            </a:r>
          </a:p>
          <a:p>
            <a:pPr lvl="1">
              <a:buFont typeface="Lucida Grande"/>
              <a:buChar char="⇒"/>
            </a:pPr>
            <a:r>
              <a:rPr lang="en-US" dirty="0" smtClean="0">
                <a:solidFill>
                  <a:srgbClr val="D9D9D9"/>
                </a:solidFill>
              </a:rPr>
              <a:t>However meetings are also intended to be a platform for open discussion to ask questions,</a:t>
            </a:r>
            <a:r>
              <a:rPr lang="en-US" dirty="0" smtClean="0">
                <a:solidFill>
                  <a:srgbClr val="D9D9D9"/>
                </a:solidFill>
              </a:rPr>
              <a:t> express doubts,</a:t>
            </a:r>
            <a:r>
              <a:rPr lang="en-US" dirty="0" smtClean="0">
                <a:solidFill>
                  <a:srgbClr val="D9D9D9"/>
                </a:solidFill>
              </a:rPr>
              <a:t> look into details of both physical and numerical issues encountered in simulations! </a:t>
            </a:r>
            <a:endParaRPr lang="en-US" dirty="0" smtClean="0">
              <a:solidFill>
                <a:srgbClr val="D9D9D9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09600" y="1524788"/>
            <a:ext cx="2819400" cy="8382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80000" y="1753388"/>
            <a:ext cx="2029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HEADTAIL_ecloud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29000" y="787612"/>
            <a:ext cx="1981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HEADTAIL</a:t>
            </a:r>
            <a:endParaRPr lang="en-US" sz="3200" b="1" dirty="0"/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3276600" y="1372388"/>
            <a:ext cx="381000" cy="275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5029200" y="1524788"/>
            <a:ext cx="2819400" cy="838200"/>
          </a:xfrm>
          <a:prstGeom prst="ellipse">
            <a:avLst/>
          </a:prstGeom>
          <a:solidFill>
            <a:srgbClr val="558ED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10200" y="175338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HEADTAIL_impedance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572000" y="1372388"/>
            <a:ext cx="609600" cy="275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3048788"/>
            <a:ext cx="3352800" cy="259080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Single bunch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3273" dirty="0" smtClean="0"/>
              <a:t>Multi</a:t>
            </a:r>
            <a:r>
              <a:rPr lang="en-US" sz="3273" dirty="0"/>
              <a:t>-kick with different beta-function </a:t>
            </a:r>
            <a:r>
              <a:rPr lang="en-US" sz="3273" dirty="0" smtClean="0"/>
              <a:t>transport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electron cloud density at different kick points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 magnetic field option at different kick points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import electron distribution file from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ECLOUD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876800" y="3048788"/>
            <a:ext cx="3581400" cy="3047212"/>
          </a:xfrm>
          <a:ln>
            <a:solidFill>
              <a:srgbClr val="000000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Multi-</a:t>
            </a:r>
            <a:r>
              <a:rPr lang="en-US" dirty="0" smtClean="0"/>
              <a:t>bunch, parallel</a:t>
            </a:r>
          </a:p>
          <a:p>
            <a:r>
              <a:rPr lang="en-US" dirty="0" smtClean="0"/>
              <a:t>Multi-kick with different beta-function transport</a:t>
            </a:r>
          </a:p>
          <a:p>
            <a:r>
              <a:rPr lang="en-US" dirty="0" smtClean="0"/>
              <a:t>Option to store the wake over several turns</a:t>
            </a:r>
          </a:p>
          <a:p>
            <a:r>
              <a:rPr lang="en-US" dirty="0" smtClean="0"/>
              <a:t>Different</a:t>
            </a:r>
            <a:r>
              <a:rPr lang="en-US" dirty="0" smtClean="0"/>
              <a:t> analytical impedances </a:t>
            </a:r>
            <a:r>
              <a:rPr lang="en-US" dirty="0" smtClean="0"/>
              <a:t>in different kick points</a:t>
            </a:r>
          </a:p>
          <a:p>
            <a:r>
              <a:rPr lang="en-US" dirty="0" smtClean="0"/>
              <a:t>Wake fields can be imported by Z-base </a:t>
            </a:r>
            <a:r>
              <a:rPr lang="en-US" dirty="0" smtClean="0"/>
              <a:t>(constant, dipolar</a:t>
            </a:r>
            <a:r>
              <a:rPr lang="en-US" dirty="0" smtClean="0"/>
              <a:t>, </a:t>
            </a:r>
            <a:r>
              <a:rPr lang="en-US" dirty="0" err="1" smtClean="0"/>
              <a:t>quadrupolar</a:t>
            </a:r>
            <a:r>
              <a:rPr lang="en-US" dirty="0" smtClean="0"/>
              <a:t>, coupling)</a:t>
            </a:r>
          </a:p>
          <a:p>
            <a:r>
              <a:rPr lang="en-US" dirty="0" smtClean="0"/>
              <a:t>Several applications</a:t>
            </a:r>
          </a:p>
        </p:txBody>
      </p:sp>
      <p:cxnSp>
        <p:nvCxnSpPr>
          <p:cNvPr id="18" name="Straight Arrow Connector 17"/>
          <p:cNvCxnSpPr>
            <a:stCxn id="9" idx="4"/>
          </p:cNvCxnSpPr>
          <p:nvPr/>
        </p:nvCxnSpPr>
        <p:spPr>
          <a:xfrm rot="16200000" flipH="1">
            <a:off x="1676400" y="2705887"/>
            <a:ext cx="685800" cy="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6134101" y="2705888"/>
            <a:ext cx="685800" cy="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19724" y="2725623"/>
            <a:ext cx="91375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smtClean="0"/>
              <a:t>Kevin Li</a:t>
            </a:r>
            <a:endParaRPr lang="en-US" sz="1500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6934201" y="2716440"/>
            <a:ext cx="152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smtClean="0"/>
              <a:t>Nicolas </a:t>
            </a:r>
            <a:r>
              <a:rPr lang="en-US" sz="1500" i="1" dirty="0" err="1" smtClean="0"/>
              <a:t>Mounet</a:t>
            </a:r>
            <a:endParaRPr lang="en-US" sz="15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327" y="1295400"/>
            <a:ext cx="7958473" cy="4320000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 rot="5400000">
            <a:off x="-1802148" y="3825875"/>
            <a:ext cx="506095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381002" y="5615401"/>
            <a:ext cx="8153399" cy="158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380999" y="4191000"/>
            <a:ext cx="5943601" cy="2166144"/>
            <a:chOff x="380999" y="4191000"/>
            <a:chExt cx="5943601" cy="2166144"/>
          </a:xfrm>
        </p:grpSpPr>
        <p:sp>
          <p:nvSpPr>
            <p:cNvPr id="27" name="Oval 26"/>
            <p:cNvSpPr/>
            <p:nvPr/>
          </p:nvSpPr>
          <p:spPr>
            <a:xfrm>
              <a:off x="380999" y="4191000"/>
              <a:ext cx="4114801" cy="990600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133600" y="5110649"/>
              <a:ext cx="4191000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smtClean="0">
                  <a:solidFill>
                    <a:srgbClr val="FF0000"/>
                  </a:solidFill>
                </a:rPr>
                <a:t>Here the code can be downloaded. Any HDWG member can then modify it and upload it. </a:t>
              </a:r>
            </a:p>
            <a:p>
              <a:r>
                <a:rPr lang="en-US" sz="1500" dirty="0" smtClean="0">
                  <a:solidFill>
                    <a:srgbClr val="FF0000"/>
                  </a:solidFill>
                </a:rPr>
                <a:t>The code will be then assigned a new version number and all changes are tracked.</a:t>
              </a:r>
            </a:p>
            <a:p>
              <a:r>
                <a:rPr lang="en-US" sz="1500" dirty="0" err="1" smtClean="0">
                  <a:solidFill>
                    <a:srgbClr val="FF0000"/>
                  </a:solidFill>
                </a:rPr>
                <a:t>Hdtl-ecld</a:t>
              </a:r>
              <a:r>
                <a:rPr lang="en-US" sz="1500" dirty="0" smtClean="0">
                  <a:solidFill>
                    <a:srgbClr val="FF0000"/>
                  </a:solidFill>
                </a:rPr>
                <a:t> is the repository for </a:t>
              </a:r>
              <a:r>
                <a:rPr lang="en-US" sz="1500" dirty="0" err="1" smtClean="0">
                  <a:solidFill>
                    <a:srgbClr val="FF0000"/>
                  </a:solidFill>
                </a:rPr>
                <a:t>HEADTAIL_ecloud</a:t>
              </a:r>
              <a:r>
                <a:rPr lang="en-US" sz="1500" dirty="0" smtClean="0"/>
                <a:t> </a:t>
              </a:r>
              <a:endParaRPr lang="en-US" sz="15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7643388" y="5627638"/>
            <a:ext cx="91375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smtClean="0"/>
              <a:t>Kevin Li</a:t>
            </a:r>
            <a:endParaRPr lang="en-US" sz="15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8500"/>
            <a:ext cx="8229600" cy="1143000"/>
          </a:xfrm>
        </p:spPr>
        <p:txBody>
          <a:bodyPr>
            <a:noAutofit/>
          </a:bodyPr>
          <a:lstStyle/>
          <a:p>
            <a:r>
              <a:rPr lang="en-US" sz="3000" dirty="0" smtClean="0">
                <a:solidFill>
                  <a:srgbClr val="D9D9D9"/>
                </a:solidFill>
              </a:rPr>
              <a:t>Mandate, goals and meeting schedule</a:t>
            </a:r>
            <a:br>
              <a:rPr lang="en-US" sz="3000" dirty="0" smtClean="0">
                <a:solidFill>
                  <a:srgbClr val="D9D9D9"/>
                </a:solidFill>
              </a:rPr>
            </a:br>
            <a:r>
              <a:rPr lang="en-US" sz="3000" dirty="0" smtClean="0">
                <a:solidFill>
                  <a:srgbClr val="D9D9D9"/>
                </a:solidFill>
              </a:rPr>
              <a:t>of the HDWG</a:t>
            </a:r>
            <a:endParaRPr lang="en-US" sz="3000" b="1" dirty="0">
              <a:solidFill>
                <a:srgbClr val="D9D9D9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457200" y="1889125"/>
            <a:ext cx="8229600" cy="483235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Mandate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  <a:sym typeface="Wingdings"/>
              </a:rPr>
              <a:t>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sym typeface="Wingdings"/>
              </a:rPr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oversee and steer the use and further 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development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of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the HEADTAIL program for beam dynamics simulations including different classes of collective effects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Goals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Converge to one single reliable version of the code, which can be freely distributed inside and outside CERN under request</a:t>
            </a:r>
          </a:p>
          <a:p>
            <a:pPr lvl="1"/>
            <a:r>
              <a:rPr lang="en-US" b="1" dirty="0" smtClean="0"/>
              <a:t>Report, follow up and possibly resolve specific issues encountered by users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Propose and promote improvements and upgrades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Discuss possible new applications and studies.</a:t>
            </a:r>
          </a:p>
          <a:p>
            <a:pPr lvl="1">
              <a:buNone/>
            </a:pPr>
            <a:endParaRPr lang="en-US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Meeting schedule</a:t>
            </a:r>
            <a:r>
              <a:rPr lang="en-US" dirty="0" smtClean="0">
                <a:solidFill>
                  <a:srgbClr val="D9D9D9"/>
                </a:solidFill>
              </a:rPr>
              <a:t>: </a:t>
            </a:r>
          </a:p>
          <a:p>
            <a:pPr lvl="1"/>
            <a:r>
              <a:rPr lang="en-US" dirty="0">
                <a:solidFill>
                  <a:srgbClr val="D9D9D9"/>
                </a:solidFill>
              </a:rPr>
              <a:t>M</a:t>
            </a:r>
            <a:r>
              <a:rPr lang="en-US" dirty="0" smtClean="0">
                <a:solidFill>
                  <a:srgbClr val="D9D9D9"/>
                </a:solidFill>
              </a:rPr>
              <a:t>eetings take place on Mondays @9h30 in 6/2-004 with biweekly frequency (or tentatively at least once a month)</a:t>
            </a:r>
          </a:p>
          <a:p>
            <a:pPr lvl="1"/>
            <a:r>
              <a:rPr lang="en-US" dirty="0">
                <a:solidFill>
                  <a:srgbClr val="D9D9D9"/>
                </a:solidFill>
              </a:rPr>
              <a:t>E</a:t>
            </a:r>
            <a:r>
              <a:rPr lang="en-US" dirty="0" smtClean="0">
                <a:solidFill>
                  <a:srgbClr val="D9D9D9"/>
                </a:solidFill>
              </a:rPr>
              <a:t>ach meeting has a ~1.5h duration (30’ devoted to follow-ups and up to 1h devoted to a specific subject)</a:t>
            </a:r>
          </a:p>
          <a:p>
            <a:pPr lvl="1">
              <a:buFont typeface="Lucida Grande"/>
              <a:buChar char="⇒"/>
            </a:pPr>
            <a:r>
              <a:rPr lang="en-US" dirty="0" smtClean="0">
                <a:solidFill>
                  <a:srgbClr val="D9D9D9"/>
                </a:solidFill>
              </a:rPr>
              <a:t>However meetings are also intended to be a platform for open discussion to ask questions,</a:t>
            </a:r>
            <a:r>
              <a:rPr lang="en-US" dirty="0" smtClean="0">
                <a:solidFill>
                  <a:srgbClr val="D9D9D9"/>
                </a:solidFill>
              </a:rPr>
              <a:t> express doubts,</a:t>
            </a:r>
            <a:r>
              <a:rPr lang="en-US" dirty="0" smtClean="0">
                <a:solidFill>
                  <a:srgbClr val="D9D9D9"/>
                </a:solidFill>
              </a:rPr>
              <a:t> look into details of both physical and numerical issues encountered in simulations! </a:t>
            </a:r>
            <a:endParaRPr lang="en-US" dirty="0" smtClean="0">
              <a:solidFill>
                <a:srgbClr val="D9D9D9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8500"/>
            <a:ext cx="8229600" cy="939300"/>
          </a:xfrm>
        </p:spPr>
        <p:txBody>
          <a:bodyPr>
            <a:noAutofit/>
          </a:bodyPr>
          <a:lstStyle/>
          <a:p>
            <a:r>
              <a:rPr lang="en-US" sz="3000" dirty="0" err="1" smtClean="0">
                <a:solidFill>
                  <a:srgbClr val="000000"/>
                </a:solidFill>
              </a:rPr>
              <a:t>Emittance</a:t>
            </a:r>
            <a:r>
              <a:rPr lang="en-US" sz="3000" dirty="0" smtClean="0">
                <a:solidFill>
                  <a:srgbClr val="000000"/>
                </a:solidFill>
              </a:rPr>
              <a:t> growth</a:t>
            </a:r>
            <a:endParaRPr lang="en-US" sz="3000" b="1" dirty="0">
              <a:solidFill>
                <a:srgbClr val="000000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85686" y="1335743"/>
            <a:ext cx="8229600" cy="1371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Incoherent effects: physical phenomenon or artifact of the numerical simulation?</a:t>
            </a:r>
          </a:p>
          <a:p>
            <a:r>
              <a:rPr lang="en-US" dirty="0" smtClean="0"/>
              <a:t>Systematic study with simple models, dipolar, </a:t>
            </a:r>
            <a:r>
              <a:rPr lang="en-US" dirty="0" err="1" smtClean="0"/>
              <a:t>quadrupolar</a:t>
            </a:r>
            <a:r>
              <a:rPr lang="en-US" dirty="0" smtClean="0"/>
              <a:t>, dipolar + </a:t>
            </a:r>
            <a:r>
              <a:rPr lang="en-US" dirty="0" err="1" smtClean="0"/>
              <a:t>quadrupolar</a:t>
            </a:r>
            <a:r>
              <a:rPr lang="en-US" dirty="0" smtClean="0"/>
              <a:t> wake fields needed</a:t>
            </a:r>
          </a:p>
          <a:p>
            <a:r>
              <a:rPr lang="en-US" dirty="0" smtClean="0"/>
              <a:t>Influence of the kick position, tune foot-prints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0" y="4343400"/>
            <a:ext cx="5349973" cy="216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667000"/>
            <a:ext cx="5318270" cy="2160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431410" y="4020235"/>
            <a:ext cx="15761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 smtClean="0"/>
              <a:t>Nicol</a:t>
            </a:r>
            <a:r>
              <a:rPr lang="en-US" sz="1500" i="1" dirty="0" err="1" smtClean="0"/>
              <a:t>ò</a:t>
            </a:r>
            <a:r>
              <a:rPr lang="en-US" sz="1500" i="1" dirty="0" smtClean="0"/>
              <a:t> </a:t>
            </a:r>
            <a:r>
              <a:rPr lang="en-US" sz="1500" i="1" dirty="0" err="1" smtClean="0"/>
              <a:t>Biancacci</a:t>
            </a:r>
            <a:endParaRPr lang="en-US" sz="15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8500"/>
            <a:ext cx="8229600" cy="1143000"/>
          </a:xfrm>
        </p:spPr>
        <p:txBody>
          <a:bodyPr>
            <a:noAutofit/>
          </a:bodyPr>
          <a:lstStyle/>
          <a:p>
            <a:r>
              <a:rPr lang="en-US" sz="3000" dirty="0" smtClean="0">
                <a:solidFill>
                  <a:srgbClr val="D9D9D9"/>
                </a:solidFill>
              </a:rPr>
              <a:t>Mandate, goals and meeting schedule</a:t>
            </a:r>
            <a:br>
              <a:rPr lang="en-US" sz="3000" dirty="0" smtClean="0">
                <a:solidFill>
                  <a:srgbClr val="D9D9D9"/>
                </a:solidFill>
              </a:rPr>
            </a:br>
            <a:r>
              <a:rPr lang="en-US" sz="3000" dirty="0" smtClean="0">
                <a:solidFill>
                  <a:srgbClr val="D9D9D9"/>
                </a:solidFill>
              </a:rPr>
              <a:t>of the HDWG</a:t>
            </a:r>
            <a:endParaRPr lang="en-US" sz="3000" b="1" dirty="0">
              <a:solidFill>
                <a:srgbClr val="D9D9D9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457200" y="1889125"/>
            <a:ext cx="8229600" cy="483235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Mandate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  <a:sym typeface="Wingdings"/>
              </a:rPr>
              <a:t>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sym typeface="Wingdings"/>
              </a:rPr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oversee and steer the use and further 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development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of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the HEADTAIL program for beam dynamics simulations including different classes of collective effects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Goals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Converge to one single reliable version of the code, which can be freely distributed inside and outside CERN under request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Report, follow up and possibly resolve specific issues encountered by users</a:t>
            </a:r>
          </a:p>
          <a:p>
            <a:pPr lvl="1"/>
            <a:r>
              <a:rPr lang="en-US" b="1" dirty="0" smtClean="0"/>
              <a:t>Propose and promote improvements and upgrades</a:t>
            </a:r>
          </a:p>
          <a:p>
            <a:pPr lvl="1"/>
            <a:r>
              <a:rPr lang="en-US" b="1" dirty="0" smtClean="0"/>
              <a:t>Discuss possible new applications and studies.</a:t>
            </a:r>
          </a:p>
          <a:p>
            <a:pPr lvl="1">
              <a:buNone/>
            </a:pPr>
            <a:endParaRPr lang="en-US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Meeting schedule</a:t>
            </a:r>
            <a:r>
              <a:rPr lang="en-US" dirty="0" smtClean="0">
                <a:solidFill>
                  <a:srgbClr val="D9D9D9"/>
                </a:solidFill>
              </a:rPr>
              <a:t>: </a:t>
            </a:r>
          </a:p>
          <a:p>
            <a:pPr lvl="1"/>
            <a:r>
              <a:rPr lang="en-US" dirty="0">
                <a:solidFill>
                  <a:srgbClr val="D9D9D9"/>
                </a:solidFill>
              </a:rPr>
              <a:t>M</a:t>
            </a:r>
            <a:r>
              <a:rPr lang="en-US" dirty="0" smtClean="0">
                <a:solidFill>
                  <a:srgbClr val="D9D9D9"/>
                </a:solidFill>
              </a:rPr>
              <a:t>eetings take place on Mondays @9h30 in 6/2-004 with biweekly frequency (or tentatively at least once a month)</a:t>
            </a:r>
          </a:p>
          <a:p>
            <a:pPr lvl="1"/>
            <a:r>
              <a:rPr lang="en-US" dirty="0">
                <a:solidFill>
                  <a:srgbClr val="D9D9D9"/>
                </a:solidFill>
              </a:rPr>
              <a:t>E</a:t>
            </a:r>
            <a:r>
              <a:rPr lang="en-US" dirty="0" smtClean="0">
                <a:solidFill>
                  <a:srgbClr val="D9D9D9"/>
                </a:solidFill>
              </a:rPr>
              <a:t>ach meeting has a ~1.5h duration (30’ devoted to follow-ups and up to 1h devoted to a specific subject)</a:t>
            </a:r>
          </a:p>
          <a:p>
            <a:pPr lvl="1">
              <a:buFont typeface="Lucida Grande"/>
              <a:buChar char="⇒"/>
            </a:pPr>
            <a:r>
              <a:rPr lang="en-US" dirty="0" smtClean="0">
                <a:solidFill>
                  <a:srgbClr val="D9D9D9"/>
                </a:solidFill>
              </a:rPr>
              <a:t>However meetings are also intended to be a platform for open discussion to ask questions,</a:t>
            </a:r>
            <a:r>
              <a:rPr lang="en-US" dirty="0" smtClean="0">
                <a:solidFill>
                  <a:srgbClr val="D9D9D9"/>
                </a:solidFill>
              </a:rPr>
              <a:t> express doubts,</a:t>
            </a:r>
            <a:r>
              <a:rPr lang="en-US" dirty="0" smtClean="0">
                <a:solidFill>
                  <a:srgbClr val="D9D9D9"/>
                </a:solidFill>
              </a:rPr>
              <a:t> look into details of both physical and numerical issues encountered in simulations! </a:t>
            </a:r>
            <a:endParaRPr lang="en-US" dirty="0" smtClean="0">
              <a:solidFill>
                <a:srgbClr val="D9D9D9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381000"/>
            <a:ext cx="7352367" cy="5400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172200" y="1219200"/>
            <a:ext cx="15761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smtClean="0"/>
              <a:t>Carlo </a:t>
            </a:r>
            <a:r>
              <a:rPr lang="en-US" sz="1500" i="1" dirty="0" err="1" smtClean="0"/>
              <a:t>Zannini</a:t>
            </a:r>
            <a:endParaRPr lang="en-US" sz="1500" i="1" dirty="0"/>
          </a:p>
        </p:txBody>
      </p:sp>
      <p:sp>
        <p:nvSpPr>
          <p:cNvPr id="11" name="Content Placeholder 6"/>
          <p:cNvSpPr>
            <a:spLocks noGrp="1"/>
          </p:cNvSpPr>
          <p:nvPr>
            <p:ph idx="1"/>
          </p:nvPr>
        </p:nvSpPr>
        <p:spPr>
          <a:xfrm>
            <a:off x="598720" y="5934202"/>
            <a:ext cx="7262677" cy="787273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Constant terms of the wake are created in asymmetric structures (top-bottom or left-right), or for an off-axis beam crossing a symmetric structure</a:t>
            </a:r>
          </a:p>
          <a:p>
            <a:r>
              <a:rPr lang="en-US" dirty="0" smtClean="0"/>
              <a:t>How important are the constant terms of the wakes in beam dynamics simulations?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3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603" y="1391480"/>
            <a:ext cx="6833874" cy="326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Oval 72"/>
          <p:cNvSpPr/>
          <p:nvPr/>
        </p:nvSpPr>
        <p:spPr>
          <a:xfrm rot="342091">
            <a:off x="4663976" y="2588930"/>
            <a:ext cx="993012" cy="160214"/>
          </a:xfrm>
          <a:prstGeom prst="ellipse">
            <a:avLst/>
          </a:prstGeom>
          <a:solidFill>
            <a:srgbClr val="3366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err="1" smtClean="0">
                <a:solidFill>
                  <a:srgbClr val="008000"/>
                </a:solidFill>
              </a:rPr>
              <a:t>HEADTAIL</a:t>
            </a:r>
            <a:r>
              <a:rPr lang="en-US" sz="3000" b="1" dirty="0" err="1" smtClean="0">
                <a:solidFill>
                  <a:srgbClr val="008000"/>
                </a:solidFill>
              </a:rPr>
              <a:t>_ecloud</a:t>
            </a:r>
            <a:r>
              <a:rPr lang="en-US" sz="3000" dirty="0" smtClean="0"/>
              <a:t> </a:t>
            </a:r>
            <a:r>
              <a:rPr lang="en-US" sz="3000" dirty="0" smtClean="0"/>
              <a:t>simulation</a:t>
            </a:r>
            <a:br>
              <a:rPr lang="en-US" sz="3000" dirty="0" smtClean="0"/>
            </a:br>
            <a:r>
              <a:rPr lang="en-US" sz="3000" dirty="0" smtClean="0"/>
              <a:t>general principle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grpSp>
        <p:nvGrpSpPr>
          <p:cNvPr id="3" name="Group 75"/>
          <p:cNvGrpSpPr/>
          <p:nvPr/>
        </p:nvGrpSpPr>
        <p:grpSpPr>
          <a:xfrm>
            <a:off x="2897188" y="4384298"/>
            <a:ext cx="5789612" cy="2474806"/>
            <a:chOff x="2897188" y="4384298"/>
            <a:chExt cx="5789612" cy="2474806"/>
          </a:xfrm>
        </p:grpSpPr>
        <p:cxnSp>
          <p:nvCxnSpPr>
            <p:cNvPr id="71" name="Straight Arrow Connector 70"/>
            <p:cNvCxnSpPr/>
            <p:nvPr/>
          </p:nvCxnSpPr>
          <p:spPr>
            <a:xfrm flipV="1">
              <a:off x="3180522" y="5687391"/>
              <a:ext cx="3048000" cy="63721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2897188" y="5061312"/>
              <a:ext cx="283334" cy="1797792"/>
            </a:xfrm>
            <a:prstGeom prst="rect">
              <a:avLst/>
            </a:prstGeom>
            <a:solidFill>
              <a:srgbClr val="FF0000">
                <a:alpha val="62000"/>
              </a:srgbClr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334828" y="4384298"/>
              <a:ext cx="2351972" cy="1775073"/>
            </a:xfrm>
            <a:prstGeom prst="rect">
              <a:avLst/>
            </a:prstGeom>
          </p:spPr>
        </p:pic>
      </p:grpSp>
      <p:grpSp>
        <p:nvGrpSpPr>
          <p:cNvPr id="6" name="Group 74"/>
          <p:cNvGrpSpPr/>
          <p:nvPr/>
        </p:nvGrpSpPr>
        <p:grpSpPr>
          <a:xfrm>
            <a:off x="-1" y="4191000"/>
            <a:ext cx="5565913" cy="2668104"/>
            <a:chOff x="-1" y="4191000"/>
            <a:chExt cx="5565913" cy="2668104"/>
          </a:xfrm>
        </p:grpSpPr>
        <p:sp>
          <p:nvSpPr>
            <p:cNvPr id="56" name="Trapezoid 55"/>
            <p:cNvSpPr/>
            <p:nvPr/>
          </p:nvSpPr>
          <p:spPr>
            <a:xfrm>
              <a:off x="-1" y="5060208"/>
              <a:ext cx="5565913" cy="1798896"/>
            </a:xfrm>
            <a:prstGeom prst="trapezoid">
              <a:avLst>
                <a:gd name="adj" fmla="val 35078"/>
              </a:avLst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8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8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Isosceles Triangle 54"/>
            <p:cNvSpPr/>
            <p:nvPr/>
          </p:nvSpPr>
          <p:spPr>
            <a:xfrm>
              <a:off x="609600" y="4191000"/>
              <a:ext cx="4343400" cy="869208"/>
            </a:xfrm>
            <a:prstGeom prst="triangle">
              <a:avLst>
                <a:gd name="adj" fmla="val 60694"/>
              </a:avLst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38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38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7"/>
            <p:cNvGrpSpPr/>
            <p:nvPr/>
          </p:nvGrpSpPr>
          <p:grpSpPr>
            <a:xfrm>
              <a:off x="458788" y="5190124"/>
              <a:ext cx="2438400" cy="1455530"/>
              <a:chOff x="458788" y="5190124"/>
              <a:chExt cx="2438400" cy="1455530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458788" y="5570330"/>
                <a:ext cx="2438400" cy="596771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0" name="Straight Connector 59"/>
              <p:cNvCxnSpPr/>
              <p:nvPr/>
            </p:nvCxnSpPr>
            <p:spPr>
              <a:xfrm rot="5400000">
                <a:off x="1856082" y="5913230"/>
                <a:ext cx="1447800" cy="1588"/>
              </a:xfrm>
              <a:prstGeom prst="line">
                <a:avLst/>
              </a:prstGeom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>
                <a:off x="1551282" y="5913230"/>
                <a:ext cx="1447800" cy="1588"/>
              </a:xfrm>
              <a:prstGeom prst="line">
                <a:avLst/>
              </a:prstGeom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5400000">
                <a:off x="1246482" y="5913230"/>
                <a:ext cx="1447800" cy="1588"/>
              </a:xfrm>
              <a:prstGeom prst="line">
                <a:avLst/>
              </a:prstGeom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>
                <a:off x="941682" y="5913230"/>
                <a:ext cx="1447800" cy="1588"/>
              </a:xfrm>
              <a:prstGeom prst="line">
                <a:avLst/>
              </a:prstGeom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36882" y="5913230"/>
                <a:ext cx="1447800" cy="1588"/>
              </a:xfrm>
              <a:prstGeom prst="line">
                <a:avLst/>
              </a:prstGeom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332082" y="5913230"/>
                <a:ext cx="1447800" cy="1588"/>
              </a:xfrm>
              <a:prstGeom prst="line">
                <a:avLst/>
              </a:prstGeom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>
                <a:off x="25073" y="5920960"/>
                <a:ext cx="1447800" cy="1588"/>
              </a:xfrm>
              <a:prstGeom prst="line">
                <a:avLst/>
              </a:prstGeom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8" name="Group 25"/>
          <p:cNvGrpSpPr/>
          <p:nvPr/>
        </p:nvGrpSpPr>
        <p:grpSpPr>
          <a:xfrm>
            <a:off x="2405972" y="1752600"/>
            <a:ext cx="1556428" cy="1116037"/>
            <a:chOff x="2405972" y="1752600"/>
            <a:chExt cx="1556428" cy="1116037"/>
          </a:xfrm>
        </p:grpSpPr>
        <p:sp>
          <p:nvSpPr>
            <p:cNvPr id="72" name="Oval 71"/>
            <p:cNvSpPr/>
            <p:nvPr/>
          </p:nvSpPr>
          <p:spPr>
            <a:xfrm rot="20749416">
              <a:off x="2405972" y="2708423"/>
              <a:ext cx="993012" cy="160214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180522" y="1752600"/>
              <a:ext cx="781878" cy="609600"/>
            </a:xfrm>
            <a:prstGeom prst="ellipse">
              <a:avLst/>
            </a:prstGeom>
            <a:noFill/>
            <a:ln w="19050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8500"/>
            <a:ext cx="8229600" cy="1143000"/>
          </a:xfrm>
        </p:spPr>
        <p:txBody>
          <a:bodyPr>
            <a:noAutofit/>
          </a:bodyPr>
          <a:lstStyle/>
          <a:p>
            <a:r>
              <a:rPr lang="en-US" sz="3000" dirty="0" smtClean="0"/>
              <a:t>A non-exhaustive list of n</a:t>
            </a:r>
            <a:r>
              <a:rPr lang="en-US" sz="3000" dirty="0" smtClean="0"/>
              <a:t>ew </a:t>
            </a:r>
            <a:br>
              <a:rPr lang="en-US" sz="3000" dirty="0" smtClean="0"/>
            </a:br>
            <a:r>
              <a:rPr lang="en-US" sz="3000" dirty="0" smtClean="0"/>
              <a:t>developments and  studies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Loss of Landau damping in the longitudinal plane due to space charge below transition</a:t>
            </a:r>
          </a:p>
          <a:p>
            <a:pPr lvl="1"/>
            <a:r>
              <a:rPr lang="en-US" dirty="0" smtClean="0"/>
              <a:t>Comparison with </a:t>
            </a:r>
            <a:r>
              <a:rPr lang="en-US" dirty="0" err="1" smtClean="0"/>
              <a:t>Alexey’s</a:t>
            </a:r>
            <a:r>
              <a:rPr lang="en-US" dirty="0" smtClean="0"/>
              <a:t> theory</a:t>
            </a:r>
          </a:p>
          <a:p>
            <a:pPr lvl="1"/>
            <a:r>
              <a:rPr lang="en-US" dirty="0" smtClean="0"/>
              <a:t>Maybe needs </a:t>
            </a:r>
            <a:r>
              <a:rPr lang="en-US" dirty="0" smtClean="0"/>
              <a:t>different initialization of the longitudinal distribution</a:t>
            </a:r>
          </a:p>
          <a:p>
            <a:r>
              <a:rPr lang="en-US" dirty="0" smtClean="0"/>
              <a:t>Mode analysis for electron cloud instability, as a function of electron cloud density and bunch intensity</a:t>
            </a:r>
          </a:p>
          <a:p>
            <a:r>
              <a:rPr lang="en-US" dirty="0" smtClean="0"/>
              <a:t>High band-width feedback system (collaboration with W. </a:t>
            </a:r>
            <a:r>
              <a:rPr lang="en-US" dirty="0" err="1" smtClean="0"/>
              <a:t>H</a:t>
            </a:r>
            <a:r>
              <a:rPr lang="en-US" dirty="0" err="1" smtClean="0"/>
              <a:t>ö</a:t>
            </a:r>
            <a:r>
              <a:rPr lang="en-US" dirty="0" err="1" smtClean="0"/>
              <a:t>fle</a:t>
            </a:r>
            <a:r>
              <a:rPr lang="en-US" dirty="0" smtClean="0"/>
              <a:t> &amp; LARP)</a:t>
            </a:r>
          </a:p>
          <a:p>
            <a:r>
              <a:rPr lang="en-US" dirty="0" smtClean="0"/>
              <a:t>Tools for off-line treatment and plotting of HEADTAIL data</a:t>
            </a:r>
          </a:p>
          <a:p>
            <a:r>
              <a:rPr lang="en-US" dirty="0" err="1" smtClean="0"/>
              <a:t>Schottky</a:t>
            </a:r>
            <a:r>
              <a:rPr lang="en-US" dirty="0" smtClean="0"/>
              <a:t> spectra with impedances</a:t>
            </a:r>
          </a:p>
          <a:p>
            <a:r>
              <a:rPr lang="en-US" dirty="0" smtClean="0"/>
              <a:t>Effect of n</a:t>
            </a:r>
            <a:r>
              <a:rPr lang="en-US" dirty="0" smtClean="0"/>
              <a:t>onlinear chromaticity on </a:t>
            </a:r>
            <a:r>
              <a:rPr lang="en-US" dirty="0" err="1" smtClean="0"/>
              <a:t>headtail</a:t>
            </a:r>
            <a:r>
              <a:rPr lang="en-US" dirty="0" smtClean="0"/>
              <a:t> instabilities</a:t>
            </a:r>
          </a:p>
          <a:p>
            <a:r>
              <a:rPr lang="en-US" dirty="0" smtClean="0"/>
              <a:t>Effect of phase advance between impedance locations</a:t>
            </a:r>
          </a:p>
          <a:p>
            <a:r>
              <a:rPr lang="en-US" dirty="0" smtClean="0"/>
              <a:t>Implementation of radiation damping for damping rings</a:t>
            </a:r>
          </a:p>
          <a:p>
            <a:r>
              <a:rPr lang="en-US" dirty="0" smtClean="0"/>
              <a:t>…</a:t>
            </a:r>
            <a:r>
              <a:rPr lang="en-US" dirty="0" smtClean="0"/>
              <a:t> 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rapezoid 55"/>
          <p:cNvSpPr/>
          <p:nvPr/>
        </p:nvSpPr>
        <p:spPr>
          <a:xfrm>
            <a:off x="-1" y="5060208"/>
            <a:ext cx="5565913" cy="1798896"/>
          </a:xfrm>
          <a:prstGeom prst="trapezoid">
            <a:avLst>
              <a:gd name="adj" fmla="val 35078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4" name="Picture 3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603" y="1391480"/>
            <a:ext cx="6833874" cy="326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err="1" smtClean="0">
                <a:solidFill>
                  <a:srgbClr val="008000"/>
                </a:solidFill>
              </a:rPr>
              <a:t>HEADTAIL</a:t>
            </a:r>
            <a:r>
              <a:rPr lang="en-US" sz="3000" b="1" dirty="0" err="1" smtClean="0">
                <a:solidFill>
                  <a:srgbClr val="008000"/>
                </a:solidFill>
              </a:rPr>
              <a:t>_ecloud</a:t>
            </a:r>
            <a:r>
              <a:rPr lang="en-US" sz="3000" dirty="0" smtClean="0"/>
              <a:t> </a:t>
            </a:r>
            <a:r>
              <a:rPr lang="en-US" sz="3000" dirty="0" smtClean="0"/>
              <a:t>simulation</a:t>
            </a:r>
            <a:br>
              <a:rPr lang="en-US" sz="3000" dirty="0" smtClean="0"/>
            </a:br>
            <a:r>
              <a:rPr lang="en-US" sz="3000" dirty="0" smtClean="0"/>
              <a:t>general principle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55" name="Isosceles Triangle 54"/>
          <p:cNvSpPr/>
          <p:nvPr/>
        </p:nvSpPr>
        <p:spPr>
          <a:xfrm>
            <a:off x="609600" y="4191000"/>
            <a:ext cx="4343400" cy="869208"/>
          </a:xfrm>
          <a:prstGeom prst="triangle">
            <a:avLst>
              <a:gd name="adj" fmla="val 60694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67"/>
          <p:cNvGrpSpPr/>
          <p:nvPr/>
        </p:nvGrpSpPr>
        <p:grpSpPr>
          <a:xfrm>
            <a:off x="1677988" y="5190124"/>
            <a:ext cx="2438400" cy="1455530"/>
            <a:chOff x="458788" y="5190124"/>
            <a:chExt cx="2438400" cy="1455530"/>
          </a:xfrm>
        </p:grpSpPr>
        <p:sp>
          <p:nvSpPr>
            <p:cNvPr id="57" name="Oval 56"/>
            <p:cNvSpPr/>
            <p:nvPr/>
          </p:nvSpPr>
          <p:spPr>
            <a:xfrm>
              <a:off x="458788" y="5570330"/>
              <a:ext cx="2438400" cy="596771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>
              <a:off x="18560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5512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12464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9416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6368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3320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25073" y="592096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5076" y="4491471"/>
            <a:ext cx="2418750" cy="1800000"/>
          </a:xfrm>
          <a:prstGeom prst="rect">
            <a:avLst/>
          </a:prstGeom>
        </p:spPr>
      </p:pic>
      <p:cxnSp>
        <p:nvCxnSpPr>
          <p:cNvPr id="71" name="Straight Arrow Connector 70"/>
          <p:cNvCxnSpPr/>
          <p:nvPr/>
        </p:nvCxnSpPr>
        <p:spPr>
          <a:xfrm flipV="1">
            <a:off x="3180522" y="5687391"/>
            <a:ext cx="3048000" cy="6372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897188" y="5061312"/>
            <a:ext cx="283334" cy="1797792"/>
          </a:xfrm>
          <a:prstGeom prst="rect">
            <a:avLst/>
          </a:prstGeom>
          <a:solidFill>
            <a:srgbClr val="FF0000">
              <a:alpha val="62000"/>
            </a:srgbClr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rapezoid 55"/>
          <p:cNvSpPr/>
          <p:nvPr/>
        </p:nvSpPr>
        <p:spPr>
          <a:xfrm>
            <a:off x="-1" y="5060208"/>
            <a:ext cx="5565913" cy="1798896"/>
          </a:xfrm>
          <a:prstGeom prst="trapezoid">
            <a:avLst>
              <a:gd name="adj" fmla="val 35078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4" name="Picture 3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603" y="1391480"/>
            <a:ext cx="6833874" cy="326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err="1" smtClean="0">
                <a:solidFill>
                  <a:srgbClr val="008000"/>
                </a:solidFill>
              </a:rPr>
              <a:t>HEADTAIL</a:t>
            </a:r>
            <a:r>
              <a:rPr lang="en-US" sz="3000" b="1" dirty="0" err="1" smtClean="0">
                <a:solidFill>
                  <a:srgbClr val="008000"/>
                </a:solidFill>
              </a:rPr>
              <a:t>_ecloud</a:t>
            </a:r>
            <a:r>
              <a:rPr lang="en-US" sz="3000" dirty="0" smtClean="0"/>
              <a:t> </a:t>
            </a:r>
            <a:r>
              <a:rPr lang="en-US" sz="3000" dirty="0" smtClean="0"/>
              <a:t>simulation</a:t>
            </a:r>
            <a:br>
              <a:rPr lang="en-US" sz="3000" dirty="0" smtClean="0"/>
            </a:br>
            <a:r>
              <a:rPr lang="en-US" sz="3000" dirty="0" smtClean="0"/>
              <a:t>general principle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55" name="Isosceles Triangle 54"/>
          <p:cNvSpPr/>
          <p:nvPr/>
        </p:nvSpPr>
        <p:spPr>
          <a:xfrm>
            <a:off x="609600" y="4191000"/>
            <a:ext cx="4343400" cy="869208"/>
          </a:xfrm>
          <a:prstGeom prst="triangle">
            <a:avLst>
              <a:gd name="adj" fmla="val 60694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67"/>
          <p:cNvGrpSpPr/>
          <p:nvPr/>
        </p:nvGrpSpPr>
        <p:grpSpPr>
          <a:xfrm>
            <a:off x="2597426" y="5196751"/>
            <a:ext cx="2438400" cy="1455530"/>
            <a:chOff x="458788" y="5190124"/>
            <a:chExt cx="2438400" cy="1455530"/>
          </a:xfrm>
        </p:grpSpPr>
        <p:sp>
          <p:nvSpPr>
            <p:cNvPr id="57" name="Oval 56"/>
            <p:cNvSpPr/>
            <p:nvPr/>
          </p:nvSpPr>
          <p:spPr>
            <a:xfrm>
              <a:off x="458788" y="5570330"/>
              <a:ext cx="2438400" cy="596771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>
              <a:off x="18560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5512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12464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9416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6368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3320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25073" y="592096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Straight Arrow Connector 70"/>
          <p:cNvCxnSpPr/>
          <p:nvPr/>
        </p:nvCxnSpPr>
        <p:spPr>
          <a:xfrm flipV="1">
            <a:off x="3180522" y="6005996"/>
            <a:ext cx="3048000" cy="6372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897188" y="5061312"/>
            <a:ext cx="283334" cy="1797792"/>
          </a:xfrm>
          <a:prstGeom prst="rect">
            <a:avLst/>
          </a:prstGeom>
          <a:solidFill>
            <a:srgbClr val="FF0000">
              <a:alpha val="62000"/>
            </a:srgbClr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8382" y="4524601"/>
            <a:ext cx="2476190" cy="18000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565912" y="2713672"/>
            <a:ext cx="3358660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360000" indent="-270000">
              <a:buFont typeface="Lucida Grande"/>
              <a:buChar char="→"/>
            </a:pPr>
            <a:r>
              <a:rPr lang="en-US" sz="1500" dirty="0" smtClean="0"/>
              <a:t>Single bunch</a:t>
            </a:r>
          </a:p>
          <a:p>
            <a:pPr marL="360000" indent="-270000">
              <a:buFont typeface="Lucida Grande"/>
              <a:buChar char="→"/>
            </a:pPr>
            <a:r>
              <a:rPr lang="en-US" sz="1500" dirty="0" smtClean="0"/>
              <a:t>E</a:t>
            </a:r>
            <a:r>
              <a:rPr lang="en-US" sz="1500" dirty="0" smtClean="0"/>
              <a:t>ffect </a:t>
            </a:r>
            <a:r>
              <a:rPr lang="en-US" sz="1500" dirty="0" smtClean="0"/>
              <a:t>of the electron cloud on the </a:t>
            </a:r>
            <a:r>
              <a:rPr lang="en-US" sz="1500" dirty="0" smtClean="0"/>
              <a:t>bunch over </a:t>
            </a:r>
            <a:r>
              <a:rPr lang="en-US" sz="1500" dirty="0" smtClean="0"/>
              <a:t>many turns</a:t>
            </a:r>
            <a:endParaRPr lang="en-US" sz="1500" dirty="0" smtClean="0"/>
          </a:p>
          <a:p>
            <a:pPr marL="360000" indent="-270000">
              <a:buFont typeface="Lucida Grande"/>
              <a:buChar char="→"/>
            </a:pPr>
            <a:r>
              <a:rPr lang="en-US" sz="1500" dirty="0"/>
              <a:t>E</a:t>
            </a:r>
            <a:r>
              <a:rPr lang="en-US" sz="1500" dirty="0" smtClean="0"/>
              <a:t>lectron cloud </a:t>
            </a:r>
            <a:r>
              <a:rPr lang="en-US" sz="1500" dirty="0" smtClean="0"/>
              <a:t>refreshed at every interaction </a:t>
            </a:r>
            <a:r>
              <a:rPr lang="en-US" sz="1500" dirty="0" smtClean="0"/>
              <a:t>point and each turn</a:t>
            </a:r>
          </a:p>
          <a:p>
            <a:pPr marL="360000" indent="-270000">
              <a:buFont typeface="Lucida Grande"/>
              <a:buChar char="→"/>
            </a:pPr>
            <a:r>
              <a:rPr lang="en-US" sz="1500" dirty="0" smtClean="0"/>
              <a:t>Bunch s</a:t>
            </a:r>
            <a:r>
              <a:rPr lang="en-US" sz="1500" dirty="0" smtClean="0"/>
              <a:t>licing renewed </a:t>
            </a:r>
            <a:r>
              <a:rPr lang="en-US" sz="1500" dirty="0" smtClean="0"/>
              <a:t>at every turn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rapezoid 55"/>
          <p:cNvSpPr/>
          <p:nvPr/>
        </p:nvSpPr>
        <p:spPr>
          <a:xfrm>
            <a:off x="1080000" y="5106548"/>
            <a:ext cx="6768599" cy="1798896"/>
          </a:xfrm>
          <a:prstGeom prst="trapezoid">
            <a:avLst>
              <a:gd name="adj" fmla="val 35078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4" name="Picture 3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603" y="1391480"/>
            <a:ext cx="6833874" cy="326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err="1" smtClean="0">
                <a:solidFill>
                  <a:srgbClr val="FF0000"/>
                </a:solidFill>
              </a:rPr>
              <a:t>HEADTAIL</a:t>
            </a:r>
            <a:r>
              <a:rPr lang="en-US" sz="3000" b="1" dirty="0" err="1" smtClean="0">
                <a:solidFill>
                  <a:srgbClr val="FF0000"/>
                </a:solidFill>
              </a:rPr>
              <a:t>_impedance</a:t>
            </a:r>
            <a:r>
              <a:rPr lang="en-US" sz="3000" dirty="0" smtClean="0"/>
              <a:t> </a:t>
            </a:r>
            <a:r>
              <a:rPr lang="en-US" sz="3000" dirty="0" smtClean="0"/>
              <a:t>simulation</a:t>
            </a:r>
            <a:br>
              <a:rPr lang="en-US" sz="3000" dirty="0" smtClean="0"/>
            </a:br>
            <a:r>
              <a:rPr lang="en-US" sz="3000" dirty="0" smtClean="0"/>
              <a:t>general principle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55" name="Isosceles Triangle 54"/>
          <p:cNvSpPr/>
          <p:nvPr/>
        </p:nvSpPr>
        <p:spPr>
          <a:xfrm>
            <a:off x="1676400" y="4191000"/>
            <a:ext cx="5562600" cy="869208"/>
          </a:xfrm>
          <a:prstGeom prst="triangle">
            <a:avLst>
              <a:gd name="adj" fmla="val 28614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67"/>
          <p:cNvGrpSpPr/>
          <p:nvPr/>
        </p:nvGrpSpPr>
        <p:grpSpPr>
          <a:xfrm>
            <a:off x="2481118" y="5212211"/>
            <a:ext cx="2438400" cy="1455530"/>
            <a:chOff x="458788" y="5190124"/>
            <a:chExt cx="2438400" cy="1455530"/>
          </a:xfrm>
        </p:grpSpPr>
        <p:sp>
          <p:nvSpPr>
            <p:cNvPr id="57" name="Oval 56"/>
            <p:cNvSpPr/>
            <p:nvPr/>
          </p:nvSpPr>
          <p:spPr>
            <a:xfrm>
              <a:off x="458788" y="5570330"/>
              <a:ext cx="2438400" cy="596771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>
              <a:off x="18560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5512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12464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9416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6368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3320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25073" y="592096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Straight Arrow Connector 70"/>
          <p:cNvCxnSpPr/>
          <p:nvPr/>
        </p:nvCxnSpPr>
        <p:spPr>
          <a:xfrm flipV="1">
            <a:off x="5201264" y="4661029"/>
            <a:ext cx="1230305" cy="6840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917930" y="5107652"/>
            <a:ext cx="283334" cy="1797792"/>
          </a:xfrm>
          <a:prstGeom prst="rect">
            <a:avLst/>
          </a:prstGeom>
          <a:solidFill>
            <a:srgbClr val="FF0000">
              <a:alpha val="62000"/>
            </a:srgbClr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553200" y="4191000"/>
            <a:ext cx="25146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</a:rPr>
              <a:t>Impedance source,</a:t>
            </a:r>
          </a:p>
          <a:p>
            <a:r>
              <a:rPr lang="en-US" sz="1500" dirty="0" smtClean="0">
                <a:solidFill>
                  <a:srgbClr val="FF0000"/>
                </a:solidFill>
              </a:rPr>
              <a:t>No </a:t>
            </a:r>
            <a:r>
              <a:rPr lang="en-US" sz="1500" dirty="0" err="1" smtClean="0">
                <a:solidFill>
                  <a:srgbClr val="FF0000"/>
                </a:solidFill>
              </a:rPr>
              <a:t>e.m</a:t>
            </a:r>
            <a:r>
              <a:rPr lang="en-US" sz="1500" dirty="0" smtClean="0">
                <a:solidFill>
                  <a:srgbClr val="FF0000"/>
                </a:solidFill>
              </a:rPr>
              <a:t>. field before the bunch starts going through it</a:t>
            </a:r>
            <a:endParaRPr lang="en-US" sz="15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rapezoid 55"/>
          <p:cNvSpPr/>
          <p:nvPr/>
        </p:nvSpPr>
        <p:spPr>
          <a:xfrm>
            <a:off x="1080000" y="5106548"/>
            <a:ext cx="6768599" cy="1798896"/>
          </a:xfrm>
          <a:prstGeom prst="trapezoid">
            <a:avLst>
              <a:gd name="adj" fmla="val 35078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4" name="Picture 3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603" y="1391480"/>
            <a:ext cx="6833874" cy="326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err="1" smtClean="0">
                <a:solidFill>
                  <a:srgbClr val="FF0000"/>
                </a:solidFill>
              </a:rPr>
              <a:t>HEADTAIL</a:t>
            </a:r>
            <a:r>
              <a:rPr lang="en-US" sz="3000" b="1" dirty="0" err="1" smtClean="0">
                <a:solidFill>
                  <a:srgbClr val="FF0000"/>
                </a:solidFill>
              </a:rPr>
              <a:t>_impedance</a:t>
            </a:r>
            <a:r>
              <a:rPr lang="en-US" sz="3000" dirty="0" smtClean="0"/>
              <a:t> </a:t>
            </a:r>
            <a:r>
              <a:rPr lang="en-US" sz="3000" dirty="0" smtClean="0"/>
              <a:t>simulation</a:t>
            </a:r>
            <a:br>
              <a:rPr lang="en-US" sz="3000" dirty="0" smtClean="0"/>
            </a:br>
            <a:r>
              <a:rPr lang="en-US" sz="3000" dirty="0" smtClean="0"/>
              <a:t>general principle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55" name="Isosceles Triangle 54"/>
          <p:cNvSpPr/>
          <p:nvPr/>
        </p:nvSpPr>
        <p:spPr>
          <a:xfrm>
            <a:off x="1676400" y="4191000"/>
            <a:ext cx="5562600" cy="869208"/>
          </a:xfrm>
          <a:prstGeom prst="triangle">
            <a:avLst>
              <a:gd name="adj" fmla="val 28614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67"/>
          <p:cNvGrpSpPr/>
          <p:nvPr/>
        </p:nvGrpSpPr>
        <p:grpSpPr>
          <a:xfrm>
            <a:off x="4321530" y="5204481"/>
            <a:ext cx="2438400" cy="1455530"/>
            <a:chOff x="458788" y="5190124"/>
            <a:chExt cx="2438400" cy="1455530"/>
          </a:xfrm>
        </p:grpSpPr>
        <p:sp>
          <p:nvSpPr>
            <p:cNvPr id="57" name="Oval 56"/>
            <p:cNvSpPr/>
            <p:nvPr/>
          </p:nvSpPr>
          <p:spPr>
            <a:xfrm>
              <a:off x="458788" y="5570330"/>
              <a:ext cx="2438400" cy="596771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>
              <a:off x="18560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5512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12464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9416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6368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3320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25073" y="592096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Straight Arrow Connector 70"/>
          <p:cNvCxnSpPr/>
          <p:nvPr/>
        </p:nvCxnSpPr>
        <p:spPr>
          <a:xfrm flipV="1">
            <a:off x="5201264" y="4876800"/>
            <a:ext cx="1351936" cy="4682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917930" y="5107652"/>
            <a:ext cx="283334" cy="1797792"/>
          </a:xfrm>
          <a:prstGeom prst="rect">
            <a:avLst/>
          </a:prstGeom>
          <a:solidFill>
            <a:srgbClr val="FF0000">
              <a:alpha val="62000"/>
            </a:srgbClr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4" name="Picture 23" descr="Broad-band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6553200" y="2957300"/>
            <a:ext cx="2181455" cy="1233700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25" name="Picture 24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7"/>
              <a:stretch>
                <a:fillRect/>
              </a:stretch>
            </p:blipFill>
          </mc:Choice>
          <mc:Fallback>
            <p:blipFill>
              <a:blip r:embed="rId8"/>
              <a:stretch>
                <a:fillRect/>
              </a:stretch>
            </p:blipFill>
          </mc:Fallback>
        </mc:AlternateContent>
        <p:spPr>
          <a:xfrm>
            <a:off x="6443518" y="4214506"/>
            <a:ext cx="2566345" cy="504000"/>
          </a:xfrm>
          <a:prstGeom prst="rect">
            <a:avLst/>
          </a:prstGeom>
        </p:spPr>
      </p:pic>
      <p:grpSp>
        <p:nvGrpSpPr>
          <p:cNvPr id="26" name="Group 67"/>
          <p:cNvGrpSpPr/>
          <p:nvPr/>
        </p:nvGrpSpPr>
        <p:grpSpPr>
          <a:xfrm>
            <a:off x="0" y="5212211"/>
            <a:ext cx="2438400" cy="1455530"/>
            <a:chOff x="458788" y="5190124"/>
            <a:chExt cx="2438400" cy="1455530"/>
          </a:xfrm>
        </p:grpSpPr>
        <p:sp>
          <p:nvSpPr>
            <p:cNvPr id="27" name="Oval 26"/>
            <p:cNvSpPr/>
            <p:nvPr/>
          </p:nvSpPr>
          <p:spPr>
            <a:xfrm>
              <a:off x="458788" y="5570330"/>
              <a:ext cx="2438400" cy="596771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 rot="5400000">
              <a:off x="18560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15512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12464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416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6368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332082" y="591323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25073" y="5920960"/>
              <a:ext cx="1447800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3573628" y="2737178"/>
            <a:ext cx="2660313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360000" indent="-270000">
              <a:buFont typeface="Lucida Grande"/>
              <a:buChar char="→"/>
            </a:pPr>
            <a:r>
              <a:rPr lang="en-US" sz="1500" dirty="0" smtClean="0"/>
              <a:t>Multi-bunch</a:t>
            </a:r>
          </a:p>
          <a:p>
            <a:pPr marL="360000" indent="-270000">
              <a:buFont typeface="Lucida Grande"/>
              <a:buChar char="→"/>
            </a:pPr>
            <a:r>
              <a:rPr lang="en-US" sz="1500" dirty="0" smtClean="0"/>
              <a:t>Multi-kick</a:t>
            </a:r>
          </a:p>
          <a:p>
            <a:pPr marL="360000" indent="-270000">
              <a:buFont typeface="Lucida Grande"/>
              <a:buChar char="→"/>
            </a:pPr>
            <a:r>
              <a:rPr lang="en-US" sz="1500" dirty="0" smtClean="0"/>
              <a:t>Multi-turn (which means also that the wake memory has to be carried over turns!) </a:t>
            </a:r>
            <a:endParaRPr lang="en-US" sz="1500" dirty="0" smtClean="0"/>
          </a:p>
        </p:txBody>
      </p:sp>
      <p:pic>
        <p:nvPicPr>
          <p:cNvPr id="48" name="Picture 47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9"/>
              <a:stretch>
                <a:fillRect/>
              </a:stretch>
            </p:blipFill>
          </mc:Choice>
          <mc:Fallback>
            <p:blipFill>
              <a:blip r:embed="rId10"/>
              <a:stretch>
                <a:fillRect/>
              </a:stretch>
            </p:blipFill>
          </mc:Fallback>
        </mc:AlternateContent>
        <p:spPr>
          <a:xfrm>
            <a:off x="6938103" y="4556481"/>
            <a:ext cx="2095402" cy="648000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8116445" y="2901409"/>
            <a:ext cx="8479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 smtClean="0">
                <a:solidFill>
                  <a:srgbClr val="FF383E"/>
                </a:solidFill>
              </a:rPr>
              <a:t>W(z</a:t>
            </a:r>
            <a:r>
              <a:rPr lang="en-US" sz="1500" i="1" dirty="0" smtClean="0">
                <a:solidFill>
                  <a:srgbClr val="FF383E"/>
                </a:solidFill>
              </a:rPr>
              <a:t>)</a:t>
            </a:r>
            <a:endParaRPr lang="en-US" sz="1500" i="1" dirty="0">
              <a:solidFill>
                <a:srgbClr val="FF38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Why a HEADTAIL Development</a:t>
            </a:r>
            <a:br>
              <a:rPr lang="en-US" sz="3000" dirty="0" smtClean="0"/>
            </a:br>
            <a:r>
              <a:rPr lang="en-US" sz="3000" dirty="0" smtClean="0"/>
              <a:t>Working Group?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Over the years HEADTAIL has been used on a broad variety of machines and problems (single bunch)</a:t>
            </a:r>
          </a:p>
          <a:p>
            <a:pPr lvl="1"/>
            <a:r>
              <a:rPr lang="en-US" dirty="0" smtClean="0"/>
              <a:t>Electron cloud</a:t>
            </a:r>
          </a:p>
          <a:p>
            <a:pPr lvl="2">
              <a:buFont typeface="Lucida Grande"/>
              <a:buChar char="⇒"/>
            </a:pPr>
            <a:r>
              <a:rPr lang="en-US" dirty="0" smtClean="0"/>
              <a:t>PS, SPS (different optics), LHC, SIS18, SIS100</a:t>
            </a:r>
          </a:p>
          <a:p>
            <a:pPr lvl="2">
              <a:buFont typeface="Lucida Grande"/>
              <a:buChar char="⇒"/>
            </a:pPr>
            <a:r>
              <a:rPr lang="en-US" dirty="0" smtClean="0"/>
              <a:t>KEKB LER, </a:t>
            </a:r>
            <a:r>
              <a:rPr lang="en-US" dirty="0" err="1" smtClean="0"/>
              <a:t>Da</a:t>
            </a:r>
            <a:r>
              <a:rPr lang="en-US" dirty="0" err="1" smtClean="0">
                <a:latin typeface="Symbol" charset="2"/>
                <a:cs typeface="Symbol" charset="2"/>
              </a:rPr>
              <a:t>F</a:t>
            </a:r>
            <a:r>
              <a:rPr lang="en-US" dirty="0" err="1" smtClean="0"/>
              <a:t>ne</a:t>
            </a:r>
            <a:endParaRPr lang="en-US" dirty="0" smtClean="0"/>
          </a:p>
          <a:p>
            <a:pPr lvl="2">
              <a:buFont typeface="Lucida Grande"/>
              <a:buChar char="⇒"/>
            </a:pPr>
            <a:r>
              <a:rPr lang="en-US" dirty="0" smtClean="0"/>
              <a:t>CLIC/ILC Damping </a:t>
            </a:r>
            <a:r>
              <a:rPr lang="en-US" dirty="0"/>
              <a:t>R</a:t>
            </a:r>
            <a:r>
              <a:rPr lang="en-US" dirty="0" smtClean="0"/>
              <a:t>ings</a:t>
            </a:r>
          </a:p>
          <a:p>
            <a:pPr lvl="2">
              <a:buFont typeface="Lucida Grande"/>
              <a:buChar char="⇒"/>
            </a:pPr>
            <a:r>
              <a:rPr lang="en-US" dirty="0" smtClean="0"/>
              <a:t>Studies of high-bandwidth transverse feedback system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Impedance (transverse)</a:t>
            </a:r>
          </a:p>
          <a:p>
            <a:pPr lvl="2">
              <a:buFont typeface="Lucida Grande"/>
              <a:buChar char="⇒"/>
            </a:pPr>
            <a:r>
              <a:rPr lang="en-US" dirty="0" smtClean="0"/>
              <a:t>SPS (TMCI at injection, </a:t>
            </a:r>
            <a:r>
              <a:rPr lang="en-US" dirty="0" err="1" smtClean="0"/>
              <a:t>headtail</a:t>
            </a:r>
            <a:r>
              <a:rPr lang="en-US" dirty="0" smtClean="0"/>
              <a:t> instabilities)</a:t>
            </a:r>
          </a:p>
          <a:p>
            <a:pPr lvl="2">
              <a:buFont typeface="Lucida Grande"/>
              <a:buChar char="⇒"/>
            </a:pPr>
            <a:r>
              <a:rPr lang="en-US" dirty="0" smtClean="0"/>
              <a:t>PS (</a:t>
            </a:r>
            <a:r>
              <a:rPr lang="en-US" dirty="0" err="1" smtClean="0"/>
              <a:t>headtail</a:t>
            </a:r>
            <a:r>
              <a:rPr lang="en-US" dirty="0" smtClean="0"/>
              <a:t> instabilities at injection, TMCI at transition) </a:t>
            </a:r>
          </a:p>
          <a:p>
            <a:pPr lvl="2">
              <a:buFont typeface="Lucida Grande"/>
              <a:buChar char="⇒"/>
            </a:pPr>
            <a:r>
              <a:rPr lang="en-US" dirty="0" smtClean="0"/>
              <a:t>ALBA, CLIC Damping Rings (impedance budget)</a:t>
            </a:r>
          </a:p>
          <a:p>
            <a:pPr lvl="1"/>
            <a:r>
              <a:rPr lang="en-US" dirty="0" smtClean="0"/>
              <a:t>Impedance (longitudinal)</a:t>
            </a:r>
            <a:endParaRPr lang="en-US" dirty="0" smtClean="0"/>
          </a:p>
          <a:p>
            <a:pPr lvl="2">
              <a:buFont typeface="Lucida Grande"/>
              <a:buChar char="⇒"/>
            </a:pPr>
            <a:r>
              <a:rPr lang="en-US" dirty="0" smtClean="0"/>
              <a:t>Potential well distortion (synchronous phase shift, bunch lengthening/shortening)</a:t>
            </a:r>
          </a:p>
          <a:p>
            <a:pPr lvl="2">
              <a:buFont typeface="Lucida Grande"/>
              <a:buChar char="⇒"/>
            </a:pPr>
            <a:r>
              <a:rPr lang="en-US" dirty="0" smtClean="0"/>
              <a:t>Microwave instability threshold (above and below transition)</a:t>
            </a:r>
          </a:p>
          <a:p>
            <a:pPr lvl="2">
              <a:buFont typeface="Lucida Grande"/>
              <a:buChar char="⇒"/>
            </a:pPr>
            <a:r>
              <a:rPr lang="en-US" dirty="0" smtClean="0"/>
              <a:t>Space charge vs. impedance effects over transition crossing 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Why a HEADTAIL Development</a:t>
            </a:r>
            <a:br>
              <a:rPr lang="en-US" sz="3000" dirty="0" smtClean="0"/>
            </a:br>
            <a:r>
              <a:rPr lang="en-US" sz="3000" dirty="0" smtClean="0"/>
              <a:t>Working Group?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048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Over the years HEADTAIL has been used on a broad variety of machines and problems (single bunch)</a:t>
            </a:r>
          </a:p>
          <a:p>
            <a:pPr lvl="1"/>
            <a:r>
              <a:rPr lang="en-US" dirty="0" smtClean="0"/>
              <a:t>Electron cloud</a:t>
            </a:r>
          </a:p>
          <a:p>
            <a:pPr lvl="1"/>
            <a:r>
              <a:rPr lang="en-US" dirty="0" smtClean="0"/>
              <a:t>Impedance (transverse)</a:t>
            </a:r>
          </a:p>
          <a:p>
            <a:pPr lvl="1"/>
            <a:r>
              <a:rPr lang="en-US" dirty="0" smtClean="0"/>
              <a:t>Impedance (longitudinal)</a:t>
            </a:r>
            <a:endParaRPr lang="en-US" dirty="0" smtClean="0"/>
          </a:p>
          <a:p>
            <a:r>
              <a:rPr lang="en-US" b="1" dirty="0" smtClean="0"/>
              <a:t>More recently</a:t>
            </a:r>
          </a:p>
          <a:p>
            <a:pPr lvl="1"/>
            <a:r>
              <a:rPr lang="en-US" dirty="0" smtClean="0"/>
              <a:t>Impedance localization techniques with a more refined optics description</a:t>
            </a:r>
          </a:p>
          <a:p>
            <a:pPr lvl="1"/>
            <a:r>
              <a:rPr lang="en-US" dirty="0" smtClean="0"/>
              <a:t>Multi-bunch simulations with wake fields</a:t>
            </a:r>
          </a:p>
          <a:p>
            <a:pPr lvl="1"/>
            <a:r>
              <a:rPr lang="en-US" dirty="0" smtClean="0"/>
              <a:t>Improvement of output data storage and development of off-line data analysis tools for studies of coherent modes and tune footprints</a:t>
            </a:r>
            <a:r>
              <a:rPr lang="en-US" dirty="0" smtClean="0"/>
              <a:t> 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Why a HEADTAIL Development</a:t>
            </a:r>
            <a:br>
              <a:rPr lang="en-US" sz="3000" dirty="0" smtClean="0"/>
            </a:br>
            <a:r>
              <a:rPr lang="en-US" sz="3000" dirty="0" smtClean="0"/>
              <a:t>Working Group?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E081447-C3CE-9F4F-A689-9A72CAFF10C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038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Over the years HEADTAIL has been used on a broad variety of machines and problems (single bunch)</a:t>
            </a:r>
          </a:p>
          <a:p>
            <a:pPr lvl="1"/>
            <a:r>
              <a:rPr lang="en-US" dirty="0" smtClean="0"/>
              <a:t>Electron cloud</a:t>
            </a:r>
          </a:p>
          <a:p>
            <a:pPr lvl="1"/>
            <a:r>
              <a:rPr lang="en-US" dirty="0" smtClean="0"/>
              <a:t>Impedance (transverse)</a:t>
            </a:r>
          </a:p>
          <a:p>
            <a:pPr lvl="1"/>
            <a:r>
              <a:rPr lang="en-US" dirty="0" smtClean="0"/>
              <a:t>Impedance (longitudinal)</a:t>
            </a:r>
            <a:endParaRPr lang="en-US" dirty="0" smtClean="0"/>
          </a:p>
          <a:p>
            <a:r>
              <a:rPr lang="en-US" dirty="0" smtClean="0"/>
              <a:t>More recently</a:t>
            </a:r>
          </a:p>
          <a:p>
            <a:pPr lvl="1"/>
            <a:r>
              <a:rPr lang="en-US" dirty="0" smtClean="0"/>
              <a:t>Impedance localization techniques with a more refined optics description</a:t>
            </a:r>
          </a:p>
          <a:p>
            <a:pPr lvl="1"/>
            <a:r>
              <a:rPr lang="en-US" dirty="0" smtClean="0"/>
              <a:t>Multi-bunch simulations with wake fields</a:t>
            </a:r>
          </a:p>
          <a:p>
            <a:pPr lvl="1"/>
            <a:r>
              <a:rPr lang="en-US" dirty="0" smtClean="0"/>
              <a:t>Improvement of output data storage and development of off-line data analysis tools for studies of coherent modes and tune footprints</a:t>
            </a:r>
          </a:p>
          <a:p>
            <a:r>
              <a:rPr lang="en-US" b="1" dirty="0" smtClean="0"/>
              <a:t>Lots of people have contributed to this development</a:t>
            </a:r>
          </a:p>
          <a:p>
            <a:pPr lvl="1"/>
            <a:r>
              <a:rPr lang="en-US" dirty="0" smtClean="0"/>
              <a:t>Elena, Diego, Benoit, Christian, Kevin, Nicolas, …</a:t>
            </a:r>
          </a:p>
          <a:p>
            <a:pPr marL="612000" lvl="1">
              <a:buNone/>
            </a:pPr>
            <a:r>
              <a:rPr lang="en-US" sz="3200" dirty="0" smtClean="0"/>
              <a:t>But also lots of users and lots of different versions of HEADTAIL have started circulating … </a:t>
            </a:r>
            <a:r>
              <a:rPr lang="en-US" sz="3200" dirty="0" err="1" smtClean="0">
                <a:sym typeface="Wingdings"/>
              </a:rPr>
              <a:t></a:t>
            </a:r>
            <a:r>
              <a:rPr lang="en-US" sz="3200" dirty="0" smtClean="0"/>
              <a:t> 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1703</Words>
  <Application>Microsoft Macintosh PowerPoint</Application>
  <PresentationFormat>On-screen Show (4:3)</PresentationFormat>
  <Paragraphs>219</Paragraphs>
  <Slides>20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The HEADTAIL Development Working Group (HDWG) </vt:lpstr>
      <vt:lpstr>HEADTAIL_ecloud simulation general principle</vt:lpstr>
      <vt:lpstr>HEADTAIL_ecloud simulation general principle</vt:lpstr>
      <vt:lpstr>HEADTAIL_ecloud simulation general principle</vt:lpstr>
      <vt:lpstr>HEADTAIL_impedance simulation general principle</vt:lpstr>
      <vt:lpstr>HEADTAIL_impedance simulation general principle</vt:lpstr>
      <vt:lpstr>Why a HEADTAIL Development Working Group?</vt:lpstr>
      <vt:lpstr>Why a HEADTAIL Development Working Group?</vt:lpstr>
      <vt:lpstr>Why a HEADTAIL Development Working Group?</vt:lpstr>
      <vt:lpstr>Mandate, goals and meeting schedule of the HDWG</vt:lpstr>
      <vt:lpstr>INDICO site under Projects  HEADTAIL</vt:lpstr>
      <vt:lpstr>Special topics covered  in the HDWG meetings</vt:lpstr>
      <vt:lpstr>Mandate, goals and meeting schedule of the HDWG</vt:lpstr>
      <vt:lpstr>Slide 14</vt:lpstr>
      <vt:lpstr>Slide 15</vt:lpstr>
      <vt:lpstr>Mandate, goals and meeting schedule of the HDWG</vt:lpstr>
      <vt:lpstr>Emittance growth</vt:lpstr>
      <vt:lpstr>Mandate, goals and meeting schedule of the HDWG</vt:lpstr>
      <vt:lpstr>Slide 19</vt:lpstr>
      <vt:lpstr>A non-exhaustive list of new  developments and  studies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HEADTAIL Development Working Group (HDWG) </dc:title>
  <dc:creator>Giovanni Rumolo</dc:creator>
  <cp:lastModifiedBy>Giovanni Rumolo</cp:lastModifiedBy>
  <cp:revision>87</cp:revision>
  <dcterms:created xsi:type="dcterms:W3CDTF">2011-07-25T15:25:05Z</dcterms:created>
  <dcterms:modified xsi:type="dcterms:W3CDTF">2011-07-26T15:27:43Z</dcterms:modified>
</cp:coreProperties>
</file>