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1" r:id="rId6"/>
    <p:sldId id="265" r:id="rId7"/>
    <p:sldId id="263" r:id="rId8"/>
    <p:sldId id="264" r:id="rId9"/>
    <p:sldId id="266" r:id="rId10"/>
    <p:sldId id="268" r:id="rId11"/>
    <p:sldId id="269" r:id="rId12"/>
    <p:sldId id="267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AC9E-BC7E-4A83-A20E-2768E1F0FB57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A8E53-A0DB-4313-91A0-661B06505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BEEB-5A6F-4E77-A95A-0503F271F5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BEEB-5A6F-4E77-A95A-0503F271F5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8E53-A0DB-4313-91A0-661B065059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FFEC-F2C7-447E-BDE0-32894A666621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0028-F2D0-40CC-B496-BBAC9709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pedance.web.cern.ch/impedanc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activities and news from the Impedance </a:t>
            </a:r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Some of the general </a:t>
            </a:r>
            <a:r>
              <a:rPr lang="en-US" dirty="0"/>
              <a:t>questions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2954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Current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formulae and simulations work well for beta=1</a:t>
            </a:r>
          </a:p>
          <a:p>
            <a:pPr marL="1200150" lvl="2" indent="-285750">
              <a:lnSpc>
                <a:spcPct val="115000"/>
              </a:lnSpc>
            </a:pPr>
            <a:r>
              <a:rPr lang="en-US" baseline="0" dirty="0" smtClean="0">
                <a:ea typeface="Calibri"/>
                <a:cs typeface="Times New Roman"/>
                <a:sym typeface="Wingdings" pitchFamily="2" charset="2"/>
              </a:rPr>
              <a:t>  </a:t>
            </a:r>
            <a:r>
              <a:rPr lang="en-US" dirty="0" smtClean="0">
                <a:ea typeface="Calibri"/>
                <a:cs typeface="Times New Roman"/>
                <a:sym typeface="Wingdings" pitchFamily="2" charset="2"/>
              </a:rPr>
              <a:t>Working on </a:t>
            </a:r>
            <a:r>
              <a:rPr lang="en-US" dirty="0" err="1" smtClean="0">
                <a:ea typeface="Calibri"/>
                <a:cs typeface="Times New Roman"/>
                <a:sym typeface="Wingdings" pitchFamily="2" charset="2"/>
              </a:rPr>
              <a:t>i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mpedance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of structures with particles at low energy (in particular PSB, PS)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Current formulae work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well for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roun</a:t>
            </a:r>
            <a:r>
              <a:rPr lang="en-US" dirty="0" smtClean="0">
                <a:ea typeface="Calibri"/>
                <a:cs typeface="Times New Roman"/>
              </a:rPr>
              <a:t>d and flat infinitely long beam pipes</a:t>
            </a:r>
          </a:p>
          <a:p>
            <a:pPr marL="1200150" lvl="2" indent="-285750">
              <a:lnSpc>
                <a:spcPct val="115000"/>
              </a:lnSpc>
              <a:buFont typeface="Wingdings" pitchFamily="2" charset="2"/>
              <a:buChar char="à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Working on formula for impedance of elliptic beam pipes</a:t>
            </a:r>
          </a:p>
          <a:p>
            <a:pPr marL="1200150" lvl="2" indent="-285750">
              <a:lnSpc>
                <a:spcPct val="115000"/>
              </a:lnSpc>
              <a:buFont typeface="Wingdings" pitchFamily="2" charset="2"/>
              <a:buChar char="à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Working on formula for impedance of elements with  finite length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Current formalisms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account only for linear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behaviour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of the transverse wake</a:t>
            </a:r>
          </a:p>
          <a:p>
            <a:pPr marL="1200150" lvl="2" indent="-285750">
              <a:lnSpc>
                <a:spcPct val="115000"/>
              </a:lnSpc>
              <a:buFont typeface="Wingdings" pitchFamily="2" charset="2"/>
              <a:buChar char="à"/>
            </a:pPr>
            <a:r>
              <a:rPr lang="en-US" dirty="0" smtClean="0"/>
              <a:t>Addressing the i</a:t>
            </a:r>
            <a:r>
              <a:rPr lang="en-US" dirty="0"/>
              <a:t>mpedance of asymmetric </a:t>
            </a:r>
            <a:r>
              <a:rPr lang="en-US" dirty="0" smtClean="0"/>
              <a:t>structures</a:t>
            </a:r>
          </a:p>
          <a:p>
            <a:pPr marL="1200150" lvl="2" indent="-285750">
              <a:lnSpc>
                <a:spcPct val="115000"/>
              </a:lnSpc>
              <a:buFont typeface="Wingdings" pitchFamily="2" charset="2"/>
              <a:buChar char="à"/>
            </a:pPr>
            <a:r>
              <a:rPr lang="en-US" dirty="0" smtClean="0"/>
              <a:t>Working on taking into account the nonlinearity </a:t>
            </a:r>
            <a:r>
              <a:rPr lang="en-US" dirty="0"/>
              <a:t>of the wake with transverse </a:t>
            </a:r>
            <a:r>
              <a:rPr lang="en-US" dirty="0" smtClean="0"/>
              <a:t>offset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on taking into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 the internal and external circuits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doubts on </a:t>
            </a:r>
            <a:r>
              <a:rPr lang="en-US" dirty="0"/>
              <a:t>p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roperties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materials at very high frequencies</a:t>
            </a:r>
          </a:p>
          <a:p>
            <a:pPr marL="1200150" lvl="2" indent="-285750">
              <a:lnSpc>
                <a:spcPct val="115000"/>
              </a:lnSpc>
            </a:pPr>
            <a:r>
              <a:rPr lang="en-US" dirty="0" smtClean="0">
                <a:sym typeface="Wingdings" pitchFamily="2" charset="2"/>
              </a:rPr>
              <a:t> Working on </a:t>
            </a:r>
            <a:r>
              <a:rPr lang="en-US" dirty="0">
                <a:sym typeface="Wingdings" pitchFamily="2" charset="2"/>
              </a:rPr>
              <a:t>m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easurement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methods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en-US" dirty="0" smtClean="0">
                <a:ea typeface="Calibri"/>
                <a:cs typeface="Times New Roman"/>
              </a:rPr>
              <a:t>Known </a:t>
            </a:r>
            <a:r>
              <a:rPr lang="en-US" dirty="0" err="1" smtClean="0">
                <a:ea typeface="Calibri"/>
                <a:cs typeface="Times New Roman"/>
              </a:rPr>
              <a:t>i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ssues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with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wire measurements below and above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cutoff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1200150" lvl="2" indent="-285750">
              <a:lnSpc>
                <a:spcPct val="115000"/>
              </a:lnSpc>
              <a:buFont typeface="Wingdings" pitchFamily="2" charset="2"/>
              <a:buChar char="à"/>
            </a:pPr>
            <a:r>
              <a:rPr lang="en-US" dirty="0" smtClean="0">
                <a:ea typeface="Calibri"/>
                <a:cs typeface="Times New Roman"/>
                <a:sym typeface="Wingdings" pitchFamily="2" charset="2"/>
              </a:rPr>
              <a:t>Wire measurements without wire?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Other ways to measure, compute, simulate impedance on bench or with beam?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en-US" dirty="0" smtClean="0">
                <a:ea typeface="Calibri"/>
                <a:cs typeface="Times New Roman"/>
              </a:rPr>
              <a:t>Effective impedance shielding?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LHC injection kicker heating</a:t>
            </a:r>
          </a:p>
          <a:p>
            <a:endParaRPr lang="en-US" sz="2800" dirty="0" smtClean="0"/>
          </a:p>
          <a:p>
            <a:r>
              <a:rPr lang="en-US" sz="2800" dirty="0" smtClean="0"/>
              <a:t>Design of LHC DS and phase 2 collimators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Design of new experimental beam pipes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SPS pumping ports (shielded, unshielded)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SPS enamel flanges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PS and SPS clearing electrodes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New PS </a:t>
            </a:r>
            <a:r>
              <a:rPr lang="en-US" sz="2800" dirty="0" err="1" smtClean="0">
                <a:sym typeface="Wingdings" pitchFamily="2" charset="2"/>
              </a:rPr>
              <a:t>wirescanners</a:t>
            </a:r>
            <a:endParaRPr lang="en-US" sz="2800" dirty="0" smtClean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Segmentation, internal and external circuits of SPS kickers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Serigraphy for SPS kickers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Material characterization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Finite length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ZBASE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Impedance?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Hot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Issues </a:t>
            </a:r>
          </a:p>
          <a:p>
            <a:endParaRPr lang="en-US" dirty="0"/>
          </a:p>
          <a:p>
            <a:r>
              <a:rPr lang="en-US" dirty="0" smtClean="0"/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fruitful collaborations </a:t>
            </a:r>
            <a:endParaRPr lang="en-US" sz="2400" dirty="0"/>
          </a:p>
          <a:p>
            <a:pPr lvl="1"/>
            <a:r>
              <a:rPr lang="en-US" sz="2000" dirty="0" smtClean="0"/>
              <a:t>GSI, TU Darmstadt and CST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Sapienza</a:t>
            </a:r>
            <a:r>
              <a:rPr lang="en-US" sz="2000" dirty="0" smtClean="0"/>
              <a:t> and </a:t>
            </a:r>
            <a:r>
              <a:rPr lang="en-US" sz="2000" dirty="0" err="1" smtClean="0"/>
              <a:t>Frascati</a:t>
            </a:r>
            <a:r>
              <a:rPr lang="en-US" sz="2000" dirty="0" smtClean="0"/>
              <a:t> Rome</a:t>
            </a:r>
          </a:p>
          <a:p>
            <a:pPr lvl="1"/>
            <a:r>
              <a:rPr lang="en-US" sz="2000" dirty="0" smtClean="0"/>
              <a:t>IHEP Beijing</a:t>
            </a:r>
          </a:p>
          <a:p>
            <a:pPr lvl="1"/>
            <a:r>
              <a:rPr lang="en-US" sz="2000" dirty="0" smtClean="0"/>
              <a:t>KEK and J-PARC</a:t>
            </a:r>
          </a:p>
          <a:p>
            <a:pPr lvl="1"/>
            <a:r>
              <a:rPr lang="en-US" sz="2000" dirty="0" smtClean="0"/>
              <a:t>New collaboration with India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Issues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962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hard to compute simulate real structures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of wire measurements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Impedance?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Hot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Issues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information be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Website: </a:t>
            </a:r>
            <a:r>
              <a:rPr lang="en-US" sz="2400" dirty="0" smtClean="0">
                <a:hlinkClick r:id="rId3"/>
              </a:rPr>
              <a:t>http://impedance.web.cern.ch/impedance/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Impedance meetings: usually on Friday mornings, on average once in 3 weeks. Everyone is welcome.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Impedance?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Hot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Issues </a:t>
            </a:r>
          </a:p>
          <a:p>
            <a:endParaRPr lang="en-US" dirty="0"/>
          </a:p>
          <a:p>
            <a:r>
              <a:rPr lang="en-US" dirty="0" smtClean="0"/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Long term research:</a:t>
            </a:r>
            <a:endParaRPr lang="en-US" sz="2000" dirty="0"/>
          </a:p>
          <a:p>
            <a:pPr lvl="1"/>
            <a:r>
              <a:rPr lang="en-US" sz="1600" dirty="0" smtClean="0"/>
              <a:t>Develop new models and understanding for the beam coupling impedance of typical accelerator elements</a:t>
            </a:r>
          </a:p>
          <a:p>
            <a:pPr lvl="1"/>
            <a:r>
              <a:rPr lang="en-US" sz="1600" dirty="0" smtClean="0"/>
              <a:t>Improving our methods to compute, simulate and measure impedances </a:t>
            </a:r>
            <a:br>
              <a:rPr lang="en-US" sz="1600" dirty="0" smtClean="0"/>
            </a:br>
            <a:endParaRPr lang="en-US" sz="2000" dirty="0" smtClean="0"/>
          </a:p>
          <a:p>
            <a:r>
              <a:rPr lang="en-US" sz="2000" dirty="0" smtClean="0"/>
              <a:t>Medium term tasks:</a:t>
            </a:r>
            <a:endParaRPr lang="en-US" sz="2000" dirty="0"/>
          </a:p>
          <a:p>
            <a:pPr lvl="1"/>
            <a:r>
              <a:rPr lang="en-US" sz="1600" dirty="0" smtClean="0"/>
              <a:t>Build knowledge and a database of impedance for all CERN synchrotrons </a:t>
            </a:r>
          </a:p>
          <a:p>
            <a:pPr lvl="1"/>
            <a:r>
              <a:rPr lang="en-US" sz="1600" dirty="0" smtClean="0"/>
              <a:t>Implementation and population of the impedance database (ZBASE) for PSB, PS, SPS and LHC to be used for calculation or simulation of beam dynamics (HT Working group)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smtClean="0"/>
              <a:t>Short term issues:</a:t>
            </a:r>
          </a:p>
          <a:p>
            <a:pPr lvl="1"/>
            <a:r>
              <a:rPr lang="en-US" sz="1600" dirty="0" smtClean="0"/>
              <a:t>Requests for impedance calculations of elements before hardware modification or installation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Impedance?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Hot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Issues </a:t>
            </a:r>
          </a:p>
          <a:p>
            <a:endParaRPr lang="en-US" dirty="0"/>
          </a:p>
          <a:p>
            <a:r>
              <a:rPr lang="en-US" dirty="0" smtClean="0"/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D0DB34-BB69-4E5E-88E1-E12990BE7AE3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423988" name="Rectangle 52"/>
          <p:cNvSpPr>
            <a:spLocks noChangeArrowheads="1"/>
          </p:cNvSpPr>
          <p:nvPr/>
        </p:nvSpPr>
        <p:spPr bwMode="auto">
          <a:xfrm>
            <a:off x="258763" y="5943600"/>
            <a:ext cx="8475662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85800"/>
          </a:xfrm>
          <a:ln/>
        </p:spPr>
        <p:txBody>
          <a:bodyPr>
            <a:normAutofit/>
          </a:bodyPr>
          <a:lstStyle/>
          <a:p>
            <a:pPr eaLnBrk="1" hangingPunct="1"/>
            <a:r>
              <a:rPr lang="fr-FR" sz="2400" dirty="0" err="1" smtClean="0"/>
              <a:t>Beam</a:t>
            </a:r>
            <a:r>
              <a:rPr lang="fr-FR" sz="2400" dirty="0" smtClean="0"/>
              <a:t> </a:t>
            </a:r>
            <a:r>
              <a:rPr lang="fr-FR" sz="2400" dirty="0" err="1" smtClean="0"/>
              <a:t>coupling</a:t>
            </a:r>
            <a:r>
              <a:rPr lang="fr-FR" sz="2400" dirty="0" smtClean="0"/>
              <a:t> </a:t>
            </a:r>
            <a:r>
              <a:rPr lang="fr-FR" sz="2400" dirty="0" err="1" smtClean="0"/>
              <a:t>impedance</a:t>
            </a:r>
            <a:r>
              <a:rPr lang="fr-FR" sz="2400" dirty="0" smtClean="0"/>
              <a:t>?</a:t>
            </a:r>
            <a:endParaRPr lang="fr-FR" sz="2000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991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400" dirty="0" smtClean="0">
                <a:solidFill>
                  <a:schemeClr val="accent2"/>
                </a:solidFill>
              </a:rPr>
              <a:t>Wake </a:t>
            </a:r>
            <a:r>
              <a:rPr lang="fr-FR" sz="1400" dirty="0" err="1" smtClean="0">
                <a:solidFill>
                  <a:schemeClr val="accent2"/>
                </a:solidFill>
              </a:rPr>
              <a:t>potentials</a:t>
            </a:r>
            <a:r>
              <a:rPr lang="fr-FR" sz="1400" dirty="0" smtClean="0">
                <a:solidFill>
                  <a:schemeClr val="accent2"/>
                </a:solidFill>
              </a:rPr>
              <a:t> W(z):</a:t>
            </a:r>
            <a:r>
              <a:rPr lang="fr-FR" sz="1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integrated force F generated by a source bunch (1) </a:t>
            </a:r>
            <a:br>
              <a:rPr lang="en-US" sz="1400" dirty="0" smtClean="0"/>
            </a:br>
            <a:r>
              <a:rPr lang="en-US" sz="1400" dirty="0" smtClean="0"/>
              <a:t>of longitudinal distribution </a:t>
            </a:r>
            <a:r>
              <a:rPr lang="en-US" sz="1400" dirty="0" smtClean="0">
                <a:sym typeface="Symbol" pitchFamily="18" charset="2"/>
              </a:rPr>
              <a:t>(z) </a:t>
            </a:r>
            <a:r>
              <a:rPr lang="en-US" sz="1400" dirty="0" smtClean="0"/>
              <a:t>on a witness particle (2) </a:t>
            </a:r>
            <a:br>
              <a:rPr lang="en-US" sz="1400" dirty="0" smtClean="0"/>
            </a:br>
            <a:r>
              <a:rPr lang="en-US" sz="1400" dirty="0" smtClean="0"/>
              <a:t>following at a distance </a:t>
            </a:r>
            <a:r>
              <a:rPr lang="en-US" sz="1400" i="1" dirty="0" smtClean="0"/>
              <a:t>z</a:t>
            </a:r>
            <a:r>
              <a:rPr lang="en-US" sz="1400" dirty="0" smtClean="0"/>
              <a:t>.</a:t>
            </a: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r>
              <a:rPr lang="fr-FR" sz="1400" dirty="0" smtClean="0">
                <a:solidFill>
                  <a:schemeClr val="accent2"/>
                </a:solidFill>
              </a:rPr>
              <a:t>Wake </a:t>
            </a:r>
            <a:r>
              <a:rPr lang="fr-FR" sz="1400" dirty="0" err="1" smtClean="0">
                <a:solidFill>
                  <a:schemeClr val="accent2"/>
                </a:solidFill>
              </a:rPr>
              <a:t>functions</a:t>
            </a:r>
            <a:r>
              <a:rPr lang="fr-FR" sz="1400" dirty="0" smtClean="0">
                <a:solidFill>
                  <a:schemeClr val="accent2"/>
                </a:solidFill>
              </a:rPr>
              <a:t> G(z):</a:t>
            </a:r>
            <a:endParaRPr lang="fr-FR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wake potential for which the source is a point charge</a:t>
            </a: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r>
              <a:rPr lang="fr-FR" sz="1400" dirty="0" err="1" smtClean="0">
                <a:solidFill>
                  <a:schemeClr val="accent2"/>
                </a:solidFill>
              </a:rPr>
              <a:t>Beam</a:t>
            </a:r>
            <a:r>
              <a:rPr lang="fr-FR" sz="1400" dirty="0" smtClean="0">
                <a:solidFill>
                  <a:schemeClr val="accent2"/>
                </a:solidFill>
              </a:rPr>
              <a:t> </a:t>
            </a:r>
            <a:r>
              <a:rPr lang="fr-FR" sz="1400" dirty="0" err="1" smtClean="0">
                <a:solidFill>
                  <a:schemeClr val="accent2"/>
                </a:solidFill>
              </a:rPr>
              <a:t>impedance</a:t>
            </a:r>
            <a:r>
              <a:rPr lang="fr-FR" sz="1400" dirty="0" smtClean="0">
                <a:solidFill>
                  <a:schemeClr val="accent2"/>
                </a:solidFill>
              </a:rPr>
              <a:t> Z(</a:t>
            </a:r>
            <a:r>
              <a:rPr lang="en-US" sz="1400" dirty="0" smtClean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fr-FR" sz="1400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400" dirty="0" smtClean="0">
                <a:solidFill>
                  <a:schemeClr val="accent2"/>
                </a:solidFill>
              </a:rPr>
              <a:t>	</a:t>
            </a:r>
            <a:r>
              <a:rPr lang="fr-FR" sz="1400" dirty="0" smtClean="0"/>
              <a:t>Fourier </a:t>
            </a:r>
            <a:r>
              <a:rPr lang="fr-FR" sz="1400" dirty="0" err="1" smtClean="0"/>
              <a:t>Transform</a:t>
            </a:r>
            <a:r>
              <a:rPr lang="fr-FR" sz="1400" dirty="0" smtClean="0"/>
              <a:t> (FT) of the </a:t>
            </a:r>
            <a:r>
              <a:rPr lang="fr-FR" sz="1400" dirty="0" err="1" smtClean="0"/>
              <a:t>wake</a:t>
            </a:r>
            <a:r>
              <a:rPr lang="fr-FR" sz="1400" dirty="0" smtClean="0"/>
              <a:t> </a:t>
            </a:r>
            <a:r>
              <a:rPr lang="fr-FR" sz="1400" dirty="0" err="1" smtClean="0"/>
              <a:t>function</a:t>
            </a:r>
            <a:endParaRPr lang="fr-FR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400" dirty="0" smtClean="0"/>
          </a:p>
        </p:txBody>
      </p:sp>
      <p:graphicFrame>
        <p:nvGraphicFramePr>
          <p:cNvPr id="423941" name="Object 5"/>
          <p:cNvGraphicFramePr>
            <a:graphicFrameLocks noChangeAspect="1"/>
          </p:cNvGraphicFramePr>
          <p:nvPr/>
        </p:nvGraphicFramePr>
        <p:xfrm>
          <a:off x="6102350" y="2895600"/>
          <a:ext cx="1587500" cy="279400"/>
        </p:xfrm>
        <a:graphic>
          <a:graphicData uri="http://schemas.openxmlformats.org/presentationml/2006/ole">
            <p:oleObj spid="_x0000_s1026" name="Equation" r:id="rId4" imgW="1587240" imgH="279360" progId="Equation.3">
              <p:embed/>
            </p:oleObj>
          </a:graphicData>
        </a:graphic>
      </p:graphicFrame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6088063" y="2057400"/>
          <a:ext cx="1997075" cy="588963"/>
        </p:xfrm>
        <a:graphic>
          <a:graphicData uri="http://schemas.openxmlformats.org/presentationml/2006/ole">
            <p:oleObj spid="_x0000_s1027" name="Equation" r:id="rId5" imgW="2197080" imgH="647640" progId="Equation.3">
              <p:embed/>
            </p:oleObj>
          </a:graphicData>
        </a:graphic>
      </p:graphicFrame>
      <p:graphicFrame>
        <p:nvGraphicFramePr>
          <p:cNvPr id="423946" name="Object 10"/>
          <p:cNvGraphicFramePr>
            <a:graphicFrameLocks noChangeAspect="1"/>
          </p:cNvGraphicFramePr>
          <p:nvPr/>
        </p:nvGraphicFramePr>
        <p:xfrm>
          <a:off x="5791200" y="990600"/>
          <a:ext cx="3013075" cy="665163"/>
        </p:xfrm>
        <a:graphic>
          <a:graphicData uri="http://schemas.openxmlformats.org/presentationml/2006/ole">
            <p:oleObj spid="_x0000_s1028" name="Equation" r:id="rId6" imgW="3225600" imgH="711000" progId="Equation.3">
              <p:embed/>
            </p:oleObj>
          </a:graphicData>
        </a:graphic>
      </p:graphicFrame>
      <p:sp>
        <p:nvSpPr>
          <p:cNvPr id="81929" name="Line 15"/>
          <p:cNvSpPr>
            <a:spLocks noChangeShapeType="1"/>
          </p:cNvSpPr>
          <p:nvPr/>
        </p:nvSpPr>
        <p:spPr bwMode="auto">
          <a:xfrm>
            <a:off x="533400" y="47021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Freeform 16"/>
          <p:cNvSpPr>
            <a:spLocks/>
          </p:cNvSpPr>
          <p:nvPr/>
        </p:nvSpPr>
        <p:spPr bwMode="auto">
          <a:xfrm flipH="1">
            <a:off x="655638" y="5213350"/>
            <a:ext cx="3017837" cy="219075"/>
          </a:xfrm>
          <a:custGeom>
            <a:avLst/>
            <a:gdLst>
              <a:gd name="T0" fmla="*/ 0 w 1901"/>
              <a:gd name="T1" fmla="*/ 0 h 138"/>
              <a:gd name="T2" fmla="*/ 391 w 1901"/>
              <a:gd name="T3" fmla="*/ 0 h 138"/>
              <a:gd name="T4" fmla="*/ 678 w 1901"/>
              <a:gd name="T5" fmla="*/ 138 h 138"/>
              <a:gd name="T6" fmla="*/ 901 w 1901"/>
              <a:gd name="T7" fmla="*/ 20 h 138"/>
              <a:gd name="T8" fmla="*/ 1901 w 1901"/>
              <a:gd name="T9" fmla="*/ 7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1"/>
              <a:gd name="T16" fmla="*/ 0 h 138"/>
              <a:gd name="T17" fmla="*/ 1901 w 190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1" h="138">
                <a:moveTo>
                  <a:pt x="0" y="0"/>
                </a:moveTo>
                <a:lnTo>
                  <a:pt x="391" y="0"/>
                </a:lnTo>
                <a:lnTo>
                  <a:pt x="678" y="138"/>
                </a:lnTo>
                <a:lnTo>
                  <a:pt x="901" y="20"/>
                </a:lnTo>
                <a:lnTo>
                  <a:pt x="1901" y="7"/>
                </a:ln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17"/>
          <p:cNvSpPr>
            <a:spLocks noChangeShapeType="1"/>
          </p:cNvSpPr>
          <p:nvPr/>
        </p:nvSpPr>
        <p:spPr bwMode="auto">
          <a:xfrm flipV="1">
            <a:off x="609600" y="40703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Text Box 18"/>
          <p:cNvSpPr txBox="1">
            <a:spLocks noChangeArrowheads="1"/>
          </p:cNvSpPr>
          <p:nvPr/>
        </p:nvSpPr>
        <p:spPr bwMode="auto">
          <a:xfrm>
            <a:off x="334963" y="3810000"/>
            <a:ext cx="27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latin typeface="Times" pitchFamily="18" charset="0"/>
              </a:rPr>
              <a:t>y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3581400" y="4627563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latin typeface="Times" pitchFamily="18" charset="0"/>
              </a:rPr>
              <a:t>s</a:t>
            </a:r>
          </a:p>
        </p:txBody>
      </p:sp>
      <p:sp>
        <p:nvSpPr>
          <p:cNvPr id="81934" name="Text Box 22"/>
          <p:cNvSpPr txBox="1">
            <a:spLocks noChangeArrowheads="1"/>
          </p:cNvSpPr>
          <p:nvPr/>
        </p:nvSpPr>
        <p:spPr bwMode="auto">
          <a:xfrm>
            <a:off x="2098675" y="4419600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009900"/>
                </a:solidFill>
                <a:latin typeface="Times" pitchFamily="18" charset="0"/>
              </a:rPr>
              <a:t>z</a:t>
            </a:r>
          </a:p>
        </p:txBody>
      </p:sp>
      <p:sp>
        <p:nvSpPr>
          <p:cNvPr id="81935" name="Oval 23"/>
          <p:cNvSpPr>
            <a:spLocks noChangeArrowheads="1"/>
          </p:cNvSpPr>
          <p:nvPr/>
        </p:nvSpPr>
        <p:spPr bwMode="auto">
          <a:xfrm>
            <a:off x="1439863" y="4257675"/>
            <a:ext cx="215900" cy="2159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81936" name="Oval 24"/>
          <p:cNvSpPr>
            <a:spLocks noChangeArrowheads="1"/>
          </p:cNvSpPr>
          <p:nvPr/>
        </p:nvSpPr>
        <p:spPr bwMode="auto">
          <a:xfrm>
            <a:off x="2354263" y="4843463"/>
            <a:ext cx="998537" cy="2936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937" name="Text Box 25"/>
          <p:cNvSpPr txBox="1">
            <a:spLocks noChangeArrowheads="1"/>
          </p:cNvSpPr>
          <p:nvPr/>
        </p:nvSpPr>
        <p:spPr bwMode="auto">
          <a:xfrm>
            <a:off x="1817688" y="5472113"/>
            <a:ext cx="1535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Accelerator element</a:t>
            </a:r>
          </a:p>
        </p:txBody>
      </p:sp>
      <p:sp>
        <p:nvSpPr>
          <p:cNvPr id="81938" name="Line 29"/>
          <p:cNvSpPr>
            <a:spLocks noChangeShapeType="1"/>
          </p:cNvSpPr>
          <p:nvPr/>
        </p:nvSpPr>
        <p:spPr bwMode="auto">
          <a:xfrm flipH="1">
            <a:off x="609600" y="4375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Freeform 33"/>
          <p:cNvSpPr>
            <a:spLocks/>
          </p:cNvSpPr>
          <p:nvPr/>
        </p:nvSpPr>
        <p:spPr bwMode="auto">
          <a:xfrm flipH="1" flipV="1">
            <a:off x="639763" y="4003675"/>
            <a:ext cx="3017837" cy="219075"/>
          </a:xfrm>
          <a:custGeom>
            <a:avLst/>
            <a:gdLst>
              <a:gd name="T0" fmla="*/ 0 w 1901"/>
              <a:gd name="T1" fmla="*/ 0 h 138"/>
              <a:gd name="T2" fmla="*/ 391 w 1901"/>
              <a:gd name="T3" fmla="*/ 0 h 138"/>
              <a:gd name="T4" fmla="*/ 678 w 1901"/>
              <a:gd name="T5" fmla="*/ 138 h 138"/>
              <a:gd name="T6" fmla="*/ 901 w 1901"/>
              <a:gd name="T7" fmla="*/ 20 h 138"/>
              <a:gd name="T8" fmla="*/ 1901 w 1901"/>
              <a:gd name="T9" fmla="*/ 7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1"/>
              <a:gd name="T16" fmla="*/ 0 h 138"/>
              <a:gd name="T17" fmla="*/ 1901 w 190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1" h="138">
                <a:moveTo>
                  <a:pt x="0" y="0"/>
                </a:moveTo>
                <a:lnTo>
                  <a:pt x="391" y="0"/>
                </a:lnTo>
                <a:lnTo>
                  <a:pt x="678" y="138"/>
                </a:lnTo>
                <a:lnTo>
                  <a:pt x="901" y="20"/>
                </a:lnTo>
                <a:lnTo>
                  <a:pt x="1901" y="7"/>
                </a:ln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Text Box 37"/>
          <p:cNvSpPr txBox="1">
            <a:spLocks noChangeArrowheads="1"/>
          </p:cNvSpPr>
          <p:nvPr/>
        </p:nvSpPr>
        <p:spPr bwMode="auto">
          <a:xfrm>
            <a:off x="304800" y="4184650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0000"/>
                </a:solidFill>
                <a:latin typeface="Times" pitchFamily="18" charset="0"/>
              </a:rPr>
              <a:t>y</a:t>
            </a:r>
            <a:r>
              <a:rPr lang="fr-FR" sz="1600" i="1" baseline="-25000">
                <a:solidFill>
                  <a:srgbClr val="FF0000"/>
                </a:solidFill>
                <a:latin typeface="Times" pitchFamily="18" charset="0"/>
              </a:rPr>
              <a:t>2</a:t>
            </a:r>
            <a:endParaRPr lang="fr-FR" sz="1600" i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81941" name="Text Box 38"/>
          <p:cNvSpPr txBox="1">
            <a:spLocks noChangeArrowheads="1"/>
          </p:cNvSpPr>
          <p:nvPr/>
        </p:nvSpPr>
        <p:spPr bwMode="auto">
          <a:xfrm>
            <a:off x="323850" y="4779963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0000FF"/>
                </a:solidFill>
                <a:latin typeface="Times" pitchFamily="18" charset="0"/>
              </a:rPr>
              <a:t>y</a:t>
            </a:r>
            <a:r>
              <a:rPr lang="fr-FR" sz="1600" i="1" baseline="-25000">
                <a:solidFill>
                  <a:srgbClr val="0000FF"/>
                </a:solidFill>
                <a:latin typeface="Times" pitchFamily="18" charset="0"/>
              </a:rPr>
              <a:t>1</a:t>
            </a:r>
            <a:endParaRPr lang="fr-FR" sz="1600" i="1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81942" name="Line 39"/>
          <p:cNvSpPr>
            <a:spLocks noChangeShapeType="1"/>
          </p:cNvSpPr>
          <p:nvPr/>
        </p:nvSpPr>
        <p:spPr bwMode="auto">
          <a:xfrm>
            <a:off x="2881313" y="4679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3" name="Line 21"/>
          <p:cNvSpPr>
            <a:spLocks noChangeShapeType="1"/>
          </p:cNvSpPr>
          <p:nvPr/>
        </p:nvSpPr>
        <p:spPr bwMode="auto">
          <a:xfrm flipV="1">
            <a:off x="1524000" y="4694238"/>
            <a:ext cx="1397000" cy="142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44" name="Line 40"/>
          <p:cNvSpPr>
            <a:spLocks noChangeShapeType="1"/>
          </p:cNvSpPr>
          <p:nvPr/>
        </p:nvSpPr>
        <p:spPr bwMode="auto">
          <a:xfrm flipH="1">
            <a:off x="609600" y="49847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Line 41"/>
          <p:cNvSpPr>
            <a:spLocks noChangeShapeType="1"/>
          </p:cNvSpPr>
          <p:nvPr/>
        </p:nvSpPr>
        <p:spPr bwMode="auto">
          <a:xfrm>
            <a:off x="1546225" y="44624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6" name="Text Box 42"/>
          <p:cNvSpPr txBox="1">
            <a:spLocks noChangeArrowheads="1"/>
          </p:cNvSpPr>
          <p:nvPr/>
        </p:nvSpPr>
        <p:spPr bwMode="auto">
          <a:xfrm>
            <a:off x="2743200" y="433705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latin typeface="Times" pitchFamily="18" charset="0"/>
              </a:rPr>
              <a:t>s</a:t>
            </a:r>
            <a:r>
              <a:rPr lang="fr-FR" sz="1600" i="1" baseline="-25000">
                <a:latin typeface="Times" pitchFamily="18" charset="0"/>
              </a:rPr>
              <a:t>1</a:t>
            </a:r>
            <a:endParaRPr lang="fr-FR" sz="1600" i="1">
              <a:latin typeface="Times" pitchFamily="18" charset="0"/>
            </a:endParaRPr>
          </a:p>
        </p:txBody>
      </p:sp>
      <p:sp>
        <p:nvSpPr>
          <p:cNvPr id="81947" name="Text Box 43"/>
          <p:cNvSpPr txBox="1">
            <a:spLocks noChangeArrowheads="1"/>
          </p:cNvSpPr>
          <p:nvPr/>
        </p:nvSpPr>
        <p:spPr bwMode="auto">
          <a:xfrm>
            <a:off x="1371600" y="4641850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latin typeface="Times" pitchFamily="18" charset="0"/>
              </a:rPr>
              <a:t>s</a:t>
            </a:r>
            <a:r>
              <a:rPr lang="fr-FR" sz="1600" i="1" baseline="-25000">
                <a:latin typeface="Times" pitchFamily="18" charset="0"/>
              </a:rPr>
              <a:t>2</a:t>
            </a:r>
            <a:endParaRPr lang="fr-FR" sz="1600" i="1">
              <a:latin typeface="Times" pitchFamily="18" charset="0"/>
            </a:endParaRPr>
          </a:p>
        </p:txBody>
      </p:sp>
      <p:sp>
        <p:nvSpPr>
          <p:cNvPr id="81948" name="Rectangle 48"/>
          <p:cNvSpPr>
            <a:spLocks noChangeArrowheads="1"/>
          </p:cNvSpPr>
          <p:nvPr/>
        </p:nvSpPr>
        <p:spPr bwMode="auto">
          <a:xfrm>
            <a:off x="304800" y="3917950"/>
            <a:ext cx="4191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3985" name="Rectangle 49"/>
          <p:cNvSpPr>
            <a:spLocks noChangeArrowheads="1"/>
          </p:cNvSpPr>
          <p:nvPr/>
        </p:nvSpPr>
        <p:spPr bwMode="auto">
          <a:xfrm>
            <a:off x="4827588" y="5984875"/>
            <a:ext cx="3962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1600"/>
              <a:t>- smaller pipe apertures</a:t>
            </a:r>
            <a:br>
              <a:rPr lang="fr-FR" sz="1600"/>
            </a:br>
            <a:r>
              <a:rPr lang="fr-FR" sz="1600"/>
              <a:t>- abrupt changes of the shape of the pipe</a:t>
            </a:r>
            <a:br>
              <a:rPr lang="fr-FR" sz="1600"/>
            </a:br>
            <a:r>
              <a:rPr lang="fr-FR" sz="1600"/>
              <a:t>- materials with larger losses</a:t>
            </a:r>
          </a:p>
        </p:txBody>
      </p:sp>
      <p:sp>
        <p:nvSpPr>
          <p:cNvPr id="423986" name="Text Box 50"/>
          <p:cNvSpPr txBox="1">
            <a:spLocks noChangeArrowheads="1"/>
          </p:cNvSpPr>
          <p:nvPr/>
        </p:nvSpPr>
        <p:spPr bwMode="auto">
          <a:xfrm>
            <a:off x="228600" y="6140450"/>
            <a:ext cx="452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 general, larger impedances are generated by </a:t>
            </a:r>
          </a:p>
        </p:txBody>
      </p:sp>
      <p:sp>
        <p:nvSpPr>
          <p:cNvPr id="423987" name="AutoShape 51"/>
          <p:cNvSpPr>
            <a:spLocks/>
          </p:cNvSpPr>
          <p:nvPr/>
        </p:nvSpPr>
        <p:spPr bwMode="auto">
          <a:xfrm>
            <a:off x="4713288" y="6019800"/>
            <a:ext cx="163512" cy="630238"/>
          </a:xfrm>
          <a:prstGeom prst="leftBrace">
            <a:avLst>
              <a:gd name="adj1" fmla="val 321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1952" name="Picture 32" descr="defensecavity_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6975" y="3810000"/>
            <a:ext cx="37338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4926013" y="3352800"/>
            <a:ext cx="3303587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Example of 3D simulations of</a:t>
            </a:r>
            <a:br>
              <a:rPr lang="en-US" sz="1400"/>
            </a:br>
            <a:r>
              <a:rPr lang="en-US" sz="1400"/>
              <a:t>wake fields created by a bunch</a:t>
            </a:r>
            <a:br>
              <a:rPr lang="en-US" sz="1400"/>
            </a:br>
            <a:r>
              <a:rPr lang="en-US" sz="1400"/>
              <a:t>in a pipe transition </a:t>
            </a:r>
          </a:p>
        </p:txBody>
      </p:sp>
      <p:sp>
        <p:nvSpPr>
          <p:cNvPr id="81954" name="AutoShape 34"/>
          <p:cNvSpPr>
            <a:spLocks noChangeArrowheads="1"/>
          </p:cNvSpPr>
          <p:nvPr/>
        </p:nvSpPr>
        <p:spPr bwMode="auto">
          <a:xfrm>
            <a:off x="4778375" y="3352800"/>
            <a:ext cx="4213225" cy="25447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88" grpId="0" animBg="1"/>
      <p:bldP spid="423985" grpId="0"/>
      <p:bldP spid="423986" grpId="0"/>
      <p:bldP spid="423987" grpId="0" animBg="1"/>
      <p:bldP spid="81953" grpId="0" animBg="1"/>
      <p:bldP spid="819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do we need to assess the impedance? </a:t>
            </a:r>
            <a:endParaRPr lang="en-US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41575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1143000"/>
            <a:ext cx="41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Collective  effects caused by impedance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105400"/>
            <a:ext cx="503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 and transverse instabilities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beam losses and/or emittance blow 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105400"/>
            <a:ext cx="2878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Overheating of elements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beam interlocks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293" y="2133600"/>
            <a:ext cx="407930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Impedance?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Hot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Issues </a:t>
            </a:r>
          </a:p>
          <a:p>
            <a:endParaRPr lang="en-US" dirty="0"/>
          </a:p>
          <a:p>
            <a:r>
              <a:rPr lang="en-US" dirty="0" smtClean="0"/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Theory:</a:t>
            </a:r>
          </a:p>
          <a:p>
            <a:pPr lvl="1"/>
            <a:r>
              <a:rPr lang="en-US" sz="1800" dirty="0" smtClean="0"/>
              <a:t>Extensive use of field matching theories</a:t>
            </a:r>
          </a:p>
          <a:p>
            <a:pPr lvl="1"/>
            <a:r>
              <a:rPr lang="en-US" sz="1800" dirty="0" smtClean="0"/>
              <a:t>Now also mode matching theories with Vittorio</a:t>
            </a:r>
          </a:p>
          <a:p>
            <a:endParaRPr lang="en-US" sz="2000" dirty="0"/>
          </a:p>
          <a:p>
            <a:r>
              <a:rPr lang="en-US" sz="2000" dirty="0" smtClean="0"/>
              <a:t>Simulations:</a:t>
            </a:r>
          </a:p>
          <a:p>
            <a:pPr lvl="1"/>
            <a:r>
              <a:rPr lang="en-US" sz="1800" dirty="0" smtClean="0"/>
              <a:t>Time domain (CST Particle Studio, ABCI, </a:t>
            </a:r>
            <a:r>
              <a:rPr lang="en-US" sz="1800" dirty="0" err="1" smtClean="0"/>
              <a:t>GdfidL</a:t>
            </a:r>
            <a:r>
              <a:rPr lang="en-US" sz="1800" dirty="0" smtClean="0"/>
              <a:t>, T3P)</a:t>
            </a:r>
          </a:p>
          <a:p>
            <a:pPr lvl="1"/>
            <a:r>
              <a:rPr lang="en-US" sz="1800" dirty="0" smtClean="0"/>
              <a:t>Frequency domain (HFSS, CST Microwave Studio, Omega3P)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Measurements on test benches</a:t>
            </a:r>
          </a:p>
          <a:p>
            <a:pPr lvl="1"/>
            <a:r>
              <a:rPr lang="en-US" sz="1600" dirty="0" smtClean="0"/>
              <a:t>With a wire used as excitation and pickup.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000" dirty="0" smtClean="0"/>
              <a:t>Measurements in the machines</a:t>
            </a:r>
          </a:p>
          <a:p>
            <a:pPr lvl="1"/>
            <a:r>
              <a:rPr lang="en-US" sz="1600" dirty="0" smtClean="0"/>
              <a:t>Tune shift with intensity or collimator settings</a:t>
            </a:r>
          </a:p>
          <a:p>
            <a:pPr lvl="1"/>
            <a:r>
              <a:rPr lang="en-US" sz="1600" dirty="0" smtClean="0"/>
              <a:t>Instability </a:t>
            </a:r>
            <a:r>
              <a:rPr lang="en-US" sz="1600" dirty="0" smtClean="0"/>
              <a:t>thresholds</a:t>
            </a:r>
          </a:p>
          <a:p>
            <a:pPr lvl="1"/>
            <a:r>
              <a:rPr lang="en-US" sz="1600" smtClean="0"/>
              <a:t>Impedance localization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13" name="Picture 4" descr="DSC00542"/>
          <p:cNvPicPr>
            <a:picLocks noChangeAspect="1" noChangeArrowheads="1"/>
          </p:cNvPicPr>
          <p:nvPr/>
        </p:nvPicPr>
        <p:blipFill>
          <a:blip r:embed="rId3" cstate="print"/>
          <a:srcRect l="1923" t="39743"/>
          <a:stretch>
            <a:fillRect/>
          </a:stretch>
        </p:blipFill>
        <p:spPr bwMode="auto">
          <a:xfrm>
            <a:off x="5335558" y="3537933"/>
            <a:ext cx="3732242" cy="171986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6392"/>
            <a:ext cx="2362200" cy="46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943600" y="304800"/>
            <a:ext cx="3048000" cy="2286000"/>
            <a:chOff x="3408" y="1776"/>
            <a:chExt cx="1488" cy="1122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r="3600"/>
            <a:stretch>
              <a:fillRect/>
            </a:stretch>
          </p:blipFill>
          <p:spPr bwMode="auto">
            <a:xfrm>
              <a:off x="3450" y="1776"/>
              <a:ext cx="1446" cy="1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l="96800"/>
            <a:stretch>
              <a:fillRect/>
            </a:stretch>
          </p:blipFill>
          <p:spPr bwMode="auto">
            <a:xfrm>
              <a:off x="3408" y="1776"/>
              <a:ext cx="48" cy="11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18"/>
          <p:cNvPicPr/>
          <p:nvPr/>
        </p:nvPicPr>
        <p:blipFill>
          <a:blip r:embed="rId6" cstate="print"/>
          <a:srcRect t="43105"/>
          <a:stretch>
            <a:fillRect/>
          </a:stretch>
        </p:blipFill>
        <p:spPr bwMode="auto">
          <a:xfrm>
            <a:off x="5867400" y="5410200"/>
            <a:ext cx="2971800" cy="12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Impedance?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General questions and hot 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Issues </a:t>
            </a:r>
          </a:p>
          <a:p>
            <a:endParaRPr lang="en-US" dirty="0"/>
          </a:p>
          <a:p>
            <a:r>
              <a:rPr lang="en-US" dirty="0" smtClean="0"/>
              <a:t>Where can information be found?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341</Words>
  <Application>Microsoft Office PowerPoint</Application>
  <PresentationFormat>On-screen Show (4:3)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Main activities and news from the Impedance working group</vt:lpstr>
      <vt:lpstr>Agenda</vt:lpstr>
      <vt:lpstr>Main activities</vt:lpstr>
      <vt:lpstr>Agenda</vt:lpstr>
      <vt:lpstr>Beam coupling impedance?</vt:lpstr>
      <vt:lpstr>Why do we need to assess the impedance? </vt:lpstr>
      <vt:lpstr>Agenda</vt:lpstr>
      <vt:lpstr>Tools</vt:lpstr>
      <vt:lpstr>Agenda</vt:lpstr>
      <vt:lpstr>Some of the general questions</vt:lpstr>
      <vt:lpstr>Hot topics</vt:lpstr>
      <vt:lpstr>Agenda</vt:lpstr>
      <vt:lpstr>Slide 13</vt:lpstr>
      <vt:lpstr>Agenda</vt:lpstr>
      <vt:lpstr>Where can information be found?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activities and news from the Impedance working group</dc:title>
  <dc:creator>bsalvant</dc:creator>
  <cp:lastModifiedBy>bsalvant</cp:lastModifiedBy>
  <cp:revision>56</cp:revision>
  <dcterms:created xsi:type="dcterms:W3CDTF">2011-05-31T16:24:44Z</dcterms:created>
  <dcterms:modified xsi:type="dcterms:W3CDTF">2011-06-01T07:15:23Z</dcterms:modified>
</cp:coreProperties>
</file>