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2" r:id="rId4"/>
    <p:sldId id="287" r:id="rId5"/>
    <p:sldId id="283" r:id="rId6"/>
    <p:sldId id="261" r:id="rId7"/>
    <p:sldId id="262" r:id="rId8"/>
    <p:sldId id="281" r:id="rId9"/>
    <p:sldId id="263" r:id="rId10"/>
    <p:sldId id="264" r:id="rId11"/>
    <p:sldId id="284" r:id="rId12"/>
    <p:sldId id="258" r:id="rId13"/>
    <p:sldId id="259" r:id="rId14"/>
    <p:sldId id="265" r:id="rId15"/>
    <p:sldId id="266" r:id="rId16"/>
    <p:sldId id="267" r:id="rId17"/>
    <p:sldId id="293" r:id="rId18"/>
    <p:sldId id="294" r:id="rId19"/>
    <p:sldId id="295" r:id="rId20"/>
    <p:sldId id="285" r:id="rId21"/>
    <p:sldId id="260" r:id="rId22"/>
    <p:sldId id="268" r:id="rId23"/>
    <p:sldId id="269" r:id="rId24"/>
    <p:sldId id="286" r:id="rId25"/>
    <p:sldId id="270" r:id="rId26"/>
    <p:sldId id="271" r:id="rId27"/>
    <p:sldId id="272" r:id="rId28"/>
    <p:sldId id="298" r:id="rId29"/>
    <p:sldId id="296" r:id="rId30"/>
    <p:sldId id="297" r:id="rId31"/>
    <p:sldId id="273" r:id="rId32"/>
    <p:sldId id="274" r:id="rId33"/>
    <p:sldId id="299" r:id="rId34"/>
    <p:sldId id="275" r:id="rId35"/>
    <p:sldId id="276" r:id="rId36"/>
    <p:sldId id="277" r:id="rId37"/>
    <p:sldId id="278" r:id="rId38"/>
    <p:sldId id="279" r:id="rId39"/>
    <p:sldId id="280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BD50-1060-49DC-AE06-2BDE3ACA985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842E-4E5C-4BC9-A8EB-C3C77C94E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D39C-C1C0-428A-8F25-E0F13283FF3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5BB1A-A0B1-42C1-98EE-0B9FBD56C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9AEA-AD48-4678-9766-EC5BEED7D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simulations and measurements in the LHC with heavy 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T. Mertens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R. Bruce, J.M. Jowett, </a:t>
            </a:r>
            <a:r>
              <a:rPr lang="en-US" sz="2000" dirty="0" smtClean="0">
                <a:solidFill>
                  <a:schemeClr val="tx1"/>
                </a:solidFill>
              </a:rPr>
              <a:t>H. </a:t>
            </a:r>
            <a:r>
              <a:rPr lang="en-US" sz="2000" dirty="0" err="1" smtClean="0">
                <a:solidFill>
                  <a:schemeClr val="tx1"/>
                </a:solidFill>
              </a:rPr>
              <a:t>Damerau,F</a:t>
            </a:r>
            <a:r>
              <a:rPr lang="en-US" sz="2000" dirty="0" smtClean="0">
                <a:solidFill>
                  <a:schemeClr val="tx1"/>
                </a:solidFill>
              </a:rPr>
              <a:t>. Roncarolo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data and simulation input [2]</a:t>
            </a:r>
            <a:br>
              <a:rPr lang="en-US" dirty="0" smtClean="0"/>
            </a:br>
            <a:r>
              <a:rPr lang="en-US" sz="2000" dirty="0" smtClean="0"/>
              <a:t>Selecting Ion Fills to Study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/>
          <a:lstStyle/>
          <a:p>
            <a:r>
              <a:rPr lang="en-US" dirty="0" smtClean="0"/>
              <a:t>All required data available?</a:t>
            </a:r>
          </a:p>
        </p:txBody>
      </p:sp>
      <p:pic>
        <p:nvPicPr>
          <p:cNvPr id="5" name="Picture 4" descr="FBCT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998" y="2061082"/>
            <a:ext cx="5927982" cy="843885"/>
          </a:xfrm>
          <a:prstGeom prst="rect">
            <a:avLst/>
          </a:prstGeom>
        </p:spPr>
      </p:pic>
      <p:pic>
        <p:nvPicPr>
          <p:cNvPr id="6" name="Picture 5" descr="BQM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998" y="3298784"/>
            <a:ext cx="5927982" cy="850230"/>
          </a:xfrm>
          <a:prstGeom prst="rect">
            <a:avLst/>
          </a:prstGeom>
        </p:spPr>
      </p:pic>
      <p:pic>
        <p:nvPicPr>
          <p:cNvPr id="7" name="Picture 6" descr="BSRTSx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998" y="4419742"/>
            <a:ext cx="5927982" cy="837540"/>
          </a:xfrm>
          <a:prstGeom prst="rect">
            <a:avLst/>
          </a:prstGeom>
        </p:spPr>
      </p:pic>
      <p:pic>
        <p:nvPicPr>
          <p:cNvPr id="8" name="Picture 7" descr="BSRTSy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998" y="5641264"/>
            <a:ext cx="5927982" cy="84388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data and simulation input [3]</a:t>
            </a:r>
            <a:br>
              <a:rPr lang="en-US" dirty="0" smtClean="0"/>
            </a:br>
            <a:r>
              <a:rPr lang="en-US" sz="2000" dirty="0" smtClean="0"/>
              <a:t>Selecting Ion Fills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Final selection of Fills we simulated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15616" y="2636912"/>
          <a:ext cx="7272809" cy="261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/>
                <a:gridCol w="1454562"/>
                <a:gridCol w="1454562"/>
                <a:gridCol w="1478117"/>
                <a:gridCol w="1431006"/>
              </a:tblGrid>
              <a:tr h="936106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bunches Beam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bunches Beam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bunches colliding</a:t>
                      </a:r>
                      <a:r>
                        <a:rPr lang="en-US" baseline="0" dirty="0" smtClean="0"/>
                        <a:t> in ATLAS/CMS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r>
                        <a:rPr lang="en-US" baseline="0" dirty="0" smtClean="0"/>
                        <a:t> Length in Physics</a:t>
                      </a:r>
                      <a:endParaRPr lang="en-US" dirty="0"/>
                    </a:p>
                  </a:txBody>
                  <a:tcPr/>
                </a:tc>
              </a:tr>
              <a:tr h="419728">
                <a:tc>
                  <a:txBody>
                    <a:bodyPr/>
                    <a:lstStyle/>
                    <a:p>
                      <a:r>
                        <a:rPr lang="en-US" dirty="0" smtClean="0"/>
                        <a:t>1494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 h</a:t>
                      </a:r>
                      <a:endParaRPr lang="en-US" dirty="0"/>
                    </a:p>
                  </a:txBody>
                  <a:tcPr/>
                </a:tc>
              </a:tr>
              <a:tr h="419728">
                <a:tc>
                  <a:txBody>
                    <a:bodyPr/>
                    <a:lstStyle/>
                    <a:p>
                      <a:r>
                        <a:rPr lang="en-US" dirty="0" smtClean="0"/>
                        <a:t>1504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7.25 h</a:t>
                      </a:r>
                      <a:endParaRPr lang="en-US" dirty="0"/>
                    </a:p>
                  </a:txBody>
                  <a:tcPr/>
                </a:tc>
              </a:tr>
              <a:tr h="419728">
                <a:tc>
                  <a:txBody>
                    <a:bodyPr/>
                    <a:lstStyle/>
                    <a:p>
                      <a:r>
                        <a:rPr lang="en-US" dirty="0" smtClean="0"/>
                        <a:t>1511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</a:t>
                      </a:r>
                      <a:endParaRPr lang="en-US" dirty="0"/>
                    </a:p>
                  </a:txBody>
                  <a:tcPr/>
                </a:tc>
              </a:tr>
              <a:tr h="419728">
                <a:tc>
                  <a:txBody>
                    <a:bodyPr/>
                    <a:lstStyle/>
                    <a:p>
                      <a:r>
                        <a:rPr lang="en-US" dirty="0" smtClean="0"/>
                        <a:t>1514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 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data and simulation input [4]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8863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 bunch for each beam</a:t>
            </a:r>
          </a:p>
          <a:p>
            <a:pPr lvl="1"/>
            <a:r>
              <a:rPr lang="en-US" dirty="0" smtClean="0"/>
              <a:t>Select a bunch in beam 1 and the bunch in beam 2 that collides with this first bunch in ATLAS/CMS</a:t>
            </a:r>
          </a:p>
          <a:p>
            <a:pPr lvl="1"/>
            <a:r>
              <a:rPr lang="en-US" dirty="0" smtClean="0"/>
              <a:t>Extract the data for these 2 bunches</a:t>
            </a:r>
          </a:p>
          <a:p>
            <a:pPr lvl="1"/>
            <a:r>
              <a:rPr lang="en-US" dirty="0" smtClean="0"/>
              <a:t>Use data at the beginning of STABLE mode to set initial conditions for the simulation</a:t>
            </a:r>
          </a:p>
          <a:p>
            <a:r>
              <a:rPr lang="en-US" dirty="0" smtClean="0"/>
              <a:t>Averaged data</a:t>
            </a:r>
          </a:p>
          <a:p>
            <a:pPr lvl="1"/>
            <a:r>
              <a:rPr lang="en-US" dirty="0" smtClean="0"/>
              <a:t>Select the bunches colliding in ATLAS/CMS from beam 1 and beam 2</a:t>
            </a:r>
          </a:p>
          <a:p>
            <a:pPr lvl="1"/>
            <a:r>
              <a:rPr lang="en-US" dirty="0" smtClean="0"/>
              <a:t>Extract the data and average it over the selected bunches</a:t>
            </a:r>
          </a:p>
          <a:p>
            <a:pPr lvl="1"/>
            <a:r>
              <a:rPr lang="en-US" dirty="0" smtClean="0"/>
              <a:t>Use these averages at the beginning of STABLE mode to set initial conditions for the simulation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b1atlasco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536294" cy="124260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9552" y="836712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simulation with single bunch data[1]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Bunch length for bunch 2</a:t>
            </a:r>
          </a:p>
          <a:p>
            <a:pPr algn="ctr"/>
            <a:r>
              <a:rPr lang="en-US" dirty="0" smtClean="0"/>
              <a:t> Fill 1494	</a:t>
            </a:r>
            <a:endParaRPr lang="en-US" dirty="0"/>
          </a:p>
        </p:txBody>
      </p:sp>
      <p:pic>
        <p:nvPicPr>
          <p:cNvPr id="8" name="Content Placeholder 7" descr="bunchlengthplots_bunch1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8600"/>
            <a:ext cx="4040188" cy="282383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Bunch length for bunch 3</a:t>
            </a:r>
          </a:p>
          <a:p>
            <a:pPr algn="ctr"/>
            <a:r>
              <a:rPr lang="en-US" dirty="0" smtClean="0"/>
              <a:t>Fill 1494</a:t>
            </a:r>
            <a:endParaRPr lang="en-US" dirty="0"/>
          </a:p>
        </p:txBody>
      </p:sp>
      <p:pic>
        <p:nvPicPr>
          <p:cNvPr id="9" name="Content Placeholder 8" descr="Nagia_bunchlengthplots_bunch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14252"/>
            <a:ext cx="4041775" cy="2872533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simulation with single bunch data[2]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Intensity for bunch 2</a:t>
            </a:r>
          </a:p>
          <a:p>
            <a:pPr algn="ctr"/>
            <a:r>
              <a:rPr lang="en-US" dirty="0" smtClean="0"/>
              <a:t>Fill 1514	</a:t>
            </a:r>
            <a:endParaRPr lang="en-US" dirty="0"/>
          </a:p>
        </p:txBody>
      </p:sp>
      <p:pic>
        <p:nvPicPr>
          <p:cNvPr id="8" name="Content Placeholder 7" descr="bunchlengthplots_bunch1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1844"/>
            <a:ext cx="4040188" cy="273734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Intensity for bunch 4</a:t>
            </a:r>
          </a:p>
          <a:p>
            <a:pPr algn="ctr"/>
            <a:r>
              <a:rPr lang="en-US" dirty="0" smtClean="0"/>
              <a:t>Fill 1514</a:t>
            </a:r>
            <a:endParaRPr lang="en-US" dirty="0"/>
          </a:p>
        </p:txBody>
      </p:sp>
      <p:pic>
        <p:nvPicPr>
          <p:cNvPr id="9" name="Content Placeholder 8" descr="Nagia_bunchlengthplots_bunch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15915"/>
            <a:ext cx="4041775" cy="2669206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data[1]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r>
              <a:rPr lang="en-US" dirty="0" smtClean="0"/>
              <a:t>Uncorrected data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9552" y="1988840"/>
            <a:ext cx="4040188" cy="45664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Luminosity from ATLAS</a:t>
            </a:r>
          </a:p>
          <a:p>
            <a:r>
              <a:rPr lang="en-US" dirty="0" smtClean="0"/>
              <a:t>Luminosity from (just 2 bunches colliding)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Bunch length data BQM</a:t>
            </a:r>
          </a:p>
          <a:p>
            <a:r>
              <a:rPr lang="en-US" dirty="0" smtClean="0"/>
              <a:t>Intensity data FBCT</a:t>
            </a:r>
          </a:p>
          <a:p>
            <a:r>
              <a:rPr lang="en-US" dirty="0" smtClean="0"/>
              <a:t>Transverse data from BSRTS corrected as (F. Roncarolo)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 : correction factors different in horizontal and vertical plane but the same for all fills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/>
          <a:lstStyle/>
          <a:p>
            <a:r>
              <a:rPr lang="en-US" dirty="0" smtClean="0"/>
              <a:t>Corrected data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ChangeAspect="1"/>
          </p:cNvGraphicFramePr>
          <p:nvPr>
            <p:ph sz="quarter" idx="4"/>
          </p:nvPr>
        </p:nvGraphicFramePr>
        <p:xfrm>
          <a:off x="971600" y="2924944"/>
          <a:ext cx="2962275" cy="782637"/>
        </p:xfrm>
        <a:graphic>
          <a:graphicData uri="http://schemas.openxmlformats.org/presentationml/2006/ole">
            <p:oleObj spid="_x0000_s1027" name="Equation" r:id="rId3" imgW="2019240" imgH="53316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15616" y="5229200"/>
          <a:ext cx="2520280" cy="660656"/>
        </p:xfrm>
        <a:graphic>
          <a:graphicData uri="http://schemas.openxmlformats.org/presentationml/2006/ole">
            <p:oleObj spid="_x0000_s1028" name="Equation" r:id="rId4" imgW="1307880" imgH="342720" progId="Equation.3">
              <p:embed/>
            </p:oleObj>
          </a:graphicData>
        </a:graphic>
      </p:graphicFrame>
      <p:sp>
        <p:nvSpPr>
          <p:cNvPr id="18" name="Content Placeholder 9"/>
          <p:cNvSpPr txBox="1">
            <a:spLocks/>
          </p:cNvSpPr>
          <p:nvPr/>
        </p:nvSpPr>
        <p:spPr>
          <a:xfrm>
            <a:off x="4499992" y="1988840"/>
            <a:ext cx="4040188" cy="456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Luminosity from ATLAS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Bunch length data BQM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 data FBCT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data from BSRTS corrected so that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luminosity from ATLAS and simulated luminosity match.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same correction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 used for both planes here (can be improved!) but not the same for all fills -&gt; Fill dependent!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32040" y="4509120"/>
          <a:ext cx="3327400" cy="660400"/>
        </p:xfrm>
        <a:graphic>
          <a:graphicData uri="http://schemas.openxmlformats.org/presentationml/2006/ole">
            <p:oleObj spid="_x0000_s1030" name="Equation" r:id="rId5" imgW="1726920" imgH="342720" progId="Equation.3">
              <p:embed/>
            </p:oleObj>
          </a:graphicData>
        </a:graphic>
      </p:graphicFrame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data[2]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bsrtsvsatlaslinearfirparameterstable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350770"/>
            <a:ext cx="7839049" cy="4022424"/>
          </a:xfr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83968" y="1484784"/>
          <a:ext cx="3299276" cy="504056"/>
        </p:xfrm>
        <a:graphic>
          <a:graphicData uri="http://schemas.openxmlformats.org/presentationml/2006/ole">
            <p:oleObj spid="_x0000_s2050" name="Equation" r:id="rId4" imgW="1828800" imgH="279360" progId="Equation.3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19672" y="3789040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92080" y="3789040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9100" y="1322388"/>
          <a:ext cx="3481388" cy="1139825"/>
        </p:xfrm>
        <a:graphic>
          <a:graphicData uri="http://schemas.openxmlformats.org/presentationml/2006/ole">
            <p:oleObj spid="_x0000_s2051" name="Equation" r:id="rId5" imgW="2209680" imgH="7236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0" y="206084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Careful : sigma's are at ATLAS IP, take Beta’s into account! 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18" idx="1"/>
          </p:cNvCxnSpPr>
          <p:nvPr/>
        </p:nvCxnSpPr>
        <p:spPr>
          <a:xfrm rot="10800000">
            <a:off x="3851920" y="2204865"/>
            <a:ext cx="720080" cy="987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data[3]</a:t>
            </a:r>
            <a:br>
              <a:rPr lang="en-US" dirty="0" smtClean="0"/>
            </a:br>
            <a:r>
              <a:rPr lang="en-US" sz="2200" dirty="0" smtClean="0"/>
              <a:t>Determining Averages</a:t>
            </a:r>
            <a:endParaRPr lang="en-US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Bunch lengths : all bunches have same timestamp -&gt; just average for each point in time</a:t>
            </a:r>
          </a:p>
          <a:p>
            <a:r>
              <a:rPr lang="en-US" dirty="0" smtClean="0"/>
              <a:t>FBCT : same procedure as for Bunch Lengths</a:t>
            </a:r>
          </a:p>
          <a:p>
            <a:r>
              <a:rPr lang="en-US" dirty="0" smtClean="0"/>
              <a:t>BSRTS : </a:t>
            </a:r>
          </a:p>
          <a:p>
            <a:pPr lvl="1"/>
            <a:r>
              <a:rPr lang="en-US" dirty="0" smtClean="0"/>
              <a:t>Scans through the bunches : data for different bunches is at different moments in time!</a:t>
            </a:r>
          </a:p>
          <a:p>
            <a:pPr lvl="1"/>
            <a:r>
              <a:rPr lang="en-US" dirty="0" smtClean="0"/>
              <a:t>Create an interpolation function for each bunch </a:t>
            </a:r>
          </a:p>
          <a:p>
            <a:pPr lvl="1"/>
            <a:r>
              <a:rPr lang="en-US" dirty="0" smtClean="0"/>
              <a:t>Create a lattice of points in time</a:t>
            </a:r>
          </a:p>
          <a:p>
            <a:pPr lvl="1"/>
            <a:r>
              <a:rPr lang="en-US" dirty="0" smtClean="0"/>
              <a:t>Calculate values of interpolation functions on time lattice</a:t>
            </a:r>
          </a:p>
          <a:p>
            <a:pPr lvl="1"/>
            <a:r>
              <a:rPr lang="en-US" dirty="0" smtClean="0"/>
              <a:t>Use these values to calculate averages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170080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data[4]</a:t>
            </a:r>
            <a:br>
              <a:rPr lang="en-US" dirty="0" smtClean="0"/>
            </a:br>
            <a:r>
              <a:rPr lang="en-US" sz="2200" dirty="0" smtClean="0"/>
              <a:t>Determining Averages</a:t>
            </a:r>
            <a:endParaRPr lang="en-US" dirty="0"/>
          </a:p>
        </p:txBody>
      </p:sp>
      <p:pic>
        <p:nvPicPr>
          <p:cNvPr id="9" name="Content Placeholder 8" descr="interpolatxb1plo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2340000"/>
            <a:ext cx="4149587" cy="28825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70080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 descr="interpolatxb1plo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920" y="2340000"/>
            <a:ext cx="4049747" cy="2882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18448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Plots of the BSRTS  interpolating functions for some of the bunches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data[5]</a:t>
            </a:r>
            <a:br>
              <a:rPr lang="en-US" dirty="0" smtClean="0"/>
            </a:br>
            <a:r>
              <a:rPr lang="en-US" sz="2200" dirty="0" smtClean="0"/>
              <a:t>Determining Averages</a:t>
            </a:r>
            <a:endParaRPr lang="en-US" dirty="0"/>
          </a:p>
        </p:txBody>
      </p:sp>
      <p:pic>
        <p:nvPicPr>
          <p:cNvPr id="9" name="Content Placeholder 8" descr="interpolatxb1plo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0" y="2340000"/>
            <a:ext cx="4149586" cy="28825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170080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 descr="interpolatxb1plo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920" y="2340000"/>
            <a:ext cx="4049747" cy="2882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18448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Plots of the BSRTS  interpolating functions for some of the bunches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Comparison of different IBS Models</a:t>
            </a:r>
          </a:p>
          <a:p>
            <a:r>
              <a:rPr lang="en-US" dirty="0" smtClean="0"/>
              <a:t>Measured data and simulation input</a:t>
            </a:r>
          </a:p>
          <a:p>
            <a:r>
              <a:rPr lang="en-US" dirty="0" smtClean="0"/>
              <a:t>Comparing the simulation with single bunch data</a:t>
            </a:r>
          </a:p>
          <a:p>
            <a:r>
              <a:rPr lang="en-US" dirty="0" smtClean="0"/>
              <a:t>Comparing the simulation with averaged bunch data</a:t>
            </a:r>
          </a:p>
          <a:p>
            <a:r>
              <a:rPr lang="en-US" dirty="0" smtClean="0"/>
              <a:t>Side note on Protons</a:t>
            </a:r>
          </a:p>
          <a:p>
            <a:r>
              <a:rPr lang="en-US" dirty="0" smtClean="0"/>
              <a:t>Conclusion and outlook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data[6]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" name="Content Placeholder 17" descr="Fill1494inputtablecorr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4762" y="1915332"/>
            <a:ext cx="3503476" cy="3895698"/>
          </a:xfrm>
        </p:spPr>
      </p:pic>
      <p:pic>
        <p:nvPicPr>
          <p:cNvPr id="19" name="Content Placeholder 18" descr="Fill1494inputtablecorr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5762" y="1866286"/>
            <a:ext cx="3503476" cy="3993791"/>
          </a:xfr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5856" y="134076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Fill 1511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data[7]</a:t>
            </a:r>
            <a:br>
              <a:rPr lang="en-US" dirty="0" smtClean="0"/>
            </a:br>
            <a:r>
              <a:rPr lang="en-US" sz="2200" dirty="0" smtClean="0"/>
              <a:t>Example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0000" y="1800000"/>
            <a:ext cx="4040188" cy="244328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0000" y="1800000"/>
            <a:ext cx="4041775" cy="2444249"/>
          </a:xfrm>
        </p:spPr>
      </p:pic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00" y="4320000"/>
            <a:ext cx="3699686" cy="2443289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000" y="4320000"/>
            <a:ext cx="3701139" cy="2444249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data[8]</a:t>
            </a:r>
            <a:br>
              <a:rPr lang="en-US" dirty="0" smtClean="0"/>
            </a:br>
            <a:r>
              <a:rPr lang="en-US" sz="2200" dirty="0" smtClean="0"/>
              <a:t>Example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233" y="1800000"/>
            <a:ext cx="3495721" cy="244328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2340" y="1800000"/>
            <a:ext cx="3497095" cy="2444249"/>
          </a:xfrm>
        </p:spPr>
      </p:pic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38" y="4320000"/>
            <a:ext cx="3437810" cy="2443289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989" y="4320000"/>
            <a:ext cx="3439161" cy="2444249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data[9]</a:t>
            </a:r>
            <a:br>
              <a:rPr lang="en-US" dirty="0" smtClean="0"/>
            </a:br>
            <a:r>
              <a:rPr lang="en-US" sz="2200" dirty="0" smtClean="0"/>
              <a:t>Example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0" y="2772000"/>
            <a:ext cx="3437810" cy="2417531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00" y="2772000"/>
            <a:ext cx="3439161" cy="2418481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0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70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data[10]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" name="Content Placeholder 17" descr="Fill1494inputtablecorr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4762" y="1880550"/>
            <a:ext cx="3503476" cy="3965263"/>
          </a:xfrm>
        </p:spPr>
      </p:pic>
      <p:pic>
        <p:nvPicPr>
          <p:cNvPr id="19" name="Content Placeholder 18" descr="Fill1494inputtablecorr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5762" y="1851816"/>
            <a:ext cx="3503476" cy="4022731"/>
          </a:xfr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134076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Fill 1494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data[11]</a:t>
            </a:r>
            <a:br>
              <a:rPr lang="en-US" dirty="0" smtClean="0"/>
            </a:br>
            <a:r>
              <a:rPr lang="en-US" sz="2200" dirty="0" smtClean="0"/>
              <a:t>Example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0000" y="1800000"/>
            <a:ext cx="4040188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80000" y="1800000"/>
            <a:ext cx="4041775" cy="2444248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76750" y="3302000"/>
          <a:ext cx="190500" cy="254000"/>
        </p:xfrm>
        <a:graphic>
          <a:graphicData uri="http://schemas.openxmlformats.org/presentationml/2006/ole">
            <p:oleObj spid="_x0000_s6146" name="Equation" r:id="rId5" imgW="190440" imgH="253800" progId="Equation.3">
              <p:embed/>
            </p:oleObj>
          </a:graphicData>
        </a:graphic>
      </p:graphicFrame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000" y="4320000"/>
            <a:ext cx="3699686" cy="2443288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6000" y="4320000"/>
            <a:ext cx="3701139" cy="244424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data[12]</a:t>
            </a:r>
            <a:br>
              <a:rPr lang="en-US" dirty="0" smtClean="0"/>
            </a:br>
            <a:r>
              <a:rPr lang="en-US" sz="2200" dirty="0" smtClean="0"/>
              <a:t>Example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233" y="1800000"/>
            <a:ext cx="3495721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2340" y="1800000"/>
            <a:ext cx="3497095" cy="2444248"/>
          </a:xfrm>
        </p:spPr>
      </p:pic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38" y="4320000"/>
            <a:ext cx="3437810" cy="2443288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989" y="4320000"/>
            <a:ext cx="3439161" cy="244424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data[13]</a:t>
            </a:r>
            <a:br>
              <a:rPr lang="en-US" dirty="0" smtClean="0"/>
            </a:br>
            <a:r>
              <a:rPr lang="en-US" sz="2200" dirty="0" smtClean="0"/>
              <a:t>Example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55" y="2772000"/>
            <a:ext cx="3351099" cy="2417531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372" y="2772000"/>
            <a:ext cx="3352416" cy="2418481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note on Protons[1]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96753"/>
            <a:ext cx="8363272" cy="36724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are planning to use particle tracking to simulate proton runs.</a:t>
            </a:r>
          </a:p>
          <a:p>
            <a:r>
              <a:rPr lang="en-US" dirty="0" smtClean="0"/>
              <a:t>2010 : used different approach</a:t>
            </a:r>
          </a:p>
          <a:p>
            <a:pPr lvl="1"/>
            <a:r>
              <a:rPr lang="en-US" dirty="0" smtClean="0"/>
              <a:t>Assuming round beams calculate IBS growth rates on a Lattice (RF Voltage, Longitudinal Emittance, Transverse Emittance) using MAD-X</a:t>
            </a:r>
          </a:p>
          <a:p>
            <a:pPr lvl="1"/>
            <a:r>
              <a:rPr lang="en-US" dirty="0" smtClean="0"/>
              <a:t>Choose initial point (Longitudinal and Transverse emittance)</a:t>
            </a:r>
          </a:p>
          <a:p>
            <a:pPr lvl="1"/>
            <a:r>
              <a:rPr lang="en-US" dirty="0" smtClean="0"/>
              <a:t>Use iterative function (</a:t>
            </a:r>
            <a:r>
              <a:rPr lang="en-US" dirty="0" err="1" smtClean="0"/>
              <a:t>NestList</a:t>
            </a:r>
            <a:r>
              <a:rPr lang="en-US" dirty="0" smtClean="0"/>
              <a:t>  command in Mathematica)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869160"/>
            <a:ext cx="82962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note on Protons[2]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Content Placeholder 11" descr="Fill_1400_Longitudinal_Emi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1" y="3960000"/>
            <a:ext cx="3556789" cy="251262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" name="Content Placeholder 11" descr="Fill_1400_Longitudinal_Emi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1" y="3960000"/>
            <a:ext cx="3556789" cy="2501199"/>
          </a:xfrm>
          <a:prstGeom prst="rect">
            <a:avLst/>
          </a:prstGeom>
        </p:spPr>
      </p:pic>
      <p:pic>
        <p:nvPicPr>
          <p:cNvPr id="14" name="Content Placeholder 11" descr="Fill_1400_Longitudinal_Emi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506" y="1440000"/>
            <a:ext cx="3535361" cy="25126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15567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 curves are the simulations based on the iterative function.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4208" y="148478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 curves are ATLAS Luminous Region Data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simulate Ion runs in 2010 during physics</a:t>
            </a:r>
          </a:p>
          <a:p>
            <a:r>
              <a:rPr lang="en-US" dirty="0" smtClean="0"/>
              <a:t>Different IBS models available</a:t>
            </a:r>
          </a:p>
          <a:p>
            <a:r>
              <a:rPr lang="en-US" dirty="0" smtClean="0"/>
              <a:t>Which fills should we try to simulate? Is all the necessary data to compare with simulation available?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836712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note on Protons[3]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Content Placeholder 11" descr="Fill_1400_Longitudinal_Emi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001" y="3960000"/>
            <a:ext cx="3556788" cy="251262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" name="Content Placeholder 11" descr="Fill_1400_Longitudinal_Emi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1" y="3960000"/>
            <a:ext cx="3556788" cy="2501199"/>
          </a:xfrm>
          <a:prstGeom prst="rect">
            <a:avLst/>
          </a:prstGeom>
        </p:spPr>
      </p:pic>
      <p:pic>
        <p:nvPicPr>
          <p:cNvPr id="14" name="Content Placeholder 11" descr="Fill_1400_Longitudinal_Emi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268760"/>
            <a:ext cx="3535361" cy="25126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15567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 curves are the simulations based on the iterative function.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148478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 curves are ATLAS Luminous Region Data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outlook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Observations of comparison with particle tracking:</a:t>
            </a:r>
          </a:p>
          <a:p>
            <a:pPr lvl="1"/>
            <a:r>
              <a:rPr lang="en-US" dirty="0" smtClean="0"/>
              <a:t>Transverse growth underestimated</a:t>
            </a:r>
          </a:p>
          <a:p>
            <a:pPr lvl="1"/>
            <a:r>
              <a:rPr lang="en-US" dirty="0" smtClean="0"/>
              <a:t>Bunch length growth overestimated</a:t>
            </a:r>
          </a:p>
          <a:p>
            <a:pPr lvl="1"/>
            <a:r>
              <a:rPr lang="en-US" dirty="0" smtClean="0"/>
              <a:t>Both are different expressions of same effect, when simulation would follow the transverse growth, bunch length would also agree better with data.</a:t>
            </a:r>
          </a:p>
          <a:p>
            <a:r>
              <a:rPr lang="en-US" dirty="0" smtClean="0"/>
              <a:t>Particle Tracking Simulation seems to be missing some effect(s) that makes transverse </a:t>
            </a:r>
            <a:r>
              <a:rPr lang="en-US" dirty="0" err="1" smtClean="0"/>
              <a:t>emittances</a:t>
            </a:r>
            <a:r>
              <a:rPr lang="en-US" dirty="0" smtClean="0"/>
              <a:t> grow faster than predicted by our IBS models</a:t>
            </a:r>
            <a:r>
              <a:rPr lang="en-US" sz="2600" dirty="0" smtClean="0"/>
              <a:t>. (hump?, particularly in vertical plane)</a:t>
            </a:r>
          </a:p>
          <a:p>
            <a:r>
              <a:rPr lang="en-US" sz="3400" dirty="0" smtClean="0"/>
              <a:t>Same observations can be made for protons.</a:t>
            </a:r>
            <a:endParaRPr lang="en-US" sz="2600" dirty="0" smtClean="0"/>
          </a:p>
          <a:p>
            <a:r>
              <a:rPr lang="en-US" dirty="0" smtClean="0"/>
              <a:t>Would be interesting to do same comparison at injection energy without beams in collision. But more problems with data at injection : no BSRTS, BGI can not be trusted yet. Usually short periods of time at injection -&gt; not much data available.</a:t>
            </a:r>
          </a:p>
          <a:p>
            <a:r>
              <a:rPr lang="en-US" dirty="0" smtClean="0"/>
              <a:t>Next step add hump model to simulation (Vertical? Beam 2? )</a:t>
            </a:r>
          </a:p>
          <a:p>
            <a:r>
              <a:rPr lang="en-US" dirty="0" smtClean="0"/>
              <a:t>Try to compare particle tracking simulations for protons.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pic>
        <p:nvPicPr>
          <p:cNvPr id="7" name="Content Placeholder 6" descr="bsrtsmathematicacod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5336"/>
            <a:ext cx="8229600" cy="44556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Correction Factors </a:t>
            </a:r>
            <a:br>
              <a:rPr lang="en-US" dirty="0" smtClean="0"/>
            </a:br>
            <a:r>
              <a:rPr lang="en-US" sz="2200" dirty="0" smtClean="0"/>
              <a:t>F. Roncarolo</a:t>
            </a:r>
            <a:endParaRPr lang="en-US" sz="2200" dirty="0"/>
          </a:p>
        </p:txBody>
      </p:sp>
      <p:pic>
        <p:nvPicPr>
          <p:cNvPr id="8" name="Content Placeholder 7" descr="federicotabl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8229600" cy="31327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412776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0001" y="1800000"/>
            <a:ext cx="4040186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80001" y="1800000"/>
            <a:ext cx="4041773" cy="2444248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76750" y="3302000"/>
          <a:ext cx="190500" cy="254000"/>
        </p:xfrm>
        <a:graphic>
          <a:graphicData uri="http://schemas.openxmlformats.org/presentationml/2006/ole">
            <p:oleObj spid="_x0000_s7170" name="Equation" r:id="rId5" imgW="190440" imgH="253800" progId="Equation.3">
              <p:embed/>
            </p:oleObj>
          </a:graphicData>
        </a:graphic>
      </p:graphicFrame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001" y="4320000"/>
            <a:ext cx="3699684" cy="2443288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6000" y="4320000"/>
            <a:ext cx="3701138" cy="244424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233" y="1800000"/>
            <a:ext cx="3495720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2341" y="1800000"/>
            <a:ext cx="3497093" cy="2444248"/>
          </a:xfrm>
        </p:spPr>
      </p:pic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39" y="4320000"/>
            <a:ext cx="3437808" cy="2443288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990" y="4320000"/>
            <a:ext cx="3439159" cy="2444248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55" y="2802488"/>
            <a:ext cx="3351099" cy="2356554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372" y="2802500"/>
            <a:ext cx="3352416" cy="235748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4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5632" y="1800000"/>
            <a:ext cx="3928924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35653" y="1800000"/>
            <a:ext cx="3930468" cy="2444248"/>
          </a:xfr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76750" y="3302000"/>
          <a:ext cx="190500" cy="254000"/>
        </p:xfrm>
        <a:graphic>
          <a:graphicData uri="http://schemas.openxmlformats.org/presentationml/2006/ole">
            <p:oleObj spid="_x0000_s8194" name="Equation" r:id="rId5" imgW="190440" imgH="253800" progId="Equation.3">
              <p:embed/>
            </p:oleObj>
          </a:graphicData>
        </a:graphic>
      </p:graphicFrame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001" y="4320000"/>
            <a:ext cx="3699684" cy="2443287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6000" y="4320000"/>
            <a:ext cx="3701138" cy="2444247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4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pic>
        <p:nvPicPr>
          <p:cNvPr id="8" name="Content Placeholder 7" descr="lumiplotsavg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6582" y="1800000"/>
            <a:ext cx="3407022" cy="2443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9" name="Content Placeholder 8" descr="lumiplotsavg2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96707" y="1800000"/>
            <a:ext cx="3408361" cy="2444248"/>
          </a:xfrm>
        </p:spPr>
      </p:pic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39" y="4320000"/>
            <a:ext cx="3437808" cy="2443287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990" y="4320000"/>
            <a:ext cx="3439159" cy="2444247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7544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simulation with averaged bunch data</a:t>
            </a:r>
            <a:br>
              <a:rPr lang="en-US" dirty="0" smtClean="0"/>
            </a:br>
            <a:r>
              <a:rPr lang="en-US" sz="2200" dirty="0" smtClean="0"/>
              <a:t>Example 4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Uncorrected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000" y="1260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Corrected</a:t>
            </a:r>
            <a:endParaRPr lang="en-US" dirty="0"/>
          </a:p>
        </p:txBody>
      </p:sp>
      <p:pic>
        <p:nvPicPr>
          <p:cNvPr id="12" name="Content Placeholder 7" descr="lumiplotsavg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617" y="2802488"/>
            <a:ext cx="3266575" cy="2356554"/>
          </a:xfrm>
          <a:prstGeom prst="rect">
            <a:avLst/>
          </a:prstGeom>
        </p:spPr>
      </p:pic>
      <p:pic>
        <p:nvPicPr>
          <p:cNvPr id="13" name="Content Placeholder 8" descr="lumiplotsavg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651" y="2802500"/>
            <a:ext cx="3267858" cy="235748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9552" y="1484784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different IBS Models[1]</a:t>
            </a:r>
            <a:br>
              <a:rPr lang="en-US" dirty="0" smtClean="0"/>
            </a:br>
            <a:r>
              <a:rPr lang="en-US" sz="2200" dirty="0" smtClean="0"/>
              <a:t>Model Summary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892899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66"/>
                <a:gridCol w="6346226"/>
              </a:tblGrid>
              <a:tr h="384116">
                <a:tc>
                  <a:txBody>
                    <a:bodyPr/>
                    <a:lstStyle/>
                    <a:p>
                      <a:r>
                        <a:rPr lang="en-US" dirty="0" smtClean="0"/>
                        <a:t>Model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6722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Piwinski</a:t>
                      </a:r>
                      <a:r>
                        <a:rPr lang="en-US" baseline="0" dirty="0" smtClean="0"/>
                        <a:t> Smooth (</a:t>
                      </a:r>
                      <a:r>
                        <a:rPr lang="en-US" baseline="0" dirty="0" err="1" smtClean="0"/>
                        <a:t>Piwi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Uses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Piwinski’s</a:t>
                      </a:r>
                      <a:r>
                        <a:rPr lang="en-US" sz="1200" baseline="0" dirty="0" smtClean="0"/>
                        <a:t> formulas as described on page 126 of “The Accelerator Handbook” assuming vertical Dispersion to be zero.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Uses a smooth  Lattice approximation</a:t>
                      </a:r>
                      <a:endParaRPr lang="en-US" sz="1200" dirty="0"/>
                    </a:p>
                  </a:txBody>
                  <a:tcPr/>
                </a:tc>
              </a:tr>
              <a:tr h="10883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Piwinski</a:t>
                      </a:r>
                      <a:r>
                        <a:rPr lang="en-US" dirty="0" smtClean="0"/>
                        <a:t> Lattice (</a:t>
                      </a:r>
                      <a:r>
                        <a:rPr lang="en-US" dirty="0" err="1" smtClean="0"/>
                        <a:t>PiwLat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Uses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Piwinski’s</a:t>
                      </a:r>
                      <a:r>
                        <a:rPr lang="en-US" sz="1200" baseline="0" dirty="0" smtClean="0"/>
                        <a:t> formulas as described on page 126 of “The Accelerator Handbook” assuming vertical Dispersion to be zero.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Uses optical functions in the Lattice elements and sums growth rates over all the elements in the accelerator.</a:t>
                      </a:r>
                      <a:endParaRPr lang="en-US" sz="12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3353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Piwinski</a:t>
                      </a:r>
                      <a:r>
                        <a:rPr lang="en-US" dirty="0" smtClean="0"/>
                        <a:t> Modified Lattice (</a:t>
                      </a:r>
                      <a:r>
                        <a:rPr lang="en-US" dirty="0" err="1" smtClean="0"/>
                        <a:t>modPiwLat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Uses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Piwinski’s</a:t>
                      </a:r>
                      <a:r>
                        <a:rPr lang="en-US" sz="1200" baseline="0" dirty="0" smtClean="0"/>
                        <a:t> formulas as described on page 126 of “The Accelerator Handbook” assuming vertical Dispersion to be zero.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Uses optical functions in the Lattice elements and sums growth rates over all the elements in the accelerator.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Also takes derivatives of  the horizontal  Beta  and  horizontal Dispersion  into account</a:t>
                      </a:r>
                      <a:endParaRPr lang="en-US" sz="12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72203"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Interpolat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Uses </a:t>
                      </a:r>
                      <a:r>
                        <a:rPr lang="en-US" sz="1200" baseline="0" dirty="0" smtClean="0"/>
                        <a:t> tri-linear interpolation on a lattice in an external file. This file can be generated using any IBS model of choice! Here we used a stand-alone software version of the </a:t>
                      </a:r>
                      <a:r>
                        <a:rPr lang="en-US" sz="1200" baseline="0" dirty="0" err="1" smtClean="0"/>
                        <a:t>modPiwLat</a:t>
                      </a:r>
                      <a:r>
                        <a:rPr lang="en-US" sz="1200" baseline="0" dirty="0" smtClean="0"/>
                        <a:t> Model to calculate the IBS growth rates on such a lattice.</a:t>
                      </a:r>
                      <a:endParaRPr lang="en-US" sz="1200" dirty="0"/>
                    </a:p>
                  </a:txBody>
                  <a:tcPr/>
                </a:tc>
              </a:tr>
              <a:tr h="672203">
                <a:tc>
                  <a:txBody>
                    <a:bodyPr/>
                    <a:lstStyle/>
                    <a:p>
                      <a:r>
                        <a:rPr lang="en-US" dirty="0" smtClean="0"/>
                        <a:t>Bane (Bane)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r>
                        <a:rPr lang="en-US" sz="1200" baseline="0" dirty="0" smtClean="0"/>
                        <a:t> Energy approximation using Bane’s Approximation Function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(Reference : </a:t>
                      </a:r>
                      <a:r>
                        <a:rPr lang="en-US" sz="120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SLAC-PUB-9226 . A simplified Model of </a:t>
                      </a:r>
                      <a:r>
                        <a:rPr lang="en-US" sz="1200" kern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Intrabeam</a:t>
                      </a:r>
                      <a:r>
                        <a:rPr lang="en-US" sz="120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Scattering, 2002. Stanford Linear Accelerator Center.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26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Nagaitsev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Nagaitsev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Based</a:t>
                      </a:r>
                      <a:r>
                        <a:rPr lang="en-US" sz="1200" baseline="0" dirty="0" smtClean="0"/>
                        <a:t> on </a:t>
                      </a:r>
                      <a:r>
                        <a:rPr lang="en-US" sz="1200" baseline="0" dirty="0" err="1" smtClean="0"/>
                        <a:t>Bjorken-Mtingwa</a:t>
                      </a:r>
                      <a:r>
                        <a:rPr lang="en-US" sz="1200" baseline="0" dirty="0" smtClean="0"/>
                        <a:t> but expressed in Carlson’s Elliptic Integrals to calculate the IBS growth rates. Does not take Vertical Dispersion into account.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(Reference : S. </a:t>
                      </a:r>
                      <a:r>
                        <a:rPr lang="en-US"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Nagaitsev</a:t>
                      </a:r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. </a:t>
                      </a:r>
                      <a:r>
                        <a:rPr lang="en-US" sz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Intrabeam</a:t>
                      </a:r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scattering formulas for fast numerical evaluation. Physical Review Special Topics – Accelerators and Beams, 2005. PhysRevSTAB.8.064403.)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Mertens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843808" y="4077072"/>
          <a:ext cx="1008112" cy="515778"/>
        </p:xfrm>
        <a:graphic>
          <a:graphicData uri="http://schemas.openxmlformats.org/presentationml/2006/ole">
            <p:oleObj spid="_x0000_s43011" name="Equation" r:id="rId3" imgW="1091880" imgH="558720" progId="Equation.3">
              <p:embed/>
            </p:oleObj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427984" y="4149080"/>
          <a:ext cx="990600" cy="495300"/>
        </p:xfrm>
        <a:graphic>
          <a:graphicData uri="http://schemas.openxmlformats.org/presentationml/2006/ole">
            <p:oleObj spid="_x0000_s43012" name="Equation" r:id="rId4" imgW="990360" imgH="495000" progId="Equation.3">
              <p:embed/>
            </p:oleObj>
          </a:graphicData>
        </a:graphic>
      </p:graphicFrame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49080"/>
            <a:ext cx="2102058" cy="4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3923928" y="4293096"/>
            <a:ext cx="360040" cy="1588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</a:t>
            </a:r>
            <a:r>
              <a:rPr lang="en-US" dirty="0" err="1" smtClean="0"/>
              <a:t>Piwinski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6525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410618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69160"/>
            <a:ext cx="305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4572000" y="1268760"/>
            <a:ext cx="2160240" cy="3672408"/>
            <a:chOff x="4572000" y="1268760"/>
            <a:chExt cx="2160240" cy="3672408"/>
          </a:xfrm>
        </p:grpSpPr>
        <p:sp>
          <p:nvSpPr>
            <p:cNvPr id="17" name="Rectangle 16"/>
            <p:cNvSpPr/>
            <p:nvPr/>
          </p:nvSpPr>
          <p:spPr>
            <a:xfrm>
              <a:off x="4644008" y="1268760"/>
              <a:ext cx="2088232" cy="367240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4034" name="Object 2"/>
            <p:cNvGraphicFramePr>
              <a:graphicFrameLocks noChangeAspect="1"/>
            </p:cNvGraphicFramePr>
            <p:nvPr>
              <p:ph idx="1"/>
            </p:nvPr>
          </p:nvGraphicFramePr>
          <p:xfrm>
            <a:off x="4932040" y="1628800"/>
            <a:ext cx="1615330" cy="3079942"/>
          </p:xfrm>
          <a:graphic>
            <a:graphicData uri="http://schemas.openxmlformats.org/presentationml/2006/ole">
              <p:oleObj spid="_x0000_s44034" name="Equation" r:id="rId6" imgW="1091880" imgH="208260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572000" y="1268760"/>
              <a:ext cx="2160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</a:t>
              </a:r>
              <a:r>
                <a:rPr lang="en-US" dirty="0" err="1" smtClean="0"/>
                <a:t>Piwinski</a:t>
              </a:r>
              <a:r>
                <a:rPr lang="en-US" dirty="0" smtClean="0"/>
                <a:t> Smooth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04248" y="1268760"/>
            <a:ext cx="2232248" cy="2160240"/>
            <a:chOff x="6660232" y="1268760"/>
            <a:chExt cx="2232248" cy="2160240"/>
          </a:xfrm>
        </p:grpSpPr>
        <p:sp>
          <p:nvSpPr>
            <p:cNvPr id="18" name="Rectangle 17"/>
            <p:cNvSpPr/>
            <p:nvPr/>
          </p:nvSpPr>
          <p:spPr>
            <a:xfrm>
              <a:off x="6660232" y="1268760"/>
              <a:ext cx="2088232" cy="216024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240" y="126876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</a:t>
              </a:r>
              <a:r>
                <a:rPr lang="en-US" dirty="0" err="1" smtClean="0"/>
                <a:t>Piwinski</a:t>
              </a:r>
              <a:r>
                <a:rPr lang="en-US" dirty="0" smtClean="0"/>
                <a:t> Modified</a:t>
              </a:r>
              <a:endParaRPr lang="en-US" dirty="0"/>
            </a:p>
          </p:txBody>
        </p:sp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6804248" y="1916832"/>
            <a:ext cx="1463675" cy="731838"/>
          </p:xfrm>
          <a:graphic>
            <a:graphicData uri="http://schemas.openxmlformats.org/presentationml/2006/ole">
              <p:oleObj spid="_x0000_s44039" name="Equation" r:id="rId7" imgW="990360" imgH="495000" progId="Equation.3">
                <p:embed/>
              </p:oleObj>
            </a:graphicData>
          </a:graphic>
        </p:graphicFrame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2852936"/>
              <a:ext cx="1944216" cy="36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Bane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4433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268760"/>
            <a:ext cx="315525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3168351" cy="7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5184576" cy="132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</a:t>
            </a:r>
            <a:r>
              <a:rPr lang="en-US" dirty="0" err="1" smtClean="0"/>
              <a:t>Nagaitsev</a:t>
            </a:r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7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42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25144"/>
            <a:ext cx="2305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01008"/>
            <a:ext cx="5495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</a:t>
            </a:r>
            <a:r>
              <a:rPr lang="en-US" dirty="0" err="1" smtClean="0"/>
              <a:t>Nagaitsev</a:t>
            </a:r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0"/>
            <a:ext cx="313410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5335467" cy="27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</a:t>
            </a:r>
            <a:r>
              <a:rPr lang="en-US" dirty="0" err="1" smtClean="0"/>
              <a:t>Nagaitsev</a:t>
            </a:r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20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different IBS Models[2]</a:t>
            </a:r>
            <a:br>
              <a:rPr lang="en-US" dirty="0" smtClean="0"/>
            </a:br>
            <a:r>
              <a:rPr lang="en-US" sz="2200" dirty="0" smtClean="0"/>
              <a:t>Simulations Input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1340768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comparesimtabl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4858" y="1484784"/>
            <a:ext cx="4195374" cy="4748361"/>
          </a:xfrm>
        </p:spPr>
      </p:pic>
      <p:sp>
        <p:nvSpPr>
          <p:cNvPr id="16" name="TextBox 15"/>
          <p:cNvSpPr txBox="1"/>
          <p:nvPr/>
        </p:nvSpPr>
        <p:spPr>
          <a:xfrm>
            <a:off x="5508104" y="2924944"/>
            <a:ext cx="30963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 = Process is on</a:t>
            </a:r>
          </a:p>
          <a:p>
            <a:r>
              <a:rPr lang="en-US" dirty="0" smtClean="0"/>
              <a:t> 0 = Process is off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355976" y="3284984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4128" y="3789040"/>
            <a:ext cx="27363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</a:t>
            </a:r>
            <a:r>
              <a:rPr lang="en-US" dirty="0" err="1" smtClean="0"/>
              <a:t>Emittances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724128" y="3973706"/>
            <a:ext cx="1588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different IBS Models[3]</a:t>
            </a:r>
          </a:p>
        </p:txBody>
      </p:sp>
      <p:pic>
        <p:nvPicPr>
          <p:cNvPr id="9" name="Content Placeholder 8" descr="intensities_coupled_beam1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5927982" cy="2766421"/>
          </a:xfrm>
        </p:spPr>
      </p:pic>
      <p:pic>
        <p:nvPicPr>
          <p:cNvPr id="10" name="Picture 9" descr="bunch_length_coupled_beam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73016"/>
            <a:ext cx="5927982" cy="2766421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1560" y="836712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6216" y="119675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Coupled = Full coupling between horizontal and vertical plane, growth rate for both planes set equal</a:t>
            </a:r>
          </a:p>
          <a:p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732240" y="2708920"/>
          <a:ext cx="1719263" cy="693737"/>
        </p:xfrm>
        <a:graphic>
          <a:graphicData uri="http://schemas.openxmlformats.org/presentationml/2006/ole">
            <p:oleObj spid="_x0000_s11265" name="Equation" r:id="rId5" imgW="13204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different IBS Models[4]</a:t>
            </a:r>
          </a:p>
        </p:txBody>
      </p:sp>
      <p:pic>
        <p:nvPicPr>
          <p:cNvPr id="9" name="Content Placeholder 8" descr="intensities_coupled_beam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927982" cy="2766420"/>
          </a:xfrm>
        </p:spPr>
      </p:pic>
      <p:pic>
        <p:nvPicPr>
          <p:cNvPr id="10" name="Picture 9" descr="bunch_length_coupled_beam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645024"/>
            <a:ext cx="5927982" cy="27664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836712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725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en-US" dirty="0" smtClean="0"/>
              <a:t>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different IBS Models[5]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Decided to use </a:t>
            </a:r>
            <a:r>
              <a:rPr lang="en-US" dirty="0" err="1" smtClean="0"/>
              <a:t>Nagaitsev</a:t>
            </a:r>
            <a:endParaRPr lang="en-US" dirty="0" smtClean="0"/>
          </a:p>
          <a:p>
            <a:r>
              <a:rPr lang="en-US" dirty="0" smtClean="0"/>
              <a:t>Based on Carlson’s Elliptic Integral (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Reference: Numerical recipes in Fortran, page 1130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Does not include Vertical Dispersion</a:t>
            </a:r>
          </a:p>
          <a:p>
            <a:r>
              <a:rPr lang="en-US" dirty="0" smtClean="0"/>
              <a:t>Depends on Coulomb Logarithm, set to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for the simulations here (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Reference: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S.K.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Mtingwa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J.D.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Bjorken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Intrabeam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scattering. Part. Acc., 13:115–143,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1983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9592" y="2852936"/>
          <a:ext cx="5740290" cy="1368152"/>
        </p:xfrm>
        <a:graphic>
          <a:graphicData uri="http://schemas.openxmlformats.org/presentationml/2006/ole">
            <p:oleObj spid="_x0000_s9218" name="Equation" r:id="rId3" imgW="2450880" imgH="5839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56612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hope to get rid of this in the future.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data and simulation input [1]</a:t>
            </a:r>
            <a:br>
              <a:rPr lang="en-US" dirty="0" smtClean="0"/>
            </a:br>
            <a:r>
              <a:rPr lang="en-US" sz="2000" dirty="0" smtClean="0"/>
              <a:t>Selecting Ion Fills to Study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/>
          <a:lstStyle/>
          <a:p>
            <a:r>
              <a:rPr lang="en-US" dirty="0" smtClean="0"/>
              <a:t>Duration of STABLE beam mode</a:t>
            </a:r>
            <a:endParaRPr lang="en-US" dirty="0"/>
          </a:p>
        </p:txBody>
      </p:sp>
      <p:pic>
        <p:nvPicPr>
          <p:cNvPr id="4" name="Picture 3" descr="Fill1511overview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698" y="2204864"/>
            <a:ext cx="5944753" cy="295232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Mertens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9AEA-AD48-4678-9766-EC5BEED7D4EF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268760"/>
            <a:ext cx="8136904" cy="0"/>
          </a:xfrm>
          <a:prstGeom prst="line">
            <a:avLst/>
          </a:prstGeom>
          <a:ln w="50800" cap="rnd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1573</Words>
  <Application>Microsoft Office PowerPoint</Application>
  <PresentationFormat>On-screen Show (4:3)</PresentationFormat>
  <Paragraphs>346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Comparison between simulations and measurements in the LHC with heavy ions</vt:lpstr>
      <vt:lpstr>Outline</vt:lpstr>
      <vt:lpstr>Introduction </vt:lpstr>
      <vt:lpstr>Comparison of different IBS Models[1] Model Summary </vt:lpstr>
      <vt:lpstr>Comparison of different IBS Models[2] Simulations Input</vt:lpstr>
      <vt:lpstr>Comparison of different IBS Models[3]</vt:lpstr>
      <vt:lpstr>Comparison of different IBS Models[4]</vt:lpstr>
      <vt:lpstr>Comparison of different IBS Models[5]</vt:lpstr>
      <vt:lpstr>Measured data and simulation input [1] Selecting Ion Fills to Study</vt:lpstr>
      <vt:lpstr>Measured data and simulation input [2] Selecting Ion Fills to Study</vt:lpstr>
      <vt:lpstr>Measured data and simulation input [3] Selecting Ion Fills to Study</vt:lpstr>
      <vt:lpstr>Measured data and simulation input [4] </vt:lpstr>
      <vt:lpstr>Comparing simulation with single bunch data[1]</vt:lpstr>
      <vt:lpstr>Comparing simulation with single bunch data[2]</vt:lpstr>
      <vt:lpstr>Compare simulation with averaged bunch data[1]</vt:lpstr>
      <vt:lpstr>Compare simulation with averaged bunch data[2] </vt:lpstr>
      <vt:lpstr>Compare simulation with averaged bunch data[3] Determining Averages</vt:lpstr>
      <vt:lpstr>Compare simulation with averaged bunch data[4] Determining Averages</vt:lpstr>
      <vt:lpstr>Compare simulation with averaged bunch data[5] Determining Averages</vt:lpstr>
      <vt:lpstr>Compare simulation with averaged bunch data[6] </vt:lpstr>
      <vt:lpstr>Compare simulation with averaged bunch data[7] Example 1 </vt:lpstr>
      <vt:lpstr>Compare simulation with averaged bunch data[8] Example 1 </vt:lpstr>
      <vt:lpstr>Compare simulation with averaged bunch data[9] Example 1 </vt:lpstr>
      <vt:lpstr>Compare simulation with averaged bunch data[10] </vt:lpstr>
      <vt:lpstr>Compare simulation with averaged bunch data[11] Example 2 </vt:lpstr>
      <vt:lpstr>Compare simulation with averaged bunch data[12] Example 2 </vt:lpstr>
      <vt:lpstr>Compare simulation with averaged bunch data[13] Example 2 </vt:lpstr>
      <vt:lpstr>Side note on Protons[1] </vt:lpstr>
      <vt:lpstr>Side note on Protons[2] </vt:lpstr>
      <vt:lpstr>Side note on Protons[3] </vt:lpstr>
      <vt:lpstr>Conclusion and outlook </vt:lpstr>
      <vt:lpstr>Back up</vt:lpstr>
      <vt:lpstr>Correction Factors  F. Roncarolo</vt:lpstr>
      <vt:lpstr>Compare simulation with averaged bunch data Example 3 </vt:lpstr>
      <vt:lpstr>Compare simulation with averaged bunch data Example 3 </vt:lpstr>
      <vt:lpstr>Compare simulation with averaged bunch data Example 3 </vt:lpstr>
      <vt:lpstr>Compare simulation with averaged bunch data Example 4 </vt:lpstr>
      <vt:lpstr>Compare simulation with averaged bunch data Example 4 </vt:lpstr>
      <vt:lpstr>Compare simulation with averaged bunch data Example 4 </vt:lpstr>
      <vt:lpstr>Formulas Piwinski</vt:lpstr>
      <vt:lpstr>Formulas Bane</vt:lpstr>
      <vt:lpstr>Formulas Nagaitsev[1]</vt:lpstr>
      <vt:lpstr>Formulas Nagaitsev[2]</vt:lpstr>
      <vt:lpstr>Formulas Nagaitsev[3]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between simulations and measurements in the LHC with heavy ions</dc:title>
  <dc:creator>Tom Mertens</dc:creator>
  <cp:lastModifiedBy>Tom Mertens</cp:lastModifiedBy>
  <cp:revision>116</cp:revision>
  <dcterms:created xsi:type="dcterms:W3CDTF">2011-05-02T08:32:51Z</dcterms:created>
  <dcterms:modified xsi:type="dcterms:W3CDTF">2011-05-04T14:32:10Z</dcterms:modified>
</cp:coreProperties>
</file>