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0"/>
  </p:handoutMasterIdLst>
  <p:sldIdLst>
    <p:sldId id="256" r:id="rId2"/>
    <p:sldId id="337" r:id="rId3"/>
    <p:sldId id="338" r:id="rId4"/>
    <p:sldId id="341" r:id="rId5"/>
    <p:sldId id="347" r:id="rId6"/>
    <p:sldId id="354" r:id="rId7"/>
    <p:sldId id="349" r:id="rId8"/>
    <p:sldId id="339" r:id="rId9"/>
    <p:sldId id="348" r:id="rId10"/>
    <p:sldId id="352" r:id="rId11"/>
    <p:sldId id="350" r:id="rId12"/>
    <p:sldId id="353" r:id="rId13"/>
    <p:sldId id="351" r:id="rId14"/>
    <p:sldId id="342" r:id="rId15"/>
    <p:sldId id="343" r:id="rId16"/>
    <p:sldId id="344" r:id="rId17"/>
    <p:sldId id="345" r:id="rId18"/>
    <p:sldId id="346" r:id="rId19"/>
  </p:sldIdLst>
  <p:sldSz cx="9144000" cy="6858000" type="screen4x3"/>
  <p:notesSz cx="6718300" cy="98679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4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1" d="100"/>
          <a:sy n="101" d="100"/>
        </p:scale>
        <p:origin x="-2616" y="-108"/>
      </p:cViewPr>
      <p:guideLst>
        <p:guide orient="horz" pos="3108"/>
        <p:guide pos="211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7" Type="http://schemas.openxmlformats.org/officeDocument/2006/relationships/image" Target="../media/image22.wmf"/><Relationship Id="rId2" Type="http://schemas.openxmlformats.org/officeDocument/2006/relationships/image" Target="../media/image15.wmf"/><Relationship Id="rId1" Type="http://schemas.openxmlformats.org/officeDocument/2006/relationships/image" Target="../media/image18.wmf"/><Relationship Id="rId6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1263" cy="493395"/>
          </a:xfrm>
          <a:prstGeom prst="rect">
            <a:avLst/>
          </a:prstGeom>
        </p:spPr>
        <p:txBody>
          <a:bodyPr vert="horz" lIns="94769" tIns="47385" rIns="94769" bIns="4738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05483" y="1"/>
            <a:ext cx="2911263" cy="493395"/>
          </a:xfrm>
          <a:prstGeom prst="rect">
            <a:avLst/>
          </a:prstGeom>
        </p:spPr>
        <p:txBody>
          <a:bodyPr vert="horz" lIns="94769" tIns="47385" rIns="94769" bIns="47385" rtlCol="0"/>
          <a:lstStyle>
            <a:lvl1pPr algn="r">
              <a:defRPr sz="1200"/>
            </a:lvl1pPr>
          </a:lstStyle>
          <a:p>
            <a:fld id="{421354FB-89C5-4C0D-9BBB-E577B62EE898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2793"/>
            <a:ext cx="2911263" cy="493395"/>
          </a:xfrm>
          <a:prstGeom prst="rect">
            <a:avLst/>
          </a:prstGeom>
        </p:spPr>
        <p:txBody>
          <a:bodyPr vert="horz" lIns="94769" tIns="47385" rIns="94769" bIns="4738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05483" y="9372793"/>
            <a:ext cx="2911263" cy="493395"/>
          </a:xfrm>
          <a:prstGeom prst="rect">
            <a:avLst/>
          </a:prstGeom>
        </p:spPr>
        <p:txBody>
          <a:bodyPr vert="horz" lIns="94769" tIns="47385" rIns="94769" bIns="47385" rtlCol="0" anchor="b"/>
          <a:lstStyle>
            <a:lvl1pPr algn="r">
              <a:defRPr sz="1200"/>
            </a:lvl1pPr>
          </a:lstStyle>
          <a:p>
            <a:fld id="{5FBD17EC-E6B5-4C40-BEA4-DD11177849D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E413-1B86-48AD-A56E-3AED7B614DA9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9AFE-E60F-42FB-91B7-1BB644035C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E413-1B86-48AD-A56E-3AED7B614DA9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9AFE-E60F-42FB-91B7-1BB644035C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E413-1B86-48AD-A56E-3AED7B614DA9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9AFE-E60F-42FB-91B7-1BB644035C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>
            <a:lvl1pPr>
              <a:defRPr sz="2800" b="1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spcAft>
                <a:spcPts val="1200"/>
              </a:spcAft>
              <a:defRPr sz="2000" baseline="0">
                <a:latin typeface="+mj-lt"/>
              </a:defRPr>
            </a:lvl1pPr>
            <a:lvl2pPr>
              <a:spcBef>
                <a:spcPts val="0"/>
              </a:spcBef>
              <a:spcAft>
                <a:spcPts val="600"/>
              </a:spcAft>
              <a:defRPr sz="2000" baseline="0">
                <a:latin typeface="+mj-lt"/>
              </a:defRPr>
            </a:lvl2pPr>
            <a:lvl3pPr>
              <a:defRPr sz="2000" baseline="0">
                <a:latin typeface="+mj-lt"/>
              </a:defRPr>
            </a:lvl3pPr>
            <a:lvl4pPr>
              <a:defRPr sz="2000">
                <a:latin typeface="+mj-lt"/>
              </a:defRPr>
            </a:lvl4pPr>
            <a:lvl5pPr>
              <a:defRPr sz="2000">
                <a:latin typeface="+mj-l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E413-1B86-48AD-A56E-3AED7B614DA9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9AFE-E60F-42FB-91B7-1BB644035C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E413-1B86-48AD-A56E-3AED7B614DA9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9AFE-E60F-42FB-91B7-1BB644035C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E413-1B86-48AD-A56E-3AED7B614DA9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9AFE-E60F-42FB-91B7-1BB644035C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E413-1B86-48AD-A56E-3AED7B614DA9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9AFE-E60F-42FB-91B7-1BB644035C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E413-1B86-48AD-A56E-3AED7B614DA9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9AFE-E60F-42FB-91B7-1BB644035C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E413-1B86-48AD-A56E-3AED7B614DA9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9AFE-E60F-42FB-91B7-1BB644035C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E413-1B86-48AD-A56E-3AED7B614DA9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9AFE-E60F-42FB-91B7-1BB644035C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A6E413-1B86-48AD-A56E-3AED7B614DA9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59AFE-E60F-42FB-91B7-1BB644035C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6E413-1B86-48AD-A56E-3AED7B614DA9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59AFE-E60F-42FB-91B7-1BB644035C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Relationship Id="rId9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1600200"/>
            <a:ext cx="6629400" cy="1470025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Measurement opportunities with the LHC transverse damper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3352800"/>
            <a:ext cx="3352800" cy="4572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W.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Hofle</a:t>
            </a:r>
            <a:r>
              <a:rPr lang="en-US" sz="2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D. </a:t>
            </a:r>
            <a:r>
              <a:rPr lang="en-US" sz="20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Valuch</a:t>
            </a:r>
            <a:endParaRPr lang="en-US" sz="2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Normalized position calculation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4724400" cy="45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/>
              <a:t>The following 4 quantities are digitized:</a:t>
            </a: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3581400" y="3657600"/>
          <a:ext cx="1449388" cy="709612"/>
        </p:xfrm>
        <a:graphic>
          <a:graphicData uri="http://schemas.openxmlformats.org/presentationml/2006/ole">
            <p:oleObj spid="_x0000_s27650" name="Equation" r:id="rId3" imgW="1041120" imgH="507960" progId="Equation.3">
              <p:embed/>
            </p:oleObj>
          </a:graphicData>
        </a:graphic>
      </p:graphicFrame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990600" y="1828800"/>
          <a:ext cx="1184275" cy="352425"/>
        </p:xfrm>
        <a:graphic>
          <a:graphicData uri="http://schemas.openxmlformats.org/presentationml/2006/ole">
            <p:oleObj spid="_x0000_s27651" name="Equation" r:id="rId4" imgW="850680" imgH="253800" progId="Equation.3">
              <p:embed/>
            </p:oleObj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5029200" y="1828800"/>
          <a:ext cx="1238250" cy="354013"/>
        </p:xfrm>
        <a:graphic>
          <a:graphicData uri="http://schemas.openxmlformats.org/presentationml/2006/ole">
            <p:oleObj spid="_x0000_s27652" name="Equation" r:id="rId5" imgW="888840" imgH="253800" progId="Equation.3">
              <p:embed/>
            </p:oleObj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2514600" y="1828800"/>
          <a:ext cx="1166812" cy="352425"/>
        </p:xfrm>
        <a:graphic>
          <a:graphicData uri="http://schemas.openxmlformats.org/presentationml/2006/ole">
            <p:oleObj spid="_x0000_s27653" name="Equation" r:id="rId6" imgW="838080" imgH="253800" progId="Equation.3">
              <p:embed/>
            </p:oleObj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6705600" y="1828800"/>
          <a:ext cx="1220788" cy="354013"/>
        </p:xfrm>
        <a:graphic>
          <a:graphicData uri="http://schemas.openxmlformats.org/presentationml/2006/ole">
            <p:oleObj spid="_x0000_s27654" name="Equation" r:id="rId7" imgW="876240" imgH="253800" progId="Equation.3">
              <p:embed/>
            </p:oleObj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381000" y="2362200"/>
            <a:ext cx="8077200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The angles refer to the phase relation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of the 400 MHz RF with respect to the 400 MHz component of the beam signal on the mixer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381000" y="3200400"/>
            <a:ext cx="4648200" cy="38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The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normalised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position can be computed </a:t>
            </a:r>
            <a:r>
              <a:rPr lang="en-US" sz="1600" noProof="0" dirty="0" smtClean="0">
                <a:latin typeface="+mj-lt"/>
              </a:rPr>
              <a:t>from</a:t>
            </a:r>
            <a:endParaRPr lang="en-US" sz="1600" dirty="0" smtClean="0">
              <a:latin typeface="+mj-lt"/>
            </a:endParaRP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4572000"/>
            <a:ext cx="80772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The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normalised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position can be computed </a:t>
            </a:r>
            <a:r>
              <a:rPr lang="en-US" sz="1600" noProof="0" dirty="0" smtClean="0">
                <a:latin typeface="+mj-lt"/>
              </a:rPr>
              <a:t>from with the sign chosen </a:t>
            </a:r>
            <a:r>
              <a:rPr lang="en-US" sz="1600" dirty="0" smtClean="0">
                <a:latin typeface="+mj-lt"/>
              </a:rPr>
              <a:t>accordingly from the signs of the 4 components digitized, in practice this was tried using a </a:t>
            </a:r>
            <a:r>
              <a:rPr lang="en-US" sz="1600" dirty="0" err="1" smtClean="0">
                <a:latin typeface="+mj-lt"/>
              </a:rPr>
              <a:t>cordic</a:t>
            </a:r>
            <a:r>
              <a:rPr lang="en-US" sz="1600" dirty="0" smtClean="0">
                <a:latin typeface="+mj-lt"/>
              </a:rPr>
              <a:t> algorithm giving also the sign but this method was </a:t>
            </a:r>
            <a:r>
              <a:rPr lang="en-US" sz="1600" dirty="0" err="1" smtClean="0">
                <a:latin typeface="+mj-lt"/>
              </a:rPr>
              <a:t>abondoned</a:t>
            </a:r>
            <a:r>
              <a:rPr lang="en-US" sz="1600" dirty="0" smtClean="0">
                <a:latin typeface="+mj-lt"/>
              </a:rPr>
              <a:t> a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the presence of noise on the signals leads to a wrongly chosen sign for small signals (beam centered), effectively leading to non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gaussian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distribution of the </a:t>
            </a:r>
            <a:r>
              <a:rPr kumimoji="0" lang="en-US" sz="16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normalised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position with two maxima at opposite signs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Normalized position calculation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6934200" cy="45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600" dirty="0" smtClean="0"/>
              <a:t>A different algorithm is used using the same quantities</a:t>
            </a:r>
          </a:p>
        </p:txBody>
      </p:sp>
      <p:graphicFrame>
        <p:nvGraphicFramePr>
          <p:cNvPr id="25603" name="Object 3"/>
          <p:cNvGraphicFramePr>
            <a:graphicFrameLocks noChangeAspect="1"/>
          </p:cNvGraphicFramePr>
          <p:nvPr/>
        </p:nvGraphicFramePr>
        <p:xfrm>
          <a:off x="990600" y="1905000"/>
          <a:ext cx="1184275" cy="352425"/>
        </p:xfrm>
        <a:graphic>
          <a:graphicData uri="http://schemas.openxmlformats.org/presentationml/2006/ole">
            <p:oleObj spid="_x0000_s25603" name="Equation" r:id="rId3" imgW="850680" imgH="253800" progId="Equation.3">
              <p:embed/>
            </p:oleObj>
          </a:graphicData>
        </a:graphic>
      </p:graphicFrame>
      <p:graphicFrame>
        <p:nvGraphicFramePr>
          <p:cNvPr id="25604" name="Object 4"/>
          <p:cNvGraphicFramePr>
            <a:graphicFrameLocks noChangeAspect="1"/>
          </p:cNvGraphicFramePr>
          <p:nvPr/>
        </p:nvGraphicFramePr>
        <p:xfrm>
          <a:off x="5029200" y="1905000"/>
          <a:ext cx="1238250" cy="354013"/>
        </p:xfrm>
        <a:graphic>
          <a:graphicData uri="http://schemas.openxmlformats.org/presentationml/2006/ole">
            <p:oleObj spid="_x0000_s25604" name="Equation" r:id="rId4" imgW="888840" imgH="253800" progId="Equation.3">
              <p:embed/>
            </p:oleObj>
          </a:graphicData>
        </a:graphic>
      </p:graphicFrame>
      <p:graphicFrame>
        <p:nvGraphicFramePr>
          <p:cNvPr id="25605" name="Object 5"/>
          <p:cNvGraphicFramePr>
            <a:graphicFrameLocks noChangeAspect="1"/>
          </p:cNvGraphicFramePr>
          <p:nvPr/>
        </p:nvGraphicFramePr>
        <p:xfrm>
          <a:off x="533400" y="4038600"/>
          <a:ext cx="5514975" cy="657225"/>
        </p:xfrm>
        <a:graphic>
          <a:graphicData uri="http://schemas.openxmlformats.org/presentationml/2006/ole">
            <p:oleObj spid="_x0000_s25605" name="Equation" r:id="rId5" imgW="3962160" imgH="469800" progId="Equation.3">
              <p:embed/>
            </p:oleObj>
          </a:graphicData>
        </a:graphic>
      </p:graphicFrame>
      <p:graphicFrame>
        <p:nvGraphicFramePr>
          <p:cNvPr id="25606" name="Object 6"/>
          <p:cNvGraphicFramePr>
            <a:graphicFrameLocks noChangeAspect="1"/>
          </p:cNvGraphicFramePr>
          <p:nvPr/>
        </p:nvGraphicFramePr>
        <p:xfrm>
          <a:off x="533400" y="4876800"/>
          <a:ext cx="1538288" cy="657225"/>
        </p:xfrm>
        <a:graphic>
          <a:graphicData uri="http://schemas.openxmlformats.org/presentationml/2006/ole">
            <p:oleObj spid="_x0000_s25606" name="Equation" r:id="rId6" imgW="1104840" imgH="469800" progId="Equation.3">
              <p:embed/>
            </p:oleObj>
          </a:graphicData>
        </a:graphic>
      </p:graphicFrame>
      <p:graphicFrame>
        <p:nvGraphicFramePr>
          <p:cNvPr id="25607" name="Object 7"/>
          <p:cNvGraphicFramePr>
            <a:graphicFrameLocks noChangeAspect="1"/>
          </p:cNvGraphicFramePr>
          <p:nvPr/>
        </p:nvGraphicFramePr>
        <p:xfrm>
          <a:off x="2514600" y="1905000"/>
          <a:ext cx="1166812" cy="352425"/>
        </p:xfrm>
        <a:graphic>
          <a:graphicData uri="http://schemas.openxmlformats.org/presentationml/2006/ole">
            <p:oleObj spid="_x0000_s25607" name="Equation" r:id="rId7" imgW="838080" imgH="253800" progId="Equation.3">
              <p:embed/>
            </p:oleObj>
          </a:graphicData>
        </a:graphic>
      </p:graphicFrame>
      <p:graphicFrame>
        <p:nvGraphicFramePr>
          <p:cNvPr id="25608" name="Object 8"/>
          <p:cNvGraphicFramePr>
            <a:graphicFrameLocks noChangeAspect="1"/>
          </p:cNvGraphicFramePr>
          <p:nvPr/>
        </p:nvGraphicFramePr>
        <p:xfrm>
          <a:off x="6858000" y="1905000"/>
          <a:ext cx="1220788" cy="354013"/>
        </p:xfrm>
        <a:graphic>
          <a:graphicData uri="http://schemas.openxmlformats.org/presentationml/2006/ole">
            <p:oleObj spid="_x0000_s25608" name="Equation" r:id="rId8" imgW="876240" imgH="253800" progId="Equation.3">
              <p:embed/>
            </p:oleObj>
          </a:graphicData>
        </a:graphic>
      </p:graphicFrame>
      <p:graphicFrame>
        <p:nvGraphicFramePr>
          <p:cNvPr id="25609" name="Object 9"/>
          <p:cNvGraphicFramePr>
            <a:graphicFrameLocks noChangeAspect="1"/>
          </p:cNvGraphicFramePr>
          <p:nvPr/>
        </p:nvGraphicFramePr>
        <p:xfrm>
          <a:off x="685800" y="3124200"/>
          <a:ext cx="4560888" cy="692150"/>
        </p:xfrm>
        <a:graphic>
          <a:graphicData uri="http://schemas.openxmlformats.org/presentationml/2006/ole">
            <p:oleObj spid="_x0000_s25609" name="Equation" r:id="rId9" imgW="3276360" imgH="495000" progId="Equation.3">
              <p:embed/>
            </p:oleObj>
          </a:graphicData>
        </a:graphic>
      </p:graphicFrame>
      <p:sp>
        <p:nvSpPr>
          <p:cNvPr id="14" name="Content Placeholder 2"/>
          <p:cNvSpPr txBox="1">
            <a:spLocks/>
          </p:cNvSpPr>
          <p:nvPr/>
        </p:nvSpPr>
        <p:spPr>
          <a:xfrm>
            <a:off x="457200" y="2514600"/>
            <a:ext cx="69342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but not needing a square root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533400" y="5638800"/>
            <a:ext cx="80772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noProof="0" dirty="0" smtClean="0">
                <a:latin typeface="+mj-lt"/>
              </a:rPr>
              <a:t>During the setting-up the rotation angle is determined and </a:t>
            </a:r>
            <a:r>
              <a:rPr lang="en-US" sz="1600" dirty="0" smtClean="0">
                <a:latin typeface="+mj-lt"/>
              </a:rPr>
              <a:t>one of the signals rotated so the two I/Q basis match and the subsequent computation gives the correct </a:t>
            </a:r>
            <a:r>
              <a:rPr lang="en-US" sz="1600" dirty="0" err="1" smtClean="0">
                <a:latin typeface="+mj-lt"/>
              </a:rPr>
              <a:t>normalised</a:t>
            </a:r>
            <a:r>
              <a:rPr lang="en-US" sz="1600" dirty="0" smtClean="0">
                <a:latin typeface="+mj-lt"/>
              </a:rPr>
              <a:t> position and fixes the sign correctly for all cases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Normalized position calculation (3)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533400" y="1600200"/>
            <a:ext cx="8077200" cy="38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latin typeface="+mj-lt"/>
              </a:rPr>
              <a:t>all computations are done in fixed point </a:t>
            </a:r>
            <a:r>
              <a:rPr lang="en-US" sz="1600" dirty="0" err="1" smtClean="0">
                <a:latin typeface="+mj-lt"/>
              </a:rPr>
              <a:t>arithmetics</a:t>
            </a:r>
            <a:r>
              <a:rPr lang="en-US" sz="1600" dirty="0" smtClean="0">
                <a:latin typeface="+mj-lt"/>
              </a:rPr>
              <a:t> on an FPGA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457200" y="2133600"/>
            <a:ext cx="8077200" cy="381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latin typeface="+mj-lt"/>
              </a:rPr>
              <a:t> system can saturate (ADC)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533400" y="2667000"/>
            <a:ext cx="76200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latin typeface="+mj-lt"/>
              </a:rPr>
              <a:t>level of saturation depends on the beam intensity and on the bunch length as the system uses the 400 MHz  beam component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8" name="Content Placeholder 2"/>
          <p:cNvSpPr txBox="1">
            <a:spLocks/>
          </p:cNvSpPr>
          <p:nvPr/>
        </p:nvSpPr>
        <p:spPr>
          <a:xfrm>
            <a:off x="533400" y="3505200"/>
            <a:ext cx="7620000" cy="83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latin typeface="+mj-lt"/>
              </a:rPr>
              <a:t>saturation can occur on one of the four signals only </a:t>
            </a:r>
            <a:r>
              <a:rPr lang="en-US" sz="1600" dirty="0" smtClean="0">
                <a:latin typeface="+mj-lt"/>
                <a:sym typeface="Wingdings" pitchFamily="2" charset="2"/>
              </a:rPr>
              <a:t> complicated dependence of normalized position</a:t>
            </a:r>
            <a:endParaRPr lang="en-US" sz="1600" dirty="0" smtClean="0">
              <a:latin typeface="+mj-lt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533400" y="4267200"/>
            <a:ext cx="7620000" cy="76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latin typeface="+mj-lt"/>
              </a:rPr>
              <a:t>saturation may be seen at injection (large oscillations) or at the start of the ramp (short bunches)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0" name="Content Placeholder 2"/>
          <p:cNvSpPr txBox="1">
            <a:spLocks/>
          </p:cNvSpPr>
          <p:nvPr/>
        </p:nvSpPr>
        <p:spPr>
          <a:xfrm>
            <a:off x="533400" y="5029200"/>
            <a:ext cx="76200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latin typeface="+mj-lt"/>
              </a:rPr>
              <a:t>estimated saturation at 2 mm and 1.2x10</a:t>
            </a:r>
            <a:r>
              <a:rPr lang="en-US" sz="1600" baseline="30000" dirty="0" smtClean="0">
                <a:latin typeface="+mj-lt"/>
              </a:rPr>
              <a:t>11</a:t>
            </a:r>
            <a:r>
              <a:rPr lang="en-US" sz="1600" dirty="0" smtClean="0">
                <a:latin typeface="+mj-lt"/>
              </a:rPr>
              <a:t> and 1 ns bunch length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sp>
        <p:nvSpPr>
          <p:cNvPr id="21" name="Content Placeholder 2"/>
          <p:cNvSpPr txBox="1">
            <a:spLocks/>
          </p:cNvSpPr>
          <p:nvPr/>
        </p:nvSpPr>
        <p:spPr>
          <a:xfrm>
            <a:off x="533400" y="5638800"/>
            <a:ext cx="76200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1600" dirty="0" smtClean="0">
                <a:latin typeface="+mj-lt"/>
              </a:rPr>
              <a:t>precision: estimated at 2 </a:t>
            </a:r>
            <a:r>
              <a:rPr lang="en-US" sz="1600" dirty="0" smtClean="0">
                <a:latin typeface="Symbol" pitchFamily="18" charset="2"/>
              </a:rPr>
              <a:t>m</a:t>
            </a:r>
            <a:r>
              <a:rPr lang="en-US" sz="1600" dirty="0" smtClean="0">
                <a:latin typeface="+mj-lt"/>
              </a:rPr>
              <a:t>m </a:t>
            </a:r>
            <a:r>
              <a:rPr lang="en-US" sz="1600" dirty="0" err="1" smtClean="0">
                <a:latin typeface="+mj-lt"/>
              </a:rPr>
              <a:t>rms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Calibration factors (steps/mm)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 smtClean="0"/>
              <a:t>ADT pick-ups </a:t>
            </a:r>
            <a:r>
              <a:rPr lang="en-US" dirty="0" smtClean="0"/>
              <a:t>calibrated </a:t>
            </a:r>
            <a:r>
              <a:rPr lang="en-US" dirty="0" smtClean="0"/>
              <a:t>with orbit bumps and orbit </a:t>
            </a:r>
            <a:r>
              <a:rPr lang="en-US" dirty="0" smtClean="0"/>
              <a:t>BPMs</a:t>
            </a:r>
          </a:p>
          <a:p>
            <a:r>
              <a:rPr lang="en-US" dirty="0" smtClean="0"/>
              <a:t>Available </a:t>
            </a:r>
            <a:r>
              <a:rPr lang="en-US" dirty="0" smtClean="0"/>
              <a:t>different sets of calibration data for different gains of </a:t>
            </a:r>
            <a:r>
              <a:rPr lang="en-US" dirty="0" smtClean="0"/>
              <a:t>pre-amplification</a:t>
            </a:r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Position module (</a:t>
            </a:r>
            <a:r>
              <a:rPr lang="en-US" dirty="0" err="1" smtClean="0"/>
              <a:t>Bpos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Available data, 4 buffers of 256k samples :</a:t>
            </a:r>
          </a:p>
          <a:p>
            <a:pPr lvl="1"/>
            <a:endParaRPr lang="en-US" dirty="0"/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5250" y="2284413"/>
            <a:ext cx="3871913" cy="228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" name="Group 9"/>
          <p:cNvGrpSpPr/>
          <p:nvPr/>
        </p:nvGrpSpPr>
        <p:grpSpPr>
          <a:xfrm>
            <a:off x="2590800" y="3429000"/>
            <a:ext cx="6306537" cy="2350532"/>
            <a:chOff x="2590800" y="3429000"/>
            <a:chExt cx="6306537" cy="2350532"/>
          </a:xfrm>
        </p:grpSpPr>
        <p:sp>
          <p:nvSpPr>
            <p:cNvPr id="5" name="Rectangle 4"/>
            <p:cNvSpPr/>
            <p:nvPr/>
          </p:nvSpPr>
          <p:spPr>
            <a:xfrm>
              <a:off x="2590800" y="3429000"/>
              <a:ext cx="2133600" cy="685800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" name="Straight Connector 7"/>
            <p:cNvCxnSpPr/>
            <p:nvPr/>
          </p:nvCxnSpPr>
          <p:spPr>
            <a:xfrm rot="16200000" flipH="1">
              <a:off x="4038600" y="4572000"/>
              <a:ext cx="1295400" cy="381000"/>
            </a:xfrm>
            <a:prstGeom prst="line">
              <a:avLst/>
            </a:prstGeom>
            <a:ln w="571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4724400" y="5410200"/>
              <a:ext cx="41729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solidFill>
                    <a:srgbClr val="FF0000"/>
                  </a:solidFill>
                </a:rPr>
                <a:t>Multiturn</a:t>
              </a:r>
              <a:r>
                <a:rPr lang="en-US" b="1" dirty="0" smtClean="0">
                  <a:solidFill>
                    <a:srgbClr val="FF0000"/>
                  </a:solidFill>
                </a:rPr>
                <a:t> app accesses this memory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Position module (</a:t>
            </a:r>
            <a:r>
              <a:rPr lang="en-US" dirty="0" err="1" smtClean="0"/>
              <a:t>Bpos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Available data, 4 buffers of 256k samples, 16 bit unstamped data</a:t>
            </a:r>
          </a:p>
          <a:p>
            <a:pPr lvl="1"/>
            <a:r>
              <a:rPr lang="en-US" dirty="0" smtClean="0"/>
              <a:t>73 turns at full rate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262144 turns in 1 bunch mode</a:t>
            </a:r>
          </a:p>
          <a:p>
            <a:pPr lvl="1"/>
            <a:r>
              <a:rPr lang="en-US" dirty="0" smtClean="0"/>
              <a:t>131072 turns in 2 bunch mode</a:t>
            </a:r>
          </a:p>
          <a:p>
            <a:pPr lvl="1"/>
            <a:r>
              <a:rPr lang="en-US" dirty="0" smtClean="0"/>
              <a:t>65536 turns in 4 bunch mode</a:t>
            </a:r>
          </a:p>
          <a:p>
            <a:pPr lvl="1"/>
            <a:r>
              <a:rPr lang="en-US" dirty="0" smtClean="0"/>
              <a:t>32768 turns in 8 bunch mode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Being implemented</a:t>
            </a:r>
          </a:p>
          <a:p>
            <a:pPr lvl="1"/>
            <a:r>
              <a:rPr lang="en-US" dirty="0" smtClean="0"/>
              <a:t>262144 sample-turns in bunch mask mode (not tested yet)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Signal Processing Unit (DSPU)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Damper feedback loop, Injection + Abort gap cleaning</a:t>
            </a:r>
          </a:p>
          <a:p>
            <a:r>
              <a:rPr lang="en-US" dirty="0" smtClean="0"/>
              <a:t>Works </a:t>
            </a:r>
            <a:r>
              <a:rPr lang="en-US" i="1" u="sng" dirty="0" smtClean="0"/>
              <a:t>bunch by bunch </a:t>
            </a:r>
            <a:r>
              <a:rPr lang="en-US" dirty="0" smtClean="0"/>
              <a:t>(40 MHz rate)</a:t>
            </a:r>
          </a:p>
          <a:p>
            <a:endParaRPr lang="en-US" dirty="0"/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9685" y="2438400"/>
            <a:ext cx="765471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7625" y="2173287"/>
            <a:ext cx="6175375" cy="430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Signal Processing Unit (DSPU)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Available data, 8 buffers of 256k samples + 2x 8192 turn memory for injection oscillations</a:t>
            </a:r>
          </a:p>
          <a:p>
            <a:pPr marL="342900" lvl="1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Data size 73 turns at full rate</a:t>
            </a:r>
          </a:p>
          <a:p>
            <a:pPr marL="342900" lvl="1" indent="-342900">
              <a:spcAft>
                <a:spcPts val="1200"/>
              </a:spcAft>
              <a:buFont typeface="Arial" pitchFamily="34" charset="0"/>
              <a:buChar char="•"/>
            </a:pPr>
            <a:r>
              <a:rPr lang="en-US" dirty="0" smtClean="0"/>
              <a:t>14-bit </a:t>
            </a:r>
            <a:r>
              <a:rPr lang="en-US" dirty="0" err="1" smtClean="0"/>
              <a:t>frev</a:t>
            </a:r>
            <a:r>
              <a:rPr lang="en-US" dirty="0" smtClean="0"/>
              <a:t> stamped data</a:t>
            </a:r>
          </a:p>
          <a:p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4876800" y="2362200"/>
            <a:ext cx="1981200" cy="21336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4038600" y="4495800"/>
            <a:ext cx="838200" cy="15240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81000" y="4495800"/>
            <a:ext cx="36728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Data interesting for observation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Signal Processing Unit (DSPU)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Majority of the available memory space sits there idle most of time</a:t>
            </a:r>
          </a:p>
          <a:p>
            <a:r>
              <a:rPr lang="en-US" dirty="0" smtClean="0"/>
              <a:t>Provided sufficient resources are available the observation could be modified into:</a:t>
            </a:r>
            <a:endParaRPr lang="en-US" dirty="0"/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2362200"/>
            <a:ext cx="4519613" cy="430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LHC transverse damper (ADT)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Transverse damping systems help to damp the transverse beam oscillations</a:t>
            </a:r>
          </a:p>
          <a:p>
            <a:pPr lvl="1"/>
            <a:r>
              <a:rPr lang="en-US" sz="1600" dirty="0" smtClean="0"/>
              <a:t>Transverse injection errors</a:t>
            </a:r>
          </a:p>
          <a:p>
            <a:pPr lvl="1"/>
            <a:r>
              <a:rPr lang="en-US" sz="1600" dirty="0" smtClean="0"/>
              <a:t>Damping of coupled bunch instabilities</a:t>
            </a:r>
          </a:p>
          <a:p>
            <a:endParaRPr lang="en-US" dirty="0" smtClean="0"/>
          </a:p>
          <a:p>
            <a:r>
              <a:rPr lang="en-US" dirty="0" smtClean="0"/>
              <a:t>Two </a:t>
            </a:r>
            <a:r>
              <a:rPr lang="en-US" dirty="0" err="1" smtClean="0"/>
              <a:t>stripline</a:t>
            </a:r>
            <a:r>
              <a:rPr lang="en-US" dirty="0" smtClean="0"/>
              <a:t> pickups at </a:t>
            </a:r>
          </a:p>
          <a:p>
            <a:pPr>
              <a:buNone/>
            </a:pPr>
            <a:r>
              <a:rPr lang="en-US" dirty="0" smtClean="0"/>
              <a:t>	point 4, magnets Q7 and Q9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Electrostatic deflectors, </a:t>
            </a:r>
          </a:p>
          <a:p>
            <a:pPr>
              <a:buNone/>
            </a:pPr>
            <a:r>
              <a:rPr lang="en-US" dirty="0" smtClean="0"/>
              <a:t>	bandwidth 3kHz – 20MHz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2284227"/>
            <a:ext cx="4572001" cy="4345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ADT layout in the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71600"/>
            <a:ext cx="9144000" cy="5284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Circular buffer</a:t>
            </a:r>
          </a:p>
          <a:p>
            <a:pPr lvl="1"/>
            <a:r>
              <a:rPr lang="en-US" dirty="0" smtClean="0"/>
              <a:t>Buffer constantly records data</a:t>
            </a:r>
          </a:p>
          <a:p>
            <a:pPr lvl="1"/>
            <a:r>
              <a:rPr lang="en-US" dirty="0" smtClean="0"/>
              <a:t>Recording stopped by software trigger, hardware trigger or a timing event</a:t>
            </a:r>
          </a:p>
          <a:p>
            <a:pPr lvl="1"/>
            <a:r>
              <a:rPr lang="en-US" dirty="0" smtClean="0"/>
              <a:t>Hardware initiated freeze can be beam-synchronous</a:t>
            </a:r>
          </a:p>
          <a:p>
            <a:pPr lvl="1"/>
            <a:r>
              <a:rPr lang="en-US" dirty="0" smtClean="0"/>
              <a:t>Release by FESA after the buffer is read out</a:t>
            </a:r>
          </a:p>
          <a:p>
            <a:pPr lvl="1"/>
            <a:r>
              <a:rPr lang="en-US" dirty="0" smtClean="0"/>
              <a:t>Transfer of one 256k buffer takes about 1 second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9625" y="4267200"/>
            <a:ext cx="6951375" cy="236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 modes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Single shot buffer</a:t>
            </a:r>
          </a:p>
          <a:p>
            <a:pPr lvl="1"/>
            <a:r>
              <a:rPr lang="en-US" dirty="0" smtClean="0"/>
              <a:t>Recording triggered by software trigger, hardware trigger or a timing event</a:t>
            </a:r>
          </a:p>
          <a:p>
            <a:pPr lvl="1"/>
            <a:r>
              <a:rPr lang="en-US" dirty="0" smtClean="0"/>
              <a:t>Recording stops when the buffer is full</a:t>
            </a:r>
          </a:p>
          <a:p>
            <a:pPr lvl="1"/>
            <a:r>
              <a:rPr lang="en-US" dirty="0" smtClean="0"/>
              <a:t>Hardware initiated freeze can be beam-synchronous</a:t>
            </a:r>
          </a:p>
          <a:p>
            <a:pPr lvl="1"/>
            <a:r>
              <a:rPr lang="en-US" dirty="0" smtClean="0"/>
              <a:t>Release by FESA after the buffer is read out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4572000"/>
            <a:ext cx="4649787" cy="1948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 triggers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Various trigger methods allow to obtain:</a:t>
            </a:r>
          </a:p>
          <a:p>
            <a:pPr lvl="1"/>
            <a:r>
              <a:rPr lang="en-US" dirty="0" smtClean="0"/>
              <a:t>Synchronized data for Q7/Q9</a:t>
            </a:r>
          </a:p>
          <a:p>
            <a:pPr lvl="1"/>
            <a:r>
              <a:rPr lang="en-US" dirty="0" smtClean="0"/>
              <a:t>Independent data for each pickup</a:t>
            </a:r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586914"/>
            <a:ext cx="6950075" cy="4240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entire ADT works with 16 bit integer data</a:t>
            </a:r>
          </a:p>
          <a:p>
            <a:r>
              <a:rPr lang="en-US" dirty="0" smtClean="0"/>
              <a:t>some calculations are done in 32 bit precision, selecting the 16 relevant bits for the result</a:t>
            </a:r>
          </a:p>
          <a:p>
            <a:r>
              <a:rPr lang="en-US" dirty="0" smtClean="0"/>
              <a:t>system records 18 bits of data, 16 are available from FESA</a:t>
            </a:r>
          </a:p>
          <a:p>
            <a:endParaRPr lang="en-US" dirty="0" smtClean="0"/>
          </a:p>
          <a:p>
            <a:r>
              <a:rPr lang="en-US" dirty="0" smtClean="0"/>
              <a:t>full precision data retrieval (by setting a control bit)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stamped data retrieval (standard mode)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3962400"/>
            <a:ext cx="5221287" cy="88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5380037"/>
            <a:ext cx="5221287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Position module (</a:t>
            </a:r>
            <a:r>
              <a:rPr lang="en-US" dirty="0" err="1" smtClean="0"/>
              <a:t>Bpos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Calculates normalized beam position </a:t>
            </a:r>
            <a:r>
              <a:rPr lang="en-US" i="1" u="sng" dirty="0" smtClean="0"/>
              <a:t>bunch by bunch</a:t>
            </a:r>
            <a:r>
              <a:rPr lang="en-US" dirty="0" smtClean="0"/>
              <a:t>, independent of intensity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707" y="2286000"/>
            <a:ext cx="9035293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943600" y="6172200"/>
            <a:ext cx="1403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16 bit ADCs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Beam Position module (</a:t>
            </a:r>
            <a:r>
              <a:rPr lang="en-US" dirty="0" err="1" smtClean="0"/>
              <a:t>Bpos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Normalized bunch position calculation</a:t>
            </a:r>
            <a:endParaRPr lang="en-US" dirty="0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648200" y="5054600"/>
          <a:ext cx="3662082" cy="965200"/>
        </p:xfrm>
        <a:graphic>
          <a:graphicData uri="http://schemas.openxmlformats.org/presentationml/2006/ole">
            <p:oleObj spid="_x0000_s5127" name="Equation" r:id="rId3" imgW="1638000" imgH="431640" progId="Equation.3">
              <p:embed/>
            </p:oleObj>
          </a:graphicData>
        </a:graphic>
      </p:graphicFrame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30887" y="2209800"/>
            <a:ext cx="2017713" cy="190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0" name="Picture 10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54487" y="3178175"/>
            <a:ext cx="15875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33400" y="2209800"/>
            <a:ext cx="3386137" cy="3205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304800" y="5486400"/>
            <a:ext cx="432265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angle </a:t>
            </a:r>
            <a:r>
              <a:rPr lang="en-US" dirty="0" err="1" smtClean="0">
                <a:latin typeface="Symbol" pitchFamily="18" charset="2"/>
              </a:rPr>
              <a:t>f</a:t>
            </a:r>
            <a:r>
              <a:rPr lang="en-US" baseline="-25000" dirty="0" err="1" smtClean="0">
                <a:latin typeface="Symbol" pitchFamily="18" charset="2"/>
              </a:rPr>
              <a:t>DS</a:t>
            </a:r>
            <a:r>
              <a:rPr lang="en-US" dirty="0" smtClean="0"/>
              <a:t> determined during</a:t>
            </a:r>
          </a:p>
          <a:p>
            <a:r>
              <a:rPr lang="en-US" dirty="0" smtClean="0"/>
              <a:t>setting-up, different settings required for </a:t>
            </a:r>
          </a:p>
          <a:p>
            <a:r>
              <a:rPr lang="en-US" dirty="0" smtClean="0"/>
              <a:t>different gains in pre-amplification chain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2130</TotalTime>
  <Words>732</Words>
  <Application>Microsoft Office PowerPoint</Application>
  <PresentationFormat>On-screen Show (4:3)</PresentationFormat>
  <Paragraphs>95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Equation</vt:lpstr>
      <vt:lpstr>Measurement opportunities with the LHC transverse damper</vt:lpstr>
      <vt:lpstr>LHC transverse damper (ADT)</vt:lpstr>
      <vt:lpstr>ADT layout in the machine</vt:lpstr>
      <vt:lpstr>Observation modes</vt:lpstr>
      <vt:lpstr>Observation modes</vt:lpstr>
      <vt:lpstr>Observation triggers</vt:lpstr>
      <vt:lpstr>Observation data</vt:lpstr>
      <vt:lpstr>Beam Position module (Bpos)</vt:lpstr>
      <vt:lpstr>Beam Position module (Bpos)</vt:lpstr>
      <vt:lpstr>Normalized position calculation (1)</vt:lpstr>
      <vt:lpstr>Normalized position calculation (2)</vt:lpstr>
      <vt:lpstr>Normalized position calculation (3)</vt:lpstr>
      <vt:lpstr>Calibration factors (steps/mm)</vt:lpstr>
      <vt:lpstr>Beam Position module (Bpos)</vt:lpstr>
      <vt:lpstr>Beam Position module (Bpos)</vt:lpstr>
      <vt:lpstr>Digital Signal Processing Unit (DSPU)</vt:lpstr>
      <vt:lpstr>Digital Signal Processing Unit (DSPU)</vt:lpstr>
      <vt:lpstr>Digital Signal Processing Unit (DSPU)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dvaluch</dc:creator>
  <cp:lastModifiedBy>dvaluch</cp:lastModifiedBy>
  <cp:revision>185</cp:revision>
  <dcterms:created xsi:type="dcterms:W3CDTF">2009-04-29T16:53:34Z</dcterms:created>
  <dcterms:modified xsi:type="dcterms:W3CDTF">2011-05-04T06:12:26Z</dcterms:modified>
</cp:coreProperties>
</file>