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73" r:id="rId5"/>
    <p:sldId id="275" r:id="rId6"/>
    <p:sldId id="258" r:id="rId7"/>
    <p:sldId id="274" r:id="rId8"/>
    <p:sldId id="259" r:id="rId9"/>
    <p:sldId id="260" r:id="rId10"/>
    <p:sldId id="261" r:id="rId11"/>
    <p:sldId id="265" r:id="rId12"/>
    <p:sldId id="262" r:id="rId13"/>
    <p:sldId id="266" r:id="rId14"/>
    <p:sldId id="267" r:id="rId15"/>
    <p:sldId id="272" r:id="rId16"/>
    <p:sldId id="276" r:id="rId17"/>
    <p:sldId id="263" r:id="rId18"/>
    <p:sldId id="264" r:id="rId19"/>
    <p:sldId id="268"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0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B6D78C8-CA1C-427C-95EF-1FA018F78D9E}" type="datetimeFigureOut">
              <a:rPr lang="en-US"/>
              <a:pPr>
                <a:defRPr/>
              </a:pPr>
              <a:t>4/13/2011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898609-12BB-43BA-AC65-BC3EEB4928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FBDE90-BA43-465D-B65D-9308169F1F01}" type="datetimeFigureOut">
              <a:rPr lang="en-US"/>
              <a:pPr>
                <a:defRPr/>
              </a:pPr>
              <a:t>4/13/2011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5D501F-DF18-4841-B2C4-CD5855C3D8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2D7E36E-5EDC-491F-BF7A-F200AB433B81}" type="datetimeFigureOut">
              <a:rPr lang="en-US"/>
              <a:pPr>
                <a:defRPr/>
              </a:pPr>
              <a:t>4/13/2011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16E746-DAEF-4A17-B318-CD365470103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EB118FB-36AC-49EA-8A76-00693E0585E0}" type="datetimeFigureOut">
              <a:rPr lang="en-US"/>
              <a:pPr>
                <a:defRPr/>
              </a:pPr>
              <a:t>4/13/2011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AB2F0C-EB82-4598-9FBB-8EC72C3944E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02D488C-1996-451E-ADC0-12587DED41E2}" type="datetimeFigureOut">
              <a:rPr lang="en-US"/>
              <a:pPr>
                <a:defRPr/>
              </a:pPr>
              <a:t>4/13/2011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5DC9E8-8D38-43FC-A75E-1E81C00E80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9D5B7AC-FDC3-4C6F-9ADF-F2174E049EC8}" type="datetimeFigureOut">
              <a:rPr lang="en-US"/>
              <a:pPr>
                <a:defRPr/>
              </a:pPr>
              <a:t>4/13/2011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EB3017-A832-460F-B691-61470003194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CF48E4C-AD4F-4177-A36C-B8327EF71645}" type="datetimeFigureOut">
              <a:rPr lang="en-US"/>
              <a:pPr>
                <a:defRPr/>
              </a:pPr>
              <a:t>4/13/2011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47573B4-A79D-4DA9-8838-064D66F483F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50C9A28-076D-4686-866B-1453B847B550}" type="datetimeFigureOut">
              <a:rPr lang="en-US"/>
              <a:pPr>
                <a:defRPr/>
              </a:pPr>
              <a:t>4/13/2011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BE0F4DC-210B-4CFF-99E2-DFCEFE3FCDA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5FFE221-7ABA-4B41-AECC-7BECE885E43A}" type="datetimeFigureOut">
              <a:rPr lang="en-US"/>
              <a:pPr>
                <a:defRPr/>
              </a:pPr>
              <a:t>4/13/2011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C3AC28F-B955-410C-8FA9-4AA80DA1135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CF5599-CB1D-44E9-B2F3-FA540C4DE128}" type="datetimeFigureOut">
              <a:rPr lang="en-US"/>
              <a:pPr>
                <a:defRPr/>
              </a:pPr>
              <a:t>4/13/2011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7A5A5F-43EA-46A0-B77C-D0294035CF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415981-9296-4201-8063-4505A767ACA6}" type="datetimeFigureOut">
              <a:rPr lang="en-US"/>
              <a:pPr>
                <a:defRPr/>
              </a:pPr>
              <a:t>4/13/2011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40FC37-1142-4F7E-BA32-D3AC8BF0BC8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8CA097A2-1955-4621-BE84-D2129A74F45E}" type="datetimeFigureOut">
              <a:rPr lang="en-US"/>
              <a:pPr>
                <a:defRPr/>
              </a:pPr>
              <a:t>4/13/2011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D99C09D-FCBF-4C3F-86F6-6A2485EC349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cern.ch/emaclea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Box 4"/>
          <p:cNvSpPr txBox="1">
            <a:spLocks noChangeArrowheads="1"/>
          </p:cNvSpPr>
          <p:nvPr/>
        </p:nvSpPr>
        <p:spPr bwMode="auto">
          <a:xfrm>
            <a:off x="381000" y="674688"/>
            <a:ext cx="8280400" cy="3602037"/>
          </a:xfrm>
          <a:prstGeom prst="rect">
            <a:avLst/>
          </a:prstGeom>
          <a:noFill/>
          <a:ln w="9525">
            <a:noFill/>
            <a:miter lim="800000"/>
            <a:headEnd/>
            <a:tailEnd/>
          </a:ln>
        </p:spPr>
        <p:txBody>
          <a:bodyPr>
            <a:spAutoFit/>
          </a:bodyPr>
          <a:lstStyle/>
          <a:p>
            <a:pPr algn="ctr"/>
            <a:r>
              <a:rPr lang="en-GB" sz="3600">
                <a:latin typeface="Arial Narrow" pitchFamily="34" charset="0"/>
              </a:rPr>
              <a:t>SUSSIX: </a:t>
            </a:r>
            <a:r>
              <a:rPr lang="en-GB" sz="2800">
                <a:latin typeface="Arial Narrow" pitchFamily="34" charset="0"/>
              </a:rPr>
              <a:t>A Computer Code for Frequency Analysis of Non-Linear Betatron Motion</a:t>
            </a:r>
          </a:p>
          <a:p>
            <a:pPr algn="ctr"/>
            <a:endParaRPr lang="en-GB" sz="2800">
              <a:latin typeface="Calibri" pitchFamily="34" charset="0"/>
            </a:endParaRPr>
          </a:p>
          <a:p>
            <a:pPr algn="ctr"/>
            <a:endParaRPr lang="en-GB" sz="2800">
              <a:latin typeface="Calibri" pitchFamily="34" charset="0"/>
            </a:endParaRPr>
          </a:p>
          <a:p>
            <a:pPr algn="ctr"/>
            <a:r>
              <a:rPr lang="en-GB">
                <a:latin typeface="Calibri" pitchFamily="34" charset="0"/>
              </a:rPr>
              <a:t>F. Schmidt</a:t>
            </a:r>
          </a:p>
          <a:p>
            <a:pPr algn="ctr"/>
            <a:r>
              <a:rPr lang="en-GB">
                <a:latin typeface="Calibri" pitchFamily="34" charset="0"/>
              </a:rPr>
              <a:t>R. Bartolini</a:t>
            </a:r>
          </a:p>
          <a:p>
            <a:pPr algn="ctr"/>
            <a:r>
              <a:rPr lang="en-GB">
                <a:latin typeface="Calibri" pitchFamily="34" charset="0"/>
              </a:rPr>
              <a:t>H. Renshall</a:t>
            </a:r>
          </a:p>
          <a:p>
            <a:pPr algn="ctr"/>
            <a:r>
              <a:rPr lang="en-US">
                <a:latin typeface="Calibri" pitchFamily="34" charset="0"/>
              </a:rPr>
              <a:t>G. Vanbavinckhove</a:t>
            </a:r>
          </a:p>
          <a:p>
            <a:pPr algn="ctr"/>
            <a:r>
              <a:rPr lang="en-US">
                <a:latin typeface="Calibri" pitchFamily="34" charset="0"/>
              </a:rPr>
              <a:t>E. Maclean (presenting)</a:t>
            </a:r>
          </a:p>
          <a:p>
            <a:pPr algn="ctr"/>
            <a:endParaRPr lang="en-GB">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extBox 3"/>
          <p:cNvSpPr txBox="1">
            <a:spLocks noChangeArrowheads="1"/>
          </p:cNvSpPr>
          <p:nvPr/>
        </p:nvSpPr>
        <p:spPr bwMode="auto">
          <a:xfrm>
            <a:off x="381000" y="304800"/>
            <a:ext cx="3505200" cy="400050"/>
          </a:xfrm>
          <a:prstGeom prst="rect">
            <a:avLst/>
          </a:prstGeom>
          <a:noFill/>
          <a:ln w="9525">
            <a:noFill/>
            <a:miter lim="800000"/>
            <a:headEnd/>
            <a:tailEnd/>
          </a:ln>
        </p:spPr>
        <p:txBody>
          <a:bodyPr>
            <a:spAutoFit/>
          </a:bodyPr>
          <a:lstStyle/>
          <a:p>
            <a:r>
              <a:rPr lang="en-US" sz="2000" b="1" u="sng">
                <a:latin typeface="Calibri" pitchFamily="34" charset="0"/>
              </a:rPr>
              <a:t>How effective is SUSSIX?</a:t>
            </a:r>
          </a:p>
        </p:txBody>
      </p:sp>
      <p:sp>
        <p:nvSpPr>
          <p:cNvPr id="1030" name="TextBox 4"/>
          <p:cNvSpPr txBox="1">
            <a:spLocks noChangeArrowheads="1"/>
          </p:cNvSpPr>
          <p:nvPr/>
        </p:nvSpPr>
        <p:spPr bwMode="auto">
          <a:xfrm>
            <a:off x="381000" y="1066800"/>
            <a:ext cx="8305800" cy="5078413"/>
          </a:xfrm>
          <a:prstGeom prst="rect">
            <a:avLst/>
          </a:prstGeom>
          <a:noFill/>
          <a:ln w="9525">
            <a:noFill/>
            <a:miter lim="800000"/>
            <a:headEnd/>
            <a:tailEnd/>
          </a:ln>
        </p:spPr>
        <p:txBody>
          <a:bodyPr>
            <a:spAutoFit/>
          </a:bodyPr>
          <a:lstStyle/>
          <a:p>
            <a:r>
              <a:rPr lang="en-US">
                <a:latin typeface="Calibri" pitchFamily="34" charset="0"/>
              </a:rPr>
              <a:t>Use of time window filters improves the effectiveness of the determination of tunes / principal with TUNENEWT.</a:t>
            </a: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r>
              <a:rPr lang="en-US">
                <a:latin typeface="Calibri" pitchFamily="34" charset="0"/>
              </a:rPr>
              <a:t>In SUSSIX a </a:t>
            </a:r>
            <a:r>
              <a:rPr lang="en-US" b="1">
                <a:latin typeface="Calibri" pitchFamily="34" charset="0"/>
              </a:rPr>
              <a:t>Hanning </a:t>
            </a:r>
            <a:r>
              <a:rPr lang="en-US">
                <a:latin typeface="Calibri" pitchFamily="34" charset="0"/>
              </a:rPr>
              <a:t>filter may be applied by selecting the </a:t>
            </a:r>
            <a:r>
              <a:rPr lang="en-US" b="1" u="sng">
                <a:solidFill>
                  <a:srgbClr val="0070C0"/>
                </a:solidFill>
                <a:latin typeface="Calibri" pitchFamily="34" charset="0"/>
              </a:rPr>
              <a:t>IMETH 1</a:t>
            </a:r>
            <a:r>
              <a:rPr lang="en-US" b="1">
                <a:latin typeface="Calibri" pitchFamily="34" charset="0"/>
              </a:rPr>
              <a:t> </a:t>
            </a:r>
            <a:r>
              <a:rPr lang="en-US">
                <a:latin typeface="Calibri" pitchFamily="34" charset="0"/>
              </a:rPr>
              <a:t>flag in sussix.inp</a:t>
            </a:r>
          </a:p>
          <a:p>
            <a:endParaRPr lang="en-US">
              <a:latin typeface="Calibri" pitchFamily="34" charset="0"/>
            </a:endParaRPr>
          </a:p>
          <a:p>
            <a:endParaRPr lang="en-US">
              <a:latin typeface="Calibri" pitchFamily="34" charset="0"/>
            </a:endParaRPr>
          </a:p>
          <a:p>
            <a:endParaRPr lang="en-US" b="1">
              <a:latin typeface="Calibri" pitchFamily="34" charset="0"/>
            </a:endParaRPr>
          </a:p>
          <a:p>
            <a:endParaRPr lang="en-US" b="1">
              <a:latin typeface="Calibri" pitchFamily="34" charset="0"/>
            </a:endParaRPr>
          </a:p>
          <a:p>
            <a:endParaRPr lang="en-US" b="1">
              <a:latin typeface="Calibri" pitchFamily="34" charset="0"/>
            </a:endParaRPr>
          </a:p>
          <a:p>
            <a:r>
              <a:rPr lang="en-US">
                <a:latin typeface="Calibri" pitchFamily="34" charset="0"/>
              </a:rPr>
              <a:t>Applying the filter </a:t>
            </a:r>
            <a:r>
              <a:rPr lang="en-US">
                <a:solidFill>
                  <a:srgbClr val="FF0000"/>
                </a:solidFill>
                <a:latin typeface="Calibri" pitchFamily="34" charset="0"/>
              </a:rPr>
              <a:t>broadens the main peak FWHM from 2/N to 4/N</a:t>
            </a:r>
          </a:p>
          <a:p>
            <a:r>
              <a:rPr lang="en-US">
                <a:latin typeface="Calibri" pitchFamily="34" charset="0"/>
              </a:rPr>
              <a:t>                                 </a:t>
            </a:r>
            <a:r>
              <a:rPr lang="en-US">
                <a:solidFill>
                  <a:srgbClr val="00B050"/>
                </a:solidFill>
                <a:latin typeface="Calibri" pitchFamily="34" charset="0"/>
              </a:rPr>
              <a:t>reduces the height of side lobes by a factor </a:t>
            </a:r>
            <a:r>
              <a:rPr lang="en-GB">
                <a:solidFill>
                  <a:srgbClr val="00B050"/>
                </a:solidFill>
                <a:latin typeface="Calibri" pitchFamily="34" charset="0"/>
              </a:rPr>
              <a:t>1/N</a:t>
            </a:r>
            <a:r>
              <a:rPr lang="en-GB" baseline="30000">
                <a:solidFill>
                  <a:srgbClr val="00B050"/>
                </a:solidFill>
                <a:latin typeface="Calibri" pitchFamily="34" charset="0"/>
              </a:rPr>
              <a:t>2</a:t>
            </a:r>
          </a:p>
          <a:p>
            <a:endParaRPr lang="en-US">
              <a:solidFill>
                <a:srgbClr val="00B050"/>
              </a:solidFill>
              <a:latin typeface="Calibri" pitchFamily="34" charset="0"/>
            </a:endParaRPr>
          </a:p>
          <a:p>
            <a:r>
              <a:rPr lang="en-US">
                <a:latin typeface="Calibri" pitchFamily="34" charset="0"/>
              </a:rPr>
              <a:t>                                  </a:t>
            </a:r>
          </a:p>
        </p:txBody>
      </p:sp>
      <p:graphicFrame>
        <p:nvGraphicFramePr>
          <p:cNvPr id="1026" name="Object 2"/>
          <p:cNvGraphicFramePr>
            <a:graphicFrameLocks noChangeAspect="1"/>
          </p:cNvGraphicFramePr>
          <p:nvPr/>
        </p:nvGraphicFramePr>
        <p:xfrm>
          <a:off x="5092700" y="1828800"/>
          <a:ext cx="3225800" cy="863600"/>
        </p:xfrm>
        <a:graphic>
          <a:graphicData uri="http://schemas.openxmlformats.org/presentationml/2006/ole">
            <p:oleObj spid="_x0000_s1026" name="Equation" r:id="rId3" imgW="1600200" imgH="431640" progId="Equation.3">
              <p:embed/>
            </p:oleObj>
          </a:graphicData>
        </a:graphic>
      </p:graphicFrame>
      <p:graphicFrame>
        <p:nvGraphicFramePr>
          <p:cNvPr id="1027" name="Object 3"/>
          <p:cNvGraphicFramePr>
            <a:graphicFrameLocks noChangeAspect="1"/>
          </p:cNvGraphicFramePr>
          <p:nvPr/>
        </p:nvGraphicFramePr>
        <p:xfrm>
          <a:off x="903288" y="1905000"/>
          <a:ext cx="2559050" cy="838200"/>
        </p:xfrm>
        <a:graphic>
          <a:graphicData uri="http://schemas.openxmlformats.org/presentationml/2006/ole">
            <p:oleObj spid="_x0000_s1027" name="Equation" r:id="rId4" imgW="1307880" imgH="431640" progId="Equation.3">
              <p:embed/>
            </p:oleObj>
          </a:graphicData>
        </a:graphic>
      </p:graphicFrame>
      <p:cxnSp>
        <p:nvCxnSpPr>
          <p:cNvPr id="9" name="Straight Arrow Connector 8"/>
          <p:cNvCxnSpPr/>
          <p:nvPr/>
        </p:nvCxnSpPr>
        <p:spPr>
          <a:xfrm>
            <a:off x="3733800" y="2286000"/>
            <a:ext cx="10668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aphicFrame>
        <p:nvGraphicFramePr>
          <p:cNvPr id="1028" name="Object 4"/>
          <p:cNvGraphicFramePr>
            <a:graphicFrameLocks noChangeAspect="1"/>
          </p:cNvGraphicFramePr>
          <p:nvPr/>
        </p:nvGraphicFramePr>
        <p:xfrm>
          <a:off x="3276600" y="3810000"/>
          <a:ext cx="2187575" cy="763588"/>
        </p:xfrm>
        <a:graphic>
          <a:graphicData uri="http://schemas.openxmlformats.org/presentationml/2006/ole">
            <p:oleObj spid="_x0000_s1028" name="Equation" r:id="rId5" imgW="1117440" imgH="39348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p:cNvPicPr>
            <a:picLocks noChangeAspect="1" noChangeArrowheads="1"/>
          </p:cNvPicPr>
          <p:nvPr/>
        </p:nvPicPr>
        <p:blipFill>
          <a:blip r:embed="rId2"/>
          <a:srcRect/>
          <a:stretch>
            <a:fillRect/>
          </a:stretch>
        </p:blipFill>
        <p:spPr bwMode="auto">
          <a:xfrm>
            <a:off x="228600" y="990600"/>
            <a:ext cx="7283450" cy="4535488"/>
          </a:xfrm>
          <a:prstGeom prst="rect">
            <a:avLst/>
          </a:prstGeom>
          <a:noFill/>
          <a:ln w="9525">
            <a:noFill/>
            <a:miter lim="800000"/>
            <a:headEnd/>
            <a:tailEnd/>
          </a:ln>
        </p:spPr>
      </p:pic>
      <p:sp>
        <p:nvSpPr>
          <p:cNvPr id="26626" name="TextBox 5"/>
          <p:cNvSpPr txBox="1">
            <a:spLocks noChangeArrowheads="1"/>
          </p:cNvSpPr>
          <p:nvPr/>
        </p:nvSpPr>
        <p:spPr bwMode="auto">
          <a:xfrm>
            <a:off x="1116013" y="5949950"/>
            <a:ext cx="4895850" cy="338138"/>
          </a:xfrm>
          <a:prstGeom prst="rect">
            <a:avLst/>
          </a:prstGeom>
          <a:noFill/>
          <a:ln w="9525">
            <a:noFill/>
            <a:miter lim="800000"/>
            <a:headEnd/>
            <a:tailEnd/>
          </a:ln>
        </p:spPr>
        <p:txBody>
          <a:bodyPr>
            <a:spAutoFit/>
          </a:bodyPr>
          <a:lstStyle/>
          <a:p>
            <a:r>
              <a:rPr lang="en-GB" sz="1600">
                <a:latin typeface="Calibri" pitchFamily="34" charset="0"/>
              </a:rPr>
              <a:t>from R. Bartolini et al. Part. Acc., </a:t>
            </a:r>
            <a:r>
              <a:rPr lang="en-GB" sz="1600" b="1">
                <a:latin typeface="Calibri" pitchFamily="34" charset="0"/>
              </a:rPr>
              <a:t>52</a:t>
            </a:r>
            <a:r>
              <a:rPr lang="en-GB" sz="1600">
                <a:latin typeface="Calibri" pitchFamily="34" charset="0"/>
              </a:rPr>
              <a:t>, 147, (1996) </a:t>
            </a:r>
          </a:p>
        </p:txBody>
      </p:sp>
      <p:sp>
        <p:nvSpPr>
          <p:cNvPr id="26627" name="TextBox 4"/>
          <p:cNvSpPr txBox="1">
            <a:spLocks noChangeArrowheads="1"/>
          </p:cNvSpPr>
          <p:nvPr/>
        </p:nvSpPr>
        <p:spPr bwMode="auto">
          <a:xfrm>
            <a:off x="7162800" y="1981200"/>
            <a:ext cx="1836738" cy="369888"/>
          </a:xfrm>
          <a:prstGeom prst="rect">
            <a:avLst/>
          </a:prstGeom>
          <a:noFill/>
          <a:ln w="9525">
            <a:noFill/>
            <a:miter lim="800000"/>
            <a:headEnd/>
            <a:tailEnd/>
          </a:ln>
        </p:spPr>
        <p:txBody>
          <a:bodyPr>
            <a:spAutoFit/>
          </a:bodyPr>
          <a:lstStyle/>
          <a:p>
            <a:r>
              <a:rPr lang="en-GB">
                <a:latin typeface="Calibri" pitchFamily="34" charset="0"/>
              </a:rPr>
              <a:t>FFT scales as 1/N</a:t>
            </a:r>
          </a:p>
        </p:txBody>
      </p:sp>
      <p:sp>
        <p:nvSpPr>
          <p:cNvPr id="26628" name="TextBox 6"/>
          <p:cNvSpPr txBox="1">
            <a:spLocks noChangeArrowheads="1"/>
          </p:cNvSpPr>
          <p:nvPr/>
        </p:nvSpPr>
        <p:spPr bwMode="auto">
          <a:xfrm>
            <a:off x="7086600" y="2743200"/>
            <a:ext cx="1836738" cy="923925"/>
          </a:xfrm>
          <a:prstGeom prst="rect">
            <a:avLst/>
          </a:prstGeom>
          <a:noFill/>
          <a:ln w="9525">
            <a:noFill/>
            <a:miter lim="800000"/>
            <a:headEnd/>
            <a:tailEnd/>
          </a:ln>
        </p:spPr>
        <p:txBody>
          <a:bodyPr>
            <a:spAutoFit/>
          </a:bodyPr>
          <a:lstStyle/>
          <a:p>
            <a:pPr algn="ctr"/>
            <a:r>
              <a:rPr lang="en-GB">
                <a:latin typeface="Calibri" pitchFamily="34" charset="0"/>
              </a:rPr>
              <a:t>No time filter</a:t>
            </a:r>
          </a:p>
          <a:p>
            <a:pPr algn="ctr"/>
            <a:r>
              <a:rPr lang="en-GB">
                <a:latin typeface="Calibri" pitchFamily="34" charset="0"/>
              </a:rPr>
              <a:t>Interpolated FFT</a:t>
            </a:r>
          </a:p>
          <a:p>
            <a:pPr algn="ctr"/>
            <a:r>
              <a:rPr lang="en-GB">
                <a:latin typeface="Calibri" pitchFamily="34" charset="0"/>
              </a:rPr>
              <a:t>scales as 1/N</a:t>
            </a:r>
            <a:r>
              <a:rPr lang="en-GB" baseline="30000">
                <a:latin typeface="Calibri" pitchFamily="34" charset="0"/>
              </a:rPr>
              <a:t>2</a:t>
            </a:r>
          </a:p>
        </p:txBody>
      </p:sp>
      <p:sp>
        <p:nvSpPr>
          <p:cNvPr id="26629" name="TextBox 7"/>
          <p:cNvSpPr txBox="1">
            <a:spLocks noChangeArrowheads="1"/>
          </p:cNvSpPr>
          <p:nvPr/>
        </p:nvSpPr>
        <p:spPr bwMode="auto">
          <a:xfrm>
            <a:off x="7162800" y="3886200"/>
            <a:ext cx="1836738" cy="923925"/>
          </a:xfrm>
          <a:prstGeom prst="rect">
            <a:avLst/>
          </a:prstGeom>
          <a:noFill/>
          <a:ln w="9525">
            <a:noFill/>
            <a:miter lim="800000"/>
            <a:headEnd/>
            <a:tailEnd/>
          </a:ln>
        </p:spPr>
        <p:txBody>
          <a:bodyPr>
            <a:spAutoFit/>
          </a:bodyPr>
          <a:lstStyle/>
          <a:p>
            <a:pPr algn="ctr"/>
            <a:r>
              <a:rPr lang="en-GB" b="1">
                <a:solidFill>
                  <a:srgbClr val="00B050"/>
                </a:solidFill>
                <a:latin typeface="Calibri" pitchFamily="34" charset="0"/>
              </a:rPr>
              <a:t>Hanning filter</a:t>
            </a:r>
          </a:p>
          <a:p>
            <a:pPr algn="ctr"/>
            <a:r>
              <a:rPr lang="en-GB" b="1">
                <a:solidFill>
                  <a:srgbClr val="00B050"/>
                </a:solidFill>
                <a:latin typeface="Calibri" pitchFamily="34" charset="0"/>
              </a:rPr>
              <a:t>Interpolated FFT</a:t>
            </a:r>
          </a:p>
          <a:p>
            <a:pPr algn="ctr"/>
            <a:r>
              <a:rPr lang="en-GB" b="1">
                <a:solidFill>
                  <a:srgbClr val="00B050"/>
                </a:solidFill>
                <a:latin typeface="Calibri" pitchFamily="34" charset="0"/>
              </a:rPr>
              <a:t>scales as 1/N</a:t>
            </a:r>
            <a:r>
              <a:rPr lang="en-GB" b="1" baseline="30000">
                <a:solidFill>
                  <a:srgbClr val="00B050"/>
                </a:solidFill>
                <a:latin typeface="Calibri" pitchFamily="34" charset="0"/>
              </a:rPr>
              <a:t>4</a:t>
            </a:r>
          </a:p>
        </p:txBody>
      </p:sp>
      <p:sp>
        <p:nvSpPr>
          <p:cNvPr id="26630" name="TextBox 8"/>
          <p:cNvSpPr txBox="1">
            <a:spLocks noChangeArrowheads="1"/>
          </p:cNvSpPr>
          <p:nvPr/>
        </p:nvSpPr>
        <p:spPr bwMode="auto">
          <a:xfrm>
            <a:off x="533400" y="381000"/>
            <a:ext cx="7848600" cy="369888"/>
          </a:xfrm>
          <a:prstGeom prst="rect">
            <a:avLst/>
          </a:prstGeom>
          <a:noFill/>
          <a:ln w="9525">
            <a:noFill/>
            <a:miter lim="800000"/>
            <a:headEnd/>
            <a:tailEnd/>
          </a:ln>
        </p:spPr>
        <p:txBody>
          <a:bodyPr>
            <a:spAutoFit/>
          </a:bodyPr>
          <a:lstStyle/>
          <a:p>
            <a:r>
              <a:rPr lang="en-US" u="sng">
                <a:latin typeface="Calibri" pitchFamily="34" charset="0"/>
              </a:rPr>
              <a:t>Numerical precision of the TUNENEWT algorithm for finding principal frequencies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9" descr="naff_errors.png"/>
          <p:cNvPicPr>
            <a:picLocks noChangeAspect="1"/>
          </p:cNvPicPr>
          <p:nvPr/>
        </p:nvPicPr>
        <p:blipFill>
          <a:blip r:embed="rId2"/>
          <a:srcRect/>
          <a:stretch>
            <a:fillRect/>
          </a:stretch>
        </p:blipFill>
        <p:spPr bwMode="auto">
          <a:xfrm>
            <a:off x="609600" y="1371600"/>
            <a:ext cx="6248400" cy="4649788"/>
          </a:xfrm>
          <a:prstGeom prst="rect">
            <a:avLst/>
          </a:prstGeom>
          <a:noFill/>
          <a:ln w="9525">
            <a:noFill/>
            <a:miter lim="800000"/>
            <a:headEnd/>
            <a:tailEnd/>
          </a:ln>
        </p:spPr>
      </p:pic>
      <p:sp>
        <p:nvSpPr>
          <p:cNvPr id="27650" name="TextBox 5"/>
          <p:cNvSpPr txBox="1">
            <a:spLocks noChangeArrowheads="1"/>
          </p:cNvSpPr>
          <p:nvPr/>
        </p:nvSpPr>
        <p:spPr bwMode="auto">
          <a:xfrm>
            <a:off x="762000" y="6096000"/>
            <a:ext cx="1905000" cy="338138"/>
          </a:xfrm>
          <a:prstGeom prst="rect">
            <a:avLst/>
          </a:prstGeom>
          <a:noFill/>
          <a:ln w="9525">
            <a:noFill/>
            <a:miter lim="800000"/>
            <a:headEnd/>
            <a:tailEnd/>
          </a:ln>
        </p:spPr>
        <p:txBody>
          <a:bodyPr>
            <a:spAutoFit/>
          </a:bodyPr>
          <a:lstStyle/>
          <a:p>
            <a:r>
              <a:rPr lang="en-GB" sz="1600">
                <a:latin typeface="Calibri" pitchFamily="34" charset="0"/>
              </a:rPr>
              <a:t>Courtesy R. Bartolini</a:t>
            </a:r>
          </a:p>
        </p:txBody>
      </p:sp>
      <p:sp>
        <p:nvSpPr>
          <p:cNvPr id="27651" name="TextBox 12"/>
          <p:cNvSpPr txBox="1">
            <a:spLocks noChangeArrowheads="1"/>
          </p:cNvSpPr>
          <p:nvPr/>
        </p:nvSpPr>
        <p:spPr bwMode="auto">
          <a:xfrm>
            <a:off x="6477000" y="3657600"/>
            <a:ext cx="2305050" cy="369888"/>
          </a:xfrm>
          <a:prstGeom prst="rect">
            <a:avLst/>
          </a:prstGeom>
          <a:noFill/>
          <a:ln w="9525">
            <a:noFill/>
            <a:miter lim="800000"/>
            <a:headEnd/>
            <a:tailEnd/>
          </a:ln>
        </p:spPr>
        <p:txBody>
          <a:bodyPr>
            <a:spAutoFit/>
          </a:bodyPr>
          <a:lstStyle/>
          <a:p>
            <a:r>
              <a:rPr lang="en-GB">
                <a:solidFill>
                  <a:srgbClr val="0000FF"/>
                </a:solidFill>
                <a:latin typeface="Calibri" pitchFamily="34" charset="0"/>
              </a:rPr>
              <a:t>Phase error 1/N</a:t>
            </a:r>
            <a:r>
              <a:rPr lang="en-GB" baseline="30000">
                <a:solidFill>
                  <a:srgbClr val="0000FF"/>
                </a:solidFill>
                <a:latin typeface="Calibri" pitchFamily="34" charset="0"/>
              </a:rPr>
              <a:t>3</a:t>
            </a:r>
          </a:p>
        </p:txBody>
      </p:sp>
      <p:sp>
        <p:nvSpPr>
          <p:cNvPr id="27652" name="TextBox 11"/>
          <p:cNvSpPr txBox="1">
            <a:spLocks noChangeArrowheads="1"/>
          </p:cNvSpPr>
          <p:nvPr/>
        </p:nvSpPr>
        <p:spPr bwMode="auto">
          <a:xfrm>
            <a:off x="6477000" y="4191000"/>
            <a:ext cx="2305050" cy="368300"/>
          </a:xfrm>
          <a:prstGeom prst="rect">
            <a:avLst/>
          </a:prstGeom>
          <a:noFill/>
          <a:ln w="9525">
            <a:noFill/>
            <a:miter lim="800000"/>
            <a:headEnd/>
            <a:tailEnd/>
          </a:ln>
        </p:spPr>
        <p:txBody>
          <a:bodyPr>
            <a:spAutoFit/>
          </a:bodyPr>
          <a:lstStyle/>
          <a:p>
            <a:r>
              <a:rPr lang="en-GB">
                <a:solidFill>
                  <a:srgbClr val="FF0000"/>
                </a:solidFill>
                <a:latin typeface="Calibri" pitchFamily="34" charset="0"/>
              </a:rPr>
              <a:t>Amplitude error 1/N</a:t>
            </a:r>
            <a:r>
              <a:rPr lang="en-GB" baseline="30000">
                <a:solidFill>
                  <a:srgbClr val="FF0000"/>
                </a:solidFill>
                <a:latin typeface="Calibri" pitchFamily="34" charset="0"/>
              </a:rPr>
              <a:t>3</a:t>
            </a:r>
          </a:p>
        </p:txBody>
      </p:sp>
      <p:sp>
        <p:nvSpPr>
          <p:cNvPr id="27653" name="TextBox 10"/>
          <p:cNvSpPr txBox="1">
            <a:spLocks noChangeArrowheads="1"/>
          </p:cNvSpPr>
          <p:nvPr/>
        </p:nvSpPr>
        <p:spPr bwMode="auto">
          <a:xfrm>
            <a:off x="6477000" y="4724400"/>
            <a:ext cx="2305050" cy="368300"/>
          </a:xfrm>
          <a:prstGeom prst="rect">
            <a:avLst/>
          </a:prstGeom>
          <a:noFill/>
          <a:ln w="9525">
            <a:noFill/>
            <a:miter lim="800000"/>
            <a:headEnd/>
            <a:tailEnd/>
          </a:ln>
        </p:spPr>
        <p:txBody>
          <a:bodyPr>
            <a:spAutoFit/>
          </a:bodyPr>
          <a:lstStyle/>
          <a:p>
            <a:r>
              <a:rPr lang="en-GB">
                <a:latin typeface="Calibri" pitchFamily="34" charset="0"/>
              </a:rPr>
              <a:t>Frequency error 1/N</a:t>
            </a:r>
            <a:r>
              <a:rPr lang="en-GB" baseline="30000">
                <a:latin typeface="Calibri" pitchFamily="34" charset="0"/>
              </a:rPr>
              <a:t>4</a:t>
            </a:r>
          </a:p>
        </p:txBody>
      </p:sp>
      <p:sp>
        <p:nvSpPr>
          <p:cNvPr id="27654" name="TextBox 8"/>
          <p:cNvSpPr txBox="1">
            <a:spLocks noChangeArrowheads="1"/>
          </p:cNvSpPr>
          <p:nvPr/>
        </p:nvSpPr>
        <p:spPr bwMode="auto">
          <a:xfrm>
            <a:off x="609600" y="685800"/>
            <a:ext cx="7620000" cy="646113"/>
          </a:xfrm>
          <a:prstGeom prst="rect">
            <a:avLst/>
          </a:prstGeom>
          <a:noFill/>
          <a:ln w="9525">
            <a:noFill/>
            <a:miter lim="800000"/>
            <a:headEnd/>
            <a:tailEnd/>
          </a:ln>
        </p:spPr>
        <p:txBody>
          <a:bodyPr>
            <a:spAutoFit/>
          </a:bodyPr>
          <a:lstStyle/>
          <a:p>
            <a:r>
              <a:rPr lang="en-GB">
                <a:latin typeface="Calibri" pitchFamily="34" charset="0"/>
              </a:rPr>
              <a:t>However the reconstruction of the amplitude and phase of the Fourier coefficient is slightly less precise than for frequency...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3"/>
          <p:cNvPicPr>
            <a:picLocks noChangeAspect="1" noChangeArrowheads="1"/>
          </p:cNvPicPr>
          <p:nvPr/>
        </p:nvPicPr>
        <p:blipFill>
          <a:blip r:embed="rId2"/>
          <a:srcRect/>
          <a:stretch>
            <a:fillRect/>
          </a:stretch>
        </p:blipFill>
        <p:spPr bwMode="auto">
          <a:xfrm rot="-60000">
            <a:off x="341313" y="1116013"/>
            <a:ext cx="5527675" cy="4217987"/>
          </a:xfrm>
          <a:prstGeom prst="rect">
            <a:avLst/>
          </a:prstGeom>
          <a:noFill/>
          <a:ln w="9525">
            <a:noFill/>
            <a:miter lim="800000"/>
            <a:headEnd/>
            <a:tailEnd/>
          </a:ln>
        </p:spPr>
      </p:pic>
      <p:sp>
        <p:nvSpPr>
          <p:cNvPr id="28674" name="TextBox 8"/>
          <p:cNvSpPr txBox="1">
            <a:spLocks noChangeArrowheads="1"/>
          </p:cNvSpPr>
          <p:nvPr/>
        </p:nvSpPr>
        <p:spPr bwMode="auto">
          <a:xfrm>
            <a:off x="457200" y="5410200"/>
            <a:ext cx="4895850" cy="338138"/>
          </a:xfrm>
          <a:prstGeom prst="rect">
            <a:avLst/>
          </a:prstGeom>
          <a:noFill/>
          <a:ln w="9525">
            <a:noFill/>
            <a:miter lim="800000"/>
            <a:headEnd/>
            <a:tailEnd/>
          </a:ln>
        </p:spPr>
        <p:txBody>
          <a:bodyPr>
            <a:spAutoFit/>
          </a:bodyPr>
          <a:lstStyle/>
          <a:p>
            <a:r>
              <a:rPr lang="en-GB" sz="1600">
                <a:latin typeface="Calibri" pitchFamily="34" charset="0"/>
              </a:rPr>
              <a:t>from R. Bartolini et al. Part. Acc., </a:t>
            </a:r>
            <a:r>
              <a:rPr lang="en-GB" sz="1600" b="1">
                <a:latin typeface="Calibri" pitchFamily="34" charset="0"/>
              </a:rPr>
              <a:t>55</a:t>
            </a:r>
            <a:r>
              <a:rPr lang="en-GB" sz="1600">
                <a:latin typeface="Calibri" pitchFamily="34" charset="0"/>
              </a:rPr>
              <a:t>, 1, (1996) </a:t>
            </a:r>
          </a:p>
        </p:txBody>
      </p:sp>
      <p:sp>
        <p:nvSpPr>
          <p:cNvPr id="28675" name="TextBox 5"/>
          <p:cNvSpPr txBox="1">
            <a:spLocks noChangeArrowheads="1"/>
          </p:cNvSpPr>
          <p:nvPr/>
        </p:nvSpPr>
        <p:spPr bwMode="auto">
          <a:xfrm>
            <a:off x="533400" y="533400"/>
            <a:ext cx="7315200" cy="646113"/>
          </a:xfrm>
          <a:prstGeom prst="rect">
            <a:avLst/>
          </a:prstGeom>
          <a:noFill/>
          <a:ln w="9525">
            <a:noFill/>
            <a:miter lim="800000"/>
            <a:headEnd/>
            <a:tailEnd/>
          </a:ln>
        </p:spPr>
        <p:txBody>
          <a:bodyPr>
            <a:spAutoFit/>
          </a:bodyPr>
          <a:lstStyle/>
          <a:p>
            <a:r>
              <a:rPr lang="en-US">
                <a:latin typeface="Calibri" pitchFamily="34" charset="0"/>
              </a:rPr>
              <a:t>The </a:t>
            </a:r>
            <a:r>
              <a:rPr lang="en-GB">
                <a:latin typeface="Calibri" pitchFamily="34" charset="0"/>
              </a:rPr>
              <a:t>1/N</a:t>
            </a:r>
            <a:r>
              <a:rPr lang="en-GB" baseline="30000">
                <a:latin typeface="Calibri" pitchFamily="34" charset="0"/>
              </a:rPr>
              <a:t>4</a:t>
            </a:r>
            <a:r>
              <a:rPr lang="en-US">
                <a:latin typeface="Calibri" pitchFamily="34" charset="0"/>
              </a:rPr>
              <a:t> scaling of errors in the interpolated FFT with Hanning filter does not hold when the signal is noisy…</a:t>
            </a:r>
            <a:endParaRPr lang="en-GB" baseline="30000">
              <a:latin typeface="Calibri" pitchFamily="34" charset="0"/>
            </a:endParaRPr>
          </a:p>
        </p:txBody>
      </p:sp>
      <p:sp>
        <p:nvSpPr>
          <p:cNvPr id="28676" name="TextBox 7"/>
          <p:cNvSpPr txBox="1">
            <a:spLocks noChangeArrowheads="1"/>
          </p:cNvSpPr>
          <p:nvPr/>
        </p:nvSpPr>
        <p:spPr bwMode="auto">
          <a:xfrm>
            <a:off x="5867400" y="4267200"/>
            <a:ext cx="2667000" cy="584200"/>
          </a:xfrm>
          <a:prstGeom prst="rect">
            <a:avLst/>
          </a:prstGeom>
          <a:noFill/>
          <a:ln w="9525">
            <a:noFill/>
            <a:miter lim="800000"/>
            <a:headEnd/>
            <a:tailEnd/>
          </a:ln>
        </p:spPr>
        <p:txBody>
          <a:bodyPr>
            <a:spAutoFit/>
          </a:bodyPr>
          <a:lstStyle/>
          <a:p>
            <a:r>
              <a:rPr lang="en-US" sz="1600">
                <a:latin typeface="Calibri" pitchFamily="34" charset="0"/>
              </a:rPr>
              <a:t>No noise:   </a:t>
            </a:r>
            <a:r>
              <a:rPr lang="en-GB" sz="1600">
                <a:latin typeface="Calibri" pitchFamily="34" charset="0"/>
              </a:rPr>
              <a:t>1/N</a:t>
            </a:r>
            <a:r>
              <a:rPr lang="en-GB" sz="1600" baseline="30000">
                <a:latin typeface="Calibri" pitchFamily="34" charset="0"/>
              </a:rPr>
              <a:t>4</a:t>
            </a:r>
          </a:p>
          <a:p>
            <a:endParaRPr lang="en-US" sz="1600">
              <a:latin typeface="Calibri" pitchFamily="34" charset="0"/>
            </a:endParaRPr>
          </a:p>
        </p:txBody>
      </p:sp>
      <p:sp>
        <p:nvSpPr>
          <p:cNvPr id="28677" name="TextBox 8"/>
          <p:cNvSpPr txBox="1">
            <a:spLocks noChangeArrowheads="1"/>
          </p:cNvSpPr>
          <p:nvPr/>
        </p:nvSpPr>
        <p:spPr bwMode="auto">
          <a:xfrm>
            <a:off x="5791200" y="2819400"/>
            <a:ext cx="2590800" cy="1016000"/>
          </a:xfrm>
          <a:prstGeom prst="rect">
            <a:avLst/>
          </a:prstGeom>
          <a:noFill/>
          <a:ln w="9525">
            <a:noFill/>
            <a:miter lim="800000"/>
            <a:headEnd/>
            <a:tailEnd/>
          </a:ln>
        </p:spPr>
        <p:txBody>
          <a:bodyPr>
            <a:spAutoFit/>
          </a:bodyPr>
          <a:lstStyle/>
          <a:p>
            <a:r>
              <a:rPr lang="en-US" sz="1600">
                <a:latin typeface="Calibri" pitchFamily="34" charset="0"/>
              </a:rPr>
              <a:t>With Noise:    </a:t>
            </a:r>
            <a:r>
              <a:rPr lang="en-GB" sz="1600">
                <a:latin typeface="Calibri" pitchFamily="34" charset="0"/>
              </a:rPr>
              <a:t>1/N</a:t>
            </a:r>
            <a:r>
              <a:rPr lang="en-GB" sz="1600" baseline="30000">
                <a:latin typeface="Calibri" pitchFamily="34" charset="0"/>
              </a:rPr>
              <a:t>1.5</a:t>
            </a:r>
            <a:r>
              <a:rPr lang="en-GB" sz="1600">
                <a:latin typeface="Calibri" pitchFamily="34" charset="0"/>
              </a:rPr>
              <a:t> – 1/N</a:t>
            </a:r>
            <a:r>
              <a:rPr lang="en-GB" sz="1600" baseline="30000">
                <a:latin typeface="Calibri" pitchFamily="34" charset="0"/>
              </a:rPr>
              <a:t>2</a:t>
            </a:r>
            <a:endParaRPr lang="en-GB" sz="1600" b="1" u="sng" baseline="30000">
              <a:solidFill>
                <a:srgbClr val="FF0000"/>
              </a:solidFill>
              <a:latin typeface="Calibri" pitchFamily="34" charset="0"/>
            </a:endParaRPr>
          </a:p>
          <a:p>
            <a:endParaRPr lang="en-US" sz="800">
              <a:latin typeface="Calibri" pitchFamily="34" charset="0"/>
            </a:endParaRPr>
          </a:p>
          <a:p>
            <a:r>
              <a:rPr lang="en-US" b="1">
                <a:solidFill>
                  <a:srgbClr val="00B050"/>
                </a:solidFill>
                <a:latin typeface="Calibri" pitchFamily="34" charset="0"/>
              </a:rPr>
              <a:t>BUT STILL BETTER THAN FFT WITHOUT NOISE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Box 3"/>
          <p:cNvSpPr txBox="1">
            <a:spLocks noChangeArrowheads="1"/>
          </p:cNvSpPr>
          <p:nvPr/>
        </p:nvSpPr>
        <p:spPr bwMode="auto">
          <a:xfrm>
            <a:off x="533400" y="381000"/>
            <a:ext cx="2667000" cy="369888"/>
          </a:xfrm>
          <a:prstGeom prst="rect">
            <a:avLst/>
          </a:prstGeom>
          <a:noFill/>
          <a:ln w="9525">
            <a:noFill/>
            <a:miter lim="800000"/>
            <a:headEnd/>
            <a:tailEnd/>
          </a:ln>
        </p:spPr>
        <p:txBody>
          <a:bodyPr>
            <a:spAutoFit/>
          </a:bodyPr>
          <a:lstStyle/>
          <a:p>
            <a:r>
              <a:rPr lang="en-US" b="1" u="sng">
                <a:latin typeface="Calibri" pitchFamily="34" charset="0"/>
              </a:rPr>
              <a:t>Further limits:</a:t>
            </a:r>
          </a:p>
        </p:txBody>
      </p:sp>
      <p:sp>
        <p:nvSpPr>
          <p:cNvPr id="29698" name="TextBox 4"/>
          <p:cNvSpPr txBox="1">
            <a:spLocks noChangeArrowheads="1"/>
          </p:cNvSpPr>
          <p:nvPr/>
        </p:nvSpPr>
        <p:spPr bwMode="auto">
          <a:xfrm>
            <a:off x="228600" y="1143000"/>
            <a:ext cx="8763000" cy="5026025"/>
          </a:xfrm>
          <a:prstGeom prst="rect">
            <a:avLst/>
          </a:prstGeom>
          <a:noFill/>
          <a:ln w="9525">
            <a:noFill/>
            <a:miter lim="800000"/>
            <a:headEnd/>
            <a:tailEnd/>
          </a:ln>
        </p:spPr>
        <p:txBody>
          <a:bodyPr>
            <a:spAutoFit/>
          </a:bodyPr>
          <a:lstStyle/>
          <a:p>
            <a:r>
              <a:rPr lang="en-US" sz="1600">
                <a:latin typeface="Calibri" pitchFamily="34" charset="0"/>
              </a:rPr>
              <a:t>Due to the finite time signal the spectral lines have finite FWHM  4/N   (with Hanning filter)</a:t>
            </a:r>
          </a:p>
          <a:p>
            <a:endParaRPr lang="en-US" sz="1600">
              <a:latin typeface="Calibri" pitchFamily="34" charset="0"/>
            </a:endParaRPr>
          </a:p>
          <a:p>
            <a:pPr lvl="2">
              <a:buFont typeface="Wingdings" pitchFamily="2" charset="2"/>
              <a:buChar char="Ø"/>
            </a:pPr>
            <a:r>
              <a:rPr lang="en-US" sz="1600">
                <a:latin typeface="Calibri" pitchFamily="34" charset="0"/>
              </a:rPr>
              <a:t>  To resolve the spectral lines they must be separated by at least the FWHM</a:t>
            </a:r>
          </a:p>
          <a:p>
            <a:pPr lvl="2">
              <a:buFont typeface="Wingdings" pitchFamily="2" charset="2"/>
              <a:buChar char="Ø"/>
            </a:pPr>
            <a:endParaRPr lang="en-US" sz="800">
              <a:latin typeface="Calibri" pitchFamily="34" charset="0"/>
            </a:endParaRPr>
          </a:p>
          <a:p>
            <a:pPr lvl="2"/>
            <a:endParaRPr lang="en-US" sz="800">
              <a:latin typeface="Calibri" pitchFamily="34" charset="0"/>
            </a:endParaRPr>
          </a:p>
          <a:p>
            <a:pPr lvl="2">
              <a:lnSpc>
                <a:spcPct val="0"/>
              </a:lnSpc>
            </a:pPr>
            <a:endParaRPr lang="en-US" sz="800">
              <a:latin typeface="Calibri" pitchFamily="34" charset="0"/>
            </a:endParaRPr>
          </a:p>
          <a:p>
            <a:pPr lvl="2">
              <a:lnSpc>
                <a:spcPct val="0"/>
              </a:lnSpc>
            </a:pPr>
            <a:endParaRPr lang="en-US" sz="800">
              <a:latin typeface="Calibri" pitchFamily="34" charset="0"/>
            </a:endParaRPr>
          </a:p>
          <a:p>
            <a:pPr lvl="2">
              <a:lnSpc>
                <a:spcPct val="0"/>
              </a:lnSpc>
            </a:pPr>
            <a:endParaRPr lang="en-US" sz="800">
              <a:latin typeface="Calibri" pitchFamily="34" charset="0"/>
            </a:endParaRPr>
          </a:p>
          <a:p>
            <a:pPr lvl="2">
              <a:lnSpc>
                <a:spcPct val="0"/>
              </a:lnSpc>
            </a:pPr>
            <a:endParaRPr lang="en-US" sz="800">
              <a:latin typeface="Calibri" pitchFamily="34" charset="0"/>
            </a:endParaRPr>
          </a:p>
          <a:p>
            <a:pPr lvl="2">
              <a:lnSpc>
                <a:spcPct val="0"/>
              </a:lnSpc>
            </a:pPr>
            <a:endParaRPr lang="en-US" sz="800">
              <a:latin typeface="Calibri" pitchFamily="34" charset="0"/>
            </a:endParaRPr>
          </a:p>
          <a:p>
            <a:pPr lvl="2">
              <a:lnSpc>
                <a:spcPct val="0"/>
              </a:lnSpc>
            </a:pPr>
            <a:endParaRPr lang="en-US" sz="1600">
              <a:latin typeface="Calibri" pitchFamily="34" charset="0"/>
            </a:endParaRPr>
          </a:p>
          <a:p>
            <a:pPr lvl="2">
              <a:buFont typeface="Wingdings" pitchFamily="2" charset="2"/>
              <a:buChar char="Ø"/>
            </a:pPr>
            <a:r>
              <a:rPr lang="en-US" sz="1600">
                <a:latin typeface="Calibri" pitchFamily="34" charset="0"/>
              </a:rPr>
              <a:t>  If a spectral line lies within a FWHM SUSSIX will loop around the correct frequency without properly subtracting the two contributions.</a:t>
            </a:r>
          </a:p>
          <a:p>
            <a:pPr lvl="2"/>
            <a:endParaRPr lang="en-US" sz="800">
              <a:latin typeface="Calibri" pitchFamily="34" charset="0"/>
            </a:endParaRPr>
          </a:p>
          <a:p>
            <a:pPr lvl="2"/>
            <a:endParaRPr lang="en-US" sz="800">
              <a:latin typeface="Calibri" pitchFamily="34" charset="0"/>
            </a:endParaRPr>
          </a:p>
          <a:p>
            <a:pPr lvl="2">
              <a:buFont typeface="Wingdings" pitchFamily="2" charset="2"/>
              <a:buChar char="Ø"/>
            </a:pPr>
            <a:r>
              <a:rPr lang="en-US" sz="1600">
                <a:latin typeface="Calibri" pitchFamily="34" charset="0"/>
              </a:rPr>
              <a:t>  Observe a cluster of lines about the correct frequency.</a:t>
            </a:r>
          </a:p>
          <a:p>
            <a:pPr lvl="2"/>
            <a:endParaRPr lang="en-US" sz="1600">
              <a:latin typeface="Calibri" pitchFamily="34" charset="0"/>
            </a:endParaRPr>
          </a:p>
          <a:p>
            <a:pPr lvl="2">
              <a:buFont typeface="Wingdings" pitchFamily="2" charset="2"/>
              <a:buChar char="Ø"/>
            </a:pPr>
            <a:r>
              <a:rPr lang="en-US" sz="1600">
                <a:latin typeface="Calibri" pitchFamily="34" charset="0"/>
              </a:rPr>
              <a:t>  Increasing N will allow closer spectral lines to be distinguished…</a:t>
            </a:r>
          </a:p>
          <a:p>
            <a:endParaRPr lang="en-US" sz="1600">
              <a:latin typeface="Calibri" pitchFamily="34" charset="0"/>
            </a:endParaRPr>
          </a:p>
          <a:p>
            <a:endParaRPr lang="en-US" sz="1600">
              <a:latin typeface="Calibri" pitchFamily="34" charset="0"/>
            </a:endParaRPr>
          </a:p>
          <a:p>
            <a:r>
              <a:rPr lang="en-US" sz="1600">
                <a:latin typeface="Calibri" pitchFamily="34" charset="0"/>
              </a:rPr>
              <a:t>The signal is decomposed as a quasi-periodic time series:</a:t>
            </a:r>
          </a:p>
          <a:p>
            <a:endParaRPr lang="en-US" sz="800">
              <a:latin typeface="Calibri" pitchFamily="34" charset="0"/>
            </a:endParaRPr>
          </a:p>
          <a:p>
            <a:pPr lvl="2">
              <a:buFont typeface="Wingdings" pitchFamily="2" charset="2"/>
              <a:buChar char="Ø"/>
            </a:pPr>
            <a:r>
              <a:rPr lang="en-US" sz="1600">
                <a:latin typeface="Calibri" pitchFamily="34" charset="0"/>
              </a:rPr>
              <a:t>  Implies a regular stable orbit</a:t>
            </a:r>
          </a:p>
          <a:p>
            <a:pPr lvl="2">
              <a:buFont typeface="Wingdings" pitchFamily="2" charset="2"/>
              <a:buChar char="Ø"/>
            </a:pPr>
            <a:r>
              <a:rPr lang="en-US" sz="1600">
                <a:latin typeface="Calibri" pitchFamily="34" charset="0"/>
              </a:rPr>
              <a:t>  In highly chaotic regime or close to resonances cannot produce meaningful results</a:t>
            </a:r>
          </a:p>
          <a:p>
            <a:endParaRPr lang="en-US" sz="1600">
              <a:latin typeface="Calibri" pitchFamily="34" charset="0"/>
            </a:endParaRPr>
          </a:p>
          <a:p>
            <a:endParaRPr lang="en-GB" sz="1600">
              <a:latin typeface="Calibri" pitchFamily="34" charset="0"/>
            </a:endParaRPr>
          </a:p>
          <a:p>
            <a:endParaRPr lang="en-GB" sz="1600">
              <a:latin typeface="Calibri" pitchFamily="34" charset="0"/>
            </a:endParaRPr>
          </a:p>
          <a:p>
            <a:endParaRPr lang="en-US" sz="240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3" descr="decoherencepgn.png"/>
          <p:cNvPicPr>
            <a:picLocks noChangeAspect="1"/>
          </p:cNvPicPr>
          <p:nvPr/>
        </p:nvPicPr>
        <p:blipFill>
          <a:blip r:embed="rId2"/>
          <a:srcRect/>
          <a:stretch>
            <a:fillRect/>
          </a:stretch>
        </p:blipFill>
        <p:spPr bwMode="auto">
          <a:xfrm>
            <a:off x="1524000" y="1905000"/>
            <a:ext cx="6323013" cy="3686175"/>
          </a:xfrm>
          <a:prstGeom prst="rect">
            <a:avLst/>
          </a:prstGeom>
          <a:noFill/>
          <a:ln w="9525">
            <a:noFill/>
            <a:miter lim="800000"/>
            <a:headEnd/>
            <a:tailEnd/>
          </a:ln>
        </p:spPr>
      </p:pic>
      <p:sp>
        <p:nvSpPr>
          <p:cNvPr id="30722" name="Rectangle 4"/>
          <p:cNvSpPr>
            <a:spLocks noChangeArrowheads="1"/>
          </p:cNvSpPr>
          <p:nvPr/>
        </p:nvSpPr>
        <p:spPr bwMode="auto">
          <a:xfrm>
            <a:off x="381000" y="914400"/>
            <a:ext cx="8305800" cy="1077913"/>
          </a:xfrm>
          <a:prstGeom prst="rect">
            <a:avLst/>
          </a:prstGeom>
          <a:noFill/>
          <a:ln w="9525">
            <a:noFill/>
            <a:miter lim="800000"/>
            <a:headEnd/>
            <a:tailEnd/>
          </a:ln>
        </p:spPr>
        <p:txBody>
          <a:bodyPr>
            <a:spAutoFit/>
          </a:bodyPr>
          <a:lstStyle/>
          <a:p>
            <a:r>
              <a:rPr lang="en-GB" sz="1600">
                <a:latin typeface="Calibri" pitchFamily="34" charset="0"/>
              </a:rPr>
              <a:t>In applications to BPM data SUSSIX is limited by the decoherence of the turn-by-turn oscillations.</a:t>
            </a:r>
          </a:p>
          <a:p>
            <a:endParaRPr lang="en-GB" sz="1600">
              <a:latin typeface="Calibri" pitchFamily="34" charset="0"/>
            </a:endParaRPr>
          </a:p>
          <a:p>
            <a:r>
              <a:rPr lang="en-GB" sz="1600">
                <a:latin typeface="Calibri" pitchFamily="34" charset="0"/>
              </a:rPr>
              <a:t>The centroid of the beam is measured in the BPMs. If particles are oscillating with different frequencies (decoherence) then motion of the centroid is damped.</a:t>
            </a:r>
          </a:p>
        </p:txBody>
      </p:sp>
      <p:sp>
        <p:nvSpPr>
          <p:cNvPr id="30723" name="Rectangle 5"/>
          <p:cNvSpPr>
            <a:spLocks noChangeArrowheads="1"/>
          </p:cNvSpPr>
          <p:nvPr/>
        </p:nvSpPr>
        <p:spPr bwMode="auto">
          <a:xfrm>
            <a:off x="457200" y="304800"/>
            <a:ext cx="1541463" cy="369888"/>
          </a:xfrm>
          <a:prstGeom prst="rect">
            <a:avLst/>
          </a:prstGeom>
          <a:noFill/>
          <a:ln w="9525">
            <a:noFill/>
            <a:miter lim="800000"/>
            <a:headEnd/>
            <a:tailEnd/>
          </a:ln>
        </p:spPr>
        <p:txBody>
          <a:bodyPr wrap="none">
            <a:spAutoFit/>
          </a:bodyPr>
          <a:lstStyle/>
          <a:p>
            <a:r>
              <a:rPr lang="en-US" b="1" u="sng">
                <a:latin typeface="Calibri" pitchFamily="34" charset="0"/>
              </a:rPr>
              <a:t>Further limits:</a:t>
            </a:r>
          </a:p>
        </p:txBody>
      </p:sp>
      <p:sp>
        <p:nvSpPr>
          <p:cNvPr id="30724" name="TextBox 6"/>
          <p:cNvSpPr txBox="1">
            <a:spLocks noChangeArrowheads="1"/>
          </p:cNvSpPr>
          <p:nvPr/>
        </p:nvSpPr>
        <p:spPr bwMode="auto">
          <a:xfrm>
            <a:off x="609600" y="5867400"/>
            <a:ext cx="8153400" cy="584200"/>
          </a:xfrm>
          <a:prstGeom prst="rect">
            <a:avLst/>
          </a:prstGeom>
          <a:noFill/>
          <a:ln w="9525">
            <a:noFill/>
            <a:miter lim="800000"/>
            <a:headEnd/>
            <a:tailEnd/>
          </a:ln>
        </p:spPr>
        <p:txBody>
          <a:bodyPr>
            <a:spAutoFit/>
          </a:bodyPr>
          <a:lstStyle/>
          <a:p>
            <a:r>
              <a:rPr lang="en-US" sz="1600">
                <a:latin typeface="Calibri" pitchFamily="34" charset="0"/>
              </a:rPr>
              <a:t>Signal quality is reduced and hence it becomes more difficult to identify the resonant driving terms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Box 3"/>
          <p:cNvSpPr txBox="1">
            <a:spLocks noChangeArrowheads="1"/>
          </p:cNvSpPr>
          <p:nvPr/>
        </p:nvSpPr>
        <p:spPr bwMode="auto">
          <a:xfrm>
            <a:off x="533400" y="304800"/>
            <a:ext cx="8001000" cy="708025"/>
          </a:xfrm>
          <a:prstGeom prst="rect">
            <a:avLst/>
          </a:prstGeom>
          <a:noFill/>
          <a:ln w="9525">
            <a:noFill/>
            <a:miter lim="800000"/>
            <a:headEnd/>
            <a:tailEnd/>
          </a:ln>
        </p:spPr>
        <p:txBody>
          <a:bodyPr>
            <a:spAutoFit/>
          </a:bodyPr>
          <a:lstStyle/>
          <a:p>
            <a:pPr algn="ctr"/>
            <a:r>
              <a:rPr lang="en-US" sz="4000" b="1">
                <a:solidFill>
                  <a:srgbClr val="00B050"/>
                </a:solidFill>
                <a:latin typeface="Calibri" pitchFamily="34" charset="0"/>
              </a:rPr>
              <a:t>SUSSIX is still better than an FFT</a:t>
            </a:r>
          </a:p>
        </p:txBody>
      </p:sp>
      <p:pic>
        <p:nvPicPr>
          <p:cNvPr id="5" name="Picture 11"/>
          <p:cNvPicPr>
            <a:picLocks noChangeAspect="1" noChangeArrowheads="1"/>
          </p:cNvPicPr>
          <p:nvPr/>
        </p:nvPicPr>
        <p:blipFill>
          <a:blip r:embed="rId2"/>
          <a:srcRect/>
          <a:stretch>
            <a:fillRect/>
          </a:stretch>
        </p:blipFill>
        <p:spPr bwMode="auto">
          <a:xfrm>
            <a:off x="304800" y="2895600"/>
            <a:ext cx="4248150" cy="3105150"/>
          </a:xfrm>
          <a:prstGeom prst="rect">
            <a:avLst/>
          </a:prstGeom>
          <a:noFill/>
          <a:ln w="9525">
            <a:noFill/>
            <a:miter lim="800000"/>
            <a:headEnd/>
            <a:tailEnd/>
          </a:ln>
        </p:spPr>
      </p:pic>
      <p:pic>
        <p:nvPicPr>
          <p:cNvPr id="6" name="Picture 12"/>
          <p:cNvPicPr>
            <a:picLocks noChangeAspect="1" noChangeArrowheads="1"/>
          </p:cNvPicPr>
          <p:nvPr/>
        </p:nvPicPr>
        <p:blipFill>
          <a:blip r:embed="rId3"/>
          <a:srcRect/>
          <a:stretch>
            <a:fillRect/>
          </a:stretch>
        </p:blipFill>
        <p:spPr bwMode="auto">
          <a:xfrm>
            <a:off x="4495800" y="2895600"/>
            <a:ext cx="4357688" cy="3159125"/>
          </a:xfrm>
          <a:prstGeom prst="rect">
            <a:avLst/>
          </a:prstGeom>
          <a:noFill/>
          <a:ln w="9525">
            <a:noFill/>
            <a:miter lim="800000"/>
            <a:headEnd/>
            <a:tailEnd/>
          </a:ln>
        </p:spPr>
      </p:pic>
      <p:sp>
        <p:nvSpPr>
          <p:cNvPr id="7" name="TextBox 13"/>
          <p:cNvSpPr txBox="1">
            <a:spLocks noChangeArrowheads="1"/>
          </p:cNvSpPr>
          <p:nvPr/>
        </p:nvSpPr>
        <p:spPr bwMode="auto">
          <a:xfrm>
            <a:off x="152400" y="6211888"/>
            <a:ext cx="2868613" cy="522287"/>
          </a:xfrm>
          <a:prstGeom prst="rect">
            <a:avLst/>
          </a:prstGeom>
          <a:noFill/>
          <a:ln w="9525">
            <a:noFill/>
            <a:miter lim="800000"/>
            <a:headEnd/>
            <a:tailEnd/>
          </a:ln>
        </p:spPr>
        <p:txBody>
          <a:bodyPr>
            <a:spAutoFit/>
          </a:bodyPr>
          <a:lstStyle/>
          <a:p>
            <a:r>
              <a:rPr lang="en-GB" sz="1400">
                <a:latin typeface="Calibri" pitchFamily="34" charset="0"/>
              </a:rPr>
              <a:t>Diamond Frequency Maps</a:t>
            </a:r>
          </a:p>
          <a:p>
            <a:r>
              <a:rPr lang="en-GB" sz="1400">
                <a:latin typeface="Calibri" pitchFamily="34" charset="0"/>
              </a:rPr>
              <a:t>Courtesy R. Bartolini</a:t>
            </a:r>
          </a:p>
        </p:txBody>
      </p:sp>
      <p:sp>
        <p:nvSpPr>
          <p:cNvPr id="8" name="TextBox 7"/>
          <p:cNvSpPr txBox="1">
            <a:spLocks noChangeArrowheads="1"/>
          </p:cNvSpPr>
          <p:nvPr/>
        </p:nvSpPr>
        <p:spPr bwMode="auto">
          <a:xfrm>
            <a:off x="381000" y="990600"/>
            <a:ext cx="8382000" cy="1416050"/>
          </a:xfrm>
          <a:prstGeom prst="rect">
            <a:avLst/>
          </a:prstGeom>
          <a:noFill/>
          <a:ln w="9525">
            <a:noFill/>
            <a:miter lim="800000"/>
            <a:headEnd/>
            <a:tailEnd/>
          </a:ln>
        </p:spPr>
        <p:txBody>
          <a:bodyPr>
            <a:spAutoFit/>
          </a:bodyPr>
          <a:lstStyle/>
          <a:p>
            <a:r>
              <a:rPr lang="en-US">
                <a:latin typeface="Calibri" pitchFamily="34" charset="0"/>
              </a:rPr>
              <a:t>Frequency Map analysis is a powerful method of extracting information on the Beam Dynamics.</a:t>
            </a:r>
          </a:p>
          <a:p>
            <a:endParaRPr lang="en-US" sz="1400">
              <a:latin typeface="Calibri" pitchFamily="34" charset="0"/>
            </a:endParaRPr>
          </a:p>
          <a:p>
            <a:r>
              <a:rPr lang="en-US">
                <a:latin typeface="Calibri" pitchFamily="34" charset="0"/>
              </a:rPr>
              <a:t>Method relies on being able to very accurately determine the tune. TUNENEWT provides the level of precision necessary for these studies.</a:t>
            </a:r>
          </a:p>
        </p:txBody>
      </p:sp>
      <p:sp>
        <p:nvSpPr>
          <p:cNvPr id="31750" name="TextBox 8"/>
          <p:cNvSpPr txBox="1">
            <a:spLocks noChangeArrowheads="1"/>
          </p:cNvSpPr>
          <p:nvPr/>
        </p:nvSpPr>
        <p:spPr bwMode="auto">
          <a:xfrm>
            <a:off x="1828800" y="2667000"/>
            <a:ext cx="1752600" cy="307975"/>
          </a:xfrm>
          <a:prstGeom prst="rect">
            <a:avLst/>
          </a:prstGeom>
          <a:noFill/>
          <a:ln w="9525">
            <a:noFill/>
            <a:miter lim="800000"/>
            <a:headEnd/>
            <a:tailEnd/>
          </a:ln>
        </p:spPr>
        <p:txBody>
          <a:bodyPr>
            <a:spAutoFit/>
          </a:bodyPr>
          <a:lstStyle/>
          <a:p>
            <a:r>
              <a:rPr lang="en-US" sz="1400">
                <a:latin typeface="Calibri" pitchFamily="34" charset="0"/>
              </a:rPr>
              <a:t>Modeled data</a:t>
            </a:r>
          </a:p>
        </p:txBody>
      </p:sp>
      <p:sp>
        <p:nvSpPr>
          <p:cNvPr id="31751" name="TextBox 9"/>
          <p:cNvSpPr txBox="1">
            <a:spLocks noChangeArrowheads="1"/>
          </p:cNvSpPr>
          <p:nvPr/>
        </p:nvSpPr>
        <p:spPr bwMode="auto">
          <a:xfrm>
            <a:off x="6096000" y="2590800"/>
            <a:ext cx="1752600" cy="307975"/>
          </a:xfrm>
          <a:prstGeom prst="rect">
            <a:avLst/>
          </a:prstGeom>
          <a:noFill/>
          <a:ln w="9525">
            <a:noFill/>
            <a:miter lim="800000"/>
            <a:headEnd/>
            <a:tailEnd/>
          </a:ln>
        </p:spPr>
        <p:txBody>
          <a:bodyPr>
            <a:spAutoFit/>
          </a:bodyPr>
          <a:lstStyle/>
          <a:p>
            <a:r>
              <a:rPr lang="en-US" sz="1400">
                <a:latin typeface="Calibri" pitchFamily="34" charset="0"/>
              </a:rPr>
              <a:t>Measured data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3"/>
          <p:cNvSpPr txBox="1">
            <a:spLocks noChangeArrowheads="1"/>
          </p:cNvSpPr>
          <p:nvPr/>
        </p:nvSpPr>
        <p:spPr bwMode="auto">
          <a:xfrm>
            <a:off x="457200" y="304800"/>
            <a:ext cx="8077200" cy="461963"/>
          </a:xfrm>
          <a:prstGeom prst="rect">
            <a:avLst/>
          </a:prstGeom>
          <a:noFill/>
          <a:ln w="9525">
            <a:noFill/>
            <a:miter lim="800000"/>
            <a:headEnd/>
            <a:tailEnd/>
          </a:ln>
        </p:spPr>
        <p:txBody>
          <a:bodyPr>
            <a:spAutoFit/>
          </a:bodyPr>
          <a:lstStyle/>
          <a:p>
            <a:r>
              <a:rPr lang="en-US" sz="2400" b="1" u="sng">
                <a:latin typeface="Calibri" pitchFamily="34" charset="0"/>
              </a:rPr>
              <a:t>Improving the SUSSIX runtime: </a:t>
            </a:r>
            <a:r>
              <a:rPr lang="en-US" sz="2000">
                <a:latin typeface="Calibri" pitchFamily="34" charset="0"/>
              </a:rPr>
              <a:t>parallelization of the BPMs</a:t>
            </a:r>
          </a:p>
        </p:txBody>
      </p:sp>
      <p:sp>
        <p:nvSpPr>
          <p:cNvPr id="5" name="TextBox 4"/>
          <p:cNvSpPr txBox="1"/>
          <p:nvPr/>
        </p:nvSpPr>
        <p:spPr>
          <a:xfrm>
            <a:off x="533400" y="1066800"/>
            <a:ext cx="8001000" cy="4954588"/>
          </a:xfrm>
          <a:prstGeom prst="rect">
            <a:avLst/>
          </a:prstGeom>
          <a:noFill/>
        </p:spPr>
        <p:txBody>
          <a:bodyPr>
            <a:spAutoFit/>
          </a:bodyPr>
          <a:lstStyle/>
          <a:p>
            <a:pPr fontAlgn="auto">
              <a:spcBef>
                <a:spcPts val="0"/>
              </a:spcBef>
              <a:spcAft>
                <a:spcPts val="0"/>
              </a:spcAft>
              <a:defRPr/>
            </a:pPr>
            <a:r>
              <a:rPr lang="en-US" b="1" dirty="0">
                <a:solidFill>
                  <a:srgbClr val="FF0000"/>
                </a:solidFill>
                <a:latin typeface="+mn-lt"/>
                <a:cs typeface="+mn-cs"/>
              </a:rPr>
              <a:t>SUSSIX represents a bottleneck in the control room. </a:t>
            </a:r>
            <a:endParaRPr lang="en-US" sz="2800" b="1" i="1" u="sng" dirty="0">
              <a:solidFill>
                <a:srgbClr val="FF0000"/>
              </a:solidFill>
              <a:latin typeface="+mn-lt"/>
              <a:cs typeface="+mn-cs"/>
            </a:endParaRPr>
          </a:p>
          <a:p>
            <a:pPr fontAlgn="auto">
              <a:spcBef>
                <a:spcPts val="0"/>
              </a:spcBef>
              <a:spcAft>
                <a:spcPts val="0"/>
              </a:spcAft>
              <a:defRPr/>
            </a:pPr>
            <a:endParaRPr lang="en-US" dirty="0">
              <a:latin typeface="+mn-lt"/>
              <a:cs typeface="+mn-cs"/>
            </a:endParaRPr>
          </a:p>
          <a:p>
            <a:pPr lvl="1" fontAlgn="auto">
              <a:spcBef>
                <a:spcPts val="0"/>
              </a:spcBef>
              <a:spcAft>
                <a:spcPts val="0"/>
              </a:spcAft>
              <a:defRPr/>
            </a:pPr>
            <a:r>
              <a:rPr lang="en-US" sz="1600" dirty="0">
                <a:latin typeface="+mn-lt"/>
                <a:cs typeface="+mn-cs"/>
              </a:rPr>
              <a:t>For a single off momentum measurement, the beta-beat group would be required to analyze 15 sets of ~500bpm signals. &gt;15minutes spent running </a:t>
            </a:r>
            <a:r>
              <a:rPr lang="en-US" sz="1600" dirty="0" err="1">
                <a:latin typeface="+mn-lt"/>
                <a:cs typeface="+mn-cs"/>
              </a:rPr>
              <a:t>sussix</a:t>
            </a:r>
            <a:r>
              <a:rPr lang="en-US" sz="1600" dirty="0">
                <a:latin typeface="+mn-lt"/>
                <a:cs typeface="+mn-cs"/>
              </a:rPr>
              <a:t> per measurement.</a:t>
            </a:r>
            <a:endParaRPr lang="en-US" sz="1600" dirty="0">
              <a:solidFill>
                <a:schemeClr val="bg1">
                  <a:lumMod val="65000"/>
                </a:schemeClr>
              </a:solidFill>
              <a:latin typeface="+mn-lt"/>
              <a:cs typeface="+mn-cs"/>
            </a:endParaRPr>
          </a:p>
          <a:p>
            <a:pPr lvl="1" fontAlgn="auto">
              <a:spcBef>
                <a:spcPts val="0"/>
              </a:spcBef>
              <a:spcAft>
                <a:spcPts val="0"/>
              </a:spcAft>
              <a:defRPr/>
            </a:pPr>
            <a:endParaRPr lang="en-US" dirty="0">
              <a:latin typeface="+mn-lt"/>
              <a:cs typeface="+mn-cs"/>
            </a:endParaRPr>
          </a:p>
          <a:p>
            <a:pPr fontAlgn="auto">
              <a:spcBef>
                <a:spcPts val="0"/>
              </a:spcBef>
              <a:spcAft>
                <a:spcPts val="0"/>
              </a:spcAft>
              <a:defRPr/>
            </a:pPr>
            <a:r>
              <a:rPr lang="en-US" dirty="0">
                <a:latin typeface="+mn-lt"/>
                <a:cs typeface="+mn-cs"/>
              </a:rPr>
              <a:t>Two approaches to speeding up the running of SUSSIX have been attempted:</a:t>
            </a:r>
          </a:p>
          <a:p>
            <a:pPr fontAlgn="auto">
              <a:spcBef>
                <a:spcPts val="0"/>
              </a:spcBef>
              <a:spcAft>
                <a:spcPts val="0"/>
              </a:spcAft>
              <a:defRPr/>
            </a:pPr>
            <a:endParaRPr lang="en-US" dirty="0">
              <a:latin typeface="+mn-lt"/>
              <a:cs typeface="+mn-cs"/>
            </a:endParaRPr>
          </a:p>
          <a:p>
            <a:pPr lvl="1" fontAlgn="auto">
              <a:spcBef>
                <a:spcPts val="0"/>
              </a:spcBef>
              <a:spcAft>
                <a:spcPts val="0"/>
              </a:spcAft>
              <a:buFont typeface="Wingdings" pitchFamily="2" charset="2"/>
              <a:buChar char="§"/>
              <a:defRPr/>
            </a:pPr>
            <a:r>
              <a:rPr lang="en-US" dirty="0">
                <a:latin typeface="+mn-lt"/>
                <a:cs typeface="+mn-cs"/>
              </a:rPr>
              <a:t> </a:t>
            </a:r>
            <a:r>
              <a:rPr lang="en-US" sz="1600" dirty="0">
                <a:latin typeface="+mn-lt"/>
                <a:cs typeface="+mn-cs"/>
              </a:rPr>
              <a:t>Parallelization of the FFT using recently released NAG parallel FFT routines</a:t>
            </a:r>
          </a:p>
          <a:p>
            <a:pPr lvl="4" fontAlgn="auto">
              <a:spcBef>
                <a:spcPts val="0"/>
              </a:spcBef>
              <a:spcAft>
                <a:spcPts val="0"/>
              </a:spcAft>
              <a:buFont typeface="Wingdings" pitchFamily="2" charset="2"/>
              <a:buChar char="Ø"/>
              <a:defRPr/>
            </a:pPr>
            <a:r>
              <a:rPr lang="en-US" sz="1600" dirty="0">
                <a:latin typeface="+mn-lt"/>
                <a:cs typeface="+mn-cs"/>
              </a:rPr>
              <a:t> overheads involved in setting up the parallelization cancelled out the benefits of the parallel FFT</a:t>
            </a:r>
          </a:p>
          <a:p>
            <a:pPr lvl="1" fontAlgn="auto">
              <a:spcBef>
                <a:spcPts val="0"/>
              </a:spcBef>
              <a:spcAft>
                <a:spcPts val="0"/>
              </a:spcAft>
              <a:defRPr/>
            </a:pPr>
            <a:endParaRPr lang="en-US" sz="1600" dirty="0">
              <a:latin typeface="+mn-lt"/>
              <a:cs typeface="+mn-cs"/>
            </a:endParaRPr>
          </a:p>
          <a:p>
            <a:pPr lvl="1" fontAlgn="auto">
              <a:spcBef>
                <a:spcPts val="0"/>
              </a:spcBef>
              <a:spcAft>
                <a:spcPts val="0"/>
              </a:spcAft>
              <a:buFont typeface="Wingdings" pitchFamily="2" charset="2"/>
              <a:buChar char="§"/>
              <a:defRPr/>
            </a:pPr>
            <a:r>
              <a:rPr lang="en-US" sz="1600" dirty="0">
                <a:latin typeface="+mn-lt"/>
                <a:cs typeface="+mn-cs"/>
              </a:rPr>
              <a:t> Parallelization of the analysis of multiple BPMs</a:t>
            </a:r>
          </a:p>
          <a:p>
            <a:pPr lvl="4" fontAlgn="auto">
              <a:spcBef>
                <a:spcPts val="0"/>
              </a:spcBef>
              <a:spcAft>
                <a:spcPts val="0"/>
              </a:spcAft>
              <a:buFont typeface="Wingdings" pitchFamily="2" charset="2"/>
              <a:buChar char="Ø"/>
              <a:defRPr/>
            </a:pPr>
            <a:r>
              <a:rPr lang="en-US" sz="1600" dirty="0">
                <a:latin typeface="+mn-lt"/>
                <a:cs typeface="+mn-cs"/>
              </a:rPr>
              <a:t> At present SUSSIX performs the analysis of each set of BPM data in series. </a:t>
            </a:r>
          </a:p>
          <a:p>
            <a:pPr lvl="4" fontAlgn="auto">
              <a:spcBef>
                <a:spcPts val="0"/>
              </a:spcBef>
              <a:spcAft>
                <a:spcPts val="0"/>
              </a:spcAft>
              <a:buFont typeface="Wingdings" pitchFamily="2" charset="2"/>
              <a:buChar char="Ø"/>
              <a:defRPr/>
            </a:pPr>
            <a:r>
              <a:rPr lang="en-US" sz="1600" dirty="0">
                <a:latin typeface="+mn-lt"/>
                <a:cs typeface="+mn-cs"/>
              </a:rPr>
              <a:t> Parallelizing the BPM analysis has produced a substantial improvement in the run time of SUSSIX when </a:t>
            </a:r>
            <a:r>
              <a:rPr lang="en-US" sz="1600" dirty="0" err="1">
                <a:latin typeface="+mn-lt"/>
                <a:cs typeface="+mn-cs"/>
              </a:rPr>
              <a:t>analysing</a:t>
            </a:r>
            <a:r>
              <a:rPr lang="en-US" sz="1600" dirty="0">
                <a:latin typeface="+mn-lt"/>
                <a:cs typeface="+mn-cs"/>
              </a:rPr>
              <a:t> a large number of BPMs</a:t>
            </a:r>
          </a:p>
          <a:p>
            <a:pPr lvl="4" fontAlgn="auto">
              <a:spcBef>
                <a:spcPts val="0"/>
              </a:spcBef>
              <a:spcAft>
                <a:spcPts val="0"/>
              </a:spcAft>
              <a:buFont typeface="Wingdings" pitchFamily="2" charset="2"/>
              <a:buChar char="Ø"/>
              <a:defRPr/>
            </a:pPr>
            <a:r>
              <a:rPr lang="en-US" sz="1600" b="1" dirty="0">
                <a:latin typeface="+mn-lt"/>
                <a:cs typeface="+mn-cs"/>
              </a:rPr>
              <a:t> Harry </a:t>
            </a:r>
            <a:r>
              <a:rPr lang="en-US" sz="1600" b="1" dirty="0" err="1">
                <a:latin typeface="+mn-lt"/>
                <a:cs typeface="+mn-cs"/>
              </a:rPr>
              <a:t>Renshall</a:t>
            </a:r>
            <a:r>
              <a:rPr lang="en-US" sz="1600" b="1" dirty="0">
                <a:latin typeface="+mn-lt"/>
                <a:cs typeface="+mn-cs"/>
              </a:rPr>
              <a:t> </a:t>
            </a:r>
            <a:r>
              <a:rPr lang="en-US" sz="1600" dirty="0">
                <a:latin typeface="+mn-lt"/>
                <a:cs typeface="+mn-cs"/>
              </a:rPr>
              <a:t>who has been working on the parallelization of SUSSIX will talk further on this topic.</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2" descr="sussixspeed.png"/>
          <p:cNvPicPr>
            <a:picLocks noChangeAspect="1"/>
          </p:cNvPicPr>
          <p:nvPr/>
        </p:nvPicPr>
        <p:blipFill>
          <a:blip r:embed="rId2"/>
          <a:srcRect/>
          <a:stretch>
            <a:fillRect/>
          </a:stretch>
        </p:blipFill>
        <p:spPr bwMode="auto">
          <a:xfrm>
            <a:off x="1676400" y="1524000"/>
            <a:ext cx="5943600" cy="3581400"/>
          </a:xfrm>
          <a:prstGeom prst="rect">
            <a:avLst/>
          </a:prstGeom>
          <a:noFill/>
          <a:ln w="9525">
            <a:noFill/>
            <a:miter lim="800000"/>
            <a:headEnd/>
            <a:tailEnd/>
          </a:ln>
        </p:spPr>
      </p:pic>
      <p:sp>
        <p:nvSpPr>
          <p:cNvPr id="5" name="TextBox 4"/>
          <p:cNvSpPr txBox="1"/>
          <p:nvPr/>
        </p:nvSpPr>
        <p:spPr>
          <a:xfrm>
            <a:off x="3657600" y="5029200"/>
            <a:ext cx="1600200" cy="381000"/>
          </a:xfrm>
          <a:prstGeom prst="rect">
            <a:avLst/>
          </a:prstGeom>
          <a:noFill/>
        </p:spPr>
        <p:txBody>
          <a:bodyPr>
            <a:spAutoFit/>
          </a:bodyPr>
          <a:lstStyle/>
          <a:p>
            <a:pPr fontAlgn="auto">
              <a:spcBef>
                <a:spcPts val="0"/>
              </a:spcBef>
              <a:spcAft>
                <a:spcPts val="0"/>
              </a:spcAft>
              <a:defRPr/>
            </a:pPr>
            <a:r>
              <a:rPr lang="en-US" b="1" dirty="0">
                <a:solidFill>
                  <a:schemeClr val="bg1">
                    <a:lumMod val="50000"/>
                  </a:schemeClr>
                </a:solidFill>
                <a:latin typeface="+mn-lt"/>
                <a:cs typeface="+mn-cs"/>
              </a:rPr>
              <a:t>Cores</a:t>
            </a:r>
            <a:endParaRPr lang="en-US" b="1" dirty="0">
              <a:solidFill>
                <a:schemeClr val="bg1">
                  <a:lumMod val="50000"/>
                </a:schemeClr>
              </a:solidFill>
              <a:latin typeface="+mn-lt"/>
              <a:cs typeface="+mn-cs"/>
            </a:endParaRPr>
          </a:p>
        </p:txBody>
      </p:sp>
      <p:sp>
        <p:nvSpPr>
          <p:cNvPr id="7" name="TextBox 6"/>
          <p:cNvSpPr txBox="1"/>
          <p:nvPr/>
        </p:nvSpPr>
        <p:spPr>
          <a:xfrm rot="16200000">
            <a:off x="609600" y="3048000"/>
            <a:ext cx="1600200" cy="381000"/>
          </a:xfrm>
          <a:prstGeom prst="rect">
            <a:avLst/>
          </a:prstGeom>
          <a:noFill/>
        </p:spPr>
        <p:txBody>
          <a:bodyPr>
            <a:spAutoFit/>
          </a:bodyPr>
          <a:lstStyle/>
          <a:p>
            <a:pPr fontAlgn="auto">
              <a:spcBef>
                <a:spcPts val="0"/>
              </a:spcBef>
              <a:spcAft>
                <a:spcPts val="0"/>
              </a:spcAft>
              <a:defRPr/>
            </a:pPr>
            <a:r>
              <a:rPr lang="en-US" b="1" dirty="0">
                <a:solidFill>
                  <a:schemeClr val="bg1">
                    <a:lumMod val="50000"/>
                  </a:schemeClr>
                </a:solidFill>
                <a:latin typeface="+mn-lt"/>
                <a:cs typeface="+mn-cs"/>
              </a:rPr>
              <a:t>Time (s)</a:t>
            </a:r>
            <a:endParaRPr lang="en-US" b="1" dirty="0">
              <a:solidFill>
                <a:schemeClr val="bg1">
                  <a:lumMod val="50000"/>
                </a:schemeClr>
              </a:solidFill>
              <a:latin typeface="+mn-lt"/>
              <a:cs typeface="+mn-cs"/>
            </a:endParaRPr>
          </a:p>
        </p:txBody>
      </p:sp>
      <p:sp>
        <p:nvSpPr>
          <p:cNvPr id="33796" name="TextBox 7"/>
          <p:cNvSpPr txBox="1">
            <a:spLocks noChangeArrowheads="1"/>
          </p:cNvSpPr>
          <p:nvPr/>
        </p:nvSpPr>
        <p:spPr bwMode="auto">
          <a:xfrm>
            <a:off x="838200" y="457200"/>
            <a:ext cx="7696200" cy="923925"/>
          </a:xfrm>
          <a:prstGeom prst="rect">
            <a:avLst/>
          </a:prstGeom>
          <a:noFill/>
          <a:ln w="9525">
            <a:noFill/>
            <a:miter lim="800000"/>
            <a:headEnd/>
            <a:tailEnd/>
          </a:ln>
        </p:spPr>
        <p:txBody>
          <a:bodyPr>
            <a:spAutoFit/>
          </a:bodyPr>
          <a:lstStyle/>
          <a:p>
            <a:r>
              <a:rPr lang="en-US">
                <a:latin typeface="Calibri" pitchFamily="34" charset="0"/>
              </a:rPr>
              <a:t>Time for sussix to run on dedicated 24 core spareb7. </a:t>
            </a:r>
          </a:p>
          <a:p>
            <a:endParaRPr lang="en-US">
              <a:latin typeface="Calibri" pitchFamily="34" charset="0"/>
            </a:endParaRPr>
          </a:p>
          <a:p>
            <a:r>
              <a:rPr lang="en-US">
                <a:latin typeface="Calibri" pitchFamily="34" charset="0"/>
              </a:rPr>
              <a:t>Input data was 1000 bpm dual plane files. Analysis over 1900 turns.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848600" cy="4525963"/>
          </a:xfrm>
        </p:spPr>
        <p:txBody>
          <a:bodyPr rtlCol="0">
            <a:normAutofit fontScale="92500" lnSpcReduction="10000"/>
          </a:bodyPr>
          <a:lstStyle/>
          <a:p>
            <a:pPr fontAlgn="auto">
              <a:spcAft>
                <a:spcPts val="0"/>
              </a:spcAft>
              <a:buFont typeface="Wingdings" pitchFamily="2" charset="2"/>
              <a:buChar char="§"/>
              <a:defRPr/>
            </a:pPr>
            <a:r>
              <a:rPr lang="en-US" sz="1500" dirty="0" smtClean="0"/>
              <a:t>SUSSIX calculates dynamical quantities (tune, resonance driving terms…) from turn-by-turn </a:t>
            </a:r>
            <a:r>
              <a:rPr lang="en-US" sz="1500" dirty="0" err="1" smtClean="0"/>
              <a:t>betatron</a:t>
            </a:r>
            <a:r>
              <a:rPr lang="en-US" sz="1500" dirty="0" smtClean="0"/>
              <a:t> oscillation data.</a:t>
            </a:r>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r>
              <a:rPr lang="en-US" sz="1500" dirty="0" smtClean="0"/>
              <a:t>The code is well tested on both tracking and experimental data.</a:t>
            </a:r>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r>
              <a:rPr lang="en-US" sz="1500" dirty="0" smtClean="0"/>
              <a:t>SUSSIX uses the TUNENEWT routine to find the fundamental frequencies of the signal. The corresponding harmonic is subtracted and the new signal re-analyzed.</a:t>
            </a:r>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r>
              <a:rPr lang="en-US" sz="1500" dirty="0" smtClean="0"/>
              <a:t>SUSSIX uses an in interpolated FFT with a </a:t>
            </a:r>
            <a:r>
              <a:rPr lang="en-US" sz="1500" dirty="0" err="1" smtClean="0"/>
              <a:t>Hanning</a:t>
            </a:r>
            <a:r>
              <a:rPr lang="en-US" sz="1500" dirty="0" smtClean="0"/>
              <a:t> filter to obtain the amplitude spectrum.  This substantially improves the precision of determination of fundamental frequencies, allowing application to Frequency Map Analysis.</a:t>
            </a:r>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r>
              <a:rPr lang="en-US" sz="1500" dirty="0" smtClean="0"/>
              <a:t>The precision of </a:t>
            </a:r>
            <a:r>
              <a:rPr lang="en-US" sz="1500" dirty="0" err="1" smtClean="0"/>
              <a:t>sussix</a:t>
            </a:r>
            <a:r>
              <a:rPr lang="en-US" sz="1500" dirty="0" smtClean="0"/>
              <a:t> is limited by noise, </a:t>
            </a:r>
            <a:r>
              <a:rPr lang="en-US" sz="1500" dirty="0" err="1" smtClean="0"/>
              <a:t>decoherence</a:t>
            </a:r>
            <a:r>
              <a:rPr lang="en-US" sz="1500" dirty="0" smtClean="0"/>
              <a:t> of the beam, and the chaotic regime. Spectral lines within 4/N may not be resolved.</a:t>
            </a:r>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r>
              <a:rPr lang="en-US" sz="1500" dirty="0" smtClean="0"/>
              <a:t>Recent progress has been made in speeding up the operation of SUSSIX, Harry </a:t>
            </a:r>
            <a:r>
              <a:rPr lang="en-US" sz="1500" dirty="0" err="1" smtClean="0"/>
              <a:t>Renshall</a:t>
            </a:r>
            <a:r>
              <a:rPr lang="en-US" sz="1500" dirty="0" smtClean="0"/>
              <a:t> will discuss further.</a:t>
            </a:r>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r>
              <a:rPr lang="en-US" sz="1500" dirty="0" smtClean="0"/>
              <a:t>SUSSIX is looking forwards to use in several MDs through the 2011/12 period</a:t>
            </a:r>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endParaRPr lang="en-US" sz="1500" dirty="0" smtClean="0"/>
          </a:p>
          <a:p>
            <a:pPr fontAlgn="auto">
              <a:spcAft>
                <a:spcPts val="0"/>
              </a:spcAft>
              <a:buFont typeface="Wingdings" pitchFamily="2" charset="2"/>
              <a:buChar char="§"/>
              <a:defRPr/>
            </a:pPr>
            <a:endParaRPr lang="en-US" sz="1500" dirty="0" smtClean="0"/>
          </a:p>
        </p:txBody>
      </p:sp>
      <p:sp>
        <p:nvSpPr>
          <p:cNvPr id="34818" name="TextBox 4"/>
          <p:cNvSpPr txBox="1">
            <a:spLocks noChangeArrowheads="1"/>
          </p:cNvSpPr>
          <p:nvPr/>
        </p:nvSpPr>
        <p:spPr bwMode="auto">
          <a:xfrm>
            <a:off x="457200" y="381000"/>
            <a:ext cx="3200400" cy="646113"/>
          </a:xfrm>
          <a:prstGeom prst="rect">
            <a:avLst/>
          </a:prstGeom>
          <a:noFill/>
          <a:ln w="9525">
            <a:noFill/>
            <a:miter lim="800000"/>
            <a:headEnd/>
            <a:tailEnd/>
          </a:ln>
        </p:spPr>
        <p:txBody>
          <a:bodyPr>
            <a:spAutoFit/>
          </a:bodyPr>
          <a:lstStyle/>
          <a:p>
            <a:r>
              <a:rPr lang="en-US" sz="3600" u="sng">
                <a:latin typeface="Arial Narrow" pitchFamily="34" charset="0"/>
              </a:rPr>
              <a:t>Conclusion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4"/>
          <p:cNvSpPr txBox="1">
            <a:spLocks noChangeArrowheads="1"/>
          </p:cNvSpPr>
          <p:nvPr/>
        </p:nvSpPr>
        <p:spPr bwMode="auto">
          <a:xfrm>
            <a:off x="381000" y="674688"/>
            <a:ext cx="8280400" cy="523875"/>
          </a:xfrm>
          <a:prstGeom prst="rect">
            <a:avLst/>
          </a:prstGeom>
          <a:noFill/>
          <a:ln w="9525">
            <a:noFill/>
            <a:miter lim="800000"/>
            <a:headEnd/>
            <a:tailEnd/>
          </a:ln>
        </p:spPr>
        <p:txBody>
          <a:bodyPr>
            <a:spAutoFit/>
          </a:bodyPr>
          <a:lstStyle/>
          <a:p>
            <a:pPr algn="ctr"/>
            <a:r>
              <a:rPr lang="en-GB" sz="2800" u="sng">
                <a:latin typeface="Calibri" pitchFamily="34" charset="0"/>
              </a:rPr>
              <a:t>Outline</a:t>
            </a:r>
          </a:p>
        </p:txBody>
      </p:sp>
      <p:sp>
        <p:nvSpPr>
          <p:cNvPr id="14338" name="TextBox 2"/>
          <p:cNvSpPr txBox="1">
            <a:spLocks noChangeArrowheads="1"/>
          </p:cNvSpPr>
          <p:nvPr/>
        </p:nvSpPr>
        <p:spPr bwMode="auto">
          <a:xfrm>
            <a:off x="914400" y="1905000"/>
            <a:ext cx="6629400" cy="3140075"/>
          </a:xfrm>
          <a:prstGeom prst="rect">
            <a:avLst/>
          </a:prstGeom>
          <a:noFill/>
          <a:ln w="9525">
            <a:noFill/>
            <a:miter lim="800000"/>
            <a:headEnd/>
            <a:tailEnd/>
          </a:ln>
        </p:spPr>
        <p:txBody>
          <a:bodyPr>
            <a:spAutoFit/>
          </a:bodyPr>
          <a:lstStyle/>
          <a:p>
            <a:r>
              <a:rPr lang="en-GB">
                <a:latin typeface="Calibri" pitchFamily="34" charset="0"/>
              </a:rPr>
              <a:t>What is SUSSIX?</a:t>
            </a:r>
          </a:p>
          <a:p>
            <a:endParaRPr lang="en-GB">
              <a:latin typeface="Calibri" pitchFamily="34" charset="0"/>
            </a:endParaRPr>
          </a:p>
          <a:p>
            <a:r>
              <a:rPr lang="en-GB">
                <a:latin typeface="Calibri" pitchFamily="34" charset="0"/>
              </a:rPr>
              <a:t>How is SUSSIX used?</a:t>
            </a:r>
          </a:p>
          <a:p>
            <a:endParaRPr lang="en-GB">
              <a:latin typeface="Calibri" pitchFamily="34" charset="0"/>
            </a:endParaRPr>
          </a:p>
          <a:p>
            <a:r>
              <a:rPr lang="en-GB">
                <a:latin typeface="Calibri" pitchFamily="34" charset="0"/>
              </a:rPr>
              <a:t>How does SUSSIX work?</a:t>
            </a:r>
          </a:p>
          <a:p>
            <a:endParaRPr lang="en-GB">
              <a:latin typeface="Calibri" pitchFamily="34" charset="0"/>
            </a:endParaRPr>
          </a:p>
          <a:p>
            <a:r>
              <a:rPr lang="en-GB">
                <a:latin typeface="Calibri" pitchFamily="34" charset="0"/>
              </a:rPr>
              <a:t>How effective is SUSSIX?</a:t>
            </a:r>
          </a:p>
          <a:p>
            <a:endParaRPr lang="en-GB">
              <a:latin typeface="Calibri" pitchFamily="34" charset="0"/>
            </a:endParaRPr>
          </a:p>
          <a:p>
            <a:r>
              <a:rPr lang="en-GB">
                <a:latin typeface="Calibri" pitchFamily="34" charset="0"/>
              </a:rPr>
              <a:t>Speeding up SUSSIX...</a:t>
            </a:r>
          </a:p>
          <a:p>
            <a:endParaRPr lang="en-GB">
              <a:latin typeface="Calibri" pitchFamily="34" charset="0"/>
            </a:endParaRPr>
          </a:p>
          <a:p>
            <a:r>
              <a:rPr lang="en-GB">
                <a:latin typeface="Calibri" pitchFamily="34" charset="0"/>
              </a:rPr>
              <a:t>Conclusion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5970865"/>
          </a:xfrm>
          <a:prstGeom prst="rect">
            <a:avLst/>
          </a:prstGeom>
          <a:noFill/>
        </p:spPr>
        <p:txBody>
          <a:bodyPr>
            <a:spAutoFit/>
          </a:bodyPr>
          <a:lstStyle/>
          <a:p>
            <a:pPr fontAlgn="auto">
              <a:spcBef>
                <a:spcPts val="0"/>
              </a:spcBef>
              <a:spcAft>
                <a:spcPts val="0"/>
              </a:spcAft>
              <a:defRPr/>
            </a:pPr>
            <a:r>
              <a:rPr lang="en-US" sz="2800" b="1" u="sng" dirty="0">
                <a:latin typeface="+mn-lt"/>
                <a:cs typeface="+mn-cs"/>
              </a:rPr>
              <a:t>What is SUSSIX?</a:t>
            </a:r>
          </a:p>
          <a:p>
            <a:pPr fontAlgn="auto">
              <a:spcBef>
                <a:spcPts val="0"/>
              </a:spcBef>
              <a:spcAft>
                <a:spcPts val="0"/>
              </a:spcAft>
              <a:defRPr/>
            </a:pPr>
            <a:endParaRPr lang="en-US" sz="2800" dirty="0">
              <a:latin typeface="+mn-lt"/>
              <a:cs typeface="+mn-cs"/>
            </a:endParaRPr>
          </a:p>
          <a:p>
            <a:pPr fontAlgn="auto">
              <a:spcBef>
                <a:spcPts val="0"/>
              </a:spcBef>
              <a:spcAft>
                <a:spcPts val="0"/>
              </a:spcAft>
              <a:defRPr/>
            </a:pPr>
            <a:endParaRPr lang="en-US" sz="1200" dirty="0">
              <a:latin typeface="+mn-lt"/>
              <a:cs typeface="+mn-cs"/>
            </a:endParaRPr>
          </a:p>
          <a:p>
            <a:pPr fontAlgn="auto">
              <a:spcBef>
                <a:spcPts val="0"/>
              </a:spcBef>
              <a:spcAft>
                <a:spcPts val="0"/>
              </a:spcAft>
              <a:defRPr/>
            </a:pPr>
            <a:r>
              <a:rPr lang="en-US" sz="2000" dirty="0">
                <a:latin typeface="+mn-lt"/>
                <a:cs typeface="+mn-cs"/>
              </a:rPr>
              <a:t>SUSSIX : a program for post processing of turn-by-turn </a:t>
            </a:r>
            <a:r>
              <a:rPr lang="en-US" sz="2000" dirty="0" err="1">
                <a:latin typeface="+mn-lt"/>
                <a:cs typeface="+mn-cs"/>
              </a:rPr>
              <a:t>betatron</a:t>
            </a:r>
            <a:r>
              <a:rPr lang="en-US" sz="2000" dirty="0">
                <a:latin typeface="+mn-lt"/>
                <a:cs typeface="+mn-cs"/>
              </a:rPr>
              <a:t> oscillation data written by F. Schmidt &amp; R. </a:t>
            </a:r>
            <a:r>
              <a:rPr lang="en-US" sz="2000" dirty="0" err="1">
                <a:latin typeface="+mn-lt"/>
                <a:cs typeface="+mn-cs"/>
              </a:rPr>
              <a:t>Bartolini</a:t>
            </a:r>
            <a:r>
              <a:rPr lang="en-US" sz="2000" dirty="0">
                <a:latin typeface="+mn-lt"/>
                <a:cs typeface="+mn-cs"/>
              </a:rPr>
              <a:t>.</a:t>
            </a:r>
          </a:p>
          <a:p>
            <a:pPr fontAlgn="auto">
              <a:spcBef>
                <a:spcPts val="0"/>
              </a:spcBef>
              <a:spcAft>
                <a:spcPts val="0"/>
              </a:spcAft>
              <a:defRPr/>
            </a:pPr>
            <a:endParaRPr lang="en-US" sz="1400" dirty="0">
              <a:latin typeface="+mn-lt"/>
              <a:cs typeface="+mn-cs"/>
            </a:endParaRPr>
          </a:p>
          <a:p>
            <a:pPr fontAlgn="auto">
              <a:spcBef>
                <a:spcPts val="0"/>
              </a:spcBef>
              <a:spcAft>
                <a:spcPts val="0"/>
              </a:spcAft>
              <a:defRPr/>
            </a:pPr>
            <a:r>
              <a:rPr lang="en-US" sz="2000" dirty="0">
                <a:latin typeface="+mn-lt"/>
                <a:cs typeface="+mn-cs"/>
              </a:rPr>
              <a:t>Computes the frequency decomposition of the signal using an interpolated FFT with time filter to determine the tune to high precision.</a:t>
            </a:r>
          </a:p>
          <a:p>
            <a:pPr fontAlgn="auto">
              <a:spcBef>
                <a:spcPts val="0"/>
              </a:spcBef>
              <a:spcAft>
                <a:spcPts val="0"/>
              </a:spcAft>
              <a:defRPr/>
            </a:pPr>
            <a:r>
              <a:rPr lang="en-US" sz="2000" dirty="0">
                <a:latin typeface="+mn-lt"/>
                <a:cs typeface="+mn-cs"/>
              </a:rPr>
              <a:t>		</a:t>
            </a:r>
          </a:p>
          <a:p>
            <a:pPr fontAlgn="auto">
              <a:spcBef>
                <a:spcPts val="0"/>
              </a:spcBef>
              <a:spcAft>
                <a:spcPts val="0"/>
              </a:spcAft>
              <a:defRPr/>
            </a:pPr>
            <a:r>
              <a:rPr lang="en-US" sz="2000" dirty="0">
                <a:latin typeface="+mn-lt"/>
                <a:cs typeface="+mn-cs"/>
              </a:rPr>
              <a:t>                 </a:t>
            </a:r>
            <a:r>
              <a:rPr lang="en-US" sz="2000" u="sng" dirty="0">
                <a:latin typeface="+mn-lt"/>
                <a:cs typeface="+mn-cs"/>
              </a:rPr>
              <a:t>Calculates dynamical quantities:</a:t>
            </a:r>
            <a:r>
              <a:rPr lang="en-US" sz="2000" dirty="0">
                <a:latin typeface="+mn-lt"/>
                <a:cs typeface="+mn-cs"/>
              </a:rPr>
              <a:t>     Resonance driving terms, </a:t>
            </a:r>
          </a:p>
          <a:p>
            <a:pPr lvl="8">
              <a:defRPr/>
            </a:pPr>
            <a:r>
              <a:rPr lang="en-US" sz="2000" dirty="0">
                <a:latin typeface="+mn-lt"/>
                <a:cs typeface="+mn-cs"/>
              </a:rPr>
              <a:t>                Detuning, </a:t>
            </a:r>
          </a:p>
          <a:p>
            <a:pPr lvl="8">
              <a:defRPr/>
            </a:pPr>
            <a:r>
              <a:rPr lang="en-US" sz="2000" dirty="0">
                <a:latin typeface="+mn-lt"/>
                <a:cs typeface="+mn-cs"/>
              </a:rPr>
              <a:t>                Smear…</a:t>
            </a:r>
          </a:p>
          <a:p>
            <a:pPr lvl="8">
              <a:defRPr/>
            </a:pPr>
            <a:endParaRPr lang="en-US" sz="2000" dirty="0">
              <a:latin typeface="+mn-lt"/>
              <a:cs typeface="+mn-cs"/>
            </a:endParaRPr>
          </a:p>
          <a:p>
            <a:pPr lvl="6">
              <a:defRPr/>
            </a:pPr>
            <a:r>
              <a:rPr lang="en-US" sz="2000" dirty="0">
                <a:latin typeface="+mn-lt"/>
                <a:cs typeface="+mn-cs"/>
              </a:rPr>
              <a:t>                 </a:t>
            </a:r>
            <a:r>
              <a:rPr lang="en-US" sz="2000" u="sng" dirty="0">
                <a:latin typeface="+mn-lt"/>
                <a:cs typeface="+mn-cs"/>
              </a:rPr>
              <a:t>Data:</a:t>
            </a:r>
            <a:r>
              <a:rPr lang="en-US" sz="2000" dirty="0">
                <a:latin typeface="+mn-lt"/>
                <a:cs typeface="+mn-cs"/>
              </a:rPr>
              <a:t>    Computed from particle tracking</a:t>
            </a:r>
          </a:p>
          <a:p>
            <a:pPr lvl="1" fontAlgn="auto">
              <a:spcBef>
                <a:spcPts val="0"/>
              </a:spcBef>
              <a:spcAft>
                <a:spcPts val="0"/>
              </a:spcAft>
              <a:defRPr/>
            </a:pPr>
            <a:r>
              <a:rPr lang="en-US" sz="2000" dirty="0">
                <a:latin typeface="+mn-lt"/>
                <a:cs typeface="+mn-cs"/>
              </a:rPr>
              <a:t>                                                                       Measured from BPMs</a:t>
            </a:r>
          </a:p>
          <a:p>
            <a:pPr fontAlgn="auto">
              <a:spcBef>
                <a:spcPts val="0"/>
              </a:spcBef>
              <a:spcAft>
                <a:spcPts val="0"/>
              </a:spcAft>
              <a:defRPr/>
            </a:pPr>
            <a:endParaRPr lang="en-US" sz="2000" i="1" dirty="0">
              <a:latin typeface="+mn-lt"/>
              <a:cs typeface="+mn-cs"/>
            </a:endParaRPr>
          </a:p>
          <a:p>
            <a:pPr fontAlgn="auto">
              <a:spcBef>
                <a:spcPts val="0"/>
              </a:spcBef>
              <a:spcAft>
                <a:spcPts val="0"/>
              </a:spcAft>
              <a:defRPr/>
            </a:pPr>
            <a:r>
              <a:rPr lang="en-US" sz="2000" i="1" dirty="0">
                <a:latin typeface="+mn-lt"/>
                <a:cs typeface="+mn-cs"/>
                <a:hlinkClick r:id="rId2"/>
              </a:rPr>
              <a:t>http://www.cern.ch/emaclean/</a:t>
            </a:r>
            <a:r>
              <a:rPr lang="en-US" sz="2000" i="1" dirty="0">
                <a:latin typeface="+mn-lt"/>
                <a:cs typeface="+mn-cs"/>
              </a:rPr>
              <a:t>     source files</a:t>
            </a:r>
          </a:p>
          <a:p>
            <a:pPr fontAlgn="auto">
              <a:spcBef>
                <a:spcPts val="0"/>
              </a:spcBef>
              <a:spcAft>
                <a:spcPts val="0"/>
              </a:spcAft>
              <a:defRPr/>
            </a:pPr>
            <a:r>
              <a:rPr lang="en-US" sz="2000" i="1" dirty="0">
                <a:latin typeface="+mn-lt"/>
                <a:cs typeface="+mn-cs"/>
              </a:rPr>
              <a:t>                                                                  example</a:t>
            </a:r>
          </a:p>
          <a:p>
            <a:pPr fontAlgn="auto">
              <a:spcBef>
                <a:spcPts val="0"/>
              </a:spcBef>
              <a:spcAft>
                <a:spcPts val="0"/>
              </a:spcAft>
              <a:defRPr/>
            </a:pPr>
            <a:r>
              <a:rPr lang="en-US" sz="2000" i="1" dirty="0">
                <a:latin typeface="+mn-lt"/>
                <a:cs typeface="+mn-cs"/>
              </a:rPr>
              <a:t>                                                                      documentation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p:cNvPicPr>
            <a:picLocks noChangeAspect="1" noChangeArrowheads="1"/>
          </p:cNvPicPr>
          <p:nvPr/>
        </p:nvPicPr>
        <p:blipFill>
          <a:blip r:embed="rId2"/>
          <a:srcRect/>
          <a:stretch>
            <a:fillRect/>
          </a:stretch>
        </p:blipFill>
        <p:spPr bwMode="auto">
          <a:xfrm>
            <a:off x="838200" y="914400"/>
            <a:ext cx="6934200" cy="4505325"/>
          </a:xfrm>
          <a:prstGeom prst="rect">
            <a:avLst/>
          </a:prstGeom>
          <a:noFill/>
          <a:ln w="9525">
            <a:noFill/>
            <a:miter lim="800000"/>
            <a:headEnd/>
            <a:tailEnd/>
          </a:ln>
        </p:spPr>
      </p:pic>
      <p:sp>
        <p:nvSpPr>
          <p:cNvPr id="16386" name="TextBox 8"/>
          <p:cNvSpPr txBox="1">
            <a:spLocks noChangeArrowheads="1"/>
          </p:cNvSpPr>
          <p:nvPr/>
        </p:nvSpPr>
        <p:spPr bwMode="auto">
          <a:xfrm>
            <a:off x="1143000" y="457200"/>
            <a:ext cx="2286000" cy="369888"/>
          </a:xfrm>
          <a:prstGeom prst="rect">
            <a:avLst/>
          </a:prstGeom>
          <a:noFill/>
          <a:ln w="9525">
            <a:noFill/>
            <a:miter lim="800000"/>
            <a:headEnd/>
            <a:tailEnd/>
          </a:ln>
        </p:spPr>
        <p:txBody>
          <a:bodyPr>
            <a:spAutoFit/>
          </a:bodyPr>
          <a:lstStyle/>
          <a:p>
            <a:r>
              <a:rPr lang="en-US">
                <a:latin typeface="Calibri" pitchFamily="34" charset="0"/>
              </a:rPr>
              <a:t>Tracking data signal</a:t>
            </a:r>
          </a:p>
        </p:txBody>
      </p:sp>
      <p:sp>
        <p:nvSpPr>
          <p:cNvPr id="16387" name="TextBox 9"/>
          <p:cNvSpPr txBox="1">
            <a:spLocks noChangeArrowheads="1"/>
          </p:cNvSpPr>
          <p:nvPr/>
        </p:nvSpPr>
        <p:spPr bwMode="auto">
          <a:xfrm>
            <a:off x="5334000" y="381000"/>
            <a:ext cx="2971800" cy="646113"/>
          </a:xfrm>
          <a:prstGeom prst="rect">
            <a:avLst/>
          </a:prstGeom>
          <a:noFill/>
          <a:ln w="9525">
            <a:noFill/>
            <a:miter lim="800000"/>
            <a:headEnd/>
            <a:tailEnd/>
          </a:ln>
        </p:spPr>
        <p:txBody>
          <a:bodyPr>
            <a:spAutoFit/>
          </a:bodyPr>
          <a:lstStyle/>
          <a:p>
            <a:r>
              <a:rPr lang="en-US">
                <a:latin typeface="Calibri" pitchFamily="34" charset="0"/>
              </a:rPr>
              <a:t>The amplitude spectrum of the turn-by-turn data</a:t>
            </a:r>
          </a:p>
        </p:txBody>
      </p:sp>
      <p:cxnSp>
        <p:nvCxnSpPr>
          <p:cNvPr id="14" name="Straight Arrow Connector 13"/>
          <p:cNvCxnSpPr/>
          <p:nvPr/>
        </p:nvCxnSpPr>
        <p:spPr>
          <a:xfrm>
            <a:off x="3429000" y="685800"/>
            <a:ext cx="17526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6389" name="TextBox 17"/>
          <p:cNvSpPr txBox="1">
            <a:spLocks noChangeArrowheads="1"/>
          </p:cNvSpPr>
          <p:nvPr/>
        </p:nvSpPr>
        <p:spPr bwMode="auto">
          <a:xfrm>
            <a:off x="533400" y="5791200"/>
            <a:ext cx="7239000" cy="923925"/>
          </a:xfrm>
          <a:prstGeom prst="rect">
            <a:avLst/>
          </a:prstGeom>
          <a:noFill/>
          <a:ln w="9525">
            <a:noFill/>
            <a:miter lim="800000"/>
            <a:headEnd/>
            <a:tailEnd/>
          </a:ln>
        </p:spPr>
        <p:txBody>
          <a:bodyPr>
            <a:spAutoFit/>
          </a:bodyPr>
          <a:lstStyle/>
          <a:p>
            <a:r>
              <a:rPr lang="en-US">
                <a:latin typeface="Calibri" pitchFamily="34" charset="0"/>
              </a:rPr>
              <a:t>Tracking data in the x plane for Diamond light source.</a:t>
            </a:r>
          </a:p>
          <a:p>
            <a:r>
              <a:rPr lang="en-US" sz="1600">
                <a:latin typeface="Calibri" pitchFamily="34" charset="0"/>
              </a:rPr>
              <a:t>From R.Bartolini, ICAP 2006, Chamonix, 02 October 2006</a:t>
            </a:r>
          </a:p>
          <a:p>
            <a:r>
              <a:rPr lang="en-US">
                <a:latin typeface="Calibri" pitchFamily="34" charset="0"/>
              </a:rPr>
              <a:t> </a:t>
            </a:r>
          </a:p>
        </p:txBody>
      </p:sp>
      <p:sp>
        <p:nvSpPr>
          <p:cNvPr id="16390" name="TextBox 18"/>
          <p:cNvSpPr txBox="1">
            <a:spLocks noChangeArrowheads="1"/>
          </p:cNvSpPr>
          <p:nvPr/>
        </p:nvSpPr>
        <p:spPr bwMode="auto">
          <a:xfrm>
            <a:off x="2743200" y="5105400"/>
            <a:ext cx="609600" cy="307975"/>
          </a:xfrm>
          <a:prstGeom prst="rect">
            <a:avLst/>
          </a:prstGeom>
          <a:noFill/>
          <a:ln w="9525">
            <a:noFill/>
            <a:miter lim="800000"/>
            <a:headEnd/>
            <a:tailEnd/>
          </a:ln>
        </p:spPr>
        <p:txBody>
          <a:bodyPr>
            <a:spAutoFit/>
          </a:bodyPr>
          <a:lstStyle/>
          <a:p>
            <a:r>
              <a:rPr lang="en-US" sz="1400">
                <a:latin typeface="Calibri" pitchFamily="34" charset="0"/>
              </a:rPr>
              <a:t>x</a:t>
            </a:r>
          </a:p>
        </p:txBody>
      </p:sp>
      <p:sp>
        <p:nvSpPr>
          <p:cNvPr id="16391" name="TextBox 19"/>
          <p:cNvSpPr txBox="1">
            <a:spLocks noChangeArrowheads="1"/>
          </p:cNvSpPr>
          <p:nvPr/>
        </p:nvSpPr>
        <p:spPr bwMode="auto">
          <a:xfrm>
            <a:off x="2743200" y="2895600"/>
            <a:ext cx="609600" cy="307975"/>
          </a:xfrm>
          <a:prstGeom prst="rect">
            <a:avLst/>
          </a:prstGeom>
          <a:noFill/>
          <a:ln w="9525">
            <a:noFill/>
            <a:miter lim="800000"/>
            <a:headEnd/>
            <a:tailEnd/>
          </a:ln>
        </p:spPr>
        <p:txBody>
          <a:bodyPr>
            <a:spAutoFit/>
          </a:bodyPr>
          <a:lstStyle/>
          <a:p>
            <a:r>
              <a:rPr lang="en-US" sz="1400">
                <a:latin typeface="Calibri" pitchFamily="34" charset="0"/>
              </a:rPr>
              <a:t>x</a:t>
            </a:r>
          </a:p>
        </p:txBody>
      </p:sp>
      <p:sp>
        <p:nvSpPr>
          <p:cNvPr id="16392" name="TextBox 22"/>
          <p:cNvSpPr txBox="1">
            <a:spLocks noChangeArrowheads="1"/>
          </p:cNvSpPr>
          <p:nvPr/>
        </p:nvSpPr>
        <p:spPr bwMode="auto">
          <a:xfrm rot="-5400000">
            <a:off x="785813" y="1652587"/>
            <a:ext cx="1143000" cy="276225"/>
          </a:xfrm>
          <a:prstGeom prst="rect">
            <a:avLst/>
          </a:prstGeom>
          <a:noFill/>
          <a:ln w="9525">
            <a:noFill/>
            <a:miter lim="800000"/>
            <a:headEnd/>
            <a:tailEnd/>
          </a:ln>
        </p:spPr>
        <p:txBody>
          <a:bodyPr>
            <a:spAutoFit/>
          </a:bodyPr>
          <a:lstStyle/>
          <a:p>
            <a:r>
              <a:rPr lang="en-US" sz="1200">
                <a:latin typeface="Calibri" pitchFamily="34" charset="0"/>
              </a:rPr>
              <a:t>P</a:t>
            </a:r>
            <a:r>
              <a:rPr lang="en-US" sz="1200" baseline="-25000">
                <a:latin typeface="Calibri" pitchFamily="34" charset="0"/>
              </a:rPr>
              <a:t>x</a:t>
            </a:r>
            <a:r>
              <a:rPr lang="en-US" sz="1200">
                <a:latin typeface="Calibri" pitchFamily="34" charset="0"/>
              </a:rPr>
              <a:t> (rad)</a:t>
            </a:r>
          </a:p>
        </p:txBody>
      </p:sp>
      <p:sp>
        <p:nvSpPr>
          <p:cNvPr id="16393" name="TextBox 23"/>
          <p:cNvSpPr txBox="1">
            <a:spLocks noChangeArrowheads="1"/>
          </p:cNvSpPr>
          <p:nvPr/>
        </p:nvSpPr>
        <p:spPr bwMode="auto">
          <a:xfrm rot="-5400000">
            <a:off x="785813" y="3786187"/>
            <a:ext cx="1143000" cy="276225"/>
          </a:xfrm>
          <a:prstGeom prst="rect">
            <a:avLst/>
          </a:prstGeom>
          <a:noFill/>
          <a:ln w="9525">
            <a:noFill/>
            <a:miter lim="800000"/>
            <a:headEnd/>
            <a:tailEnd/>
          </a:ln>
        </p:spPr>
        <p:txBody>
          <a:bodyPr>
            <a:spAutoFit/>
          </a:bodyPr>
          <a:lstStyle/>
          <a:p>
            <a:r>
              <a:rPr lang="en-US" sz="1200">
                <a:latin typeface="Calibri" pitchFamily="34" charset="0"/>
              </a:rPr>
              <a:t>P</a:t>
            </a:r>
            <a:r>
              <a:rPr lang="en-US" sz="1200" baseline="-25000">
                <a:latin typeface="Calibri" pitchFamily="34" charset="0"/>
              </a:rPr>
              <a:t>x</a:t>
            </a:r>
            <a:r>
              <a:rPr lang="en-US" sz="1200">
                <a:latin typeface="Calibri" pitchFamily="34" charset="0"/>
              </a:rPr>
              <a:t> (rad)</a:t>
            </a:r>
          </a:p>
        </p:txBody>
      </p:sp>
      <p:sp>
        <p:nvSpPr>
          <p:cNvPr id="16394" name="TextBox 24"/>
          <p:cNvSpPr txBox="1">
            <a:spLocks noChangeArrowheads="1"/>
          </p:cNvSpPr>
          <p:nvPr/>
        </p:nvSpPr>
        <p:spPr bwMode="auto">
          <a:xfrm>
            <a:off x="5105400" y="5181600"/>
            <a:ext cx="2057400" cy="276225"/>
          </a:xfrm>
          <a:prstGeom prst="rect">
            <a:avLst/>
          </a:prstGeom>
          <a:noFill/>
          <a:ln w="9525">
            <a:noFill/>
            <a:miter lim="800000"/>
            <a:headEnd/>
            <a:tailEnd/>
          </a:ln>
        </p:spPr>
        <p:txBody>
          <a:bodyPr>
            <a:spAutoFit/>
          </a:bodyPr>
          <a:lstStyle/>
          <a:p>
            <a:r>
              <a:rPr lang="en-US" sz="1200">
                <a:latin typeface="Calibri" pitchFamily="34" charset="0"/>
              </a:rPr>
              <a:t>Frequency (tune units)</a:t>
            </a:r>
          </a:p>
        </p:txBody>
      </p:sp>
      <p:sp>
        <p:nvSpPr>
          <p:cNvPr id="16395" name="TextBox 25"/>
          <p:cNvSpPr txBox="1">
            <a:spLocks noChangeArrowheads="1"/>
          </p:cNvSpPr>
          <p:nvPr/>
        </p:nvSpPr>
        <p:spPr bwMode="auto">
          <a:xfrm>
            <a:off x="5105400" y="2971800"/>
            <a:ext cx="2057400" cy="276225"/>
          </a:xfrm>
          <a:prstGeom prst="rect">
            <a:avLst/>
          </a:prstGeom>
          <a:noFill/>
          <a:ln w="9525">
            <a:noFill/>
            <a:miter lim="800000"/>
            <a:headEnd/>
            <a:tailEnd/>
          </a:ln>
        </p:spPr>
        <p:txBody>
          <a:bodyPr>
            <a:spAutoFit/>
          </a:bodyPr>
          <a:lstStyle/>
          <a:p>
            <a:r>
              <a:rPr lang="en-US" sz="1200">
                <a:latin typeface="Calibri" pitchFamily="34" charset="0"/>
              </a:rPr>
              <a:t>Frequency (tune units)</a:t>
            </a:r>
          </a:p>
        </p:txBody>
      </p:sp>
      <p:sp>
        <p:nvSpPr>
          <p:cNvPr id="16396" name="TextBox 26"/>
          <p:cNvSpPr txBox="1">
            <a:spLocks noChangeArrowheads="1"/>
          </p:cNvSpPr>
          <p:nvPr/>
        </p:nvSpPr>
        <p:spPr bwMode="auto">
          <a:xfrm>
            <a:off x="3581400" y="304800"/>
            <a:ext cx="1447800" cy="369888"/>
          </a:xfrm>
          <a:prstGeom prst="rect">
            <a:avLst/>
          </a:prstGeom>
          <a:noFill/>
          <a:ln w="9525">
            <a:noFill/>
            <a:miter lim="800000"/>
            <a:headEnd/>
            <a:tailEnd/>
          </a:ln>
        </p:spPr>
        <p:txBody>
          <a:bodyPr>
            <a:spAutoFit/>
          </a:bodyPr>
          <a:lstStyle/>
          <a:p>
            <a:r>
              <a:rPr lang="en-US">
                <a:latin typeface="Calibri" pitchFamily="34" charset="0"/>
              </a:rPr>
              <a:t>FFT / SUSSIX</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4"/>
          <p:cNvSpPr txBox="1">
            <a:spLocks noChangeArrowheads="1"/>
          </p:cNvSpPr>
          <p:nvPr/>
        </p:nvSpPr>
        <p:spPr bwMode="auto">
          <a:xfrm>
            <a:off x="381000" y="1600200"/>
            <a:ext cx="8353425" cy="2616200"/>
          </a:xfrm>
          <a:prstGeom prst="rect">
            <a:avLst/>
          </a:prstGeom>
          <a:noFill/>
          <a:ln w="9525">
            <a:noFill/>
            <a:miter lim="800000"/>
            <a:headEnd/>
            <a:tailEnd/>
          </a:ln>
        </p:spPr>
        <p:txBody>
          <a:bodyPr>
            <a:spAutoFit/>
          </a:bodyPr>
          <a:lstStyle/>
          <a:p>
            <a:r>
              <a:rPr lang="it-IT" sz="1100">
                <a:latin typeface="Courier New" pitchFamily="49" charset="0"/>
              </a:rPr>
              <a:t>ANALYSIS OF X SIGNAL, CASE:           1</a:t>
            </a:r>
          </a:p>
          <a:p>
            <a:r>
              <a:rPr lang="it-IT" sz="1100">
                <a:latin typeface="Courier New" pitchFamily="49" charset="0"/>
              </a:rPr>
              <a:t>TUNE X =    0.280005910458087     </a:t>
            </a:r>
          </a:p>
          <a:p>
            <a:endParaRPr lang="it-IT" sz="1100">
              <a:latin typeface="Courier New" pitchFamily="49" charset="0"/>
            </a:endParaRPr>
          </a:p>
          <a:p>
            <a:r>
              <a:rPr lang="it-IT" sz="1100">
                <a:latin typeface="Courier New" pitchFamily="49" charset="0"/>
              </a:rPr>
              <a:t>        Line Frequency      Amplitude             Phase             Error         mx  my  ms  p</a:t>
            </a:r>
          </a:p>
          <a:p>
            <a:endParaRPr lang="it-IT" sz="1100">
              <a:latin typeface="Courier New" pitchFamily="49" charset="0"/>
            </a:endParaRPr>
          </a:p>
          <a:p>
            <a:r>
              <a:rPr lang="it-IT" sz="1100">
                <a:latin typeface="Courier New" pitchFamily="49" charset="0"/>
              </a:rPr>
              <a:t> 1 0.2800059104581E+00 0.622905178776E-01 0.380122180962E-01 0.00000000000E+00   1   0   0   0</a:t>
            </a:r>
          </a:p>
          <a:p>
            <a:r>
              <a:rPr lang="it-IT" sz="1100">
                <a:latin typeface="Courier New" pitchFamily="49" charset="0"/>
              </a:rPr>
              <a:t> 2 0.4399884392791E+00 0.989214203213E-04 -.391350614723E+02 0.26019532406E-06  -2   0   0  -1</a:t>
            </a:r>
          </a:p>
          <a:p>
            <a:r>
              <a:rPr lang="it-IT" sz="1100">
                <a:latin typeface="Courier New" pitchFamily="49" charset="0"/>
              </a:rPr>
              <a:t> 3 -.4399870444290E+00 0.708127509993E-04 -.210210002990E+02 0.11346548138E-05   2   0   0   1</a:t>
            </a:r>
          </a:p>
          <a:p>
            <a:r>
              <a:rPr lang="it-IT" sz="1100">
                <a:latin typeface="Courier New" pitchFamily="49" charset="0"/>
              </a:rPr>
              <a:t> 4 0.4244673396355E-05 0.571770494641E-04 0.636737742552E+02 0.42446733964E-05   0   0   0   0</a:t>
            </a:r>
          </a:p>
          <a:p>
            <a:r>
              <a:rPr lang="it-IT" sz="1100">
                <a:latin typeface="Courier New" pitchFamily="49" charset="0"/>
              </a:rPr>
              <a:t> 5 0.4100132929610E+00 0.408801734260E-04 0.258199339300E+02 0.11735779843E-04  -1  -1   0  -1</a:t>
            </a:r>
          </a:p>
          <a:p>
            <a:r>
              <a:rPr lang="it-IT" sz="1100">
                <a:latin typeface="Courier New" pitchFamily="49" charset="0"/>
              </a:rPr>
              <a:t> 6 0.3800158793311E+00 0.450761326468E-04 0.422299367249E+02 0.94405265322E-06   0  -2   0  -1</a:t>
            </a:r>
          </a:p>
          <a:p>
            <a:r>
              <a:rPr lang="it-IT" sz="1100">
                <a:latin typeface="Courier New" pitchFamily="49" charset="0"/>
              </a:rPr>
              <a:t> 7 -.3800181350819E+00 0.449392480866E-04 -.108056969751E+03 0.31998034197E-05   0   2   0   1</a:t>
            </a:r>
          </a:p>
          <a:p>
            <a:r>
              <a:rPr lang="it-IT" sz="1100">
                <a:latin typeface="Courier New" pitchFamily="49" charset="0"/>
              </a:rPr>
              <a:t> 8 0.2998237923637E-01 0.181993216160E-04 -.990361266979E+02 0.42426663168E-05  -1   1   0   0</a:t>
            </a:r>
          </a:p>
          <a:p>
            <a:r>
              <a:rPr lang="it-IT" sz="1100">
                <a:latin typeface="Courier New" pitchFamily="49" charset="0"/>
              </a:rPr>
              <a:t> 9 -.4100020901909E+00 0.145698681839E-04 0.614182554491E+02 0.53300974268E-06   1   1   0   1</a:t>
            </a:r>
          </a:p>
          <a:p>
            <a:r>
              <a:rPr lang="it-IT" sz="1100">
                <a:latin typeface="Courier New" pitchFamily="49" charset="0"/>
              </a:rPr>
              <a:t>10 0.3099896694036E+00 0.157916924317E-04 -.416195601121E+02 0.28629571418E-05   0   1   0   0</a:t>
            </a:r>
          </a:p>
        </p:txBody>
      </p:sp>
      <p:sp>
        <p:nvSpPr>
          <p:cNvPr id="17410" name="TextBox 9"/>
          <p:cNvSpPr txBox="1">
            <a:spLocks noChangeArrowheads="1"/>
          </p:cNvSpPr>
          <p:nvPr/>
        </p:nvSpPr>
        <p:spPr bwMode="auto">
          <a:xfrm>
            <a:off x="533400" y="914400"/>
            <a:ext cx="4953000" cy="369888"/>
          </a:xfrm>
          <a:prstGeom prst="rect">
            <a:avLst/>
          </a:prstGeom>
          <a:noFill/>
          <a:ln w="9525">
            <a:noFill/>
            <a:miter lim="800000"/>
            <a:headEnd/>
            <a:tailEnd/>
          </a:ln>
        </p:spPr>
        <p:txBody>
          <a:bodyPr>
            <a:spAutoFit/>
          </a:bodyPr>
          <a:lstStyle/>
          <a:p>
            <a:r>
              <a:rPr lang="en-US">
                <a:latin typeface="Calibri" pitchFamily="34" charset="0"/>
              </a:rPr>
              <a:t>Data is output from SUSSIX to “</a:t>
            </a:r>
            <a:r>
              <a:rPr lang="en-US" b="1">
                <a:latin typeface="Calibri" pitchFamily="34" charset="0"/>
              </a:rPr>
              <a:t>lines</a:t>
            </a:r>
            <a:r>
              <a:rPr lang="en-US">
                <a:latin typeface="Calibri" pitchFamily="34" charset="0"/>
              </a:rPr>
              <a:t>” file</a:t>
            </a:r>
          </a:p>
        </p:txBody>
      </p:sp>
      <p:sp>
        <p:nvSpPr>
          <p:cNvPr id="11" name="TextBox 10"/>
          <p:cNvSpPr txBox="1">
            <a:spLocks noChangeArrowheads="1"/>
          </p:cNvSpPr>
          <p:nvPr/>
        </p:nvSpPr>
        <p:spPr bwMode="auto">
          <a:xfrm>
            <a:off x="4343400" y="1219200"/>
            <a:ext cx="3505200" cy="338138"/>
          </a:xfrm>
          <a:prstGeom prst="rect">
            <a:avLst/>
          </a:prstGeom>
          <a:noFill/>
          <a:ln w="9525">
            <a:noFill/>
            <a:miter lim="800000"/>
            <a:headEnd/>
            <a:tailEnd/>
          </a:ln>
        </p:spPr>
        <p:txBody>
          <a:bodyPr>
            <a:spAutoFit/>
          </a:bodyPr>
          <a:lstStyle/>
          <a:p>
            <a:r>
              <a:rPr lang="en-US" sz="1600">
                <a:solidFill>
                  <a:srgbClr val="0070C0"/>
                </a:solidFill>
                <a:latin typeface="Calibri" pitchFamily="34" charset="0"/>
              </a:rPr>
              <a:t>Data output for each plane considered</a:t>
            </a:r>
          </a:p>
        </p:txBody>
      </p:sp>
      <p:cxnSp>
        <p:nvCxnSpPr>
          <p:cNvPr id="15" name="Straight Connector 14"/>
          <p:cNvCxnSpPr>
            <a:stCxn id="11" idx="1"/>
          </p:cNvCxnSpPr>
          <p:nvPr/>
        </p:nvCxnSpPr>
        <p:spPr>
          <a:xfrm rot="10800000">
            <a:off x="1524000" y="1371600"/>
            <a:ext cx="2819400" cy="1746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1408113" y="1485900"/>
            <a:ext cx="230188" cy="158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flipH="1" flipV="1">
            <a:off x="2209800" y="1676400"/>
            <a:ext cx="152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286000" y="1600200"/>
            <a:ext cx="1524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3695700" y="1714500"/>
            <a:ext cx="2286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flipH="1" flipV="1">
            <a:off x="3009900" y="1562100"/>
            <a:ext cx="762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048000" y="1524000"/>
            <a:ext cx="9906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038600" y="1524000"/>
            <a:ext cx="762000" cy="152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4" name="TextBox 43"/>
          <p:cNvSpPr txBox="1">
            <a:spLocks noChangeArrowheads="1"/>
          </p:cNvSpPr>
          <p:nvPr/>
        </p:nvSpPr>
        <p:spPr bwMode="auto">
          <a:xfrm>
            <a:off x="4876800" y="1524000"/>
            <a:ext cx="3505200" cy="338138"/>
          </a:xfrm>
          <a:prstGeom prst="rect">
            <a:avLst/>
          </a:prstGeom>
          <a:noFill/>
          <a:ln w="9525">
            <a:noFill/>
            <a:miter lim="800000"/>
            <a:headEnd/>
            <a:tailEnd/>
          </a:ln>
        </p:spPr>
        <p:txBody>
          <a:bodyPr>
            <a:spAutoFit/>
          </a:bodyPr>
          <a:lstStyle/>
          <a:p>
            <a:r>
              <a:rPr lang="en-US" sz="1600">
                <a:solidFill>
                  <a:srgbClr val="0070C0"/>
                </a:solidFill>
                <a:latin typeface="Calibri" pitchFamily="34" charset="0"/>
              </a:rPr>
              <a:t>For each BPM file studied</a:t>
            </a:r>
          </a:p>
        </p:txBody>
      </p:sp>
      <p:cxnSp>
        <p:nvCxnSpPr>
          <p:cNvPr id="46" name="Straight Arrow Connector 45"/>
          <p:cNvCxnSpPr/>
          <p:nvPr/>
        </p:nvCxnSpPr>
        <p:spPr>
          <a:xfrm>
            <a:off x="152400" y="1905000"/>
            <a:ext cx="3048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866900" y="3924300"/>
            <a:ext cx="40386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52400" y="5943600"/>
            <a:ext cx="27432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5" name="TextBox 54"/>
          <p:cNvSpPr txBox="1">
            <a:spLocks noChangeArrowheads="1"/>
          </p:cNvSpPr>
          <p:nvPr/>
        </p:nvSpPr>
        <p:spPr bwMode="auto">
          <a:xfrm>
            <a:off x="990600" y="4800600"/>
            <a:ext cx="6705600" cy="584200"/>
          </a:xfrm>
          <a:prstGeom prst="rect">
            <a:avLst/>
          </a:prstGeom>
          <a:noFill/>
          <a:ln w="9525">
            <a:noFill/>
            <a:miter lim="800000"/>
            <a:headEnd/>
            <a:tailEnd/>
          </a:ln>
        </p:spPr>
        <p:txBody>
          <a:bodyPr>
            <a:spAutoFit/>
          </a:bodyPr>
          <a:lstStyle/>
          <a:p>
            <a:pPr algn="ctr"/>
            <a:r>
              <a:rPr lang="en-US" sz="1600">
                <a:solidFill>
                  <a:srgbClr val="0070C0"/>
                </a:solidFill>
                <a:latin typeface="Calibri" pitchFamily="34" charset="0"/>
              </a:rPr>
              <a:t>The frequency (in tune units), amplitude and phase of the spectral lines are output</a:t>
            </a:r>
          </a:p>
        </p:txBody>
      </p:sp>
      <p:cxnSp>
        <p:nvCxnSpPr>
          <p:cNvPr id="61" name="Straight Arrow Connector 60"/>
          <p:cNvCxnSpPr/>
          <p:nvPr/>
        </p:nvCxnSpPr>
        <p:spPr>
          <a:xfrm rot="16200000" flipV="1">
            <a:off x="3505200" y="4267200"/>
            <a:ext cx="533400" cy="5334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16200000" flipV="1">
            <a:off x="4686300" y="4305300"/>
            <a:ext cx="533400" cy="457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6200000" flipV="1">
            <a:off x="1524000" y="4267200"/>
            <a:ext cx="533400" cy="5334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a:spLocks noChangeArrowheads="1"/>
          </p:cNvSpPr>
          <p:nvPr/>
        </p:nvSpPr>
        <p:spPr bwMode="auto">
          <a:xfrm>
            <a:off x="2971800" y="5715000"/>
            <a:ext cx="3962400" cy="338138"/>
          </a:xfrm>
          <a:prstGeom prst="rect">
            <a:avLst/>
          </a:prstGeom>
          <a:noFill/>
          <a:ln w="9525">
            <a:noFill/>
            <a:miter lim="800000"/>
            <a:headEnd/>
            <a:tailEnd/>
          </a:ln>
        </p:spPr>
        <p:txBody>
          <a:bodyPr>
            <a:spAutoFit/>
          </a:bodyPr>
          <a:lstStyle/>
          <a:p>
            <a:r>
              <a:rPr lang="en-US" sz="1600">
                <a:solidFill>
                  <a:srgbClr val="0070C0"/>
                </a:solidFill>
                <a:latin typeface="Calibri" pitchFamily="34" charset="0"/>
              </a:rPr>
              <a:t>Tunes are also specified separately </a:t>
            </a:r>
          </a:p>
        </p:txBody>
      </p:sp>
      <p:sp>
        <p:nvSpPr>
          <p:cNvPr id="81" name="TextBox 80"/>
          <p:cNvSpPr txBox="1">
            <a:spLocks noChangeArrowheads="1"/>
          </p:cNvSpPr>
          <p:nvPr/>
        </p:nvSpPr>
        <p:spPr bwMode="auto">
          <a:xfrm>
            <a:off x="762000" y="5029200"/>
            <a:ext cx="5486400" cy="338138"/>
          </a:xfrm>
          <a:prstGeom prst="rect">
            <a:avLst/>
          </a:prstGeom>
          <a:noFill/>
          <a:ln w="9525">
            <a:noFill/>
            <a:miter lim="800000"/>
            <a:headEnd/>
            <a:tailEnd/>
          </a:ln>
        </p:spPr>
        <p:txBody>
          <a:bodyPr>
            <a:spAutoFit/>
          </a:bodyPr>
          <a:lstStyle/>
          <a:p>
            <a:r>
              <a:rPr lang="en-US" sz="1600">
                <a:solidFill>
                  <a:srgbClr val="0070C0"/>
                </a:solidFill>
                <a:latin typeface="Calibri" pitchFamily="34" charset="0"/>
              </a:rPr>
              <a:t>The spectral lines are ordered in decreasing amplitude</a:t>
            </a:r>
          </a:p>
        </p:txBody>
      </p:sp>
      <p:cxnSp>
        <p:nvCxnSpPr>
          <p:cNvPr id="85" name="Straight Arrow Connector 84"/>
          <p:cNvCxnSpPr/>
          <p:nvPr/>
        </p:nvCxnSpPr>
        <p:spPr>
          <a:xfrm rot="5400000" flipH="1" flipV="1">
            <a:off x="2592388" y="4648200"/>
            <a:ext cx="608012"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228600" y="2819400"/>
            <a:ext cx="3048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990600" y="4038600"/>
            <a:ext cx="2438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228600" y="5257800"/>
            <a:ext cx="4572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7" name="TextBox 96"/>
          <p:cNvSpPr txBox="1">
            <a:spLocks noChangeArrowheads="1"/>
          </p:cNvSpPr>
          <p:nvPr/>
        </p:nvSpPr>
        <p:spPr bwMode="auto">
          <a:xfrm>
            <a:off x="5638800" y="5181600"/>
            <a:ext cx="2743200" cy="830263"/>
          </a:xfrm>
          <a:prstGeom prst="rect">
            <a:avLst/>
          </a:prstGeom>
          <a:noFill/>
          <a:ln w="9525">
            <a:noFill/>
            <a:miter lim="800000"/>
            <a:headEnd/>
            <a:tailEnd/>
          </a:ln>
        </p:spPr>
        <p:txBody>
          <a:bodyPr>
            <a:spAutoFit/>
          </a:bodyPr>
          <a:lstStyle/>
          <a:p>
            <a:r>
              <a:rPr lang="en-US" sz="1600">
                <a:solidFill>
                  <a:srgbClr val="0070C0"/>
                </a:solidFill>
                <a:latin typeface="Calibri" pitchFamily="34" charset="0"/>
              </a:rPr>
              <a:t>Spectral lines are matched to the closest frequency resonant driving term and errors given </a:t>
            </a:r>
          </a:p>
        </p:txBody>
      </p:sp>
      <p:cxnSp>
        <p:nvCxnSpPr>
          <p:cNvPr id="99" name="Straight Arrow Connector 98"/>
          <p:cNvCxnSpPr/>
          <p:nvPr/>
        </p:nvCxnSpPr>
        <p:spPr>
          <a:xfrm rot="5400000" flipH="1" flipV="1">
            <a:off x="7353301" y="4686300"/>
            <a:ext cx="838200" cy="317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16200000" flipV="1">
            <a:off x="6172200" y="4648200"/>
            <a:ext cx="838200" cy="2286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02" name="TextBox 101"/>
          <p:cNvSpPr txBox="1">
            <a:spLocks noChangeArrowheads="1"/>
          </p:cNvSpPr>
          <p:nvPr/>
        </p:nvSpPr>
        <p:spPr bwMode="auto">
          <a:xfrm>
            <a:off x="1524000" y="4800600"/>
            <a:ext cx="5562600" cy="1465263"/>
          </a:xfrm>
          <a:prstGeom prst="rect">
            <a:avLst/>
          </a:prstGeom>
          <a:noFill/>
          <a:ln w="9525">
            <a:noFill/>
            <a:miter lim="800000"/>
            <a:headEnd/>
            <a:tailEnd/>
          </a:ln>
        </p:spPr>
        <p:txBody>
          <a:bodyPr>
            <a:spAutoFit/>
          </a:bodyPr>
          <a:lstStyle/>
          <a:p>
            <a:r>
              <a:rPr lang="en-US">
                <a:latin typeface="Calibri" pitchFamily="34" charset="0"/>
              </a:rPr>
              <a:t>If requested additional output given:</a:t>
            </a:r>
          </a:p>
          <a:p>
            <a:pPr>
              <a:buFont typeface="Wingdings" pitchFamily="2" charset="2"/>
              <a:buChar char="Ø"/>
            </a:pPr>
            <a:r>
              <a:rPr lang="en-US">
                <a:latin typeface="Calibri" pitchFamily="34" charset="0"/>
              </a:rPr>
              <a:t>  “reson#”  </a:t>
            </a:r>
          </a:p>
          <a:p>
            <a:pPr lvl="3">
              <a:buFont typeface="Wingdings" pitchFamily="2" charset="2"/>
              <a:buChar char="Ø"/>
            </a:pPr>
            <a:r>
              <a:rPr lang="en-US">
                <a:latin typeface="Calibri" pitchFamily="34" charset="0"/>
              </a:rPr>
              <a:t>  “smear#”</a:t>
            </a:r>
          </a:p>
          <a:p>
            <a:pPr lvl="3">
              <a:buFont typeface="Wingdings" pitchFamily="2" charset="2"/>
              <a:buChar char="Ø"/>
            </a:pPr>
            <a:r>
              <a:rPr lang="en-US">
                <a:latin typeface="Calibri" pitchFamily="34" charset="0"/>
              </a:rPr>
              <a:t>   “invar#”</a:t>
            </a:r>
          </a:p>
          <a:p>
            <a:pPr lvl="3">
              <a:buFont typeface="Wingdings" pitchFamily="2" charset="2"/>
              <a:buChar char="Ø"/>
            </a:pPr>
            <a:r>
              <a:rPr lang="en-US">
                <a:latin typeface="Calibri" pitchFamily="34" charset="0"/>
              </a:rPr>
              <a:t>   “conju#”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19"/>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5"/>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1"/>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44"/>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42"/>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38"/>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36"/>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32"/>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24"/>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34"/>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5">
                                            <p:txEl>
                                              <p:pRg st="0" end="0"/>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9">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nodeType="clickEffect">
                                  <p:stCondLst>
                                    <p:cond delay="0"/>
                                  </p:stCondLst>
                                  <p:childTnLst>
                                    <p:set>
                                      <p:cBhvr>
                                        <p:cTn id="66" dur="1" fill="hold">
                                          <p:stCondLst>
                                            <p:cond delay="0"/>
                                          </p:stCondLst>
                                        </p:cTn>
                                        <p:tgtEl>
                                          <p:spTgt spid="65"/>
                                        </p:tgtEl>
                                        <p:attrNameLst>
                                          <p:attrName>style.visibility</p:attrName>
                                        </p:attrNameLst>
                                      </p:cBhvr>
                                      <p:to>
                                        <p:strVal val="hidden"/>
                                      </p:to>
                                    </p:set>
                                  </p:childTnLst>
                                </p:cTn>
                              </p:par>
                              <p:par>
                                <p:cTn id="67" presetID="1" presetClass="exit" presetSubtype="0" fill="hold" nodeType="withEffect">
                                  <p:stCondLst>
                                    <p:cond delay="0"/>
                                  </p:stCondLst>
                                  <p:childTnLst>
                                    <p:set>
                                      <p:cBhvr>
                                        <p:cTn id="68" dur="1" fill="hold">
                                          <p:stCondLst>
                                            <p:cond delay="0"/>
                                          </p:stCondLst>
                                        </p:cTn>
                                        <p:tgtEl>
                                          <p:spTgt spid="69">
                                            <p:txEl>
                                              <p:pRg st="0" end="0"/>
                                            </p:txEl>
                                          </p:spTgt>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52"/>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55">
                                            <p:txEl>
                                              <p:pRg st="0" end="0"/>
                                            </p:txEl>
                                          </p:spTgt>
                                        </p:tgtEl>
                                        <p:attrNameLst>
                                          <p:attrName>style.visibility</p:attrName>
                                        </p:attrNameLst>
                                      </p:cBhvr>
                                      <p:to>
                                        <p:strVal val="hidden"/>
                                      </p:to>
                                    </p:set>
                                  </p:childTnLst>
                                </p:cTn>
                              </p:par>
                              <p:par>
                                <p:cTn id="73" presetID="1" presetClass="exit" presetSubtype="0" fill="hold" nodeType="withEffect">
                                  <p:stCondLst>
                                    <p:cond delay="0"/>
                                  </p:stCondLst>
                                  <p:childTnLst>
                                    <p:set>
                                      <p:cBhvr>
                                        <p:cTn id="74" dur="1" fill="hold">
                                          <p:stCondLst>
                                            <p:cond delay="0"/>
                                          </p:stCondLst>
                                        </p:cTn>
                                        <p:tgtEl>
                                          <p:spTgt spid="50"/>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46"/>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66"/>
                                        </p:tgtEl>
                                        <p:attrNameLst>
                                          <p:attrName>style.visibility</p:attrName>
                                        </p:attrNameLst>
                                      </p:cBhvr>
                                      <p:to>
                                        <p:strVal val="hidden"/>
                                      </p:to>
                                    </p:set>
                                  </p:childTnLst>
                                </p:cTn>
                              </p:par>
                              <p:par>
                                <p:cTn id="79" presetID="1" presetClass="exit" presetSubtype="0" fill="hold" nodeType="withEffect">
                                  <p:stCondLst>
                                    <p:cond delay="0"/>
                                  </p:stCondLst>
                                  <p:childTnLst>
                                    <p:set>
                                      <p:cBhvr>
                                        <p:cTn id="80" dur="1" fill="hold">
                                          <p:stCondLst>
                                            <p:cond delay="0"/>
                                          </p:stCondLst>
                                        </p:cTn>
                                        <p:tgtEl>
                                          <p:spTgt spid="61"/>
                                        </p:tgtEl>
                                        <p:attrNameLst>
                                          <p:attrName>style.visibility</p:attrName>
                                        </p:attrNameLst>
                                      </p:cBhvr>
                                      <p:to>
                                        <p:strVal val="hidden"/>
                                      </p:to>
                                    </p:set>
                                  </p:childTnLst>
                                </p:cTn>
                              </p:par>
                              <p:par>
                                <p:cTn id="81" presetID="1" presetClass="entr" presetSubtype="0" fill="hold" nodeType="withEffect">
                                  <p:stCondLst>
                                    <p:cond delay="0"/>
                                  </p:stCondLst>
                                  <p:childTnLst>
                                    <p:set>
                                      <p:cBhvr>
                                        <p:cTn id="82" dur="1" fill="hold">
                                          <p:stCondLst>
                                            <p:cond delay="0"/>
                                          </p:stCondLst>
                                        </p:cTn>
                                        <p:tgtEl>
                                          <p:spTgt spid="8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1"/>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96"/>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1" nodeType="clickEffect">
                                  <p:stCondLst>
                                    <p:cond delay="0"/>
                                  </p:stCondLst>
                                  <p:childTnLst>
                                    <p:set>
                                      <p:cBhvr>
                                        <p:cTn id="94" dur="1" fill="hold">
                                          <p:stCondLst>
                                            <p:cond delay="0"/>
                                          </p:stCondLst>
                                        </p:cTn>
                                        <p:tgtEl>
                                          <p:spTgt spid="55">
                                            <p:txEl>
                                              <p:pRg st="0" end="0"/>
                                            </p:txEl>
                                          </p:spTgt>
                                        </p:tgtEl>
                                        <p:attrNameLst>
                                          <p:attrName>style.visibility</p:attrName>
                                        </p:attrNameLst>
                                      </p:cBhvr>
                                      <p:to>
                                        <p:strVal val="hidden"/>
                                      </p:to>
                                    </p:set>
                                  </p:childTnLst>
                                </p:cTn>
                              </p:par>
                              <p:par>
                                <p:cTn id="95" presetID="1" presetClass="exit" presetSubtype="0" fill="hold" nodeType="withEffect">
                                  <p:stCondLst>
                                    <p:cond delay="0"/>
                                  </p:stCondLst>
                                  <p:childTnLst>
                                    <p:set>
                                      <p:cBhvr>
                                        <p:cTn id="96" dur="1" fill="hold">
                                          <p:stCondLst>
                                            <p:cond delay="0"/>
                                          </p:stCondLst>
                                        </p:cTn>
                                        <p:tgtEl>
                                          <p:spTgt spid="85"/>
                                        </p:tgtEl>
                                        <p:attrNameLst>
                                          <p:attrName>style.visibility</p:attrName>
                                        </p:attrNameLst>
                                      </p:cBhvr>
                                      <p:to>
                                        <p:strVal val="hidden"/>
                                      </p:to>
                                    </p:set>
                                  </p:childTnLst>
                                </p:cTn>
                              </p:par>
                              <p:par>
                                <p:cTn id="97" presetID="1" presetClass="exit" presetSubtype="0" fill="hold" nodeType="withEffect">
                                  <p:stCondLst>
                                    <p:cond delay="0"/>
                                  </p:stCondLst>
                                  <p:childTnLst>
                                    <p:set>
                                      <p:cBhvr>
                                        <p:cTn id="98" dur="1" fill="hold">
                                          <p:stCondLst>
                                            <p:cond delay="0"/>
                                          </p:stCondLst>
                                        </p:cTn>
                                        <p:tgtEl>
                                          <p:spTgt spid="96"/>
                                        </p:tgtEl>
                                        <p:attrNameLst>
                                          <p:attrName>style.visibility</p:attrName>
                                        </p:attrNameLst>
                                      </p:cBhvr>
                                      <p:to>
                                        <p:strVal val="hidden"/>
                                      </p:to>
                                    </p:set>
                                  </p:childTnLst>
                                </p:cTn>
                              </p:par>
                              <p:par>
                                <p:cTn id="99" presetID="1" presetClass="exit" presetSubtype="0" fill="hold" nodeType="withEffect">
                                  <p:stCondLst>
                                    <p:cond delay="0"/>
                                  </p:stCondLst>
                                  <p:childTnLst>
                                    <p:set>
                                      <p:cBhvr>
                                        <p:cTn id="100" dur="1" fill="hold">
                                          <p:stCondLst>
                                            <p:cond delay="0"/>
                                          </p:stCondLst>
                                        </p:cTn>
                                        <p:tgtEl>
                                          <p:spTgt spid="88"/>
                                        </p:tgtEl>
                                        <p:attrNameLst>
                                          <p:attrName>style.visibility</p:attrName>
                                        </p:attrNameLst>
                                      </p:cBhvr>
                                      <p:to>
                                        <p:strVal val="hidden"/>
                                      </p:to>
                                    </p:set>
                                  </p:childTnLst>
                                </p:cTn>
                              </p:par>
                              <p:par>
                                <p:cTn id="101" presetID="1" presetClass="exit" presetSubtype="0" fill="hold" nodeType="withEffect">
                                  <p:stCondLst>
                                    <p:cond delay="0"/>
                                  </p:stCondLst>
                                  <p:childTnLst>
                                    <p:set>
                                      <p:cBhvr>
                                        <p:cTn id="102" dur="1" fill="hold">
                                          <p:stCondLst>
                                            <p:cond delay="0"/>
                                          </p:stCondLst>
                                        </p:cTn>
                                        <p:tgtEl>
                                          <p:spTgt spid="87"/>
                                        </p:tgtEl>
                                        <p:attrNameLst>
                                          <p:attrName>style.visibility</p:attrName>
                                        </p:attrNameLst>
                                      </p:cBhvr>
                                      <p:to>
                                        <p:strVal val="hidden"/>
                                      </p:to>
                                    </p:set>
                                  </p:childTnLst>
                                </p:cTn>
                              </p:par>
                              <p:par>
                                <p:cTn id="103" presetID="1" presetClass="exit" presetSubtype="0" fill="hold" grpId="1" nodeType="withEffect">
                                  <p:stCondLst>
                                    <p:cond delay="0"/>
                                  </p:stCondLst>
                                  <p:childTnLst>
                                    <p:set>
                                      <p:cBhvr>
                                        <p:cTn id="104" dur="1" fill="hold">
                                          <p:stCondLst>
                                            <p:cond delay="0"/>
                                          </p:stCondLst>
                                        </p:cTn>
                                        <p:tgtEl>
                                          <p:spTgt spid="81"/>
                                        </p:tgtEl>
                                        <p:attrNameLst>
                                          <p:attrName>style.visibility</p:attrName>
                                        </p:attrNameLst>
                                      </p:cBhvr>
                                      <p:to>
                                        <p:strVal val="hidden"/>
                                      </p:to>
                                    </p:set>
                                  </p:childTnLst>
                                </p:cTn>
                              </p:par>
                              <p:par>
                                <p:cTn id="105" presetID="1" presetClass="entr" presetSubtype="0" fill="hold" nodeType="withEffect">
                                  <p:stCondLst>
                                    <p:cond delay="0"/>
                                  </p:stCondLst>
                                  <p:childTnLst>
                                    <p:set>
                                      <p:cBhvr>
                                        <p:cTn id="106" dur="1" fill="hold">
                                          <p:stCondLst>
                                            <p:cond delay="0"/>
                                          </p:stCondLst>
                                        </p:cTn>
                                        <p:tgtEl>
                                          <p:spTgt spid="10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9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97"/>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nodeType="clickEffect">
                                  <p:stCondLst>
                                    <p:cond delay="0"/>
                                  </p:stCondLst>
                                  <p:childTnLst>
                                    <p:set>
                                      <p:cBhvr>
                                        <p:cTn id="114" dur="1" fill="hold">
                                          <p:stCondLst>
                                            <p:cond delay="0"/>
                                          </p:stCondLst>
                                        </p:cTn>
                                        <p:tgtEl>
                                          <p:spTgt spid="101"/>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99"/>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97"/>
                                        </p:tgtEl>
                                        <p:attrNameLst>
                                          <p:attrName>style.visibility</p:attrName>
                                        </p:attrNameLst>
                                      </p:cBhvr>
                                      <p:to>
                                        <p:strVal val="hidden"/>
                                      </p:to>
                                    </p:set>
                                  </p:childTnLst>
                                </p:cTn>
                              </p:par>
                              <p:par>
                                <p:cTn id="119" presetID="1" presetClass="entr" presetSubtype="0" fill="hold" grpId="0" nodeType="withEffect">
                                  <p:stCondLst>
                                    <p:cond delay="0"/>
                                  </p:stCondLst>
                                  <p:childTnLst>
                                    <p:set>
                                      <p:cBhvr>
                                        <p:cTn id="120"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44" grpId="0"/>
      <p:bldP spid="44" grpId="1"/>
      <p:bldP spid="55" grpId="0" build="allAtOnce"/>
      <p:bldP spid="55" grpId="1" build="allAtOnce"/>
      <p:bldP spid="69" grpId="0" build="allAtOnce"/>
      <p:bldP spid="81" grpId="0"/>
      <p:bldP spid="81" grpId="1"/>
      <p:bldP spid="97" grpId="0"/>
      <p:bldP spid="97" grpId="1"/>
      <p:bldP spid="1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Box 3"/>
          <p:cNvSpPr txBox="1">
            <a:spLocks noChangeArrowheads="1"/>
          </p:cNvSpPr>
          <p:nvPr/>
        </p:nvSpPr>
        <p:spPr bwMode="auto">
          <a:xfrm>
            <a:off x="457200" y="304800"/>
            <a:ext cx="6629400" cy="461963"/>
          </a:xfrm>
          <a:prstGeom prst="rect">
            <a:avLst/>
          </a:prstGeom>
          <a:noFill/>
          <a:ln w="9525">
            <a:noFill/>
            <a:miter lim="800000"/>
            <a:headEnd/>
            <a:tailEnd/>
          </a:ln>
        </p:spPr>
        <p:txBody>
          <a:bodyPr>
            <a:spAutoFit/>
          </a:bodyPr>
          <a:lstStyle/>
          <a:p>
            <a:r>
              <a:rPr lang="en-US" sz="2400" b="1" u="sng">
                <a:latin typeface="Calibri" pitchFamily="34" charset="0"/>
              </a:rPr>
              <a:t>Using SUSSIX</a:t>
            </a:r>
          </a:p>
        </p:txBody>
      </p:sp>
      <p:sp>
        <p:nvSpPr>
          <p:cNvPr id="5" name="TextBox 4"/>
          <p:cNvSpPr txBox="1"/>
          <p:nvPr/>
        </p:nvSpPr>
        <p:spPr>
          <a:xfrm>
            <a:off x="381000" y="1371600"/>
            <a:ext cx="8229600" cy="3539430"/>
          </a:xfrm>
          <a:prstGeom prst="rect">
            <a:avLst/>
          </a:prstGeom>
          <a:noFill/>
        </p:spPr>
        <p:txBody>
          <a:bodyPr>
            <a:spAutoFit/>
          </a:bodyPr>
          <a:lstStyle/>
          <a:p>
            <a:pPr fontAlgn="auto">
              <a:spcBef>
                <a:spcPts val="0"/>
              </a:spcBef>
              <a:spcAft>
                <a:spcPts val="0"/>
              </a:spcAft>
              <a:defRPr/>
            </a:pPr>
            <a:r>
              <a:rPr lang="en-US" b="1" dirty="0">
                <a:latin typeface="+mn-lt"/>
                <a:cs typeface="+mn-cs"/>
              </a:rPr>
              <a:t>Data sources</a:t>
            </a:r>
            <a:r>
              <a:rPr lang="en-US" dirty="0">
                <a:latin typeface="+mn-lt"/>
                <a:cs typeface="+mn-cs"/>
              </a:rPr>
              <a:t>:  SIXTRACK binary file </a:t>
            </a:r>
            <a:r>
              <a:rPr lang="en-US" i="1" dirty="0">
                <a:latin typeface="+mn-lt"/>
                <a:cs typeface="+mn-cs"/>
              </a:rPr>
              <a:t>“fort.90”</a:t>
            </a:r>
            <a:endParaRPr lang="en-US" sz="800" i="1" dirty="0">
              <a:latin typeface="+mn-lt"/>
              <a:cs typeface="+mn-cs"/>
            </a:endParaRPr>
          </a:p>
          <a:p>
            <a:pPr fontAlgn="auto">
              <a:spcBef>
                <a:spcPts val="0"/>
              </a:spcBef>
              <a:spcAft>
                <a:spcPts val="0"/>
              </a:spcAft>
              <a:defRPr/>
            </a:pPr>
            <a:endParaRPr lang="en-US" sz="800" i="1" dirty="0">
              <a:latin typeface="+mn-lt"/>
              <a:cs typeface="+mn-cs"/>
            </a:endParaRPr>
          </a:p>
          <a:p>
            <a:pPr fontAlgn="auto">
              <a:spcBef>
                <a:spcPts val="0"/>
              </a:spcBef>
              <a:spcAft>
                <a:spcPts val="0"/>
              </a:spcAft>
              <a:defRPr/>
            </a:pPr>
            <a:r>
              <a:rPr lang="en-US" dirty="0">
                <a:latin typeface="+mn-lt"/>
                <a:cs typeface="+mn-cs"/>
              </a:rPr>
              <a:t>                          ASCII file </a:t>
            </a:r>
            <a:r>
              <a:rPr lang="en-US" i="1" dirty="0">
                <a:latin typeface="+mn-lt"/>
                <a:cs typeface="+mn-cs"/>
              </a:rPr>
              <a:t>“bpm.0001”</a:t>
            </a:r>
            <a:r>
              <a:rPr lang="en-US" dirty="0">
                <a:latin typeface="+mn-lt"/>
                <a:cs typeface="+mn-cs"/>
              </a:rPr>
              <a:t>        </a:t>
            </a:r>
          </a:p>
          <a:p>
            <a:pPr lvl="5">
              <a:buFont typeface="Wingdings" pitchFamily="2" charset="2"/>
              <a:buChar char="Ø"/>
              <a:defRPr/>
            </a:pPr>
            <a:r>
              <a:rPr lang="en-US" dirty="0">
                <a:latin typeface="+mn-lt"/>
                <a:cs typeface="+mn-cs"/>
              </a:rPr>
              <a:t> two columns per plane of motion:   </a:t>
            </a:r>
            <a:r>
              <a:rPr lang="en-US" i="1" dirty="0">
                <a:latin typeface="+mn-lt"/>
                <a:cs typeface="+mn-cs"/>
              </a:rPr>
              <a:t>x, </a:t>
            </a:r>
            <a:r>
              <a:rPr lang="en-US" i="1" dirty="0" err="1">
                <a:latin typeface="+mn-lt"/>
                <a:cs typeface="+mn-cs"/>
              </a:rPr>
              <a:t>p</a:t>
            </a:r>
            <a:r>
              <a:rPr lang="en-US" sz="1200" i="1" dirty="0" err="1">
                <a:latin typeface="+mn-lt"/>
                <a:cs typeface="+mn-cs"/>
              </a:rPr>
              <a:t>x</a:t>
            </a:r>
            <a:r>
              <a:rPr lang="en-US" sz="1200" i="1" dirty="0">
                <a:latin typeface="+mn-lt"/>
                <a:cs typeface="+mn-cs"/>
              </a:rPr>
              <a:t>, </a:t>
            </a:r>
            <a:r>
              <a:rPr lang="en-US" i="1" dirty="0">
                <a:latin typeface="+mn-lt"/>
                <a:cs typeface="+mn-cs"/>
              </a:rPr>
              <a:t>y, </a:t>
            </a:r>
            <a:r>
              <a:rPr lang="en-US" i="1" dirty="0" err="1">
                <a:latin typeface="+mn-lt"/>
                <a:cs typeface="+mn-cs"/>
              </a:rPr>
              <a:t>p</a:t>
            </a:r>
            <a:r>
              <a:rPr lang="en-US" sz="1200" i="1" dirty="0" err="1">
                <a:latin typeface="+mn-lt"/>
                <a:cs typeface="+mn-cs"/>
              </a:rPr>
              <a:t>y</a:t>
            </a:r>
            <a:r>
              <a:rPr lang="en-US" sz="1200" i="1" dirty="0">
                <a:latin typeface="+mn-lt"/>
                <a:cs typeface="+mn-cs"/>
              </a:rPr>
              <a:t>, </a:t>
            </a:r>
            <a:r>
              <a:rPr lang="el-GR" i="1" dirty="0">
                <a:latin typeface="+mn-lt"/>
                <a:cs typeface="+mn-cs"/>
              </a:rPr>
              <a:t>σ</a:t>
            </a:r>
            <a:r>
              <a:rPr lang="en-US" i="1" dirty="0">
                <a:latin typeface="+mn-lt"/>
                <a:cs typeface="+mn-cs"/>
              </a:rPr>
              <a:t>, p</a:t>
            </a:r>
            <a:r>
              <a:rPr lang="el-GR" sz="1200" i="1" dirty="0">
                <a:latin typeface="+mn-lt"/>
                <a:cs typeface="+mn-cs"/>
              </a:rPr>
              <a:t>σ</a:t>
            </a:r>
            <a:r>
              <a:rPr lang="en-US" sz="1200" i="1" dirty="0">
                <a:latin typeface="+mn-lt"/>
                <a:cs typeface="+mn-cs"/>
              </a:rPr>
              <a:t> </a:t>
            </a: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b="1" dirty="0">
              <a:latin typeface="+mn-lt"/>
              <a:cs typeface="+mn-cs"/>
            </a:endParaRPr>
          </a:p>
          <a:p>
            <a:pPr fontAlgn="auto">
              <a:spcBef>
                <a:spcPts val="0"/>
              </a:spcBef>
              <a:spcAft>
                <a:spcPts val="0"/>
              </a:spcAft>
              <a:defRPr/>
            </a:pPr>
            <a:endParaRPr lang="en-US" b="1" dirty="0">
              <a:latin typeface="+mn-lt"/>
              <a:cs typeface="+mn-cs"/>
            </a:endParaRPr>
          </a:p>
          <a:p>
            <a:pPr fontAlgn="auto">
              <a:spcBef>
                <a:spcPts val="0"/>
              </a:spcBef>
              <a:spcAft>
                <a:spcPts val="0"/>
              </a:spcAft>
              <a:defRPr/>
            </a:pPr>
            <a:r>
              <a:rPr lang="en-US" b="1" dirty="0">
                <a:latin typeface="+mn-lt"/>
                <a:cs typeface="+mn-cs"/>
              </a:rPr>
              <a:t>sussix.inp</a:t>
            </a:r>
            <a:r>
              <a:rPr lang="en-US" dirty="0">
                <a:latin typeface="+mn-lt"/>
                <a:cs typeface="+mn-cs"/>
              </a:rPr>
              <a:t> file specifies the SUSSIX actions. </a:t>
            </a:r>
          </a:p>
          <a:p>
            <a:pPr lvl="3" fontAlgn="auto">
              <a:spcBef>
                <a:spcPts val="0"/>
              </a:spcBef>
              <a:spcAft>
                <a:spcPts val="0"/>
              </a:spcAft>
              <a:buFont typeface="Wingdings" pitchFamily="2" charset="2"/>
              <a:buChar char="Ø"/>
              <a:defRPr/>
            </a:pPr>
            <a:r>
              <a:rPr lang="en-US" dirty="0">
                <a:latin typeface="+mn-lt"/>
                <a:cs typeface="+mn-cs"/>
              </a:rPr>
              <a:t> Details of the flags may be found in the SUSSIX documentation.</a:t>
            </a: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r>
              <a:rPr lang="en-US" b="1" dirty="0" err="1">
                <a:latin typeface="+mn-lt"/>
                <a:cs typeface="+mn-cs"/>
              </a:rPr>
              <a:t>sussix</a:t>
            </a:r>
            <a:r>
              <a:rPr lang="en-US" b="1" dirty="0">
                <a:latin typeface="+mn-lt"/>
                <a:cs typeface="+mn-cs"/>
              </a:rPr>
              <a:t>  </a:t>
            </a:r>
            <a:r>
              <a:rPr lang="en-US" dirty="0">
                <a:latin typeface="+mn-lt"/>
                <a:cs typeface="+mn-cs"/>
              </a:rPr>
              <a:t>system dependant executable </a:t>
            </a:r>
          </a:p>
          <a:p>
            <a:pPr fontAlgn="auto">
              <a:spcBef>
                <a:spcPts val="0"/>
              </a:spcBef>
              <a:spcAft>
                <a:spcPts val="0"/>
              </a:spcAft>
              <a:defRPr/>
            </a:pPr>
            <a:endParaRPr lang="en-US" dirty="0">
              <a:latin typeface="+mn-lt"/>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ChangeArrowheads="1"/>
          </p:cNvSpPr>
          <p:nvPr/>
        </p:nvSpPr>
        <p:spPr bwMode="auto">
          <a:xfrm>
            <a:off x="1676400" y="990600"/>
            <a:ext cx="4572000" cy="5170488"/>
          </a:xfrm>
          <a:prstGeom prst="rect">
            <a:avLst/>
          </a:prstGeom>
          <a:noFill/>
          <a:ln w="9525">
            <a:noFill/>
            <a:miter lim="800000"/>
            <a:headEnd/>
            <a:tailEnd/>
          </a:ln>
        </p:spPr>
        <p:txBody>
          <a:bodyPr>
            <a:spAutoFit/>
          </a:bodyPr>
          <a:lstStyle/>
          <a:p>
            <a:r>
              <a:rPr lang="en-US" sz="1000">
                <a:latin typeface="Calibri" pitchFamily="34" charset="0"/>
              </a:rPr>
              <a:t>C</a:t>
            </a:r>
          </a:p>
          <a:p>
            <a:r>
              <a:rPr lang="en-US" sz="1000">
                <a:latin typeface="Calibri" pitchFamily="34" charset="0"/>
              </a:rPr>
              <a:t>C INPUT FOR SUSSIX_V4 ---17/09/1997---</a:t>
            </a:r>
          </a:p>
          <a:p>
            <a:r>
              <a:rPr lang="en-US" sz="1000">
                <a:latin typeface="Calibri" pitchFamily="34" charset="0"/>
              </a:rPr>
              <a:t>C DETAILS ARE IN THE MAIN PROGRAM SUSSIX_V4.F</a:t>
            </a:r>
          </a:p>
          <a:p>
            <a:r>
              <a:rPr lang="en-US" sz="1000">
                <a:latin typeface="Calibri" pitchFamily="34" charset="0"/>
              </a:rPr>
              <a:t>C</a:t>
            </a:r>
          </a:p>
          <a:p>
            <a:endParaRPr lang="en-US" sz="1000">
              <a:latin typeface="Calibri" pitchFamily="34" charset="0"/>
            </a:endParaRPr>
          </a:p>
          <a:p>
            <a:r>
              <a:rPr lang="en-US" sz="1000">
                <a:latin typeface="Calibri" pitchFamily="34" charset="0"/>
              </a:rPr>
              <a:t>ISIX        = 0</a:t>
            </a:r>
          </a:p>
          <a:p>
            <a:r>
              <a:rPr lang="en-US" sz="1000">
                <a:latin typeface="Calibri" pitchFamily="34" charset="0"/>
              </a:rPr>
              <a:t>NTOT    = 1</a:t>
            </a:r>
          </a:p>
          <a:p>
            <a:r>
              <a:rPr lang="en-US" sz="1000">
                <a:latin typeface="Calibri" pitchFamily="34" charset="0"/>
              </a:rPr>
              <a:t>IANA      = 2</a:t>
            </a:r>
          </a:p>
          <a:p>
            <a:r>
              <a:rPr lang="en-US" sz="1000">
                <a:latin typeface="Calibri" pitchFamily="34" charset="0"/>
              </a:rPr>
              <a:t>ICONV   = 1</a:t>
            </a:r>
          </a:p>
          <a:p>
            <a:r>
              <a:rPr lang="en-US" sz="1000">
                <a:latin typeface="Calibri" pitchFamily="34" charset="0"/>
              </a:rPr>
              <a:t>TURNS  = 1 1000</a:t>
            </a:r>
          </a:p>
          <a:p>
            <a:r>
              <a:rPr lang="en-US" sz="1000">
                <a:latin typeface="Calibri" pitchFamily="34" charset="0"/>
              </a:rPr>
              <a:t>NARM   = 20</a:t>
            </a:r>
          </a:p>
          <a:p>
            <a:r>
              <a:rPr lang="en-US" sz="1000">
                <a:latin typeface="Calibri" pitchFamily="34" charset="0"/>
              </a:rPr>
              <a:t>ISTUN    = 0</a:t>
            </a:r>
          </a:p>
          <a:p>
            <a:r>
              <a:rPr lang="en-US" sz="1000">
                <a:latin typeface="Calibri" pitchFamily="34" charset="0"/>
              </a:rPr>
              <a:t>TUNES   = 0.29 .235 .07</a:t>
            </a:r>
          </a:p>
          <a:p>
            <a:r>
              <a:rPr lang="en-US" sz="1000">
                <a:latin typeface="Calibri" pitchFamily="34" charset="0"/>
              </a:rPr>
              <a:t>NSUS     = 0</a:t>
            </a:r>
          </a:p>
          <a:p>
            <a:r>
              <a:rPr lang="en-US" sz="1000">
                <a:latin typeface="Calibri" pitchFamily="34" charset="0"/>
              </a:rPr>
              <a:t>IDAM     = 2</a:t>
            </a:r>
          </a:p>
          <a:p>
            <a:r>
              <a:rPr lang="en-US" sz="1000">
                <a:latin typeface="Calibri" pitchFamily="34" charset="0"/>
              </a:rPr>
              <a:t>NTWIX   = 1</a:t>
            </a:r>
          </a:p>
          <a:p>
            <a:r>
              <a:rPr lang="en-US" sz="1000">
                <a:latin typeface="Calibri" pitchFamily="34" charset="0"/>
              </a:rPr>
              <a:t>IR            = 1</a:t>
            </a:r>
          </a:p>
          <a:p>
            <a:r>
              <a:rPr lang="en-US" sz="1000">
                <a:latin typeface="Calibri" pitchFamily="34" charset="0"/>
              </a:rPr>
              <a:t>IMETH   = 1</a:t>
            </a:r>
          </a:p>
          <a:p>
            <a:r>
              <a:rPr lang="en-US" sz="1000">
                <a:latin typeface="Calibri" pitchFamily="34" charset="0"/>
              </a:rPr>
              <a:t>NRC       = 3</a:t>
            </a:r>
          </a:p>
          <a:p>
            <a:r>
              <a:rPr lang="en-US" sz="1000">
                <a:latin typeface="Calibri" pitchFamily="34" charset="0"/>
              </a:rPr>
              <a:t>EPS        = .2000D-2</a:t>
            </a:r>
          </a:p>
          <a:p>
            <a:r>
              <a:rPr lang="en-US" sz="1000">
                <a:latin typeface="Calibri" pitchFamily="34" charset="0"/>
              </a:rPr>
              <a:t>NLINE   = 4</a:t>
            </a:r>
          </a:p>
          <a:p>
            <a:r>
              <a:rPr lang="en-US" sz="1000">
                <a:latin typeface="Calibri" pitchFamily="34" charset="0"/>
              </a:rPr>
              <a:t>L,M,K    =   1  0  0</a:t>
            </a:r>
          </a:p>
          <a:p>
            <a:r>
              <a:rPr lang="en-US" sz="1000">
                <a:latin typeface="Calibri" pitchFamily="34" charset="0"/>
              </a:rPr>
              <a:t>              =  -2  0  0</a:t>
            </a:r>
          </a:p>
          <a:p>
            <a:r>
              <a:rPr lang="en-US" sz="1000">
                <a:latin typeface="Calibri" pitchFamily="34" charset="0"/>
              </a:rPr>
              <a:t>              =   2  0  0</a:t>
            </a:r>
          </a:p>
          <a:p>
            <a:r>
              <a:rPr lang="en-US" sz="1000">
                <a:latin typeface="Calibri" pitchFamily="34" charset="0"/>
              </a:rPr>
              <a:t>              =   0  1  0</a:t>
            </a:r>
          </a:p>
          <a:p>
            <a:r>
              <a:rPr lang="en-US" sz="1000">
                <a:latin typeface="Calibri" pitchFamily="34" charset="0"/>
              </a:rPr>
              <a:t>IDAMX = 1</a:t>
            </a:r>
          </a:p>
          <a:p>
            <a:r>
              <a:rPr lang="en-US" sz="1000">
                <a:latin typeface="Calibri" pitchFamily="34" charset="0"/>
              </a:rPr>
              <a:t>NFIN     = 40</a:t>
            </a:r>
          </a:p>
          <a:p>
            <a:r>
              <a:rPr lang="en-US" sz="1000">
                <a:latin typeface="Calibri" pitchFamily="34" charset="0"/>
              </a:rPr>
              <a:t>ISME     = 1</a:t>
            </a:r>
          </a:p>
          <a:p>
            <a:r>
              <a:rPr lang="en-US" sz="1000">
                <a:latin typeface="Calibri" pitchFamily="34" charset="0"/>
              </a:rPr>
              <a:t>IUSME  = 20</a:t>
            </a:r>
          </a:p>
          <a:p>
            <a:r>
              <a:rPr lang="en-US" sz="1000">
                <a:latin typeface="Calibri" pitchFamily="34" charset="0"/>
              </a:rPr>
              <a:t>INV        = 1</a:t>
            </a:r>
          </a:p>
          <a:p>
            <a:r>
              <a:rPr lang="en-US" sz="1000">
                <a:latin typeface="Calibri" pitchFamily="34" charset="0"/>
              </a:rPr>
              <a:t>IINV       = 25</a:t>
            </a:r>
          </a:p>
          <a:p>
            <a:r>
              <a:rPr lang="en-US" sz="1000">
                <a:latin typeface="Calibri" pitchFamily="34" charset="0"/>
              </a:rPr>
              <a:t>ICF         = 1</a:t>
            </a:r>
          </a:p>
          <a:p>
            <a:r>
              <a:rPr lang="en-US" sz="1000">
                <a:latin typeface="Calibri" pitchFamily="34" charset="0"/>
              </a:rPr>
              <a:t>IICF        = 35</a:t>
            </a:r>
          </a:p>
        </p:txBody>
      </p:sp>
      <p:sp>
        <p:nvSpPr>
          <p:cNvPr id="19458" name="TextBox 4"/>
          <p:cNvSpPr txBox="1">
            <a:spLocks noChangeArrowheads="1"/>
          </p:cNvSpPr>
          <p:nvPr/>
        </p:nvSpPr>
        <p:spPr bwMode="auto">
          <a:xfrm>
            <a:off x="457200" y="304800"/>
            <a:ext cx="6629400" cy="461963"/>
          </a:xfrm>
          <a:prstGeom prst="rect">
            <a:avLst/>
          </a:prstGeom>
          <a:noFill/>
          <a:ln w="9525">
            <a:noFill/>
            <a:miter lim="800000"/>
            <a:headEnd/>
            <a:tailEnd/>
          </a:ln>
        </p:spPr>
        <p:txBody>
          <a:bodyPr>
            <a:spAutoFit/>
          </a:bodyPr>
          <a:lstStyle/>
          <a:p>
            <a:r>
              <a:rPr lang="en-US" sz="2400" b="1" u="sng">
                <a:latin typeface="Calibri" pitchFamily="34" charset="0"/>
              </a:rPr>
              <a:t>Using SUSSIX</a:t>
            </a:r>
          </a:p>
        </p:txBody>
      </p:sp>
      <p:sp>
        <p:nvSpPr>
          <p:cNvPr id="19459" name="TextBox 5"/>
          <p:cNvSpPr txBox="1">
            <a:spLocks noChangeArrowheads="1"/>
          </p:cNvSpPr>
          <p:nvPr/>
        </p:nvSpPr>
        <p:spPr bwMode="auto">
          <a:xfrm>
            <a:off x="228600" y="914400"/>
            <a:ext cx="2362200" cy="369888"/>
          </a:xfrm>
          <a:prstGeom prst="rect">
            <a:avLst/>
          </a:prstGeom>
          <a:noFill/>
          <a:ln w="9525">
            <a:noFill/>
            <a:miter lim="800000"/>
            <a:headEnd/>
            <a:tailEnd/>
          </a:ln>
        </p:spPr>
        <p:txBody>
          <a:bodyPr>
            <a:spAutoFit/>
          </a:bodyPr>
          <a:lstStyle/>
          <a:p>
            <a:r>
              <a:rPr lang="en-US">
                <a:latin typeface="Calibri" pitchFamily="34" charset="0"/>
              </a:rPr>
              <a:t>Sussix.inp :</a:t>
            </a:r>
          </a:p>
        </p:txBody>
      </p:sp>
      <p:cxnSp>
        <p:nvCxnSpPr>
          <p:cNvPr id="8" name="Straight Arrow Connector 7"/>
          <p:cNvCxnSpPr>
            <a:stCxn id="9" idx="1"/>
          </p:cNvCxnSpPr>
          <p:nvPr/>
        </p:nvCxnSpPr>
        <p:spPr>
          <a:xfrm rot="10800000" flipV="1">
            <a:off x="2438400" y="1695450"/>
            <a:ext cx="2514600" cy="133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4953000" y="1371600"/>
            <a:ext cx="1676400" cy="646113"/>
          </a:xfrm>
          <a:prstGeom prst="rect">
            <a:avLst/>
          </a:prstGeom>
          <a:noFill/>
          <a:ln w="9525">
            <a:noFill/>
            <a:miter lim="800000"/>
            <a:headEnd/>
            <a:tailEnd/>
          </a:ln>
        </p:spPr>
        <p:txBody>
          <a:bodyPr>
            <a:spAutoFit/>
          </a:bodyPr>
          <a:lstStyle/>
          <a:p>
            <a:r>
              <a:rPr lang="en-US">
                <a:solidFill>
                  <a:srgbClr val="0070C0"/>
                </a:solidFill>
                <a:latin typeface="Calibri" pitchFamily="34" charset="0"/>
              </a:rPr>
              <a:t>Data type ASCII or binary</a:t>
            </a:r>
          </a:p>
        </p:txBody>
      </p:sp>
      <p:cxnSp>
        <p:nvCxnSpPr>
          <p:cNvPr id="13" name="Straight Arrow Connector 12"/>
          <p:cNvCxnSpPr/>
          <p:nvPr/>
        </p:nvCxnSpPr>
        <p:spPr>
          <a:xfrm rot="10800000">
            <a:off x="2438400" y="2057400"/>
            <a:ext cx="1447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3886200" y="2209800"/>
            <a:ext cx="2743200" cy="369888"/>
          </a:xfrm>
          <a:prstGeom prst="rect">
            <a:avLst/>
          </a:prstGeom>
          <a:noFill/>
          <a:ln w="9525">
            <a:noFill/>
            <a:miter lim="800000"/>
            <a:headEnd/>
            <a:tailEnd/>
          </a:ln>
        </p:spPr>
        <p:txBody>
          <a:bodyPr>
            <a:spAutoFit/>
          </a:bodyPr>
          <a:lstStyle/>
          <a:p>
            <a:r>
              <a:rPr lang="en-US">
                <a:solidFill>
                  <a:srgbClr val="0070C0"/>
                </a:solidFill>
                <a:latin typeface="Calibri" pitchFamily="34" charset="0"/>
              </a:rPr>
              <a:t>Number of files to analyse</a:t>
            </a:r>
          </a:p>
        </p:txBody>
      </p:sp>
      <p:cxnSp>
        <p:nvCxnSpPr>
          <p:cNvPr id="17" name="Straight Arrow Connector 16"/>
          <p:cNvCxnSpPr/>
          <p:nvPr/>
        </p:nvCxnSpPr>
        <p:spPr>
          <a:xfrm rot="10800000" flipV="1">
            <a:off x="2438400" y="1905000"/>
            <a:ext cx="1752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267200" y="1600200"/>
            <a:ext cx="3886200" cy="1200150"/>
          </a:xfrm>
          <a:prstGeom prst="rect">
            <a:avLst/>
          </a:prstGeom>
          <a:noFill/>
        </p:spPr>
        <p:txBody>
          <a:bodyPr>
            <a:spAutoFit/>
          </a:bodyPr>
          <a:lstStyle/>
          <a:p>
            <a:pPr fontAlgn="auto">
              <a:spcBef>
                <a:spcPts val="0"/>
              </a:spcBef>
              <a:spcAft>
                <a:spcPts val="0"/>
              </a:spcAft>
              <a:defRPr/>
            </a:pPr>
            <a:r>
              <a:rPr lang="en-US" dirty="0">
                <a:solidFill>
                  <a:srgbClr val="0070C0"/>
                </a:solidFill>
                <a:latin typeface="+mn-lt"/>
                <a:cs typeface="+mn-cs"/>
              </a:rPr>
              <a:t>Analysis type: </a:t>
            </a:r>
          </a:p>
          <a:p>
            <a:pPr fontAlgn="auto">
              <a:spcBef>
                <a:spcPts val="0"/>
              </a:spcBef>
              <a:spcAft>
                <a:spcPts val="0"/>
              </a:spcAft>
              <a:defRPr/>
            </a:pPr>
            <a:r>
              <a:rPr lang="en-US" dirty="0">
                <a:solidFill>
                  <a:srgbClr val="0070C0"/>
                </a:solidFill>
                <a:latin typeface="+mn-lt"/>
                <a:cs typeface="+mn-cs"/>
              </a:rPr>
              <a:t>(0) = </a:t>
            </a:r>
            <a:r>
              <a:rPr lang="en-US" dirty="0" err="1">
                <a:solidFill>
                  <a:srgbClr val="0070C0"/>
                </a:solidFill>
                <a:latin typeface="+mn-lt"/>
                <a:cs typeface="+mn-cs"/>
              </a:rPr>
              <a:t>postprocessing</a:t>
            </a:r>
            <a:r>
              <a:rPr lang="en-US" dirty="0">
                <a:solidFill>
                  <a:srgbClr val="0070C0"/>
                </a:solidFill>
                <a:latin typeface="+mn-lt"/>
                <a:cs typeface="+mn-cs"/>
              </a:rPr>
              <a:t> of previous output</a:t>
            </a:r>
          </a:p>
          <a:p>
            <a:pPr marL="342900" indent="-342900" fontAlgn="auto">
              <a:spcBef>
                <a:spcPts val="0"/>
              </a:spcBef>
              <a:spcAft>
                <a:spcPts val="0"/>
              </a:spcAft>
              <a:buFontTx/>
              <a:buAutoNum type="arabicParenBoth"/>
              <a:defRPr/>
            </a:pPr>
            <a:r>
              <a:rPr lang="en-US" dirty="0">
                <a:solidFill>
                  <a:srgbClr val="0070C0"/>
                </a:solidFill>
                <a:latin typeface="+mn-lt"/>
                <a:cs typeface="+mn-cs"/>
              </a:rPr>
              <a:t>= full data analysis</a:t>
            </a:r>
          </a:p>
          <a:p>
            <a:pPr marL="342900" indent="-342900" fontAlgn="auto">
              <a:spcBef>
                <a:spcPts val="0"/>
              </a:spcBef>
              <a:spcAft>
                <a:spcPts val="0"/>
              </a:spcAft>
              <a:buFontTx/>
              <a:buAutoNum type="arabicParenBoth"/>
              <a:defRPr/>
            </a:pPr>
            <a:r>
              <a:rPr lang="en-US" dirty="0">
                <a:solidFill>
                  <a:srgbClr val="0070C0"/>
                </a:solidFill>
                <a:latin typeface="+mn-lt"/>
                <a:cs typeface="+mn-cs"/>
              </a:rPr>
              <a:t>= also output the FFT</a:t>
            </a:r>
            <a:endParaRPr lang="en-US" dirty="0">
              <a:solidFill>
                <a:srgbClr val="0070C0"/>
              </a:solidFill>
              <a:latin typeface="+mn-lt"/>
              <a:cs typeface="+mn-cs"/>
            </a:endParaRPr>
          </a:p>
        </p:txBody>
      </p:sp>
      <p:cxnSp>
        <p:nvCxnSpPr>
          <p:cNvPr id="20" name="Straight Arrow Connector 19"/>
          <p:cNvCxnSpPr/>
          <p:nvPr/>
        </p:nvCxnSpPr>
        <p:spPr>
          <a:xfrm rot="10800000">
            <a:off x="2743200" y="2438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a:spLocks noChangeArrowheads="1"/>
          </p:cNvSpPr>
          <p:nvPr/>
        </p:nvSpPr>
        <p:spPr bwMode="auto">
          <a:xfrm>
            <a:off x="3581400" y="2286000"/>
            <a:ext cx="4267200" cy="646113"/>
          </a:xfrm>
          <a:prstGeom prst="rect">
            <a:avLst/>
          </a:prstGeom>
          <a:noFill/>
          <a:ln w="9525">
            <a:noFill/>
            <a:miter lim="800000"/>
            <a:headEnd/>
            <a:tailEnd/>
          </a:ln>
        </p:spPr>
        <p:txBody>
          <a:bodyPr>
            <a:spAutoFit/>
          </a:bodyPr>
          <a:lstStyle/>
          <a:p>
            <a:r>
              <a:rPr lang="en-US">
                <a:solidFill>
                  <a:srgbClr val="0070C0"/>
                </a:solidFill>
                <a:latin typeface="Calibri" pitchFamily="34" charset="0"/>
              </a:rPr>
              <a:t>Specifies the initial and final turn number over which the data will be analysed. </a:t>
            </a:r>
          </a:p>
        </p:txBody>
      </p:sp>
      <p:cxnSp>
        <p:nvCxnSpPr>
          <p:cNvPr id="25" name="Straight Connector 24"/>
          <p:cNvCxnSpPr/>
          <p:nvPr/>
        </p:nvCxnSpPr>
        <p:spPr>
          <a:xfrm>
            <a:off x="2438400" y="27432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514600" y="3048000"/>
            <a:ext cx="685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3048000" y="28956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200400" y="2895600"/>
            <a:ext cx="9144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114800" y="2514600"/>
            <a:ext cx="4495800" cy="1477963"/>
          </a:xfrm>
          <a:prstGeom prst="rect">
            <a:avLst/>
          </a:prstGeom>
          <a:noFill/>
        </p:spPr>
        <p:txBody>
          <a:bodyPr>
            <a:spAutoFit/>
          </a:bodyPr>
          <a:lstStyle/>
          <a:p>
            <a:pPr fontAlgn="auto">
              <a:spcBef>
                <a:spcPts val="0"/>
              </a:spcBef>
              <a:spcAft>
                <a:spcPts val="0"/>
              </a:spcAft>
              <a:defRPr/>
            </a:pPr>
            <a:r>
              <a:rPr lang="en-US" dirty="0">
                <a:solidFill>
                  <a:srgbClr val="0070C0"/>
                </a:solidFill>
                <a:latin typeface="+mn-lt"/>
                <a:cs typeface="+mn-cs"/>
              </a:rPr>
              <a:t>Selects method for determining tunes.</a:t>
            </a:r>
          </a:p>
          <a:p>
            <a:pPr fontAlgn="auto">
              <a:spcBef>
                <a:spcPts val="0"/>
              </a:spcBef>
              <a:spcAft>
                <a:spcPts val="0"/>
              </a:spcAft>
              <a:defRPr/>
            </a:pPr>
            <a:r>
              <a:rPr lang="en-US" dirty="0">
                <a:solidFill>
                  <a:srgbClr val="0070C0"/>
                </a:solidFill>
                <a:latin typeface="+mn-lt"/>
                <a:cs typeface="+mn-cs"/>
              </a:rPr>
              <a:t>(0) take highest amplitude spectral line</a:t>
            </a:r>
          </a:p>
          <a:p>
            <a:pPr marL="342900" indent="-342900" fontAlgn="auto">
              <a:spcBef>
                <a:spcPts val="0"/>
              </a:spcBef>
              <a:spcAft>
                <a:spcPts val="0"/>
              </a:spcAft>
              <a:buFontTx/>
              <a:buAutoNum type="arabicParenBoth"/>
              <a:defRPr/>
            </a:pPr>
            <a:r>
              <a:rPr lang="en-US" dirty="0">
                <a:solidFill>
                  <a:srgbClr val="0070C0"/>
                </a:solidFill>
                <a:latin typeface="+mn-lt"/>
                <a:cs typeface="+mn-cs"/>
              </a:rPr>
              <a:t>Take spectral lines lying inside a certain frequency range</a:t>
            </a:r>
          </a:p>
          <a:p>
            <a:pPr marL="342900" indent="-342900" fontAlgn="auto">
              <a:spcBef>
                <a:spcPts val="0"/>
              </a:spcBef>
              <a:spcAft>
                <a:spcPts val="0"/>
              </a:spcAft>
              <a:buFontTx/>
              <a:buAutoNum type="arabicParenBoth"/>
              <a:defRPr/>
            </a:pPr>
            <a:r>
              <a:rPr lang="en-US" dirty="0">
                <a:solidFill>
                  <a:srgbClr val="0070C0"/>
                </a:solidFill>
                <a:latin typeface="+mn-lt"/>
                <a:cs typeface="+mn-cs"/>
              </a:rPr>
              <a:t>Enforce selected tunes  </a:t>
            </a:r>
            <a:endParaRPr lang="en-US" dirty="0">
              <a:solidFill>
                <a:srgbClr val="0070C0"/>
              </a:solidFill>
              <a:latin typeface="+mn-lt"/>
              <a:cs typeface="+mn-cs"/>
            </a:endParaRPr>
          </a:p>
        </p:txBody>
      </p:sp>
      <p:sp>
        <p:nvSpPr>
          <p:cNvPr id="44" name="TextBox 43"/>
          <p:cNvSpPr txBox="1"/>
          <p:nvPr/>
        </p:nvSpPr>
        <p:spPr>
          <a:xfrm>
            <a:off x="4038600" y="2971800"/>
            <a:ext cx="4876800" cy="1616075"/>
          </a:xfrm>
          <a:prstGeom prst="rect">
            <a:avLst/>
          </a:prstGeom>
          <a:noFill/>
        </p:spPr>
        <p:txBody>
          <a:bodyPr>
            <a:spAutoFit/>
          </a:bodyPr>
          <a:lstStyle/>
          <a:p>
            <a:pPr fontAlgn="auto">
              <a:spcBef>
                <a:spcPts val="0"/>
              </a:spcBef>
              <a:spcAft>
                <a:spcPts val="0"/>
              </a:spcAft>
              <a:defRPr/>
            </a:pPr>
            <a:r>
              <a:rPr lang="en-US" dirty="0">
                <a:solidFill>
                  <a:srgbClr val="0070C0"/>
                </a:solidFill>
                <a:latin typeface="+mn-lt"/>
                <a:cs typeface="+mn-cs"/>
              </a:rPr>
              <a:t>Specifies whether the signal z(n)=x(n)-</a:t>
            </a:r>
            <a:r>
              <a:rPr lang="en-US" dirty="0" err="1">
                <a:solidFill>
                  <a:srgbClr val="0070C0"/>
                </a:solidFill>
                <a:latin typeface="+mn-lt"/>
                <a:cs typeface="+mn-cs"/>
              </a:rPr>
              <a:t>ip</a:t>
            </a:r>
            <a:r>
              <a:rPr lang="en-US" sz="1050" dirty="0" err="1">
                <a:solidFill>
                  <a:srgbClr val="0070C0"/>
                </a:solidFill>
                <a:latin typeface="+mn-lt"/>
                <a:cs typeface="+mn-cs"/>
              </a:rPr>
              <a:t>x</a:t>
            </a:r>
            <a:r>
              <a:rPr lang="en-US" dirty="0">
                <a:solidFill>
                  <a:srgbClr val="0070C0"/>
                </a:solidFill>
                <a:latin typeface="+mn-lt"/>
                <a:cs typeface="+mn-cs"/>
              </a:rPr>
              <a:t>(n) is real or complex.</a:t>
            </a:r>
          </a:p>
          <a:p>
            <a:pPr fontAlgn="auto">
              <a:spcBef>
                <a:spcPts val="0"/>
              </a:spcBef>
              <a:spcAft>
                <a:spcPts val="0"/>
              </a:spcAft>
              <a:defRPr/>
            </a:pPr>
            <a:endParaRPr lang="en-US" sz="1050" dirty="0">
              <a:solidFill>
                <a:srgbClr val="0070C0"/>
              </a:solidFill>
              <a:latin typeface="+mn-lt"/>
              <a:cs typeface="+mn-cs"/>
            </a:endParaRPr>
          </a:p>
          <a:p>
            <a:pPr fontAlgn="auto">
              <a:spcBef>
                <a:spcPts val="0"/>
              </a:spcBef>
              <a:spcAft>
                <a:spcPts val="0"/>
              </a:spcAft>
              <a:defRPr/>
            </a:pPr>
            <a:r>
              <a:rPr lang="en-US" sz="1050" dirty="0">
                <a:solidFill>
                  <a:srgbClr val="0070C0"/>
                </a:solidFill>
                <a:latin typeface="+mn-lt"/>
                <a:cs typeface="+mn-cs"/>
              </a:rPr>
              <a:t>Without momentum information the FT of Z at negative values is just the complex conjugate of positive frequency spectrum. Consider frequencies like +2Qx and -2Qx, which are generated by different resonances and would have different amplitudes given the full signal. Without the momentum information the information on the two lines gets mixed up and they will have the same amplitude</a:t>
            </a:r>
            <a:endParaRPr lang="en-US" sz="1050" dirty="0">
              <a:solidFill>
                <a:srgbClr val="0070C0"/>
              </a:solidFill>
              <a:latin typeface="+mn-lt"/>
              <a:cs typeface="+mn-cs"/>
            </a:endParaRPr>
          </a:p>
        </p:txBody>
      </p:sp>
      <p:cxnSp>
        <p:nvCxnSpPr>
          <p:cNvPr id="46" name="Straight Arrow Connector 45"/>
          <p:cNvCxnSpPr/>
          <p:nvPr/>
        </p:nvCxnSpPr>
        <p:spPr>
          <a:xfrm rot="10800000">
            <a:off x="2514600" y="3581400"/>
            <a:ext cx="1371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a:spLocks noChangeArrowheads="1"/>
          </p:cNvSpPr>
          <p:nvPr/>
        </p:nvSpPr>
        <p:spPr bwMode="auto">
          <a:xfrm>
            <a:off x="3962400" y="3581400"/>
            <a:ext cx="3810000" cy="369888"/>
          </a:xfrm>
          <a:prstGeom prst="rect">
            <a:avLst/>
          </a:prstGeom>
          <a:noFill/>
          <a:ln w="9525">
            <a:noFill/>
            <a:miter lim="800000"/>
            <a:headEnd/>
            <a:tailEnd/>
          </a:ln>
        </p:spPr>
        <p:txBody>
          <a:bodyPr>
            <a:spAutoFit/>
          </a:bodyPr>
          <a:lstStyle/>
          <a:p>
            <a:r>
              <a:rPr lang="en-US">
                <a:solidFill>
                  <a:srgbClr val="0070C0"/>
                </a:solidFill>
                <a:latin typeface="Calibri" pitchFamily="34" charset="0"/>
              </a:rPr>
              <a:t>Turns on or off the time window filter</a:t>
            </a:r>
          </a:p>
        </p:txBody>
      </p:sp>
      <p:cxnSp>
        <p:nvCxnSpPr>
          <p:cNvPr id="50" name="Straight Arrow Connector 49"/>
          <p:cNvCxnSpPr>
            <a:stCxn id="48" idx="1"/>
          </p:cNvCxnSpPr>
          <p:nvPr/>
        </p:nvCxnSpPr>
        <p:spPr>
          <a:xfrm rot="10800000">
            <a:off x="2514600" y="3657600"/>
            <a:ext cx="1447800" cy="107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438400" y="4114800"/>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2476500" y="4610100"/>
            <a:ext cx="99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0800000">
            <a:off x="2286000" y="5105400"/>
            <a:ext cx="685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971800" y="4648200"/>
            <a:ext cx="9906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59" name="TextBox 58"/>
          <p:cNvSpPr txBox="1">
            <a:spLocks noChangeArrowheads="1"/>
          </p:cNvSpPr>
          <p:nvPr/>
        </p:nvSpPr>
        <p:spPr bwMode="auto">
          <a:xfrm>
            <a:off x="3962400" y="4648200"/>
            <a:ext cx="3581400" cy="646113"/>
          </a:xfrm>
          <a:prstGeom prst="rect">
            <a:avLst/>
          </a:prstGeom>
          <a:noFill/>
          <a:ln w="9525">
            <a:noFill/>
            <a:miter lim="800000"/>
            <a:headEnd/>
            <a:tailEnd/>
          </a:ln>
        </p:spPr>
        <p:txBody>
          <a:bodyPr>
            <a:spAutoFit/>
          </a:bodyPr>
          <a:lstStyle/>
          <a:p>
            <a:r>
              <a:rPr lang="en-US">
                <a:solidFill>
                  <a:srgbClr val="0070C0"/>
                </a:solidFill>
                <a:latin typeface="Calibri" pitchFamily="34" charset="0"/>
              </a:rPr>
              <a:t>Outputs specific spectral lines to a separate file: reson#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9"/>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3"/>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17"/>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18"/>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0"/>
                                        </p:tgtEl>
                                        <p:attrNameLst>
                                          <p:attrName>style.visibility</p:attrName>
                                        </p:attrNameLst>
                                      </p:cBhvr>
                                      <p:to>
                                        <p:strVal val="hidden"/>
                                      </p:to>
                                    </p:set>
                                  </p:childTnLst>
                                </p:cTn>
                              </p:par>
                              <p:par>
                                <p:cTn id="43" presetID="1" presetClass="exit"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hidden"/>
                                      </p:to>
                                    </p:set>
                                  </p:childTnLst>
                                </p:cTn>
                              </p:par>
                              <p:par>
                                <p:cTn id="45" presetID="1" presetClass="entr" presetSubtype="0" fill="hold" nodeType="with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28"/>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25"/>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31"/>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36"/>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37"/>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44"/>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46"/>
                                        </p:tgtEl>
                                        <p:attrNameLst>
                                          <p:attrName>style.visibility</p:attrName>
                                        </p:attrNameLst>
                                      </p:cBhvr>
                                      <p:to>
                                        <p:strVal val="hidden"/>
                                      </p:to>
                                    </p:set>
                                  </p:childTnLst>
                                </p:cTn>
                              </p:par>
                              <p:par>
                                <p:cTn id="79" presetID="1" presetClass="entr" presetSubtype="0" fill="hold" nodeType="withEffect">
                                  <p:stCondLst>
                                    <p:cond delay="0"/>
                                  </p:stCondLst>
                                  <p:childTnLst>
                                    <p:set>
                                      <p:cBhvr>
                                        <p:cTn id="80" dur="1" fill="hold">
                                          <p:stCondLst>
                                            <p:cond delay="0"/>
                                          </p:stCondLst>
                                        </p:cTn>
                                        <p:tgtEl>
                                          <p:spTgt spid="5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50"/>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48"/>
                                        </p:tgtEl>
                                        <p:attrNameLst>
                                          <p:attrName>style.visibility</p:attrName>
                                        </p:attrNameLst>
                                      </p:cBhvr>
                                      <p:to>
                                        <p:strVal val="hidden"/>
                                      </p:to>
                                    </p:set>
                                  </p:childTnLst>
                                </p:cTn>
                              </p:par>
                              <p:par>
                                <p:cTn id="89" presetID="1" presetClass="entr" presetSubtype="0" fill="hold" nodeType="withEffect">
                                  <p:stCondLst>
                                    <p:cond delay="0"/>
                                  </p:stCondLst>
                                  <p:childTnLst>
                                    <p:set>
                                      <p:cBhvr>
                                        <p:cTn id="90" dur="1" fill="hold">
                                          <p:stCondLst>
                                            <p:cond delay="0"/>
                                          </p:stCondLst>
                                        </p:cTn>
                                        <p:tgtEl>
                                          <p:spTgt spid="56"/>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58"/>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5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nodeType="clickEffect">
                                  <p:stCondLst>
                                    <p:cond delay="0"/>
                                  </p:stCondLst>
                                  <p:childTnLst>
                                    <p:set>
                                      <p:cBhvr>
                                        <p:cTn id="102" dur="1" fill="hold">
                                          <p:stCondLst>
                                            <p:cond delay="0"/>
                                          </p:stCondLst>
                                        </p:cTn>
                                        <p:tgtEl>
                                          <p:spTgt spid="52"/>
                                        </p:tgtEl>
                                        <p:attrNameLst>
                                          <p:attrName>style.visibility</p:attrName>
                                        </p:attrNameLst>
                                      </p:cBhvr>
                                      <p:to>
                                        <p:strVal val="hidden"/>
                                      </p:to>
                                    </p:set>
                                  </p:childTnLst>
                                </p:cTn>
                              </p:par>
                              <p:par>
                                <p:cTn id="103" presetID="1" presetClass="exit" presetSubtype="0" fill="hold" nodeType="withEffect">
                                  <p:stCondLst>
                                    <p:cond delay="0"/>
                                  </p:stCondLst>
                                  <p:childTnLst>
                                    <p:set>
                                      <p:cBhvr>
                                        <p:cTn id="104" dur="1" fill="hold">
                                          <p:stCondLst>
                                            <p:cond delay="0"/>
                                          </p:stCondLst>
                                        </p:cTn>
                                        <p:tgtEl>
                                          <p:spTgt spid="54"/>
                                        </p:tgtEl>
                                        <p:attrNameLst>
                                          <p:attrName>style.visibility</p:attrName>
                                        </p:attrNameLst>
                                      </p:cBhvr>
                                      <p:to>
                                        <p:strVal val="hidden"/>
                                      </p:to>
                                    </p:set>
                                  </p:childTnLst>
                                </p:cTn>
                              </p:par>
                              <p:par>
                                <p:cTn id="105" presetID="1" presetClass="exit" presetSubtype="0" fill="hold" nodeType="withEffect">
                                  <p:stCondLst>
                                    <p:cond delay="0"/>
                                  </p:stCondLst>
                                  <p:childTnLst>
                                    <p:set>
                                      <p:cBhvr>
                                        <p:cTn id="106" dur="1" fill="hold">
                                          <p:stCondLst>
                                            <p:cond delay="0"/>
                                          </p:stCondLst>
                                        </p:cTn>
                                        <p:tgtEl>
                                          <p:spTgt spid="56"/>
                                        </p:tgtEl>
                                        <p:attrNameLst>
                                          <p:attrName>style.visibility</p:attrName>
                                        </p:attrNameLst>
                                      </p:cBhvr>
                                      <p:to>
                                        <p:strVal val="hidden"/>
                                      </p:to>
                                    </p:set>
                                  </p:childTnLst>
                                </p:cTn>
                              </p:par>
                              <p:par>
                                <p:cTn id="107" presetID="1" presetClass="exit" presetSubtype="0" fill="hold" nodeType="withEffect">
                                  <p:stCondLst>
                                    <p:cond delay="0"/>
                                  </p:stCondLst>
                                  <p:childTnLst>
                                    <p:set>
                                      <p:cBhvr>
                                        <p:cTn id="108" dur="1" fill="hold">
                                          <p:stCondLst>
                                            <p:cond delay="0"/>
                                          </p:stCondLst>
                                        </p:cTn>
                                        <p:tgtEl>
                                          <p:spTgt spid="58"/>
                                        </p:tgtEl>
                                        <p:attrNameLst>
                                          <p:attrName>style.visibility</p:attrName>
                                        </p:attrNameLst>
                                      </p:cBhvr>
                                      <p:to>
                                        <p:strVal val="hidden"/>
                                      </p:to>
                                    </p:set>
                                  </p:childTnLst>
                                </p:cTn>
                              </p:par>
                              <p:par>
                                <p:cTn id="109" presetID="1" presetClass="exit" presetSubtype="0" fill="hold" grpId="1" nodeType="withEffect">
                                  <p:stCondLst>
                                    <p:cond delay="0"/>
                                  </p:stCondLst>
                                  <p:childTnLst>
                                    <p:set>
                                      <p:cBhvr>
                                        <p:cTn id="110" dur="1" fill="hold">
                                          <p:stCondLst>
                                            <p:cond delay="0"/>
                                          </p:stCondLst>
                                        </p:cTn>
                                        <p:tgtEl>
                                          <p:spTgt spid="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5" grpId="0"/>
      <p:bldP spid="15" grpId="1"/>
      <p:bldP spid="18" grpId="0"/>
      <p:bldP spid="18" grpId="1"/>
      <p:bldP spid="21" grpId="0"/>
      <p:bldP spid="21" grpId="1"/>
      <p:bldP spid="37" grpId="0"/>
      <p:bldP spid="37" grpId="1"/>
      <p:bldP spid="44" grpId="0"/>
      <p:bldP spid="44" grpId="1"/>
      <p:bldP spid="48" grpId="0"/>
      <p:bldP spid="48" grpId="1"/>
      <p:bldP spid="59" grpId="0"/>
      <p:bldP spid="59"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Box 3"/>
          <p:cNvSpPr txBox="1">
            <a:spLocks noChangeArrowheads="1"/>
          </p:cNvSpPr>
          <p:nvPr/>
        </p:nvSpPr>
        <p:spPr bwMode="auto">
          <a:xfrm>
            <a:off x="457200" y="838200"/>
            <a:ext cx="8534400" cy="5140325"/>
          </a:xfrm>
          <a:prstGeom prst="rect">
            <a:avLst/>
          </a:prstGeom>
          <a:noFill/>
          <a:ln w="9525">
            <a:noFill/>
            <a:miter lim="800000"/>
            <a:headEnd/>
            <a:tailEnd/>
          </a:ln>
        </p:spPr>
        <p:txBody>
          <a:bodyPr>
            <a:spAutoFit/>
          </a:bodyPr>
          <a:lstStyle/>
          <a:p>
            <a:r>
              <a:rPr lang="en-US" sz="1600">
                <a:latin typeface="Calibri" pitchFamily="34" charset="0"/>
              </a:rPr>
              <a:t>SUSSIX performs a frequency analysis on the provided turn-by-turn data. </a:t>
            </a:r>
            <a:r>
              <a:rPr lang="en-GB" sz="1600">
                <a:latin typeface="Calibri" pitchFamily="34" charset="0"/>
              </a:rPr>
              <a:t>The time signal with the turn-by-turn data is decomposed into a series of spectral lines.</a:t>
            </a:r>
          </a:p>
          <a:p>
            <a:endParaRPr lang="en-GB" sz="1600">
              <a:latin typeface="Calibri" pitchFamily="34" charset="0"/>
            </a:endParaRPr>
          </a:p>
          <a:p>
            <a:pPr lvl="2">
              <a:buFont typeface="Wingdings" pitchFamily="2" charset="2"/>
              <a:buChar char="Ø"/>
            </a:pPr>
            <a:r>
              <a:rPr lang="en-GB" sz="1600">
                <a:latin typeface="Calibri" pitchFamily="34" charset="0"/>
              </a:rPr>
              <a:t> The turn by turn data signal   {</a:t>
            </a:r>
            <a:r>
              <a:rPr lang="en-GB" sz="1600" i="1">
                <a:latin typeface="Calibri" pitchFamily="34" charset="0"/>
              </a:rPr>
              <a:t>z(1),z(2)...z(N)</a:t>
            </a:r>
            <a:r>
              <a:rPr lang="en-GB" sz="1600">
                <a:latin typeface="Calibri" pitchFamily="34" charset="0"/>
              </a:rPr>
              <a:t>}   is decomposed as a quasi-periodic signal:</a:t>
            </a:r>
          </a:p>
          <a:p>
            <a:pPr lvl="2"/>
            <a:endParaRPr lang="en-GB" sz="1600">
              <a:latin typeface="Calibri" pitchFamily="34" charset="0"/>
            </a:endParaRPr>
          </a:p>
          <a:p>
            <a:pPr lvl="2"/>
            <a:endParaRPr lang="en-GB" sz="1600">
              <a:latin typeface="Calibri" pitchFamily="34" charset="0"/>
            </a:endParaRPr>
          </a:p>
          <a:p>
            <a:pPr lvl="2"/>
            <a:endParaRPr lang="en-GB" sz="1600">
              <a:latin typeface="Calibri" pitchFamily="34" charset="0"/>
            </a:endParaRPr>
          </a:p>
          <a:p>
            <a:pPr lvl="2"/>
            <a:endParaRPr lang="en-GB" sz="800">
              <a:latin typeface="Calibri" pitchFamily="34" charset="0"/>
            </a:endParaRPr>
          </a:p>
          <a:p>
            <a:pPr lvl="2"/>
            <a:endParaRPr lang="en-GB" sz="800">
              <a:latin typeface="Calibri" pitchFamily="34" charset="0"/>
            </a:endParaRPr>
          </a:p>
          <a:p>
            <a:pPr lvl="2">
              <a:buFont typeface="Wingdings" pitchFamily="2" charset="2"/>
              <a:buChar char="Ø"/>
            </a:pPr>
            <a:r>
              <a:rPr lang="en-GB" sz="1600">
                <a:latin typeface="Calibri" pitchFamily="34" charset="0"/>
              </a:rPr>
              <a:t> Turn by turn data signal is analysed to give the Amplitude spectrum:</a:t>
            </a:r>
          </a:p>
          <a:p>
            <a:endParaRPr lang="en-GB" sz="1600">
              <a:latin typeface="Calibri" pitchFamily="34" charset="0"/>
            </a:endParaRPr>
          </a:p>
          <a:p>
            <a:endParaRPr lang="en-GB" sz="1600">
              <a:latin typeface="Calibri" pitchFamily="34" charset="0"/>
            </a:endParaRPr>
          </a:p>
          <a:p>
            <a:endParaRPr lang="en-GB" sz="1600">
              <a:latin typeface="Calibri" pitchFamily="34" charset="0"/>
            </a:endParaRPr>
          </a:p>
          <a:p>
            <a:endParaRPr lang="en-GB" sz="800">
              <a:latin typeface="Calibri" pitchFamily="34" charset="0"/>
            </a:endParaRPr>
          </a:p>
          <a:p>
            <a:endParaRPr lang="en-GB" sz="800">
              <a:latin typeface="Calibri" pitchFamily="34" charset="0"/>
            </a:endParaRPr>
          </a:p>
          <a:p>
            <a:endParaRPr lang="en-GB" sz="800">
              <a:latin typeface="Calibri" pitchFamily="34" charset="0"/>
            </a:endParaRPr>
          </a:p>
          <a:p>
            <a:endParaRPr lang="en-GB" sz="800">
              <a:latin typeface="Calibri" pitchFamily="34" charset="0"/>
            </a:endParaRPr>
          </a:p>
          <a:p>
            <a:r>
              <a:rPr lang="en-GB" sz="1600">
                <a:latin typeface="Calibri" pitchFamily="34" charset="0"/>
              </a:rPr>
              <a:t>Line with the largest amplitude is in most cases the fundamental frequency (tune). </a:t>
            </a:r>
          </a:p>
          <a:p>
            <a:pPr lvl="2">
              <a:buFont typeface="Wingdings" pitchFamily="2" charset="2"/>
              <a:buChar char="Ø"/>
            </a:pPr>
            <a:r>
              <a:rPr lang="en-GB" sz="1600">
                <a:latin typeface="Calibri" pitchFamily="34" charset="0"/>
              </a:rPr>
              <a:t> this can be overridden using the </a:t>
            </a:r>
            <a:r>
              <a:rPr lang="en-GB" sz="1600" b="1">
                <a:solidFill>
                  <a:srgbClr val="0070C0"/>
                </a:solidFill>
                <a:latin typeface="Calibri" pitchFamily="34" charset="0"/>
              </a:rPr>
              <a:t>ISTUNE </a:t>
            </a:r>
            <a:r>
              <a:rPr lang="en-GB" sz="1600">
                <a:latin typeface="Calibri" pitchFamily="34" charset="0"/>
              </a:rPr>
              <a:t>in the </a:t>
            </a:r>
            <a:r>
              <a:rPr lang="en-GB" sz="1600" b="1">
                <a:latin typeface="Calibri" pitchFamily="34" charset="0"/>
              </a:rPr>
              <a:t>sussix.inp</a:t>
            </a:r>
            <a:r>
              <a:rPr lang="en-GB" sz="1600">
                <a:latin typeface="Calibri" pitchFamily="34" charset="0"/>
              </a:rPr>
              <a:t> file</a:t>
            </a:r>
          </a:p>
          <a:p>
            <a:endParaRPr lang="en-GB" sz="800">
              <a:latin typeface="Calibri" pitchFamily="34" charset="0"/>
            </a:endParaRPr>
          </a:p>
          <a:p>
            <a:endParaRPr lang="en-GB" sz="800">
              <a:latin typeface="Calibri" pitchFamily="34" charset="0"/>
            </a:endParaRPr>
          </a:p>
          <a:p>
            <a:endParaRPr lang="en-GB" sz="800">
              <a:latin typeface="Calibri" pitchFamily="34" charset="0"/>
            </a:endParaRPr>
          </a:p>
          <a:p>
            <a:r>
              <a:rPr lang="en-GB" sz="1600">
                <a:latin typeface="Calibri" pitchFamily="34" charset="0"/>
              </a:rPr>
              <a:t>Regular motion means other frequencies are linear combinations of the fundamental tunes:</a:t>
            </a:r>
          </a:p>
          <a:p>
            <a:endParaRPr lang="en-US" sz="1600">
              <a:latin typeface="Calibri" pitchFamily="34" charset="0"/>
            </a:endParaRPr>
          </a:p>
          <a:p>
            <a:endParaRPr lang="en-US" sz="1600">
              <a:latin typeface="Calibri" pitchFamily="34" charset="0"/>
            </a:endParaRPr>
          </a:p>
        </p:txBody>
      </p:sp>
      <p:sp>
        <p:nvSpPr>
          <p:cNvPr id="2054" name="TextBox 4"/>
          <p:cNvSpPr txBox="1">
            <a:spLocks noChangeArrowheads="1"/>
          </p:cNvSpPr>
          <p:nvPr/>
        </p:nvSpPr>
        <p:spPr bwMode="auto">
          <a:xfrm>
            <a:off x="457200" y="228600"/>
            <a:ext cx="2971800" cy="400050"/>
          </a:xfrm>
          <a:prstGeom prst="rect">
            <a:avLst/>
          </a:prstGeom>
          <a:noFill/>
          <a:ln w="9525">
            <a:noFill/>
            <a:miter lim="800000"/>
            <a:headEnd/>
            <a:tailEnd/>
          </a:ln>
        </p:spPr>
        <p:txBody>
          <a:bodyPr>
            <a:spAutoFit/>
          </a:bodyPr>
          <a:lstStyle/>
          <a:p>
            <a:r>
              <a:rPr lang="en-US" sz="2000" b="1" u="sng">
                <a:latin typeface="Calibri" pitchFamily="34" charset="0"/>
              </a:rPr>
              <a:t>How does SUSSIX work?</a:t>
            </a:r>
          </a:p>
        </p:txBody>
      </p:sp>
      <p:graphicFrame>
        <p:nvGraphicFramePr>
          <p:cNvPr id="2050" name="Object 2"/>
          <p:cNvGraphicFramePr>
            <a:graphicFrameLocks noChangeAspect="1"/>
          </p:cNvGraphicFramePr>
          <p:nvPr/>
        </p:nvGraphicFramePr>
        <p:xfrm>
          <a:off x="3276600" y="3200400"/>
          <a:ext cx="2590800" cy="704850"/>
        </p:xfrm>
        <a:graphic>
          <a:graphicData uri="http://schemas.openxmlformats.org/presentationml/2006/ole">
            <p:oleObj spid="_x0000_s2050" name="Equation" r:id="rId3" imgW="1574640" imgH="431640" progId="Equation.3">
              <p:embed/>
            </p:oleObj>
          </a:graphicData>
        </a:graphic>
      </p:graphicFrame>
      <p:graphicFrame>
        <p:nvGraphicFramePr>
          <p:cNvPr id="2051" name="Object 3"/>
          <p:cNvGraphicFramePr>
            <a:graphicFrameLocks noChangeAspect="1"/>
          </p:cNvGraphicFramePr>
          <p:nvPr/>
        </p:nvGraphicFramePr>
        <p:xfrm>
          <a:off x="3352800" y="2057400"/>
          <a:ext cx="2362200" cy="609600"/>
        </p:xfrm>
        <a:graphic>
          <a:graphicData uri="http://schemas.openxmlformats.org/presentationml/2006/ole">
            <p:oleObj spid="_x0000_s2051" name="Equation" r:id="rId4" imgW="1346040" imgH="431640" progId="Equation.3">
              <p:embed/>
            </p:oleObj>
          </a:graphicData>
        </a:graphic>
      </p:graphicFrame>
      <p:graphicFrame>
        <p:nvGraphicFramePr>
          <p:cNvPr id="2052" name="Object 4"/>
          <p:cNvGraphicFramePr>
            <a:graphicFrameLocks noChangeAspect="1"/>
          </p:cNvGraphicFramePr>
          <p:nvPr/>
        </p:nvGraphicFramePr>
        <p:xfrm>
          <a:off x="3048000" y="5638800"/>
          <a:ext cx="3273425" cy="457200"/>
        </p:xfrm>
        <a:graphic>
          <a:graphicData uri="http://schemas.openxmlformats.org/presentationml/2006/ole">
            <p:oleObj spid="_x0000_s2052" name="Equation" r:id="rId5" imgW="1714320" imgH="2412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914400"/>
            <a:ext cx="8229600" cy="5201424"/>
          </a:xfrm>
          <a:prstGeom prst="rect">
            <a:avLst/>
          </a:prstGeom>
        </p:spPr>
        <p:txBody>
          <a:bodyPr>
            <a:spAutoFit/>
          </a:bodyPr>
          <a:lstStyle/>
          <a:p>
            <a:pPr fontAlgn="auto">
              <a:spcBef>
                <a:spcPts val="0"/>
              </a:spcBef>
              <a:spcAft>
                <a:spcPts val="0"/>
              </a:spcAft>
              <a:defRPr/>
            </a:pPr>
            <a:r>
              <a:rPr lang="en-US" sz="1600" dirty="0">
                <a:latin typeface="+mn-lt"/>
                <a:cs typeface="+mn-cs"/>
              </a:rPr>
              <a:t>At the core of SUSSIX is a Fortran Routine </a:t>
            </a:r>
            <a:r>
              <a:rPr lang="en-US" sz="1600" b="1" dirty="0">
                <a:latin typeface="+mn-lt"/>
                <a:cs typeface="+mn-cs"/>
              </a:rPr>
              <a:t>TUNENEWT</a:t>
            </a:r>
            <a:r>
              <a:rPr lang="en-GB" sz="1600" dirty="0">
                <a:latin typeface="Calibri" pitchFamily="34" charset="0"/>
                <a:cs typeface="+mn-cs"/>
              </a:rPr>
              <a:t>,</a:t>
            </a:r>
            <a:r>
              <a:rPr lang="en-GB" sz="1600" b="1" dirty="0">
                <a:latin typeface="Calibri" pitchFamily="34" charset="0"/>
                <a:cs typeface="+mn-cs"/>
              </a:rPr>
              <a:t> </a:t>
            </a:r>
            <a:r>
              <a:rPr lang="en-GB" sz="1600" dirty="0">
                <a:latin typeface="Calibri" pitchFamily="34" charset="0"/>
                <a:cs typeface="+mn-cs"/>
              </a:rPr>
              <a:t>developed by the Bologna Group in the mid-nineties   </a:t>
            </a:r>
            <a:r>
              <a:rPr lang="en-GB" sz="1600" i="1" dirty="0">
                <a:latin typeface="Calibri" pitchFamily="34" charset="0"/>
                <a:cs typeface="+mn-cs"/>
              </a:rPr>
              <a:t>(Author: A. </a:t>
            </a:r>
            <a:r>
              <a:rPr lang="en-GB" sz="1600" i="1" dirty="0" err="1">
                <a:latin typeface="Calibri" pitchFamily="34" charset="0"/>
                <a:cs typeface="+mn-cs"/>
              </a:rPr>
              <a:t>Bazzani</a:t>
            </a:r>
            <a:r>
              <a:rPr lang="en-GB" sz="1600" i="1" dirty="0">
                <a:latin typeface="Calibri" pitchFamily="34" charset="0"/>
                <a:cs typeface="+mn-cs"/>
              </a:rPr>
              <a:t> ; tests by R. </a:t>
            </a:r>
            <a:r>
              <a:rPr lang="en-GB" sz="1600" i="1" dirty="0" err="1">
                <a:latin typeface="Calibri" pitchFamily="34" charset="0"/>
                <a:cs typeface="+mn-cs"/>
              </a:rPr>
              <a:t>Bartolini</a:t>
            </a:r>
            <a:r>
              <a:rPr lang="en-GB" sz="1600" i="1" dirty="0">
                <a:latin typeface="Calibri" pitchFamily="34" charset="0"/>
                <a:cs typeface="+mn-cs"/>
              </a:rPr>
              <a:t>, M. </a:t>
            </a:r>
            <a:r>
              <a:rPr lang="en-GB" sz="1600" i="1" dirty="0" err="1">
                <a:latin typeface="Calibri" pitchFamily="34" charset="0"/>
                <a:cs typeface="+mn-cs"/>
              </a:rPr>
              <a:t>Giovannozzi</a:t>
            </a:r>
            <a:r>
              <a:rPr lang="en-GB" sz="1600" i="1" dirty="0">
                <a:latin typeface="Calibri" pitchFamily="34" charset="0"/>
                <a:cs typeface="+mn-cs"/>
              </a:rPr>
              <a:t>,  &amp; E. </a:t>
            </a:r>
            <a:r>
              <a:rPr lang="en-GB" sz="1600" i="1" dirty="0" err="1">
                <a:latin typeface="Calibri" pitchFamily="34" charset="0"/>
                <a:cs typeface="+mn-cs"/>
              </a:rPr>
              <a:t>Todesco</a:t>
            </a:r>
            <a:r>
              <a:rPr lang="en-GB" sz="1600" i="1" dirty="0">
                <a:latin typeface="Calibri" pitchFamily="34" charset="0"/>
                <a:cs typeface="+mn-cs"/>
              </a:rPr>
              <a:t>).</a:t>
            </a:r>
          </a:p>
          <a:p>
            <a:pPr fontAlgn="auto">
              <a:spcBef>
                <a:spcPts val="0"/>
              </a:spcBef>
              <a:spcAft>
                <a:spcPts val="0"/>
              </a:spcAft>
              <a:defRPr/>
            </a:pPr>
            <a:endParaRPr lang="en-GB" sz="1600" b="1" dirty="0">
              <a:latin typeface="Calibri" pitchFamily="34" charset="0"/>
              <a:cs typeface="+mn-cs"/>
            </a:endParaRPr>
          </a:p>
          <a:p>
            <a:pPr lvl="1" fontAlgn="auto">
              <a:spcBef>
                <a:spcPts val="0"/>
              </a:spcBef>
              <a:spcAft>
                <a:spcPts val="0"/>
              </a:spcAft>
              <a:buFont typeface="Wingdings" pitchFamily="2" charset="2"/>
              <a:buChar char="Ø"/>
              <a:defRPr/>
            </a:pPr>
            <a:r>
              <a:rPr lang="en-GB" sz="1600" b="1" dirty="0">
                <a:latin typeface="Calibri" pitchFamily="34" charset="0"/>
                <a:cs typeface="+mn-cs"/>
              </a:rPr>
              <a:t> TUNENEWT</a:t>
            </a:r>
            <a:r>
              <a:rPr lang="en-GB" sz="1600" dirty="0">
                <a:latin typeface="Calibri" pitchFamily="34" charset="0"/>
                <a:cs typeface="+mn-cs"/>
              </a:rPr>
              <a:t> determines the maximum of the amplitude of the FFT.</a:t>
            </a:r>
          </a:p>
          <a:p>
            <a:pPr fontAlgn="auto">
              <a:spcBef>
                <a:spcPts val="0"/>
              </a:spcBef>
              <a:spcAft>
                <a:spcPts val="0"/>
              </a:spcAft>
              <a:defRPr/>
            </a:pPr>
            <a:endParaRPr lang="en-GB" sz="1200" dirty="0">
              <a:latin typeface="Calibri" pitchFamily="34" charset="0"/>
              <a:cs typeface="+mn-cs"/>
            </a:endParaRPr>
          </a:p>
          <a:p>
            <a:pPr lvl="1" fontAlgn="auto">
              <a:spcBef>
                <a:spcPts val="0"/>
              </a:spcBef>
              <a:spcAft>
                <a:spcPts val="0"/>
              </a:spcAft>
              <a:buFont typeface="Wingdings" pitchFamily="2" charset="2"/>
              <a:buChar char="Ø"/>
              <a:defRPr/>
            </a:pPr>
            <a:r>
              <a:rPr lang="en-GB" sz="1600" dirty="0">
                <a:latin typeface="Calibri" pitchFamily="34" charset="0"/>
                <a:cs typeface="+mn-cs"/>
              </a:rPr>
              <a:t> SUSSIX uses TUNENEWT to analyse the full frequency spectrum:</a:t>
            </a:r>
          </a:p>
          <a:p>
            <a:pPr fontAlgn="auto">
              <a:spcBef>
                <a:spcPts val="0"/>
              </a:spcBef>
              <a:spcAft>
                <a:spcPts val="0"/>
              </a:spcAft>
              <a:defRPr/>
            </a:pPr>
            <a:endParaRPr lang="en-GB" sz="1600" dirty="0">
              <a:latin typeface="Calibri" pitchFamily="34" charset="0"/>
              <a:cs typeface="+mn-cs"/>
            </a:endParaRPr>
          </a:p>
          <a:p>
            <a:pPr lvl="1" fontAlgn="auto">
              <a:spcBef>
                <a:spcPts val="0"/>
              </a:spcBef>
              <a:spcAft>
                <a:spcPts val="0"/>
              </a:spcAft>
              <a:defRPr/>
            </a:pPr>
            <a:endParaRPr lang="en-GB" sz="1600" dirty="0">
              <a:latin typeface="Calibri" pitchFamily="34" charset="0"/>
              <a:cs typeface="+mn-cs"/>
            </a:endParaRPr>
          </a:p>
          <a:p>
            <a:pPr lvl="3" fontAlgn="auto">
              <a:spcBef>
                <a:spcPts val="0"/>
              </a:spcBef>
              <a:spcAft>
                <a:spcPts val="0"/>
              </a:spcAft>
              <a:buFont typeface="Arial" pitchFamily="34" charset="0"/>
              <a:buChar char="•"/>
              <a:defRPr/>
            </a:pPr>
            <a:r>
              <a:rPr lang="en-GB" sz="1600" dirty="0">
                <a:latin typeface="Calibri" pitchFamily="34" charset="0"/>
                <a:cs typeface="+mn-cs"/>
              </a:rPr>
              <a:t> The fundamental frequencies are found using TUNENEWT:</a:t>
            </a:r>
          </a:p>
          <a:p>
            <a:pPr lvl="3" fontAlgn="auto">
              <a:spcBef>
                <a:spcPts val="0"/>
              </a:spcBef>
              <a:spcAft>
                <a:spcPts val="0"/>
              </a:spcAft>
              <a:defRPr/>
            </a:pPr>
            <a:endParaRPr lang="en-GB" sz="800" dirty="0">
              <a:latin typeface="Calibri" pitchFamily="34" charset="0"/>
              <a:cs typeface="+mn-cs"/>
            </a:endParaRPr>
          </a:p>
          <a:p>
            <a:pPr lvl="6">
              <a:buFont typeface="Wingdings" pitchFamily="2" charset="2"/>
              <a:buChar char="Ø"/>
              <a:defRPr/>
            </a:pPr>
            <a:r>
              <a:rPr lang="en-GB" sz="1600" i="1" dirty="0">
                <a:latin typeface="Calibri" pitchFamily="34" charset="0"/>
                <a:cs typeface="+mn-cs"/>
              </a:rPr>
              <a:t>   Frequency</a:t>
            </a:r>
            <a:r>
              <a:rPr lang="en-GB" sz="1600" i="1" dirty="0">
                <a:latin typeface="Calibri" pitchFamily="34" charset="0"/>
                <a:cs typeface="+mn-cs"/>
                <a:sym typeface="Symbol" pitchFamily="18" charset="2"/>
              </a:rPr>
              <a:t> (</a:t>
            </a:r>
            <a:r>
              <a:rPr lang="en-GB" sz="1600" i="1" baseline="-25000" dirty="0">
                <a:latin typeface="Calibri" pitchFamily="34" charset="0"/>
                <a:cs typeface="+mn-cs"/>
                <a:sym typeface="Symbol" pitchFamily="18" charset="2"/>
              </a:rPr>
              <a:t> k</a:t>
            </a:r>
            <a:r>
              <a:rPr lang="en-GB" sz="1600" i="1" dirty="0">
                <a:latin typeface="Calibri" pitchFamily="34" charset="0"/>
                <a:cs typeface="+mn-cs"/>
              </a:rPr>
              <a:t>),     Amplitude (</a:t>
            </a:r>
            <a:r>
              <a:rPr lang="en-GB" sz="1600" i="1" dirty="0" err="1">
                <a:latin typeface="Calibri" pitchFamily="34" charset="0"/>
                <a:cs typeface="+mn-cs"/>
                <a:sym typeface="Symbol" pitchFamily="18" charset="2"/>
              </a:rPr>
              <a:t>a</a:t>
            </a:r>
            <a:r>
              <a:rPr lang="en-GB" sz="1600" i="1" baseline="-25000" dirty="0" err="1">
                <a:latin typeface="Calibri" pitchFamily="34" charset="0"/>
                <a:cs typeface="+mn-cs"/>
                <a:sym typeface="Symbol" pitchFamily="18" charset="2"/>
              </a:rPr>
              <a:t>k</a:t>
            </a:r>
            <a:r>
              <a:rPr lang="en-GB" sz="1600" i="1" dirty="0">
                <a:latin typeface="Calibri" pitchFamily="34" charset="0"/>
                <a:cs typeface="+mn-cs"/>
              </a:rPr>
              <a:t>),     Phase (</a:t>
            </a:r>
            <a:r>
              <a:rPr lang="en-GB" sz="1600" i="1" dirty="0">
                <a:latin typeface="Calibri" pitchFamily="34" charset="0"/>
                <a:cs typeface="+mn-cs"/>
                <a:sym typeface="Symbol" pitchFamily="18" charset="2"/>
              </a:rPr>
              <a:t></a:t>
            </a:r>
            <a:r>
              <a:rPr lang="en-GB" sz="1600" i="1" baseline="-25000" dirty="0">
                <a:latin typeface="Calibri" pitchFamily="34" charset="0"/>
                <a:cs typeface="+mn-cs"/>
                <a:sym typeface="Symbol" pitchFamily="18" charset="2"/>
              </a:rPr>
              <a:t>k</a:t>
            </a:r>
            <a:r>
              <a:rPr lang="en-GB" sz="1600" i="1" dirty="0">
                <a:latin typeface="Calibri" pitchFamily="34" charset="0"/>
                <a:cs typeface="+mn-cs"/>
                <a:sym typeface="Symbol" pitchFamily="18" charset="2"/>
              </a:rPr>
              <a:t>)</a:t>
            </a:r>
          </a:p>
          <a:p>
            <a:pPr lvl="6">
              <a:buFont typeface="Wingdings" pitchFamily="2" charset="2"/>
              <a:buChar char="Ø"/>
              <a:defRPr/>
            </a:pPr>
            <a:endParaRPr lang="en-GB" sz="1600" dirty="0">
              <a:latin typeface="Calibri" pitchFamily="34" charset="0"/>
              <a:cs typeface="+mn-cs"/>
              <a:sym typeface="Symbol" pitchFamily="18" charset="2"/>
            </a:endParaRPr>
          </a:p>
          <a:p>
            <a:pPr lvl="3" fontAlgn="auto">
              <a:spcBef>
                <a:spcPts val="0"/>
              </a:spcBef>
              <a:spcAft>
                <a:spcPts val="0"/>
              </a:spcAft>
              <a:buFont typeface="Arial" pitchFamily="34" charset="0"/>
              <a:buChar char="•"/>
              <a:defRPr/>
            </a:pPr>
            <a:r>
              <a:rPr lang="en-GB" sz="1600" dirty="0">
                <a:latin typeface="Calibri" pitchFamily="34" charset="0"/>
                <a:cs typeface="+mn-cs"/>
              </a:rPr>
              <a:t> Harmonic time series built:</a:t>
            </a:r>
          </a:p>
          <a:p>
            <a:pPr lvl="3" fontAlgn="auto">
              <a:spcBef>
                <a:spcPts val="0"/>
              </a:spcBef>
              <a:spcAft>
                <a:spcPts val="0"/>
              </a:spcAft>
              <a:defRPr/>
            </a:pPr>
            <a:endParaRPr lang="en-GB" sz="800" dirty="0">
              <a:latin typeface="Calibri" pitchFamily="34" charset="0"/>
              <a:cs typeface="+mn-cs"/>
            </a:endParaRPr>
          </a:p>
          <a:p>
            <a:pPr lvl="6">
              <a:buFont typeface="Wingdings" pitchFamily="2" charset="2"/>
              <a:buChar char="Ø"/>
              <a:defRPr/>
            </a:pPr>
            <a:r>
              <a:rPr lang="en-GB" sz="1600" dirty="0">
                <a:latin typeface="Calibri" pitchFamily="34" charset="0"/>
                <a:cs typeface="+mn-cs"/>
              </a:rPr>
              <a:t> </a:t>
            </a:r>
          </a:p>
          <a:p>
            <a:pPr lvl="3" fontAlgn="auto">
              <a:spcBef>
                <a:spcPts val="0"/>
              </a:spcBef>
              <a:spcAft>
                <a:spcPts val="0"/>
              </a:spcAft>
              <a:defRPr/>
            </a:pPr>
            <a:endParaRPr lang="en-GB" sz="1600" dirty="0">
              <a:latin typeface="Calibri" pitchFamily="34" charset="0"/>
              <a:cs typeface="+mn-cs"/>
            </a:endParaRPr>
          </a:p>
          <a:p>
            <a:pPr lvl="3" fontAlgn="auto">
              <a:spcBef>
                <a:spcPts val="0"/>
              </a:spcBef>
              <a:spcAft>
                <a:spcPts val="0"/>
              </a:spcAft>
              <a:buFont typeface="Arial" pitchFamily="34" charset="0"/>
              <a:buChar char="•"/>
              <a:defRPr/>
            </a:pPr>
            <a:r>
              <a:rPr lang="en-GB" sz="1600" dirty="0">
                <a:latin typeface="Calibri" pitchFamily="34" charset="0"/>
                <a:cs typeface="+mn-cs"/>
              </a:rPr>
              <a:t> &amp; subtracted from the original signal</a:t>
            </a:r>
          </a:p>
          <a:p>
            <a:pPr lvl="3" fontAlgn="auto">
              <a:spcBef>
                <a:spcPts val="0"/>
              </a:spcBef>
              <a:spcAft>
                <a:spcPts val="0"/>
              </a:spcAft>
              <a:defRPr/>
            </a:pPr>
            <a:endParaRPr lang="en-GB" sz="1600" dirty="0">
              <a:latin typeface="Calibri" pitchFamily="34" charset="0"/>
              <a:cs typeface="+mn-cs"/>
            </a:endParaRPr>
          </a:p>
          <a:p>
            <a:pPr lvl="3" fontAlgn="auto">
              <a:spcBef>
                <a:spcPts val="0"/>
              </a:spcBef>
              <a:spcAft>
                <a:spcPts val="0"/>
              </a:spcAft>
              <a:buFont typeface="Arial" pitchFamily="34" charset="0"/>
              <a:buChar char="•"/>
              <a:defRPr/>
            </a:pPr>
            <a:r>
              <a:rPr lang="en-GB" sz="1600" dirty="0">
                <a:latin typeface="Calibri" pitchFamily="34" charset="0"/>
                <a:cs typeface="+mn-cs"/>
              </a:rPr>
              <a:t>New signal z(n) – </a:t>
            </a:r>
            <a:r>
              <a:rPr lang="en-GB" sz="1600" dirty="0" err="1">
                <a:latin typeface="Calibri" pitchFamily="34" charset="0"/>
                <a:cs typeface="+mn-cs"/>
              </a:rPr>
              <a:t>z</a:t>
            </a:r>
            <a:r>
              <a:rPr lang="en-GB" sz="1600" baseline="-25000" dirty="0" err="1">
                <a:latin typeface="Calibri" pitchFamily="34" charset="0"/>
                <a:cs typeface="+mn-cs"/>
              </a:rPr>
              <a:t>k</a:t>
            </a:r>
            <a:r>
              <a:rPr lang="en-GB" sz="1600" dirty="0">
                <a:latin typeface="Calibri" pitchFamily="34" charset="0"/>
                <a:cs typeface="+mn-cs"/>
              </a:rPr>
              <a:t>(n) is re-analysed with </a:t>
            </a:r>
            <a:r>
              <a:rPr lang="en-GB" sz="1600" dirty="0" err="1">
                <a:latin typeface="Calibri" pitchFamily="34" charset="0"/>
                <a:cs typeface="+mn-cs"/>
              </a:rPr>
              <a:t>tunenewt</a:t>
            </a:r>
            <a:r>
              <a:rPr lang="en-GB" sz="1600" dirty="0">
                <a:latin typeface="Calibri" pitchFamily="34" charset="0"/>
                <a:cs typeface="+mn-cs"/>
              </a:rPr>
              <a:t>...</a:t>
            </a:r>
          </a:p>
          <a:p>
            <a:pPr lvl="1" fontAlgn="auto">
              <a:spcBef>
                <a:spcPts val="0"/>
              </a:spcBef>
              <a:spcAft>
                <a:spcPts val="0"/>
              </a:spcAft>
              <a:defRPr/>
            </a:pPr>
            <a:endParaRPr lang="en-GB" sz="1600" dirty="0">
              <a:latin typeface="Calibri" pitchFamily="34" charset="0"/>
              <a:cs typeface="+mn-cs"/>
            </a:endParaRPr>
          </a:p>
          <a:p>
            <a:pPr fontAlgn="auto">
              <a:spcBef>
                <a:spcPts val="0"/>
              </a:spcBef>
              <a:spcAft>
                <a:spcPts val="0"/>
              </a:spcAft>
              <a:defRPr/>
            </a:pPr>
            <a:endParaRPr lang="en-GB" sz="1600" dirty="0">
              <a:latin typeface="Calibri" pitchFamily="34" charset="0"/>
              <a:cs typeface="+mn-cs"/>
            </a:endParaRPr>
          </a:p>
          <a:p>
            <a:pPr fontAlgn="auto">
              <a:spcBef>
                <a:spcPts val="0"/>
              </a:spcBef>
              <a:spcAft>
                <a:spcPts val="0"/>
              </a:spcAft>
              <a:defRPr/>
            </a:pPr>
            <a:r>
              <a:rPr lang="en-GB" sz="1600" dirty="0">
                <a:latin typeface="Calibri" pitchFamily="34" charset="0"/>
                <a:cs typeface="+mn-cs"/>
              </a:rPr>
              <a:t>The spectral lines are ordered, as linear combinations of the tunes, in decreasing amplitude.</a:t>
            </a:r>
            <a:endParaRPr lang="en-US" sz="1600" dirty="0">
              <a:latin typeface="+mn-lt"/>
              <a:cs typeface="+mn-cs"/>
            </a:endParaRPr>
          </a:p>
        </p:txBody>
      </p:sp>
      <p:sp>
        <p:nvSpPr>
          <p:cNvPr id="3076" name="TextBox 4"/>
          <p:cNvSpPr txBox="1">
            <a:spLocks noChangeArrowheads="1"/>
          </p:cNvSpPr>
          <p:nvPr/>
        </p:nvSpPr>
        <p:spPr bwMode="auto">
          <a:xfrm>
            <a:off x="457200" y="304800"/>
            <a:ext cx="2971800" cy="400050"/>
          </a:xfrm>
          <a:prstGeom prst="rect">
            <a:avLst/>
          </a:prstGeom>
          <a:noFill/>
          <a:ln w="9525">
            <a:noFill/>
            <a:miter lim="800000"/>
            <a:headEnd/>
            <a:tailEnd/>
          </a:ln>
        </p:spPr>
        <p:txBody>
          <a:bodyPr>
            <a:spAutoFit/>
          </a:bodyPr>
          <a:lstStyle/>
          <a:p>
            <a:r>
              <a:rPr lang="en-US" sz="2000" b="1" u="sng">
                <a:latin typeface="Calibri" pitchFamily="34" charset="0"/>
              </a:rPr>
              <a:t>How does SUSSIX work?</a:t>
            </a:r>
          </a:p>
        </p:txBody>
      </p:sp>
      <p:graphicFrame>
        <p:nvGraphicFramePr>
          <p:cNvPr id="3074" name="Object 4"/>
          <p:cNvGraphicFramePr>
            <a:graphicFrameLocks noChangeAspect="1"/>
          </p:cNvGraphicFramePr>
          <p:nvPr/>
        </p:nvGraphicFramePr>
        <p:xfrm>
          <a:off x="3536950" y="3952875"/>
          <a:ext cx="1690688" cy="401638"/>
        </p:xfrm>
        <a:graphic>
          <a:graphicData uri="http://schemas.openxmlformats.org/presentationml/2006/ole">
            <p:oleObj spid="_x0000_s3074" name="Equation" r:id="rId3" imgW="1180800" imgH="241200" progId="Equation.3">
              <p:embed/>
            </p:oleObj>
          </a:graphicData>
        </a:graphic>
      </p:graphicFrame>
      <p:cxnSp>
        <p:nvCxnSpPr>
          <p:cNvPr id="8" name="Straight Connector 7"/>
          <p:cNvCxnSpPr/>
          <p:nvPr/>
        </p:nvCxnSpPr>
        <p:spPr>
          <a:xfrm>
            <a:off x="6477000" y="5181600"/>
            <a:ext cx="457200"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6781800" y="5334000"/>
            <a:ext cx="304800"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1371600" y="5486400"/>
            <a:ext cx="5562600"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flipV="1">
            <a:off x="114300" y="4229100"/>
            <a:ext cx="2514600"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371600" y="2971800"/>
            <a:ext cx="381000" cy="1588"/>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1714501" y="3390900"/>
            <a:ext cx="533400" cy="317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1715294" y="4228306"/>
            <a:ext cx="5334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1867694" y="4914106"/>
            <a:ext cx="2286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2448</TotalTime>
  <Words>1267</Words>
  <Application>Microsoft Office PowerPoint</Application>
  <PresentationFormat>On-screen Show (4:3)</PresentationFormat>
  <Paragraphs>247</Paragraphs>
  <Slides>19</Slides>
  <Notes>0</Notes>
  <HiddenSlides>0</HiddenSlides>
  <MMClips>0</MMClips>
  <ScaleCrop>false</ScaleCrop>
  <HeadingPairs>
    <vt:vector size="8" baseType="variant">
      <vt:variant>
        <vt:lpstr>Fonts Used</vt:lpstr>
      </vt:variant>
      <vt:variant>
        <vt:i4>5</vt:i4>
      </vt:variant>
      <vt:variant>
        <vt:lpstr>Design Template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Calibri</vt:lpstr>
      <vt:lpstr>Arial</vt:lpstr>
      <vt:lpstr>Arial Narrow</vt:lpstr>
      <vt:lpstr>Courier New</vt:lpstr>
      <vt:lpstr>Wingdings</vt: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Sussix</dc:title>
  <dc:creator>Ewen Hamish Maclean</dc:creator>
  <cp:lastModifiedBy>User</cp:lastModifiedBy>
  <cp:revision>165</cp:revision>
  <dcterms:created xsi:type="dcterms:W3CDTF">2006-08-16T00:00:00Z</dcterms:created>
  <dcterms:modified xsi:type="dcterms:W3CDTF">2011-04-13T06:54:22Z</dcterms:modified>
</cp:coreProperties>
</file>